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2.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3" r:id="rId5"/>
    <p:sldMasterId id="2147483648" r:id="rId6"/>
  </p:sldMasterIdLst>
  <p:notesMasterIdLst>
    <p:notesMasterId r:id="rId46"/>
  </p:notesMasterIdLst>
  <p:sldIdLst>
    <p:sldId id="256" r:id="rId7"/>
    <p:sldId id="482" r:id="rId8"/>
    <p:sldId id="475" r:id="rId9"/>
    <p:sldId id="480" r:id="rId10"/>
    <p:sldId id="481" r:id="rId11"/>
    <p:sldId id="451" r:id="rId12"/>
    <p:sldId id="538" r:id="rId13"/>
    <p:sldId id="619" r:id="rId14"/>
    <p:sldId id="620" r:id="rId15"/>
    <p:sldId id="621" r:id="rId16"/>
    <p:sldId id="558" r:id="rId17"/>
    <p:sldId id="571" r:id="rId18"/>
    <p:sldId id="577" r:id="rId19"/>
    <p:sldId id="404" r:id="rId20"/>
    <p:sldId id="612" r:id="rId21"/>
    <p:sldId id="639" r:id="rId22"/>
    <p:sldId id="632" r:id="rId23"/>
    <p:sldId id="640" r:id="rId24"/>
    <p:sldId id="641" r:id="rId25"/>
    <p:sldId id="623" r:id="rId26"/>
    <p:sldId id="624" r:id="rId27"/>
    <p:sldId id="625" r:id="rId28"/>
    <p:sldId id="613" r:id="rId29"/>
    <p:sldId id="495" r:id="rId30"/>
    <p:sldId id="496" r:id="rId31"/>
    <p:sldId id="274" r:id="rId32"/>
    <p:sldId id="269" r:id="rId33"/>
    <p:sldId id="570" r:id="rId34"/>
    <p:sldId id="463" r:id="rId35"/>
    <p:sldId id="497" r:id="rId36"/>
    <p:sldId id="501" r:id="rId37"/>
    <p:sldId id="557" r:id="rId38"/>
    <p:sldId id="505" r:id="rId39"/>
    <p:sldId id="635" r:id="rId40"/>
    <p:sldId id="506" r:id="rId41"/>
    <p:sldId id="633" r:id="rId42"/>
    <p:sldId id="634" r:id="rId43"/>
    <p:sldId id="616" r:id="rId44"/>
    <p:sldId id="642" r:id="rId45"/>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E10F1B-FA70-7E1E-4698-70C74807612F}" name="Michael Rance" initials="MR" userId="Michael Rance" providerId="None"/>
  <p188:author id="{15A3E725-575A-238A-F79A-E67DD5C67296}" name="leonie@classsizematters.org" initials="l" userId="leonie@classsizematters.org" providerId="None"/>
  <p188:author id="{B16F1A32-97F8-2204-ECF8-00547CCB6791}" name="Parker Thomas" initials="PT" userId="1392f6d997e0fb97" providerId="Windows Live"/>
  <p188:author id="{F07605CA-C82C-4F24-C9FF-6677C2A135FE}" name="Leonie Haimson" initials="LH" userId="S::leonie@classsizematters.org::0052bff7-4082-4d7f-bd08-f1161205325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caluser" initials="l" lastIdx="7" clrIdx="0">
    <p:extLst>
      <p:ext uri="{19B8F6BF-5375-455C-9EA6-DF929625EA0E}">
        <p15:presenceInfo xmlns:p15="http://schemas.microsoft.com/office/powerpoint/2012/main" userId="local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732656-6C1B-441E-8FAF-301A85C1491C}" v="744" dt="2023-07-05T21:44:31.9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8" autoAdjust="0"/>
    <p:restoredTop sz="94660"/>
  </p:normalViewPr>
  <p:slideViewPr>
    <p:cSldViewPr snapToGrid="0">
      <p:cViewPr varScale="1">
        <p:scale>
          <a:sx n="63" d="100"/>
          <a:sy n="63" d="100"/>
        </p:scale>
        <p:origin x="804" y="56"/>
      </p:cViewPr>
      <p:guideLst>
        <p:guide pos="3840"/>
        <p:guide orient="horz" pos="2160"/>
      </p:guideLst>
    </p:cSldViewPr>
  </p:slideViewPr>
  <p:notesTextViewPr>
    <p:cViewPr>
      <p:scale>
        <a:sx n="1" d="1"/>
        <a:sy n="1" d="1"/>
      </p:scale>
      <p:origin x="0" y="0"/>
    </p:cViewPr>
  </p:notesTextViewPr>
  <p:sorterViewPr>
    <p:cViewPr>
      <p:scale>
        <a:sx n="100" d="100"/>
        <a:sy n="100" d="100"/>
      </p:scale>
      <p:origin x="0" y="-27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localuser\Desktop\CSM%20Dashboard\Files%20for%20Charts%20&amp;%20Infographics\CSM%20Capital%20Plan%20Analysis,%20March%202023.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2.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localuser\Desktop\CSM%20Dashboard\Social%20Media%20Analysis\Capacity%20Projects%20in%20Process,%20V3,%205.5.23.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localuser\Desktop\Ten%20Year%20Capital%20Strategy%20Analysis,%204.28.23.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Leonie\Dropbox\Documents\Copy%20of%20Department-of-Education-Headcount-Reports%202019%20to%202023%20V2.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venir Next LT Pro" panose="020B0504020202020204" pitchFamily="34" charset="0"/>
                <a:ea typeface="+mn-ea"/>
                <a:cs typeface="+mn-cs"/>
              </a:defRPr>
            </a:pPr>
            <a:r>
              <a:rPr lang="en-US" sz="1400" b="0" i="0" u="none" strike="noStrike" baseline="0" dirty="0">
                <a:effectLst/>
              </a:rPr>
              <a:t>(2007-2023)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venir Next LT Pro" panose="020B0504020202020204" pitchFamily="34" charset="0"/>
              <a:ea typeface="+mn-ea"/>
              <a:cs typeface="+mn-cs"/>
            </a:defRPr>
          </a:pPr>
          <a:endParaRPr lang="en-US"/>
        </a:p>
      </c:txPr>
    </c:title>
    <c:autoTitleDeleted val="0"/>
    <c:plotArea>
      <c:layout>
        <c:manualLayout>
          <c:layoutTarget val="inner"/>
          <c:xMode val="edge"/>
          <c:yMode val="edge"/>
          <c:x val="2.9625951717438922E-2"/>
          <c:y val="0.1081742568182148"/>
          <c:w val="0.75674780799047336"/>
          <c:h val="0.73273855603815119"/>
        </c:manualLayout>
      </c:layout>
      <c:lineChart>
        <c:grouping val="standard"/>
        <c:varyColors val="0"/>
        <c:ser>
          <c:idx val="2"/>
          <c:order val="1"/>
          <c:tx>
            <c:strRef>
              <c:f>'School CS Data'!$J$2</c:f>
              <c:strCache>
                <c:ptCount val="1"/>
                <c:pt idx="0">
                  <c:v>Citywide K-3 Avg. Class Size</c:v>
                </c:pt>
              </c:strCache>
              <c:extLst xmlns:c15="http://schemas.microsoft.com/office/drawing/2012/chart"/>
            </c:strRef>
          </c:tx>
          <c:spPr>
            <a:ln w="28575" cap="rnd">
              <a:solidFill>
                <a:srgbClr val="92D050"/>
              </a:solidFill>
              <a:round/>
            </a:ln>
            <a:effectLst/>
          </c:spPr>
          <c:marker>
            <c:symbol val="circle"/>
            <c:size val="5"/>
            <c:spPr>
              <a:solidFill>
                <a:srgbClr val="92D050"/>
              </a:solidFill>
              <a:ln w="9525">
                <a:solidFill>
                  <a:srgbClr val="92D050"/>
                </a:solidFill>
              </a:ln>
              <a:effectLst/>
            </c:spPr>
          </c:marker>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217-46C2-B2B7-1D8D3BC6BD0F}"/>
                </c:ext>
              </c:extLst>
            </c:dLbl>
            <c:dLbl>
              <c:idx val="13"/>
              <c:tx>
                <c:rich>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venir Next LT Pro" panose="020B0504020202020204" pitchFamily="34" charset="0"/>
                        <a:ea typeface="+mn-ea"/>
                        <a:cs typeface="+mn-cs"/>
                      </a:defRPr>
                    </a:pPr>
                    <a:fld id="{B85B36C1-6232-4233-90FB-286505ED078E}" type="VALUE">
                      <a:rPr lang="en-US" sz="1200" smtClean="0"/>
                      <a:pPr>
                        <a:defRPr sz="1200"/>
                      </a:pPr>
                      <a:t>[VALUE]</a:t>
                    </a:fld>
                    <a:r>
                      <a:rPr lang="en-US" sz="1200" dirty="0"/>
                      <a:t>*</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217-46C2-B2B7-1D8D3BC6BD0F}"/>
                </c:ext>
              </c:extLst>
            </c:dLbl>
            <c:dLbl>
              <c:idx val="14"/>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17-46C2-B2B7-1D8D3BC6BD0F}"/>
                </c:ext>
              </c:extLst>
            </c:dLbl>
            <c:dLbl>
              <c:idx val="1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3F69-4255-B031-3A428C4442C9}"/>
                </c:ext>
              </c:extLst>
            </c:dLbl>
            <c:spPr>
              <a:solidFill>
                <a:schemeClr val="accent6">
                  <a:lumMod val="20000"/>
                  <a:lumOff val="80000"/>
                </a:schemeClr>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Avenir Next LT Pro" panose="020B0504020202020204" pitchFamily="34" charset="0"/>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'School CS Data'!$G$3:$G$18</c:f>
              <c:strCache>
                <c:ptCount val="16"/>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pt idx="12">
                  <c:v>2019-2020</c:v>
                </c:pt>
                <c:pt idx="13">
                  <c:v>2020-2021*</c:v>
                </c:pt>
                <c:pt idx="14">
                  <c:v>2021-2022</c:v>
                </c:pt>
                <c:pt idx="15">
                  <c:v>2022-2023</c:v>
                </c:pt>
              </c:strCache>
              <c:extLst xmlns:c15="http://schemas.microsoft.com/office/drawing/2012/chart"/>
            </c:strRef>
          </c:cat>
          <c:val>
            <c:numRef>
              <c:f>'School CS Data'!$J$3:$J$18</c:f>
              <c:numCache>
                <c:formatCode>0.0</c:formatCode>
                <c:ptCount val="16"/>
                <c:pt idx="0">
                  <c:v>20.942854909318324</c:v>
                </c:pt>
                <c:pt idx="1">
                  <c:v>21.329420163401284</c:v>
                </c:pt>
                <c:pt idx="2">
                  <c:v>22.118578663879735</c:v>
                </c:pt>
                <c:pt idx="3">
                  <c:v>22.955360833264447</c:v>
                </c:pt>
                <c:pt idx="4">
                  <c:v>23.861115850537452</c:v>
                </c:pt>
                <c:pt idx="5">
                  <c:v>24.463880288957689</c:v>
                </c:pt>
                <c:pt idx="6">
                  <c:v>24.867657342657342</c:v>
                </c:pt>
                <c:pt idx="7">
                  <c:v>24.668260869565216</c:v>
                </c:pt>
                <c:pt idx="8">
                  <c:v>24.608037991381586</c:v>
                </c:pt>
                <c:pt idx="9">
                  <c:v>24.215817098122944</c:v>
                </c:pt>
                <c:pt idx="10">
                  <c:v>23.890867992766726</c:v>
                </c:pt>
                <c:pt idx="11">
                  <c:v>23.869491365480798</c:v>
                </c:pt>
                <c:pt idx="12">
                  <c:v>23.732235110634566</c:v>
                </c:pt>
                <c:pt idx="13">
                  <c:v>18.751196574019648</c:v>
                </c:pt>
                <c:pt idx="14">
                  <c:v>21.220261636750838</c:v>
                </c:pt>
                <c:pt idx="15">
                  <c:v>22.19215432697489</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11-3F69-4255-B031-3A428C4442C9}"/>
            </c:ext>
          </c:extLst>
        </c:ser>
        <c:ser>
          <c:idx val="9"/>
          <c:order val="8"/>
          <c:tx>
            <c:strRef>
              <c:f>'School CS Data'!$Q$2</c:f>
              <c:strCache>
                <c:ptCount val="1"/>
                <c:pt idx="0">
                  <c:v>K-3 Cap (20)</c:v>
                </c:pt>
              </c:strCache>
              <c:extLst xmlns:c15="http://schemas.microsoft.com/office/drawing/2012/chart"/>
            </c:strRef>
          </c:tx>
          <c:spPr>
            <a:ln w="28575" cap="rnd">
              <a:solidFill>
                <a:schemeClr val="tx1">
                  <a:lumMod val="50000"/>
                  <a:lumOff val="50000"/>
                </a:schemeClr>
              </a:solidFill>
              <a:round/>
            </a:ln>
            <a:effectLst/>
          </c:spPr>
          <c:marker>
            <c:symbol val="none"/>
          </c:marker>
          <c:cat>
            <c:strRef>
              <c:f>'School CS Data'!$G$3:$G$18</c:f>
              <c:strCache>
                <c:ptCount val="16"/>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pt idx="12">
                  <c:v>2019-2020</c:v>
                </c:pt>
                <c:pt idx="13">
                  <c:v>2020-2021*</c:v>
                </c:pt>
                <c:pt idx="14">
                  <c:v>2021-2022</c:v>
                </c:pt>
                <c:pt idx="15">
                  <c:v>2022-2023</c:v>
                </c:pt>
              </c:strCache>
              <c:extLst xmlns:c15="http://schemas.microsoft.com/office/drawing/2012/chart"/>
            </c:strRef>
          </c:cat>
          <c:val>
            <c:numRef>
              <c:f>'School CS Data'!$Q$3:$Q$18</c:f>
              <c:numCache>
                <c:formatCode>General</c:formatCode>
                <c:ptCount val="16"/>
                <c:pt idx="0">
                  <c:v>20</c:v>
                </c:pt>
                <c:pt idx="1">
                  <c:v>20</c:v>
                </c:pt>
                <c:pt idx="2">
                  <c:v>20</c:v>
                </c:pt>
                <c:pt idx="3">
                  <c:v>20</c:v>
                </c:pt>
                <c:pt idx="4">
                  <c:v>20</c:v>
                </c:pt>
                <c:pt idx="5">
                  <c:v>20</c:v>
                </c:pt>
                <c:pt idx="6">
                  <c:v>20</c:v>
                </c:pt>
                <c:pt idx="7">
                  <c:v>20</c:v>
                </c:pt>
                <c:pt idx="8">
                  <c:v>20</c:v>
                </c:pt>
                <c:pt idx="9">
                  <c:v>20</c:v>
                </c:pt>
                <c:pt idx="10">
                  <c:v>20</c:v>
                </c:pt>
                <c:pt idx="11">
                  <c:v>20</c:v>
                </c:pt>
                <c:pt idx="12">
                  <c:v>20</c:v>
                </c:pt>
                <c:pt idx="13">
                  <c:v>20</c:v>
                </c:pt>
                <c:pt idx="14">
                  <c:v>20</c:v>
                </c:pt>
                <c:pt idx="15">
                  <c:v>20</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15-3F69-4255-B031-3A428C4442C9}"/>
            </c:ext>
          </c:extLst>
        </c:ser>
        <c:dLbls>
          <c:showLegendKey val="0"/>
          <c:showVal val="0"/>
          <c:showCatName val="0"/>
          <c:showSerName val="0"/>
          <c:showPercent val="0"/>
          <c:showBubbleSize val="0"/>
        </c:dLbls>
        <c:marker val="1"/>
        <c:smooth val="0"/>
        <c:axId val="1982970848"/>
        <c:axId val="1982952960"/>
        <c:extLst>
          <c:ext xmlns:c15="http://schemas.microsoft.com/office/drawing/2012/chart" uri="{02D57815-91ED-43cb-92C2-25804820EDAC}">
            <c15:filteredLineSeries>
              <c15:ser>
                <c:idx val="1"/>
                <c:order val="0"/>
                <c:tx>
                  <c:strRef>
                    <c:extLst>
                      <c:ext uri="{02D57815-91ED-43cb-92C2-25804820EDAC}">
                        <c15:formulaRef>
                          <c15:sqref>'School CS Data'!$I$2</c15:sqref>
                        </c15:formulaRef>
                      </c:ext>
                    </c:extLst>
                    <c:strCache>
                      <c:ptCount val="1"/>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09-3F69-4255-B031-3A428C4442C9}"/>
                      </c:ext>
                    </c:extLst>
                  </c:dLbl>
                  <c:dLbl>
                    <c:idx val="1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0A-3F69-4255-B031-3A428C4442C9}"/>
                      </c:ext>
                    </c:extLst>
                  </c:dLbl>
                  <c:dLbl>
                    <c:idx val="1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0B-3F69-4255-B031-3A428C4442C9}"/>
                      </c:ext>
                    </c:extLst>
                  </c:dLbl>
                  <c:dLbl>
                    <c:idx val="15"/>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0C-3F69-4255-B031-3A428C4442C9}"/>
                      </c:ext>
                    </c:extLst>
                  </c:dLbl>
                  <c:spPr>
                    <a:solidFill>
                      <a:srgbClr val="ED7D31">
                        <a:lumMod val="20000"/>
                        <a:lumOff val="80000"/>
                      </a:srgbClr>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Avenir Next LT Pro" panose="020B0504020202020204" pitchFamily="34" charset="0"/>
                          <a:ea typeface="+mn-ea"/>
                          <a:cs typeface="+mn-cs"/>
                        </a:defRPr>
                      </a:pPr>
                      <a:endParaRPr lang="en-US"/>
                    </a:p>
                  </c:txPr>
                  <c:dLblPos val="ctr"/>
                  <c:showLegendKey val="0"/>
                  <c:showVal val="0"/>
                  <c:showCatName val="0"/>
                  <c:showSerName val="0"/>
                  <c:showPercent val="0"/>
                  <c:showBubbleSize val="0"/>
                  <c:extLst>
                    <c:ex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'School CS Data'!$G$3:$G$18</c15:sqref>
                        </c15:formulaRef>
                      </c:ext>
                    </c:extLst>
                    <c:strCache>
                      <c:ptCount val="16"/>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pt idx="12">
                        <c:v>2019-2020</c:v>
                      </c:pt>
                      <c:pt idx="13">
                        <c:v>2020-2021*</c:v>
                      </c:pt>
                      <c:pt idx="14">
                        <c:v>2021-2022</c:v>
                      </c:pt>
                      <c:pt idx="15">
                        <c:v>2022-2023</c:v>
                      </c:pt>
                    </c:strCache>
                  </c:strRef>
                </c:cat>
                <c:val>
                  <c:numRef>
                    <c:extLst>
                      <c:ext uri="{02D57815-91ED-43cb-92C2-25804820EDAC}">
                        <c15:formulaRef>
                          <c15:sqref>'School CS Data'!$I$3:$I$18</c15:sqref>
                        </c15:formulaRef>
                      </c:ext>
                    </c:extLst>
                    <c:numCache>
                      <c:formatCode>General</c:formatCode>
                      <c:ptCount val="16"/>
                    </c:numCache>
                  </c:numRef>
                </c:val>
                <c:smooth val="0"/>
                <c:extLst>
                  <c:ext xmlns:c16="http://schemas.microsoft.com/office/drawing/2014/chart" uri="{C3380CC4-5D6E-409C-BE32-E72D297353CC}">
                    <c16:uniqueId val="{0000000D-3F69-4255-B031-3A428C4442C9}"/>
                  </c:ext>
                </c:extLst>
              </c15:ser>
            </c15:filteredLineSeries>
            <c15:filteredLineSeries>
              <c15:ser>
                <c:idx val="3"/>
                <c:order val="2"/>
                <c:tx>
                  <c:strRef>
                    <c:extLst xmlns:c15="http://schemas.microsoft.com/office/drawing/2012/chart">
                      <c:ext xmlns:c15="http://schemas.microsoft.com/office/drawing/2012/chart" uri="{02D57815-91ED-43cb-92C2-25804820EDAC}">
                        <c15:formulaRef>
                          <c15:sqref>'School CS Data'!$K$2</c15:sqref>
                        </c15:formulaRef>
                      </c:ext>
                    </c:extLst>
                    <c:strCache>
                      <c:ptCount val="1"/>
                      <c:pt idx="0">
                        <c:v>CD3-  Avg. 4-8 Class Size</c:v>
                      </c:pt>
                    </c:strCache>
                  </c:strRef>
                </c:tx>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'School CS Data'!$G$3:$G$18</c15:sqref>
                        </c15:formulaRef>
                      </c:ext>
                    </c:extLst>
                    <c:strCache>
                      <c:ptCount val="16"/>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pt idx="12">
                        <c:v>2019-2020</c:v>
                      </c:pt>
                      <c:pt idx="13">
                        <c:v>2020-2021*</c:v>
                      </c:pt>
                      <c:pt idx="14">
                        <c:v>2021-2022</c:v>
                      </c:pt>
                      <c:pt idx="15">
                        <c:v>2022-2023</c:v>
                      </c:pt>
                    </c:strCache>
                  </c:strRef>
                </c:cat>
                <c:val>
                  <c:numRef>
                    <c:extLst xmlns:c15="http://schemas.microsoft.com/office/drawing/2012/chart">
                      <c:ext xmlns:c15="http://schemas.microsoft.com/office/drawing/2012/chart" uri="{02D57815-91ED-43cb-92C2-25804820EDAC}">
                        <c15:formulaRef>
                          <c15:sqref>'School CS Data'!$K$3:$K$18</c15:sqref>
                        </c15:formulaRef>
                      </c:ext>
                    </c:extLst>
                    <c:numCache>
                      <c:formatCode>0.0</c:formatCode>
                      <c:ptCount val="16"/>
                      <c:pt idx="0">
                        <c:v>25.136363636363637</c:v>
                      </c:pt>
                      <c:pt idx="1">
                        <c:v>26.909547738693469</c:v>
                      </c:pt>
                      <c:pt idx="2">
                        <c:v>26.572972972972973</c:v>
                      </c:pt>
                      <c:pt idx="3">
                        <c:v>26.45128205128205</c:v>
                      </c:pt>
                      <c:pt idx="4">
                        <c:v>25.424778761061948</c:v>
                      </c:pt>
                      <c:pt idx="5">
                        <c:v>26.322222222222223</c:v>
                      </c:pt>
                      <c:pt idx="6">
                        <c:v>28.676923076923078</c:v>
                      </c:pt>
                      <c:pt idx="7">
                        <c:v>28.373134328358208</c:v>
                      </c:pt>
                      <c:pt idx="8">
                        <c:v>28.48341232227488</c:v>
                      </c:pt>
                      <c:pt idx="9">
                        <c:v>28.54245283018868</c:v>
                      </c:pt>
                      <c:pt idx="10">
                        <c:v>28.761133603238868</c:v>
                      </c:pt>
                      <c:pt idx="11">
                        <c:v>28.408284023668639</c:v>
                      </c:pt>
                      <c:pt idx="12">
                        <c:v>28.11910669975186</c:v>
                      </c:pt>
                      <c:pt idx="13">
                        <c:v>28.760989010989011</c:v>
                      </c:pt>
                      <c:pt idx="14">
                        <c:v>25.01</c:v>
                      </c:pt>
                      <c:pt idx="15">
                        <c:v>26.408955223880596</c:v>
                      </c:pt>
                    </c:numCache>
                  </c:numRef>
                </c:val>
                <c:smooth val="0"/>
                <c:extLst xmlns:c15="http://schemas.microsoft.com/office/drawing/2012/chart">
                  <c:ext xmlns:c16="http://schemas.microsoft.com/office/drawing/2014/chart" uri="{C3380CC4-5D6E-409C-BE32-E72D297353CC}">
                    <c16:uniqueId val="{00000012-3F69-4255-B031-3A428C4442C9}"/>
                  </c:ext>
                </c:extLst>
              </c15:ser>
            </c15:filteredLineSeries>
            <c15:filteredLineSeries>
              <c15:ser>
                <c:idx val="4"/>
                <c:order val="3"/>
                <c:tx>
                  <c:strRef>
                    <c:extLst xmlns:c15="http://schemas.microsoft.com/office/drawing/2012/chart">
                      <c:ext xmlns:c15="http://schemas.microsoft.com/office/drawing/2012/chart" uri="{02D57815-91ED-43cb-92C2-25804820EDAC}">
                        <c15:formulaRef>
                          <c15:sqref>'School CS Data'!$L$2</c15:sqref>
                        </c15:formulaRef>
                      </c:ext>
                    </c:extLst>
                    <c:strCache>
                      <c:ptCount val="1"/>
                    </c:strCache>
                  </c:strRef>
                </c:tx>
                <c:spPr>
                  <a:ln w="2857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'School CS Data'!$G$3:$G$18</c15:sqref>
                        </c15:formulaRef>
                      </c:ext>
                    </c:extLst>
                    <c:strCache>
                      <c:ptCount val="16"/>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pt idx="12">
                        <c:v>2019-2020</c:v>
                      </c:pt>
                      <c:pt idx="13">
                        <c:v>2020-2021*</c:v>
                      </c:pt>
                      <c:pt idx="14">
                        <c:v>2021-2022</c:v>
                      </c:pt>
                      <c:pt idx="15">
                        <c:v>2022-2023</c:v>
                      </c:pt>
                    </c:strCache>
                  </c:strRef>
                </c:cat>
                <c:val>
                  <c:numRef>
                    <c:extLst xmlns:c15="http://schemas.microsoft.com/office/drawing/2012/chart">
                      <c:ext xmlns:c15="http://schemas.microsoft.com/office/drawing/2012/chart" uri="{02D57815-91ED-43cb-92C2-25804820EDAC}">
                        <c15:formulaRef>
                          <c15:sqref>'School CS Data'!$L$3:$L$18</c15:sqref>
                        </c15:formulaRef>
                      </c:ext>
                    </c:extLst>
                    <c:numCache>
                      <c:formatCode>General</c:formatCode>
                      <c:ptCount val="16"/>
                    </c:numCache>
                  </c:numRef>
                </c:val>
                <c:smooth val="0"/>
                <c:extLst xmlns:c15="http://schemas.microsoft.com/office/drawing/2012/chart">
                  <c:ext xmlns:c16="http://schemas.microsoft.com/office/drawing/2014/chart" uri="{C3380CC4-5D6E-409C-BE32-E72D297353CC}">
                    <c16:uniqueId val="{00000013-3F69-4255-B031-3A428C4442C9}"/>
                  </c:ext>
                </c:extLst>
              </c15:ser>
            </c15:filteredLineSeries>
            <c15:filteredLineSeries>
              <c15:ser>
                <c:idx val="5"/>
                <c:order val="4"/>
                <c:tx>
                  <c:strRef>
                    <c:extLst xmlns:c15="http://schemas.microsoft.com/office/drawing/2012/chart">
                      <c:ext xmlns:c15="http://schemas.microsoft.com/office/drawing/2012/chart" uri="{02D57815-91ED-43cb-92C2-25804820EDAC}">
                        <c15:formulaRef>
                          <c15:sqref>'School CS Data'!$M$2</c15:sqref>
                        </c15:formulaRef>
                      </c:ext>
                    </c:extLst>
                    <c:strCache>
                      <c:ptCount val="1"/>
                      <c:pt idx="0">
                        <c:v>Citywide 4-8 Avg. Class Size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extLst xmlns:c15="http://schemas.microsoft.com/office/drawing/2012/chart">
                      <c:ext xmlns:c15="http://schemas.microsoft.com/office/drawing/2012/chart" uri="{02D57815-91ED-43cb-92C2-25804820EDAC}">
                        <c15:formulaRef>
                          <c15:sqref>'School CS Data'!$G$3:$G$18</c15:sqref>
                        </c15:formulaRef>
                      </c:ext>
                    </c:extLst>
                    <c:strCache>
                      <c:ptCount val="16"/>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pt idx="12">
                        <c:v>2019-2020</c:v>
                      </c:pt>
                      <c:pt idx="13">
                        <c:v>2020-2021*</c:v>
                      </c:pt>
                      <c:pt idx="14">
                        <c:v>2021-2022</c:v>
                      </c:pt>
                      <c:pt idx="15">
                        <c:v>2022-2023</c:v>
                      </c:pt>
                    </c:strCache>
                  </c:strRef>
                </c:cat>
                <c:val>
                  <c:numRef>
                    <c:extLst xmlns:c15="http://schemas.microsoft.com/office/drawing/2012/chart">
                      <c:ext xmlns:c15="http://schemas.microsoft.com/office/drawing/2012/chart" uri="{02D57815-91ED-43cb-92C2-25804820EDAC}">
                        <c15:formulaRef>
                          <c15:sqref>'School CS Data'!$M$3:$M$18</c15:sqref>
                        </c15:formulaRef>
                      </c:ext>
                    </c:extLst>
                    <c:numCache>
                      <c:formatCode>0.0</c:formatCode>
                      <c:ptCount val="16"/>
                      <c:pt idx="0">
                        <c:v>25.129166026724004</c:v>
                      </c:pt>
                      <c:pt idx="1">
                        <c:v>25.225899404339504</c:v>
                      </c:pt>
                      <c:pt idx="2">
                        <c:v>25.142809714738107</c:v>
                      </c:pt>
                      <c:pt idx="3">
                        <c:v>25.380607315389923</c:v>
                      </c:pt>
                      <c:pt idx="4">
                        <c:v>25.3769442716203</c:v>
                      </c:pt>
                      <c:pt idx="5">
                        <c:v>25.306128543207606</c:v>
                      </c:pt>
                      <c:pt idx="6">
                        <c:v>25.334937863044132</c:v>
                      </c:pt>
                      <c:pt idx="7">
                        <c:v>25.00149304377333</c:v>
                      </c:pt>
                      <c:pt idx="8">
                        <c:v>26.8501097127292</c:v>
                      </c:pt>
                      <c:pt idx="9">
                        <c:v>26.245714285714286</c:v>
                      </c:pt>
                      <c:pt idx="10">
                        <c:v>26.733301231340718</c:v>
                      </c:pt>
                      <c:pt idx="11">
                        <c:v>27.038193643618246</c:v>
                      </c:pt>
                      <c:pt idx="12">
                        <c:v>26.536872817496782</c:v>
                      </c:pt>
                      <c:pt idx="13">
                        <c:v>22.120594264553532</c:v>
                      </c:pt>
                      <c:pt idx="14">
                        <c:v>24.419986040578593</c:v>
                      </c:pt>
                      <c:pt idx="15">
                        <c:v>24.751644284392427</c:v>
                      </c:pt>
                    </c:numCache>
                  </c:numRef>
                </c:val>
                <c:smooth val="0"/>
                <c:extLst xmlns:c15="http://schemas.microsoft.com/office/drawing/2012/chart">
                  <c:ext xmlns:c16="http://schemas.microsoft.com/office/drawing/2014/chart" uri="{C3380CC4-5D6E-409C-BE32-E72D297353CC}">
                    <c16:uniqueId val="{00000014-3F69-4255-B031-3A428C4442C9}"/>
                  </c:ext>
                </c:extLst>
              </c15:ser>
            </c15:filteredLineSeries>
            <c15:filteredLineSeries>
              <c15:ser>
                <c:idx val="6"/>
                <c:order val="5"/>
                <c:tx>
                  <c:strRef>
                    <c:extLst xmlns:c15="http://schemas.microsoft.com/office/drawing/2012/chart">
                      <c:ext xmlns:c15="http://schemas.microsoft.com/office/drawing/2012/chart" uri="{02D57815-91ED-43cb-92C2-25804820EDAC}">
                        <c15:formulaRef>
                          <c15:sqref>'School CS Data'!$N$2</c15:sqref>
                        </c15:formulaRef>
                      </c:ext>
                    </c:extLst>
                    <c:strCache>
                      <c:ptCount val="1"/>
                      <c:pt idx="0">
                        <c:v>CD3-  Avg. HS Class Size</c:v>
                      </c:pt>
                    </c:strCache>
                  </c:strRef>
                </c:tx>
                <c:spPr>
                  <a:ln w="28575" cap="rnd">
                    <a:solidFill>
                      <a:schemeClr val="accent1">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'School CS Data'!$G$3:$G$18</c15:sqref>
                        </c15:formulaRef>
                      </c:ext>
                    </c:extLst>
                    <c:strCache>
                      <c:ptCount val="16"/>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pt idx="12">
                        <c:v>2019-2020</c:v>
                      </c:pt>
                      <c:pt idx="13">
                        <c:v>2020-2021*</c:v>
                      </c:pt>
                      <c:pt idx="14">
                        <c:v>2021-2022</c:v>
                      </c:pt>
                      <c:pt idx="15">
                        <c:v>2022-2023</c:v>
                      </c:pt>
                    </c:strCache>
                  </c:strRef>
                </c:cat>
                <c:val>
                  <c:numRef>
                    <c:extLst xmlns:c15="http://schemas.microsoft.com/office/drawing/2012/chart">
                      <c:ext xmlns:c15="http://schemas.microsoft.com/office/drawing/2012/chart" uri="{02D57815-91ED-43cb-92C2-25804820EDAC}">
                        <c15:formulaRef>
                          <c15:sqref>'School CS Data'!$N$3:$N$18</c15:sqref>
                        </c15:formulaRef>
                      </c:ext>
                    </c:extLst>
                    <c:numCache>
                      <c:formatCode>0.0</c:formatCode>
                      <c:ptCount val="16"/>
                      <c:pt idx="0">
                        <c:v>23.781577747378019</c:v>
                      </c:pt>
                      <c:pt idx="1">
                        <c:v>24.737100737100736</c:v>
                      </c:pt>
                      <c:pt idx="2">
                        <c:v>25.305492510213345</c:v>
                      </c:pt>
                      <c:pt idx="3">
                        <c:v>25.736540158870255</c:v>
                      </c:pt>
                      <c:pt idx="4">
                        <c:v>25.733023255813954</c:v>
                      </c:pt>
                      <c:pt idx="5">
                        <c:v>26.395164835164834</c:v>
                      </c:pt>
                      <c:pt idx="6">
                        <c:v>26.265474552957357</c:v>
                      </c:pt>
                      <c:pt idx="7">
                        <c:v>26.115401301518439</c:v>
                      </c:pt>
                      <c:pt idx="8">
                        <c:v>26.289977728285077</c:v>
                      </c:pt>
                      <c:pt idx="9">
                        <c:v>25.585070892410343</c:v>
                      </c:pt>
                      <c:pt idx="10">
                        <c:v>25.699041267194666</c:v>
                      </c:pt>
                      <c:pt idx="11">
                        <c:v>25.560624743115497</c:v>
                      </c:pt>
                      <c:pt idx="12">
                        <c:v>25.773076923076925</c:v>
                      </c:pt>
                      <c:pt idx="13">
                        <c:v>26.227414330218068</c:v>
                      </c:pt>
                      <c:pt idx="14">
                        <c:v>24.692146157076859</c:v>
                      </c:pt>
                      <c:pt idx="15">
                        <c:v>23.684759009986973</c:v>
                      </c:pt>
                    </c:numCache>
                  </c:numRef>
                </c:val>
                <c:smooth val="0"/>
                <c:extLst xmlns:c15="http://schemas.microsoft.com/office/drawing/2012/chart">
                  <c:ext xmlns:c16="http://schemas.microsoft.com/office/drawing/2014/chart" uri="{C3380CC4-5D6E-409C-BE32-E72D297353CC}">
                    <c16:uniqueId val="{00000000-3F69-4255-B031-3A428C4442C9}"/>
                  </c:ext>
                </c:extLst>
              </c15:ser>
            </c15:filteredLineSeries>
            <c15:filteredLineSeries>
              <c15:ser>
                <c:idx val="7"/>
                <c:order val="6"/>
                <c:tx>
                  <c:strRef>
                    <c:extLst xmlns:c15="http://schemas.microsoft.com/office/drawing/2012/chart">
                      <c:ext xmlns:c15="http://schemas.microsoft.com/office/drawing/2012/chart" uri="{02D57815-91ED-43cb-92C2-25804820EDAC}">
                        <c15:formulaRef>
                          <c15:sqref>'School CS Data'!$O$2</c15:sqref>
                        </c15:formulaRef>
                      </c:ext>
                    </c:extLst>
                    <c:strCache>
                      <c:ptCount val="1"/>
                    </c:strCache>
                  </c:strRef>
                </c:tx>
                <c:spPr>
                  <a:ln w="28575" cap="rnd">
                    <a:solidFill>
                      <a:schemeClr val="accent2">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'School CS Data'!$G$3:$G$18</c15:sqref>
                        </c15:formulaRef>
                      </c:ext>
                    </c:extLst>
                    <c:strCache>
                      <c:ptCount val="16"/>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pt idx="12">
                        <c:v>2019-2020</c:v>
                      </c:pt>
                      <c:pt idx="13">
                        <c:v>2020-2021*</c:v>
                      </c:pt>
                      <c:pt idx="14">
                        <c:v>2021-2022</c:v>
                      </c:pt>
                      <c:pt idx="15">
                        <c:v>2022-2023</c:v>
                      </c:pt>
                    </c:strCache>
                  </c:strRef>
                </c:cat>
                <c:val>
                  <c:numRef>
                    <c:extLst xmlns:c15="http://schemas.microsoft.com/office/drawing/2012/chart">
                      <c:ext xmlns:c15="http://schemas.microsoft.com/office/drawing/2012/chart" uri="{02D57815-91ED-43cb-92C2-25804820EDAC}">
                        <c15:formulaRef>
                          <c15:sqref>'School CS Data'!$O$3:$O$18</c15:sqref>
                        </c15:formulaRef>
                      </c:ext>
                    </c:extLst>
                    <c:numCache>
                      <c:formatCode>General</c:formatCode>
                      <c:ptCount val="16"/>
                    </c:numCache>
                  </c:numRef>
                </c:val>
                <c:smooth val="0"/>
                <c:extLst xmlns:c15="http://schemas.microsoft.com/office/drawing/2012/chart">
                  <c:ext xmlns:c16="http://schemas.microsoft.com/office/drawing/2014/chart" uri="{C3380CC4-5D6E-409C-BE32-E72D297353CC}">
                    <c16:uniqueId val="{00000001-3F69-4255-B031-3A428C4442C9}"/>
                  </c:ext>
                </c:extLst>
              </c15:ser>
            </c15:filteredLineSeries>
            <c15:filteredLineSeries>
              <c15:ser>
                <c:idx val="8"/>
                <c:order val="7"/>
                <c:tx>
                  <c:strRef>
                    <c:extLst xmlns:c15="http://schemas.microsoft.com/office/drawing/2012/chart">
                      <c:ext xmlns:c15="http://schemas.microsoft.com/office/drawing/2012/chart" uri="{02D57815-91ED-43cb-92C2-25804820EDAC}">
                        <c15:formulaRef>
                          <c15:sqref>'School CS Data'!$P$2</c15:sqref>
                        </c15:formulaRef>
                      </c:ext>
                    </c:extLst>
                    <c:strCache>
                      <c:ptCount val="1"/>
                      <c:pt idx="0">
                        <c:v>Citywide HS Avg. Class Size</c:v>
                      </c:pt>
                    </c:strCache>
                  </c:strRef>
                </c:tx>
                <c:spPr>
                  <a:ln w="28575" cap="rnd">
                    <a:solidFill>
                      <a:schemeClr val="accent3">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'School CS Data'!$G$3:$G$18</c15:sqref>
                        </c15:formulaRef>
                      </c:ext>
                    </c:extLst>
                    <c:strCache>
                      <c:ptCount val="16"/>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pt idx="12">
                        <c:v>2019-2020</c:v>
                      </c:pt>
                      <c:pt idx="13">
                        <c:v>2020-2021*</c:v>
                      </c:pt>
                      <c:pt idx="14">
                        <c:v>2021-2022</c:v>
                      </c:pt>
                      <c:pt idx="15">
                        <c:v>2022-2023</c:v>
                      </c:pt>
                    </c:strCache>
                  </c:strRef>
                </c:cat>
                <c:val>
                  <c:numRef>
                    <c:extLst xmlns:c15="http://schemas.microsoft.com/office/drawing/2012/chart">
                      <c:ext xmlns:c15="http://schemas.microsoft.com/office/drawing/2012/chart" uri="{02D57815-91ED-43cb-92C2-25804820EDAC}">
                        <c15:formulaRef>
                          <c15:sqref>'School CS Data'!$P$3:$P$18</c15:sqref>
                        </c15:formulaRef>
                      </c:ext>
                    </c:extLst>
                    <c:numCache>
                      <c:formatCode>0.0</c:formatCode>
                      <c:ptCount val="16"/>
                      <c:pt idx="0">
                        <c:v>25.43526577388058</c:v>
                      </c:pt>
                      <c:pt idx="1">
                        <c:v>25.796059840336323</c:v>
                      </c:pt>
                      <c:pt idx="2">
                        <c:v>25.972626392369079</c:v>
                      </c:pt>
                      <c:pt idx="3">
                        <c:v>25.716450462752238</c:v>
                      </c:pt>
                      <c:pt idx="4">
                        <c:v>25.797206011671598</c:v>
                      </c:pt>
                      <c:pt idx="5">
                        <c:v>26.158237774202089</c:v>
                      </c:pt>
                      <c:pt idx="6">
                        <c:v>26.021210045662102</c:v>
                      </c:pt>
                      <c:pt idx="7">
                        <c:v>25.826153940962595</c:v>
                      </c:pt>
                      <c:pt idx="8">
                        <c:v>26.562097340052304</c:v>
                      </c:pt>
                      <c:pt idx="9">
                        <c:v>26.531326949384404</c:v>
                      </c:pt>
                      <c:pt idx="10">
                        <c:v>26.126530527967624</c:v>
                      </c:pt>
                      <c:pt idx="11">
                        <c:v>26.173079742778743</c:v>
                      </c:pt>
                      <c:pt idx="12">
                        <c:v>26.140837585034014</c:v>
                      </c:pt>
                      <c:pt idx="13">
                        <c:v>25.797714285714285</c:v>
                      </c:pt>
                      <c:pt idx="14">
                        <c:v>25.008048073827663</c:v>
                      </c:pt>
                      <c:pt idx="15">
                        <c:v>24.128626082569578</c:v>
                      </c:pt>
                    </c:numCache>
                  </c:numRef>
                </c:val>
                <c:smooth val="0"/>
                <c:extLst xmlns:c15="http://schemas.microsoft.com/office/drawing/2012/chart">
                  <c:ext xmlns:c16="http://schemas.microsoft.com/office/drawing/2014/chart" uri="{C3380CC4-5D6E-409C-BE32-E72D297353CC}">
                    <c16:uniqueId val="{00000002-3F69-4255-B031-3A428C4442C9}"/>
                  </c:ext>
                </c:extLst>
              </c15:ser>
            </c15:filteredLineSeries>
            <c15:filteredLineSeries>
              <c15:ser>
                <c:idx val="10"/>
                <c:order val="9"/>
                <c:tx>
                  <c:strRef>
                    <c:extLst xmlns:c15="http://schemas.microsoft.com/office/drawing/2012/chart">
                      <c:ext xmlns:c15="http://schemas.microsoft.com/office/drawing/2012/chart" uri="{02D57815-91ED-43cb-92C2-25804820EDAC}">
                        <c15:formulaRef>
                          <c15:sqref>'School CS Data'!$R$2</c15:sqref>
                        </c15:formulaRef>
                      </c:ext>
                    </c:extLst>
                    <c:strCache>
                      <c:ptCount val="1"/>
                      <c:pt idx="0">
                        <c:v>4-8 Cap (23)</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extLst xmlns:c15="http://schemas.microsoft.com/office/drawing/2012/chart">
                      <c:ext xmlns:c15="http://schemas.microsoft.com/office/drawing/2012/chart" uri="{02D57815-91ED-43cb-92C2-25804820EDAC}">
                        <c15:formulaRef>
                          <c15:sqref>'School CS Data'!$G$3:$G$18</c15:sqref>
                        </c15:formulaRef>
                      </c:ext>
                    </c:extLst>
                    <c:strCache>
                      <c:ptCount val="16"/>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pt idx="12">
                        <c:v>2019-2020</c:v>
                      </c:pt>
                      <c:pt idx="13">
                        <c:v>2020-2021*</c:v>
                      </c:pt>
                      <c:pt idx="14">
                        <c:v>2021-2022</c:v>
                      </c:pt>
                      <c:pt idx="15">
                        <c:v>2022-2023</c:v>
                      </c:pt>
                    </c:strCache>
                  </c:strRef>
                </c:cat>
                <c:val>
                  <c:numRef>
                    <c:extLst xmlns:c15="http://schemas.microsoft.com/office/drawing/2012/chart">
                      <c:ext xmlns:c15="http://schemas.microsoft.com/office/drawing/2012/chart" uri="{02D57815-91ED-43cb-92C2-25804820EDAC}">
                        <c15:formulaRef>
                          <c15:sqref>'School CS Data'!$R$3:$R$18</c15:sqref>
                        </c15:formulaRef>
                      </c:ext>
                    </c:extLst>
                    <c:numCache>
                      <c:formatCode>General</c:formatCode>
                      <c:ptCount val="16"/>
                      <c:pt idx="0">
                        <c:v>23</c:v>
                      </c:pt>
                      <c:pt idx="1">
                        <c:v>23</c:v>
                      </c:pt>
                      <c:pt idx="2">
                        <c:v>23</c:v>
                      </c:pt>
                      <c:pt idx="3">
                        <c:v>23</c:v>
                      </c:pt>
                      <c:pt idx="4">
                        <c:v>23</c:v>
                      </c:pt>
                      <c:pt idx="5">
                        <c:v>23</c:v>
                      </c:pt>
                      <c:pt idx="6">
                        <c:v>23</c:v>
                      </c:pt>
                      <c:pt idx="7">
                        <c:v>23</c:v>
                      </c:pt>
                      <c:pt idx="8">
                        <c:v>23</c:v>
                      </c:pt>
                      <c:pt idx="9">
                        <c:v>23</c:v>
                      </c:pt>
                      <c:pt idx="10">
                        <c:v>23</c:v>
                      </c:pt>
                      <c:pt idx="11">
                        <c:v>23</c:v>
                      </c:pt>
                      <c:pt idx="12">
                        <c:v>23</c:v>
                      </c:pt>
                      <c:pt idx="13">
                        <c:v>23</c:v>
                      </c:pt>
                      <c:pt idx="14">
                        <c:v>23</c:v>
                      </c:pt>
                      <c:pt idx="15">
                        <c:v>23</c:v>
                      </c:pt>
                    </c:numCache>
                  </c:numRef>
                </c:val>
                <c:smooth val="0"/>
                <c:extLst xmlns:c15="http://schemas.microsoft.com/office/drawing/2012/chart">
                  <c:ext xmlns:c16="http://schemas.microsoft.com/office/drawing/2014/chart" uri="{C3380CC4-5D6E-409C-BE32-E72D297353CC}">
                    <c16:uniqueId val="{00000016-3F69-4255-B031-3A428C4442C9}"/>
                  </c:ext>
                </c:extLst>
              </c15:ser>
            </c15:filteredLineSeries>
            <c15:filteredLineSeries>
              <c15:ser>
                <c:idx val="11"/>
                <c:order val="10"/>
                <c:tx>
                  <c:strRef>
                    <c:extLst xmlns:c15="http://schemas.microsoft.com/office/drawing/2012/chart">
                      <c:ext xmlns:c15="http://schemas.microsoft.com/office/drawing/2012/chart" uri="{02D57815-91ED-43cb-92C2-25804820EDAC}">
                        <c15:formulaRef>
                          <c15:sqref>'School CS Data'!$S$2</c15:sqref>
                        </c15:formulaRef>
                      </c:ext>
                    </c:extLst>
                    <c:strCache>
                      <c:ptCount val="1"/>
                      <c:pt idx="0">
                        <c:v>High School Cap (25)</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extLst xmlns:c15="http://schemas.microsoft.com/office/drawing/2012/chart">
                      <c:ext xmlns:c15="http://schemas.microsoft.com/office/drawing/2012/chart" uri="{02D57815-91ED-43cb-92C2-25804820EDAC}">
                        <c15:formulaRef>
                          <c15:sqref>'School CS Data'!$G$3:$G$18</c15:sqref>
                        </c15:formulaRef>
                      </c:ext>
                    </c:extLst>
                    <c:strCache>
                      <c:ptCount val="16"/>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pt idx="12">
                        <c:v>2019-2020</c:v>
                      </c:pt>
                      <c:pt idx="13">
                        <c:v>2020-2021*</c:v>
                      </c:pt>
                      <c:pt idx="14">
                        <c:v>2021-2022</c:v>
                      </c:pt>
                      <c:pt idx="15">
                        <c:v>2022-2023</c:v>
                      </c:pt>
                    </c:strCache>
                  </c:strRef>
                </c:cat>
                <c:val>
                  <c:numRef>
                    <c:extLst xmlns:c15="http://schemas.microsoft.com/office/drawing/2012/chart">
                      <c:ext xmlns:c15="http://schemas.microsoft.com/office/drawing/2012/chart" uri="{02D57815-91ED-43cb-92C2-25804820EDAC}">
                        <c15:formulaRef>
                          <c15:sqref>'School CS Data'!$S$3:$S$18</c15:sqref>
                        </c15:formulaRef>
                      </c:ext>
                    </c:extLst>
                    <c:numCache>
                      <c:formatCode>General</c:formatCode>
                      <c:ptCount val="16"/>
                      <c:pt idx="0">
                        <c:v>25</c:v>
                      </c:pt>
                      <c:pt idx="1">
                        <c:v>25</c:v>
                      </c:pt>
                      <c:pt idx="2">
                        <c:v>25</c:v>
                      </c:pt>
                      <c:pt idx="3">
                        <c:v>25</c:v>
                      </c:pt>
                      <c:pt idx="4">
                        <c:v>25</c:v>
                      </c:pt>
                      <c:pt idx="5">
                        <c:v>25</c:v>
                      </c:pt>
                      <c:pt idx="6">
                        <c:v>25</c:v>
                      </c:pt>
                      <c:pt idx="7">
                        <c:v>25</c:v>
                      </c:pt>
                      <c:pt idx="8">
                        <c:v>25</c:v>
                      </c:pt>
                      <c:pt idx="9">
                        <c:v>25</c:v>
                      </c:pt>
                      <c:pt idx="10">
                        <c:v>25</c:v>
                      </c:pt>
                      <c:pt idx="11">
                        <c:v>25</c:v>
                      </c:pt>
                      <c:pt idx="12">
                        <c:v>25</c:v>
                      </c:pt>
                      <c:pt idx="13">
                        <c:v>25</c:v>
                      </c:pt>
                      <c:pt idx="14">
                        <c:v>25</c:v>
                      </c:pt>
                      <c:pt idx="15">
                        <c:v>25</c:v>
                      </c:pt>
                    </c:numCache>
                  </c:numRef>
                </c:val>
                <c:smooth val="0"/>
                <c:extLst xmlns:c15="http://schemas.microsoft.com/office/drawing/2012/chart">
                  <c:ext xmlns:c16="http://schemas.microsoft.com/office/drawing/2014/chart" uri="{C3380CC4-5D6E-409C-BE32-E72D297353CC}">
                    <c16:uniqueId val="{00000003-3F69-4255-B031-3A428C4442C9}"/>
                  </c:ext>
                </c:extLst>
              </c15:ser>
            </c15:filteredLineSeries>
          </c:ext>
        </c:extLst>
      </c:lineChart>
      <c:catAx>
        <c:axId val="1982970848"/>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1982952960"/>
        <c:crosses val="autoZero"/>
        <c:auto val="1"/>
        <c:lblAlgn val="ctr"/>
        <c:lblOffset val="100"/>
        <c:noMultiLvlLbl val="0"/>
      </c:catAx>
      <c:valAx>
        <c:axId val="1982952960"/>
        <c:scaling>
          <c:orientation val="minMax"/>
          <c:min val="17"/>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1982970848"/>
        <c:crosses val="autoZero"/>
        <c:crossBetween val="between"/>
        <c:majorUnit val="2"/>
      </c:valAx>
      <c:spPr>
        <a:noFill/>
        <a:ln>
          <a:noFill/>
        </a:ln>
        <a:effectLst/>
      </c:spPr>
    </c:plotArea>
    <c:legend>
      <c:legendPos val="r"/>
      <c:layout>
        <c:manualLayout>
          <c:xMode val="edge"/>
          <c:yMode val="edge"/>
          <c:x val="0.81824788137958238"/>
          <c:y val="0.37550999355537706"/>
          <c:w val="0.16668737798657002"/>
          <c:h val="0.2289092082027774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venir Next LT Pro" panose="020B05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Avenir Next LT Pro" panose="020B0504020202020204" pitchFamily="34" charset="0"/>
                <a:ea typeface="+mn-ea"/>
                <a:cs typeface="+mn-cs"/>
              </a:defRPr>
            </a:pPr>
            <a:r>
              <a:rPr lang="en-US" sz="1800" b="1" i="0" u="none" strike="noStrike" baseline="0" dirty="0">
                <a:effectLst/>
              </a:rPr>
              <a:t>Since plan adopted in June 2021, funding for new capacity slashed by $2.3 billion &amp; actual funded seats to be built cut by over 21,000 (38%)</a:t>
            </a:r>
            <a:endParaRPr lang="en-US" sz="1800" b="1" i="1" dirty="0"/>
          </a:p>
        </c:rich>
      </c:tx>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Avenir Next LT Pro" panose="020B0504020202020204" pitchFamily="34" charset="0"/>
              <a:ea typeface="+mn-ea"/>
              <a:cs typeface="+mn-cs"/>
            </a:defRPr>
          </a:pPr>
          <a:endParaRPr lang="en-US"/>
        </a:p>
      </c:txPr>
    </c:title>
    <c:autoTitleDeleted val="0"/>
    <c:plotArea>
      <c:layout>
        <c:manualLayout>
          <c:layoutTarget val="inner"/>
          <c:xMode val="edge"/>
          <c:yMode val="edge"/>
          <c:x val="9.3222459342114941E-2"/>
          <c:y val="0.25452110470782979"/>
          <c:w val="0.88675083838819213"/>
          <c:h val="0.62678683640586352"/>
        </c:manualLayout>
      </c:layout>
      <c:barChart>
        <c:barDir val="col"/>
        <c:grouping val="clustered"/>
        <c:varyColors val="0"/>
        <c:ser>
          <c:idx val="0"/>
          <c:order val="0"/>
          <c:tx>
            <c:strRef>
              <c:f>Sheet1!$B$1</c:f>
              <c:strCache>
                <c:ptCount val="1"/>
                <c:pt idx="0">
                  <c:v>New Capacity Seats</c:v>
                </c:pt>
              </c:strCache>
            </c:strRef>
          </c:tx>
          <c:spPr>
            <a:solidFill>
              <a:schemeClr val="accent1"/>
            </a:solidFill>
            <a:ln>
              <a:noFill/>
            </a:ln>
            <a:effectLst/>
          </c:spPr>
          <c:invertIfNegative val="0"/>
          <c:dLbls>
            <c:spPr>
              <a:solidFill>
                <a:schemeClr val="accent5">
                  <a:lumMod val="20000"/>
                  <a:lumOff val="80000"/>
                </a:schemeClr>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Adopted June 2021</c:v>
                </c:pt>
                <c:pt idx="1">
                  <c:v>Adopted June 2022</c:v>
                </c:pt>
                <c:pt idx="2">
                  <c:v>Proposed Amendment;  Nov. 2022</c:v>
                </c:pt>
                <c:pt idx="3">
                  <c:v>Proposed Amendment; Feb. 2023</c:v>
                </c:pt>
              </c:strCache>
              <c:extLst/>
            </c:strRef>
          </c:cat>
          <c:val>
            <c:numRef>
              <c:f>Sheet1!$B$2:$B$5</c:f>
              <c:numCache>
                <c:formatCode>#,##0</c:formatCode>
                <c:ptCount val="4"/>
                <c:pt idx="0">
                  <c:v>57489</c:v>
                </c:pt>
                <c:pt idx="1">
                  <c:v>45883</c:v>
                </c:pt>
                <c:pt idx="2">
                  <c:v>46010</c:v>
                </c:pt>
                <c:pt idx="3">
                  <c:v>46010</c:v>
                </c:pt>
              </c:numCache>
              <c:extLst/>
            </c:numRef>
          </c:val>
          <c:extLst>
            <c:ext xmlns:c16="http://schemas.microsoft.com/office/drawing/2014/chart" uri="{C3380CC4-5D6E-409C-BE32-E72D297353CC}">
              <c16:uniqueId val="{00000000-06E8-4AA7-B8B3-BC1FA73C1FF8}"/>
            </c:ext>
          </c:extLst>
        </c:ser>
        <c:ser>
          <c:idx val="5"/>
          <c:order val="5"/>
          <c:tx>
            <c:strRef>
              <c:f>Sheet1!$G$1</c:f>
              <c:strCache>
                <c:ptCount val="1"/>
                <c:pt idx="0">
                  <c:v>Actual Funded Seats To Be Built</c:v>
                </c:pt>
              </c:strCache>
            </c:strRef>
          </c:tx>
          <c:spPr>
            <a:solidFill>
              <a:schemeClr val="accent6"/>
            </a:solidFill>
            <a:ln>
              <a:noFill/>
            </a:ln>
            <a:effectLst/>
          </c:spPr>
          <c:invertIfNegative val="0"/>
          <c:dLbls>
            <c:dLbl>
              <c:idx val="0"/>
              <c:layout>
                <c:manualLayout>
                  <c:x val="0"/>
                  <c:y val="1.7361111111111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6E8-4AA7-B8B3-BC1FA73C1FF8}"/>
                </c:ext>
              </c:extLst>
            </c:dLbl>
            <c:spPr>
              <a:solidFill>
                <a:schemeClr val="accent6">
                  <a:lumMod val="20000"/>
                  <a:lumOff val="80000"/>
                </a:schemeClr>
              </a:solid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Adopted June 2021</c:v>
                </c:pt>
                <c:pt idx="1">
                  <c:v>Adopted June 2022</c:v>
                </c:pt>
                <c:pt idx="2">
                  <c:v>Proposed Amendment;  Nov. 2022</c:v>
                </c:pt>
                <c:pt idx="3">
                  <c:v>Proposed Amendment; Feb. 2023</c:v>
                </c:pt>
              </c:strCache>
              <c:extLst/>
            </c:strRef>
          </c:cat>
          <c:val>
            <c:numRef>
              <c:f>Sheet1!$G$2:$G$5</c:f>
              <c:numCache>
                <c:formatCode>#,##0</c:formatCode>
                <c:ptCount val="4"/>
                <c:pt idx="0">
                  <c:v>55877</c:v>
                </c:pt>
                <c:pt idx="1">
                  <c:v>43356</c:v>
                </c:pt>
                <c:pt idx="2">
                  <c:v>39124</c:v>
                </c:pt>
                <c:pt idx="3">
                  <c:v>34785</c:v>
                </c:pt>
              </c:numCache>
              <c:extLst/>
            </c:numRef>
          </c:val>
          <c:extLst>
            <c:ext xmlns:c16="http://schemas.microsoft.com/office/drawing/2014/chart" uri="{C3380CC4-5D6E-409C-BE32-E72D297353CC}">
              <c16:uniqueId val="{00000002-06E8-4AA7-B8B3-BC1FA73C1FF8}"/>
            </c:ext>
          </c:extLst>
        </c:ser>
        <c:dLbls>
          <c:showLegendKey val="0"/>
          <c:showVal val="0"/>
          <c:showCatName val="0"/>
          <c:showSerName val="0"/>
          <c:showPercent val="0"/>
          <c:showBubbleSize val="0"/>
        </c:dLbls>
        <c:gapWidth val="219"/>
        <c:overlap val="-27"/>
        <c:axId val="987678560"/>
        <c:axId val="987673984"/>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PS/IS Seats</c:v>
                      </c:pt>
                    </c:strCache>
                  </c:strRef>
                </c:tx>
                <c:spPr>
                  <a:solidFill>
                    <a:schemeClr val="accent2"/>
                  </a:solidFill>
                  <a:ln>
                    <a:noFill/>
                  </a:ln>
                  <a:effectLst/>
                </c:spPr>
                <c:invertIfNegative val="0"/>
                <c:cat>
                  <c:strRef>
                    <c:extLst>
                      <c:ext uri="{02D57815-91ED-43cb-92C2-25804820EDAC}">
                        <c15:formulaRef>
                          <c15:sqref>Sheet1!$A$2:$A$5</c15:sqref>
                        </c15:formulaRef>
                      </c:ext>
                    </c:extLst>
                    <c:strCache>
                      <c:ptCount val="4"/>
                      <c:pt idx="0">
                        <c:v>Adopted June 2021</c:v>
                      </c:pt>
                      <c:pt idx="1">
                        <c:v>Adopted June 2022</c:v>
                      </c:pt>
                      <c:pt idx="2">
                        <c:v>Proposed Amendment;  Nov. 2022</c:v>
                      </c:pt>
                      <c:pt idx="3">
                        <c:v>Proposed Amendment; Feb. 2023</c:v>
                      </c:pt>
                    </c:strCache>
                  </c:strRef>
                </c:cat>
                <c:val>
                  <c:numRef>
                    <c:extLst>
                      <c:ext uri="{02D57815-91ED-43cb-92C2-25804820EDAC}">
                        <c15:formulaRef>
                          <c15:sqref>Sheet1!$C$2:$C$5</c15:sqref>
                        </c15:formulaRef>
                      </c:ext>
                    </c:extLst>
                    <c:numCache>
                      <c:formatCode>#,##0</c:formatCode>
                      <c:ptCount val="4"/>
                      <c:pt idx="0">
                        <c:v>50804</c:v>
                      </c:pt>
                      <c:pt idx="1">
                        <c:v>40202</c:v>
                      </c:pt>
                      <c:pt idx="2">
                        <c:v>40137</c:v>
                      </c:pt>
                      <c:pt idx="3">
                        <c:v>40137</c:v>
                      </c:pt>
                    </c:numCache>
                  </c:numRef>
                </c:val>
                <c:extLst>
                  <c:ext xmlns:c16="http://schemas.microsoft.com/office/drawing/2014/chart" uri="{C3380CC4-5D6E-409C-BE32-E72D297353CC}">
                    <c16:uniqueId val="{00000003-06E8-4AA7-B8B3-BC1FA73C1FF8}"/>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HS Seats</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Sheet1!$A$2:$A$5</c15:sqref>
                        </c15:formulaRef>
                      </c:ext>
                    </c:extLst>
                    <c:strCache>
                      <c:ptCount val="4"/>
                      <c:pt idx="0">
                        <c:v>Adopted June 2021</c:v>
                      </c:pt>
                      <c:pt idx="1">
                        <c:v>Adopted June 2022</c:v>
                      </c:pt>
                      <c:pt idx="2">
                        <c:v>Proposed Amendment;  Nov. 2022</c:v>
                      </c:pt>
                      <c:pt idx="3">
                        <c:v>Proposed Amendment; Feb. 2023</c:v>
                      </c:pt>
                    </c:strCache>
                  </c:strRef>
                </c:cat>
                <c:val>
                  <c:numRef>
                    <c:extLst xmlns:c15="http://schemas.microsoft.com/office/drawing/2012/chart">
                      <c:ext xmlns:c15="http://schemas.microsoft.com/office/drawing/2012/chart" uri="{02D57815-91ED-43cb-92C2-25804820EDAC}">
                        <c15:formulaRef>
                          <c15:sqref>Sheet1!$D$2:$D$5</c15:sqref>
                        </c15:formulaRef>
                      </c:ext>
                    </c:extLst>
                    <c:numCache>
                      <c:formatCode>#,##0</c:formatCode>
                      <c:ptCount val="4"/>
                      <c:pt idx="0">
                        <c:v>6685</c:v>
                      </c:pt>
                      <c:pt idx="1">
                        <c:v>5681</c:v>
                      </c:pt>
                      <c:pt idx="2">
                        <c:v>5873</c:v>
                      </c:pt>
                      <c:pt idx="3">
                        <c:v>5873</c:v>
                      </c:pt>
                    </c:numCache>
                  </c:numRef>
                </c:val>
                <c:extLst xmlns:c15="http://schemas.microsoft.com/office/drawing/2012/chart">
                  <c:ext xmlns:c16="http://schemas.microsoft.com/office/drawing/2014/chart" uri="{C3380CC4-5D6E-409C-BE32-E72D297353CC}">
                    <c16:uniqueId val="{00000004-06E8-4AA7-B8B3-BC1FA73C1FF8}"/>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Total Estimated Cost</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Sheet1!$A$2:$A$5</c15:sqref>
                        </c15:formulaRef>
                      </c:ext>
                    </c:extLst>
                    <c:strCache>
                      <c:ptCount val="4"/>
                      <c:pt idx="0">
                        <c:v>Adopted June 2021</c:v>
                      </c:pt>
                      <c:pt idx="1">
                        <c:v>Adopted June 2022</c:v>
                      </c:pt>
                      <c:pt idx="2">
                        <c:v>Proposed Amendment;  Nov. 2022</c:v>
                      </c:pt>
                      <c:pt idx="3">
                        <c:v>Proposed Amendment; Feb. 2023</c:v>
                      </c:pt>
                    </c:strCache>
                  </c:strRef>
                </c:cat>
                <c:val>
                  <c:numRef>
                    <c:extLst xmlns:c15="http://schemas.microsoft.com/office/drawing/2012/chart">
                      <c:ext xmlns:c15="http://schemas.microsoft.com/office/drawing/2012/chart" uri="{02D57815-91ED-43cb-92C2-25804820EDAC}">
                        <c15:formulaRef>
                          <c15:sqref>Sheet1!$E$2:$E$5</c15:sqref>
                        </c15:formulaRef>
                      </c:ext>
                    </c:extLst>
                    <c:numCache>
                      <c:formatCode>General</c:formatCode>
                      <c:ptCount val="4"/>
                      <c:pt idx="0">
                        <c:v>0</c:v>
                      </c:pt>
                      <c:pt idx="1">
                        <c:v>0</c:v>
                      </c:pt>
                      <c:pt idx="2">
                        <c:v>0</c:v>
                      </c:pt>
                      <c:pt idx="3">
                        <c:v>0</c:v>
                      </c:pt>
                    </c:numCache>
                  </c:numRef>
                </c:val>
                <c:extLst xmlns:c15="http://schemas.microsoft.com/office/drawing/2012/chart">
                  <c:ext xmlns:c16="http://schemas.microsoft.com/office/drawing/2014/chart" uri="{C3380CC4-5D6E-409C-BE32-E72D297353CC}">
                    <c16:uniqueId val="{00000005-06E8-4AA7-B8B3-BC1FA73C1FF8}"/>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Funded Design-Only Seats</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Sheet1!$A$2:$A$5</c15:sqref>
                        </c15:formulaRef>
                      </c:ext>
                    </c:extLst>
                    <c:strCache>
                      <c:ptCount val="4"/>
                      <c:pt idx="0">
                        <c:v>Adopted June 2021</c:v>
                      </c:pt>
                      <c:pt idx="1">
                        <c:v>Adopted June 2022</c:v>
                      </c:pt>
                      <c:pt idx="2">
                        <c:v>Proposed Amendment;  Nov. 2022</c:v>
                      </c:pt>
                      <c:pt idx="3">
                        <c:v>Proposed Amendment; Feb. 2023</c:v>
                      </c:pt>
                    </c:strCache>
                  </c:strRef>
                </c:cat>
                <c:val>
                  <c:numRef>
                    <c:extLst xmlns:c15="http://schemas.microsoft.com/office/drawing/2012/chart">
                      <c:ext xmlns:c15="http://schemas.microsoft.com/office/drawing/2012/chart" uri="{02D57815-91ED-43cb-92C2-25804820EDAC}">
                        <c15:formulaRef>
                          <c15:sqref>Sheet1!$F$2:$F$5</c15:sqref>
                        </c15:formulaRef>
                      </c:ext>
                    </c:extLst>
                    <c:numCache>
                      <c:formatCode>#,##0</c:formatCode>
                      <c:ptCount val="4"/>
                      <c:pt idx="0">
                        <c:v>1612</c:v>
                      </c:pt>
                      <c:pt idx="1">
                        <c:v>2527</c:v>
                      </c:pt>
                      <c:pt idx="2">
                        <c:v>6886</c:v>
                      </c:pt>
                      <c:pt idx="3">
                        <c:v>11225</c:v>
                      </c:pt>
                    </c:numCache>
                  </c:numRef>
                </c:val>
                <c:extLst xmlns:c15="http://schemas.microsoft.com/office/drawing/2012/chart">
                  <c:ext xmlns:c16="http://schemas.microsoft.com/office/drawing/2014/chart" uri="{C3380CC4-5D6E-409C-BE32-E72D297353CC}">
                    <c16:uniqueId val="{00000006-06E8-4AA7-B8B3-BC1FA73C1FF8}"/>
                  </c:ext>
                </c:extLst>
              </c15:ser>
            </c15:filteredBarSeries>
          </c:ext>
        </c:extLst>
      </c:barChart>
      <c:catAx>
        <c:axId val="987678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987673984"/>
        <c:crosses val="autoZero"/>
        <c:auto val="1"/>
        <c:lblAlgn val="ctr"/>
        <c:lblOffset val="100"/>
        <c:noMultiLvlLbl val="0"/>
      </c:catAx>
      <c:valAx>
        <c:axId val="98767398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987678560"/>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Avenir Next LT Pro" panose="020B05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venir Next LT Pro" panose="020B0504020202020204" pitchFamily="34" charset="0"/>
                <a:ea typeface="+mn-ea"/>
                <a:cs typeface="+mn-cs"/>
              </a:defRPr>
            </a:pPr>
            <a:r>
              <a:rPr lang="en-US" sz="2000" dirty="0"/>
              <a:t>Capital Plan Seat Changes By School District</a:t>
            </a:r>
          </a:p>
          <a:p>
            <a:pPr>
              <a:defRPr/>
            </a:pPr>
            <a:r>
              <a:rPr lang="en-US" sz="2000" dirty="0"/>
              <a:t> (Five-year adopted plan June 2021 vs.</a:t>
            </a:r>
          </a:p>
          <a:p>
            <a:pPr>
              <a:defRPr/>
            </a:pPr>
            <a:r>
              <a:rPr lang="en-US" sz="2000" dirty="0"/>
              <a:t>proposed</a:t>
            </a:r>
            <a:r>
              <a:rPr lang="en-US" sz="2000" baseline="0" dirty="0"/>
              <a:t> Nov. </a:t>
            </a:r>
            <a:r>
              <a:rPr lang="en-US" sz="2000" dirty="0"/>
              <a:t>2023 amendment)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venir Next LT Pro" panose="020B0504020202020204" pitchFamily="34" charset="0"/>
              <a:ea typeface="+mn-ea"/>
              <a:cs typeface="+mn-cs"/>
            </a:defRPr>
          </a:pPr>
          <a:endParaRPr lang="en-US"/>
        </a:p>
      </c:txPr>
    </c:title>
    <c:autoTitleDeleted val="0"/>
    <c:plotArea>
      <c:layout>
        <c:manualLayout>
          <c:layoutTarget val="inner"/>
          <c:xMode val="edge"/>
          <c:yMode val="edge"/>
          <c:x val="7.3696592461579447E-2"/>
          <c:y val="0.24734231327159895"/>
          <c:w val="0.85790887910069558"/>
          <c:h val="0.6691977090102077"/>
        </c:manualLayout>
      </c:layout>
      <c:barChart>
        <c:barDir val="col"/>
        <c:grouping val="clustered"/>
        <c:varyColors val="0"/>
        <c:ser>
          <c:idx val="2"/>
          <c:order val="2"/>
          <c:tx>
            <c:strRef>
              <c:f>'Subdistricts, Feb. 23'!$P$35</c:f>
              <c:strCache>
                <c:ptCount val="1"/>
                <c:pt idx="0">
                  <c:v>Change in Seats</c:v>
                </c:pt>
              </c:strCache>
            </c:strRef>
          </c:tx>
          <c:spPr>
            <a:solidFill>
              <a:schemeClr val="bg1">
                <a:lumMod val="75000"/>
              </a:schemeClr>
            </a:solidFill>
            <a:ln>
              <a:noFill/>
            </a:ln>
            <a:effectLst/>
          </c:spPr>
          <c:invertIfNegative val="0"/>
          <c:dPt>
            <c:idx val="0"/>
            <c:invertIfNegative val="0"/>
            <c:bubble3D val="0"/>
            <c:spPr>
              <a:solidFill>
                <a:schemeClr val="bg1">
                  <a:lumMod val="85000"/>
                </a:schemeClr>
              </a:solidFill>
              <a:ln>
                <a:noFill/>
              </a:ln>
              <a:effectLst/>
            </c:spPr>
            <c:extLst>
              <c:ext xmlns:c16="http://schemas.microsoft.com/office/drawing/2014/chart" uri="{C3380CC4-5D6E-409C-BE32-E72D297353CC}">
                <c16:uniqueId val="{00000003-44D3-46C6-8FBF-BE379899E53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'Subdistricts, Feb. 23'!$M$36:$M$60</c:f>
              <c:strCache>
                <c:ptCount val="25"/>
                <c:pt idx="0">
                  <c:v>2</c:v>
                </c:pt>
                <c:pt idx="1">
                  <c:v>7</c:v>
                </c:pt>
                <c:pt idx="2">
                  <c:v>8</c:v>
                </c:pt>
                <c:pt idx="3">
                  <c:v>9</c:v>
                </c:pt>
                <c:pt idx="4">
                  <c:v>10</c:v>
                </c:pt>
                <c:pt idx="5">
                  <c:v>11</c:v>
                </c:pt>
                <c:pt idx="6">
                  <c:v>12</c:v>
                </c:pt>
                <c:pt idx="7">
                  <c:v>13</c:v>
                </c:pt>
                <c:pt idx="8">
                  <c:v>14</c:v>
                </c:pt>
                <c:pt idx="9">
                  <c:v>15</c:v>
                </c:pt>
                <c:pt idx="10">
                  <c:v>20</c:v>
                </c:pt>
                <c:pt idx="11">
                  <c:v>21</c:v>
                </c:pt>
                <c:pt idx="12">
                  <c:v>22</c:v>
                </c:pt>
                <c:pt idx="13">
                  <c:v>24</c:v>
                </c:pt>
                <c:pt idx="14">
                  <c:v>25</c:v>
                </c:pt>
                <c:pt idx="15">
                  <c:v>26</c:v>
                </c:pt>
                <c:pt idx="16">
                  <c:v>27</c:v>
                </c:pt>
                <c:pt idx="17">
                  <c:v>28</c:v>
                </c:pt>
                <c:pt idx="18">
                  <c:v>29</c:v>
                </c:pt>
                <c:pt idx="19">
                  <c:v>30</c:v>
                </c:pt>
                <c:pt idx="20">
                  <c:v>31</c:v>
                </c:pt>
                <c:pt idx="21">
                  <c:v>D75*</c:v>
                </c:pt>
                <c:pt idx="22">
                  <c:v>Brooklyn HS</c:v>
                </c:pt>
                <c:pt idx="23">
                  <c:v>Queens HS</c:v>
                </c:pt>
                <c:pt idx="24">
                  <c:v>Staten Island HS</c:v>
                </c:pt>
              </c:strCache>
            </c:strRef>
          </c:cat>
          <c:val>
            <c:numRef>
              <c:f>'Subdistricts, Feb. 23'!$P$36:$P$60</c:f>
              <c:numCache>
                <c:formatCode>#,##0</c:formatCode>
                <c:ptCount val="25"/>
                <c:pt idx="0">
                  <c:v>-262</c:v>
                </c:pt>
                <c:pt idx="1">
                  <c:v>-1965</c:v>
                </c:pt>
                <c:pt idx="2">
                  <c:v>-42</c:v>
                </c:pt>
                <c:pt idx="3">
                  <c:v>-1017</c:v>
                </c:pt>
                <c:pt idx="4">
                  <c:v>-947</c:v>
                </c:pt>
                <c:pt idx="5">
                  <c:v>-938</c:v>
                </c:pt>
                <c:pt idx="6">
                  <c:v>-37</c:v>
                </c:pt>
                <c:pt idx="7">
                  <c:v>-502</c:v>
                </c:pt>
                <c:pt idx="8">
                  <c:v>-71</c:v>
                </c:pt>
                <c:pt idx="9">
                  <c:v>-466</c:v>
                </c:pt>
                <c:pt idx="10">
                  <c:v>809</c:v>
                </c:pt>
                <c:pt idx="11">
                  <c:v>-681</c:v>
                </c:pt>
                <c:pt idx="12">
                  <c:v>41</c:v>
                </c:pt>
                <c:pt idx="13">
                  <c:v>200</c:v>
                </c:pt>
                <c:pt idx="14">
                  <c:v>-2200</c:v>
                </c:pt>
                <c:pt idx="15">
                  <c:v>-222</c:v>
                </c:pt>
                <c:pt idx="16">
                  <c:v>-142</c:v>
                </c:pt>
                <c:pt idx="17">
                  <c:v>-1084</c:v>
                </c:pt>
                <c:pt idx="18">
                  <c:v>78</c:v>
                </c:pt>
                <c:pt idx="19">
                  <c:v>31</c:v>
                </c:pt>
                <c:pt idx="20">
                  <c:v>-10</c:v>
                </c:pt>
                <c:pt idx="21">
                  <c:v>-1240</c:v>
                </c:pt>
                <c:pt idx="22">
                  <c:v>192</c:v>
                </c:pt>
                <c:pt idx="23">
                  <c:v>-2159</c:v>
                </c:pt>
                <c:pt idx="24">
                  <c:v>1155</c:v>
                </c:pt>
              </c:numCache>
            </c:numRef>
          </c:val>
          <c:extLst>
            <c:ext xmlns:c16="http://schemas.microsoft.com/office/drawing/2014/chart" uri="{C3380CC4-5D6E-409C-BE32-E72D297353CC}">
              <c16:uniqueId val="{00000000-44D3-46C6-8FBF-BE379899E535}"/>
            </c:ext>
          </c:extLst>
        </c:ser>
        <c:dLbls>
          <c:showLegendKey val="0"/>
          <c:showVal val="0"/>
          <c:showCatName val="0"/>
          <c:showSerName val="0"/>
          <c:showPercent val="0"/>
          <c:showBubbleSize val="0"/>
        </c:dLbls>
        <c:gapWidth val="219"/>
        <c:overlap val="-27"/>
        <c:axId val="955274160"/>
        <c:axId val="955273328"/>
        <c:extLst>
          <c:ext xmlns:c15="http://schemas.microsoft.com/office/drawing/2012/chart" uri="{02D57815-91ED-43cb-92C2-25804820EDAC}">
            <c15:filteredBarSeries>
              <c15:ser>
                <c:idx val="0"/>
                <c:order val="0"/>
                <c:tx>
                  <c:strRef>
                    <c:extLst>
                      <c:ext uri="{02D57815-91ED-43cb-92C2-25804820EDAC}">
                        <c15:formulaRef>
                          <c15:sqref>'Subdistricts, Feb. 23'!$N$35</c15:sqref>
                        </c15:formulaRef>
                      </c:ext>
                    </c:extLst>
                    <c:strCache>
                      <c:ptCount val="1"/>
                      <c:pt idx="0">
                        <c:v>February '23</c:v>
                      </c:pt>
                    </c:strCache>
                  </c:strRef>
                </c:tx>
                <c:spPr>
                  <a:solidFill>
                    <a:schemeClr val="accent1"/>
                  </a:solidFill>
                  <a:ln>
                    <a:noFill/>
                  </a:ln>
                  <a:effectLst/>
                </c:spPr>
                <c:invertIfNegative val="0"/>
                <c:cat>
                  <c:strRef>
                    <c:extLst>
                      <c:ext uri="{02D57815-91ED-43cb-92C2-25804820EDAC}">
                        <c15:formulaRef>
                          <c15:sqref>'Subdistricts, Feb. 23'!$M$36:$M$60</c15:sqref>
                        </c15:formulaRef>
                      </c:ext>
                    </c:extLst>
                    <c:strCache>
                      <c:ptCount val="25"/>
                      <c:pt idx="0">
                        <c:v>2</c:v>
                      </c:pt>
                      <c:pt idx="1">
                        <c:v>7</c:v>
                      </c:pt>
                      <c:pt idx="2">
                        <c:v>8</c:v>
                      </c:pt>
                      <c:pt idx="3">
                        <c:v>9</c:v>
                      </c:pt>
                      <c:pt idx="4">
                        <c:v>10</c:v>
                      </c:pt>
                      <c:pt idx="5">
                        <c:v>11</c:v>
                      </c:pt>
                      <c:pt idx="6">
                        <c:v>12</c:v>
                      </c:pt>
                      <c:pt idx="7">
                        <c:v>13</c:v>
                      </c:pt>
                      <c:pt idx="8">
                        <c:v>14</c:v>
                      </c:pt>
                      <c:pt idx="9">
                        <c:v>15</c:v>
                      </c:pt>
                      <c:pt idx="10">
                        <c:v>20</c:v>
                      </c:pt>
                      <c:pt idx="11">
                        <c:v>21</c:v>
                      </c:pt>
                      <c:pt idx="12">
                        <c:v>22</c:v>
                      </c:pt>
                      <c:pt idx="13">
                        <c:v>24</c:v>
                      </c:pt>
                      <c:pt idx="14">
                        <c:v>25</c:v>
                      </c:pt>
                      <c:pt idx="15">
                        <c:v>26</c:v>
                      </c:pt>
                      <c:pt idx="16">
                        <c:v>27</c:v>
                      </c:pt>
                      <c:pt idx="17">
                        <c:v>28</c:v>
                      </c:pt>
                      <c:pt idx="18">
                        <c:v>29</c:v>
                      </c:pt>
                      <c:pt idx="19">
                        <c:v>30</c:v>
                      </c:pt>
                      <c:pt idx="20">
                        <c:v>31</c:v>
                      </c:pt>
                      <c:pt idx="21">
                        <c:v>D75*</c:v>
                      </c:pt>
                      <c:pt idx="22">
                        <c:v>Brooklyn HS</c:v>
                      </c:pt>
                      <c:pt idx="23">
                        <c:v>Queens HS</c:v>
                      </c:pt>
                      <c:pt idx="24">
                        <c:v>Staten Island HS</c:v>
                      </c:pt>
                    </c:strCache>
                  </c:strRef>
                </c:cat>
                <c:val>
                  <c:numRef>
                    <c:extLst>
                      <c:ext uri="{02D57815-91ED-43cb-92C2-25804820EDAC}">
                        <c15:formulaRef>
                          <c15:sqref>'Subdistricts, Feb. 23'!$N$36:$N$60</c15:sqref>
                        </c15:formulaRef>
                      </c:ext>
                    </c:extLst>
                    <c:numCache>
                      <c:formatCode>#,##0</c:formatCode>
                      <c:ptCount val="25"/>
                      <c:pt idx="0">
                        <c:v>2716</c:v>
                      </c:pt>
                      <c:pt idx="1">
                        <c:v>547</c:v>
                      </c:pt>
                      <c:pt idx="2">
                        <c:v>500</c:v>
                      </c:pt>
                      <c:pt idx="3">
                        <c:v>785</c:v>
                      </c:pt>
                      <c:pt idx="4">
                        <c:v>1978</c:v>
                      </c:pt>
                      <c:pt idx="5">
                        <c:v>2198</c:v>
                      </c:pt>
                      <c:pt idx="6">
                        <c:v>1029</c:v>
                      </c:pt>
                      <c:pt idx="7">
                        <c:v>1118</c:v>
                      </c:pt>
                      <c:pt idx="8">
                        <c:v>920</c:v>
                      </c:pt>
                      <c:pt idx="9">
                        <c:v>1958</c:v>
                      </c:pt>
                      <c:pt idx="10">
                        <c:v>4341</c:v>
                      </c:pt>
                      <c:pt idx="11">
                        <c:v>2035</c:v>
                      </c:pt>
                      <c:pt idx="12">
                        <c:v>865</c:v>
                      </c:pt>
                      <c:pt idx="13">
                        <c:v>1316</c:v>
                      </c:pt>
                      <c:pt idx="14">
                        <c:v>3436</c:v>
                      </c:pt>
                      <c:pt idx="15">
                        <c:v>2370</c:v>
                      </c:pt>
                      <c:pt idx="16">
                        <c:v>1634</c:v>
                      </c:pt>
                      <c:pt idx="17">
                        <c:v>1808</c:v>
                      </c:pt>
                      <c:pt idx="18">
                        <c:v>554</c:v>
                      </c:pt>
                      <c:pt idx="19">
                        <c:v>3091</c:v>
                      </c:pt>
                      <c:pt idx="20">
                        <c:v>3834</c:v>
                      </c:pt>
                      <c:pt idx="21">
                        <c:v>1104</c:v>
                      </c:pt>
                      <c:pt idx="22">
                        <c:v>192</c:v>
                      </c:pt>
                      <c:pt idx="23">
                        <c:v>4526</c:v>
                      </c:pt>
                      <c:pt idx="24">
                        <c:v>1155</c:v>
                      </c:pt>
                    </c:numCache>
                  </c:numRef>
                </c:val>
                <c:extLst>
                  <c:ext xmlns:c16="http://schemas.microsoft.com/office/drawing/2014/chart" uri="{C3380CC4-5D6E-409C-BE32-E72D297353CC}">
                    <c16:uniqueId val="{00000001-44D3-46C6-8FBF-BE379899E535}"/>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'Subdistricts, Feb. 23'!$O$35</c15:sqref>
                        </c15:formulaRef>
                      </c:ext>
                    </c:extLst>
                    <c:strCache>
                      <c:ptCount val="1"/>
                      <c:pt idx="0">
                        <c:v>February '21</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'Subdistricts, Feb. 23'!$M$36:$M$60</c15:sqref>
                        </c15:formulaRef>
                      </c:ext>
                    </c:extLst>
                    <c:strCache>
                      <c:ptCount val="25"/>
                      <c:pt idx="0">
                        <c:v>2</c:v>
                      </c:pt>
                      <c:pt idx="1">
                        <c:v>7</c:v>
                      </c:pt>
                      <c:pt idx="2">
                        <c:v>8</c:v>
                      </c:pt>
                      <c:pt idx="3">
                        <c:v>9</c:v>
                      </c:pt>
                      <c:pt idx="4">
                        <c:v>10</c:v>
                      </c:pt>
                      <c:pt idx="5">
                        <c:v>11</c:v>
                      </c:pt>
                      <c:pt idx="6">
                        <c:v>12</c:v>
                      </c:pt>
                      <c:pt idx="7">
                        <c:v>13</c:v>
                      </c:pt>
                      <c:pt idx="8">
                        <c:v>14</c:v>
                      </c:pt>
                      <c:pt idx="9">
                        <c:v>15</c:v>
                      </c:pt>
                      <c:pt idx="10">
                        <c:v>20</c:v>
                      </c:pt>
                      <c:pt idx="11">
                        <c:v>21</c:v>
                      </c:pt>
                      <c:pt idx="12">
                        <c:v>22</c:v>
                      </c:pt>
                      <c:pt idx="13">
                        <c:v>24</c:v>
                      </c:pt>
                      <c:pt idx="14">
                        <c:v>25</c:v>
                      </c:pt>
                      <c:pt idx="15">
                        <c:v>26</c:v>
                      </c:pt>
                      <c:pt idx="16">
                        <c:v>27</c:v>
                      </c:pt>
                      <c:pt idx="17">
                        <c:v>28</c:v>
                      </c:pt>
                      <c:pt idx="18">
                        <c:v>29</c:v>
                      </c:pt>
                      <c:pt idx="19">
                        <c:v>30</c:v>
                      </c:pt>
                      <c:pt idx="20">
                        <c:v>31</c:v>
                      </c:pt>
                      <c:pt idx="21">
                        <c:v>D75*</c:v>
                      </c:pt>
                      <c:pt idx="22">
                        <c:v>Brooklyn HS</c:v>
                      </c:pt>
                      <c:pt idx="23">
                        <c:v>Queens HS</c:v>
                      </c:pt>
                      <c:pt idx="24">
                        <c:v>Staten Island HS</c:v>
                      </c:pt>
                    </c:strCache>
                  </c:strRef>
                </c:cat>
                <c:val>
                  <c:numRef>
                    <c:extLst xmlns:c15="http://schemas.microsoft.com/office/drawing/2012/chart">
                      <c:ext xmlns:c15="http://schemas.microsoft.com/office/drawing/2012/chart" uri="{02D57815-91ED-43cb-92C2-25804820EDAC}">
                        <c15:formulaRef>
                          <c15:sqref>'Subdistricts, Feb. 23'!$O$36:$O$60</c15:sqref>
                        </c15:formulaRef>
                      </c:ext>
                    </c:extLst>
                    <c:numCache>
                      <c:formatCode>#,##0</c:formatCode>
                      <c:ptCount val="25"/>
                      <c:pt idx="0">
                        <c:v>2978</c:v>
                      </c:pt>
                      <c:pt idx="1">
                        <c:v>2512</c:v>
                      </c:pt>
                      <c:pt idx="2">
                        <c:v>542</c:v>
                      </c:pt>
                      <c:pt idx="3">
                        <c:v>1802</c:v>
                      </c:pt>
                      <c:pt idx="4">
                        <c:v>2925</c:v>
                      </c:pt>
                      <c:pt idx="5">
                        <c:v>3136</c:v>
                      </c:pt>
                      <c:pt idx="6">
                        <c:v>1066</c:v>
                      </c:pt>
                      <c:pt idx="7">
                        <c:v>1620</c:v>
                      </c:pt>
                      <c:pt idx="8">
                        <c:v>991</c:v>
                      </c:pt>
                      <c:pt idx="9">
                        <c:v>2424</c:v>
                      </c:pt>
                      <c:pt idx="10">
                        <c:v>3532</c:v>
                      </c:pt>
                      <c:pt idx="11">
                        <c:v>2716</c:v>
                      </c:pt>
                      <c:pt idx="12">
                        <c:v>824</c:v>
                      </c:pt>
                      <c:pt idx="13">
                        <c:v>1116</c:v>
                      </c:pt>
                      <c:pt idx="14">
                        <c:v>5636</c:v>
                      </c:pt>
                      <c:pt idx="15">
                        <c:v>2592</c:v>
                      </c:pt>
                      <c:pt idx="16">
                        <c:v>1776</c:v>
                      </c:pt>
                      <c:pt idx="17">
                        <c:v>2892</c:v>
                      </c:pt>
                      <c:pt idx="18">
                        <c:v>476</c:v>
                      </c:pt>
                      <c:pt idx="19">
                        <c:v>3060</c:v>
                      </c:pt>
                      <c:pt idx="20">
                        <c:v>3844</c:v>
                      </c:pt>
                      <c:pt idx="21">
                        <c:v>2344</c:v>
                      </c:pt>
                      <c:pt idx="23">
                        <c:v>6685</c:v>
                      </c:pt>
                    </c:numCache>
                  </c:numRef>
                </c:val>
                <c:extLst xmlns:c15="http://schemas.microsoft.com/office/drawing/2012/chart">
                  <c:ext xmlns:c16="http://schemas.microsoft.com/office/drawing/2014/chart" uri="{C3380CC4-5D6E-409C-BE32-E72D297353CC}">
                    <c16:uniqueId val="{00000002-44D3-46C6-8FBF-BE379899E535}"/>
                  </c:ext>
                </c:extLst>
              </c15:ser>
            </c15:filteredBarSeries>
          </c:ext>
        </c:extLst>
      </c:barChart>
      <c:catAx>
        <c:axId val="955274160"/>
        <c:scaling>
          <c:orientation val="minMax"/>
        </c:scaling>
        <c:delete val="0"/>
        <c:axPos val="b"/>
        <c:numFmt formatCode="General" sourceLinked="1"/>
        <c:majorTickMark val="out"/>
        <c:minorTickMark val="cross"/>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9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955273328"/>
        <c:crosses val="autoZero"/>
        <c:auto val="1"/>
        <c:lblAlgn val="ctr"/>
        <c:lblOffset val="100"/>
        <c:noMultiLvlLbl val="0"/>
      </c:catAx>
      <c:valAx>
        <c:axId val="955273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95527416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venir Next LT Pro" panose="020B0504020202020204" pitchFamily="34" charset="0"/>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[Capacity Projects in Process, V3, 5.5.23.xlsx]Projects in Process!PivotTable6</c:name>
    <c:fmtId val="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venir Next LT Pro" panose="020B0504020202020204" pitchFamily="34" charset="0"/>
                <a:ea typeface="+mn-ea"/>
                <a:cs typeface="+mn-cs"/>
              </a:defRPr>
            </a:pPr>
            <a:r>
              <a:rPr lang="en-US" sz="2200" dirty="0"/>
              <a:t>Number of new school seats to be completed will decline over the</a:t>
            </a:r>
            <a:r>
              <a:rPr lang="en-US" sz="2200" baseline="0" dirty="0"/>
              <a:t> next five years </a:t>
            </a:r>
          </a:p>
          <a:p>
            <a:pPr>
              <a:defRPr/>
            </a:pPr>
            <a:r>
              <a:rPr lang="en-US" sz="2200" dirty="0"/>
              <a:t>(fall of</a:t>
            </a:r>
            <a:r>
              <a:rPr lang="en-US" sz="2200" baseline="0" dirty="0"/>
              <a:t> </a:t>
            </a:r>
            <a:r>
              <a:rPr lang="en-US" sz="2200" dirty="0"/>
              <a:t>2022- fall of 2028)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venir Next LT Pro" panose="020B0504020202020204" pitchFamily="34" charset="0"/>
              <a:ea typeface="+mn-ea"/>
              <a:cs typeface="+mn-cs"/>
            </a:defRPr>
          </a:pPr>
          <a:endParaRPr lang="en-US"/>
        </a:p>
      </c:txPr>
    </c:title>
    <c:autoTitleDeleted val="0"/>
    <c:pivotFmts>
      <c:pivotFmt>
        <c:idx val="0"/>
        <c:spPr>
          <a:solidFill>
            <a:schemeClr val="accent1"/>
          </a:solidFill>
          <a:ln>
            <a:noFill/>
          </a:ln>
          <a:effectLst/>
        </c:spPr>
        <c:marker>
          <c:symbol val="none"/>
        </c:marker>
        <c:dLbl>
          <c:idx val="0"/>
          <c:numFmt formatCode="#,##0" sourceLinked="0"/>
          <c:spPr>
            <a:solidFill>
              <a:schemeClr val="accent1">
                <a:lumMod val="20000"/>
                <a:lumOff val="80000"/>
              </a:schemeClr>
            </a:solid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solidFill>
              <a:schemeClr val="accent1">
                <a:lumMod val="20000"/>
                <a:lumOff val="80000"/>
              </a:schemeClr>
            </a:solid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numFmt formatCode="#,##0" sourceLinked="0"/>
          <c:spPr>
            <a:solidFill>
              <a:schemeClr val="accent1">
                <a:lumMod val="20000"/>
                <a:lumOff val="80000"/>
              </a:schemeClr>
            </a:solid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9.84570433312702E-2"/>
          <c:y val="0.23836026012941661"/>
          <c:w val="0.87509270368730163"/>
          <c:h val="0.48459503330977877"/>
        </c:manualLayout>
      </c:layout>
      <c:barChart>
        <c:barDir val="col"/>
        <c:grouping val="clustered"/>
        <c:varyColors val="0"/>
        <c:ser>
          <c:idx val="0"/>
          <c:order val="0"/>
          <c:tx>
            <c:strRef>
              <c:f>'Projects in Process'!$P$5</c:f>
              <c:strCache>
                <c:ptCount val="1"/>
                <c:pt idx="0">
                  <c:v>Total</c:v>
                </c:pt>
              </c:strCache>
            </c:strRef>
          </c:tx>
          <c:spPr>
            <a:solidFill>
              <a:schemeClr val="accent1"/>
            </a:solidFill>
            <a:ln>
              <a:noFill/>
            </a:ln>
            <a:effectLst/>
          </c:spPr>
          <c:invertIfNegative val="0"/>
          <c:dLbls>
            <c:numFmt formatCode="#,##0" sourceLinked="0"/>
            <c:spPr>
              <a:solidFill>
                <a:schemeClr val="accent1">
                  <a:lumMod val="20000"/>
                  <a:lumOff val="80000"/>
                </a:schemeClr>
              </a:solid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'Projects in Process'!$O$6:$O$13</c:f>
              <c:strCache>
                <c:ptCount val="7"/>
                <c:pt idx="0">
                  <c:v>2022</c:v>
                </c:pt>
                <c:pt idx="1">
                  <c:v>2023</c:v>
                </c:pt>
                <c:pt idx="2">
                  <c:v>2024</c:v>
                </c:pt>
                <c:pt idx="3">
                  <c:v>2025</c:v>
                </c:pt>
                <c:pt idx="4">
                  <c:v>2026</c:v>
                </c:pt>
                <c:pt idx="5">
                  <c:v>2027</c:v>
                </c:pt>
                <c:pt idx="6">
                  <c:v>2028</c:v>
                </c:pt>
              </c:strCache>
            </c:strRef>
          </c:cat>
          <c:val>
            <c:numRef>
              <c:f>'Projects in Process'!$P$6:$P$13</c:f>
              <c:numCache>
                <c:formatCode>General</c:formatCode>
                <c:ptCount val="7"/>
                <c:pt idx="0">
                  <c:v>1350</c:v>
                </c:pt>
                <c:pt idx="1">
                  <c:v>1806</c:v>
                </c:pt>
                <c:pt idx="2">
                  <c:v>8993</c:v>
                </c:pt>
                <c:pt idx="3">
                  <c:v>6775</c:v>
                </c:pt>
                <c:pt idx="4">
                  <c:v>4640</c:v>
                </c:pt>
                <c:pt idx="5">
                  <c:v>2746</c:v>
                </c:pt>
                <c:pt idx="6">
                  <c:v>686</c:v>
                </c:pt>
              </c:numCache>
            </c:numRef>
          </c:val>
          <c:extLst>
            <c:ext xmlns:c16="http://schemas.microsoft.com/office/drawing/2014/chart" uri="{C3380CC4-5D6E-409C-BE32-E72D297353CC}">
              <c16:uniqueId val="{00000000-427E-4A28-BE96-21E4758E278B}"/>
            </c:ext>
          </c:extLst>
        </c:ser>
        <c:dLbls>
          <c:showLegendKey val="0"/>
          <c:showVal val="0"/>
          <c:showCatName val="0"/>
          <c:showSerName val="0"/>
          <c:showPercent val="0"/>
          <c:showBubbleSize val="0"/>
        </c:dLbls>
        <c:gapWidth val="219"/>
        <c:overlap val="-27"/>
        <c:axId val="557168335"/>
        <c:axId val="557174095"/>
      </c:barChart>
      <c:catAx>
        <c:axId val="557168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557174095"/>
        <c:crosses val="autoZero"/>
        <c:auto val="1"/>
        <c:lblAlgn val="ctr"/>
        <c:lblOffset val="100"/>
        <c:noMultiLvlLbl val="0"/>
      </c:catAx>
      <c:valAx>
        <c:axId val="5571740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5571683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venir Next LT Pro" panose="020B0504020202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Avenir Next LT Pro" panose="020B0504020202020204" pitchFamily="34" charset="0"/>
                <a:ea typeface="+mn-ea"/>
                <a:cs typeface="+mn-cs"/>
              </a:defRPr>
            </a:pPr>
            <a:r>
              <a:rPr lang="en-US" sz="2200" dirty="0"/>
              <a:t>Education Budget declining</a:t>
            </a:r>
            <a:r>
              <a:rPr lang="en-US" sz="2200" baseline="0" dirty="0"/>
              <a:t> sharply</a:t>
            </a:r>
            <a:r>
              <a:rPr lang="en-US" sz="2200" dirty="0"/>
              <a:t> as Percentage of NYC Ten-Year Capital Strategy Funding</a:t>
            </a:r>
          </a:p>
        </c:rich>
      </c:tx>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Avenir Next LT Pro" panose="020B0504020202020204" pitchFamily="34" charset="0"/>
              <a:ea typeface="+mn-ea"/>
              <a:cs typeface="+mn-cs"/>
            </a:defRPr>
          </a:pPr>
          <a:endParaRPr lang="en-US"/>
        </a:p>
      </c:txPr>
    </c:title>
    <c:autoTitleDeleted val="0"/>
    <c:plotArea>
      <c:layout>
        <c:manualLayout>
          <c:layoutTarget val="inner"/>
          <c:xMode val="edge"/>
          <c:yMode val="edge"/>
          <c:x val="7.2363942917731308E-2"/>
          <c:y val="0.20395613448464389"/>
          <c:w val="0.90335349637586693"/>
          <c:h val="0.56548770728069098"/>
        </c:manualLayout>
      </c:layout>
      <c:barChart>
        <c:barDir val="col"/>
        <c:grouping val="stacked"/>
        <c:varyColors val="0"/>
        <c:ser>
          <c:idx val="2"/>
          <c:order val="2"/>
          <c:tx>
            <c:strRef>
              <c:f>'Data &amp; Charts'!$D$1</c:f>
              <c:strCache>
                <c:ptCount val="1"/>
                <c:pt idx="0">
                  <c:v>Schools Budget as % of Ten-Year Capital Strategy Funding</c:v>
                </c:pt>
              </c:strCache>
            </c:strRef>
          </c:tx>
          <c:spPr>
            <a:solidFill>
              <a:schemeClr val="accent5"/>
            </a:solidFill>
            <a:ln>
              <a:noFill/>
            </a:ln>
            <a:effectLst/>
          </c:spPr>
          <c:invertIfNegative val="0"/>
          <c:dLbls>
            <c:spPr>
              <a:solidFill>
                <a:schemeClr val="bg2"/>
              </a:solid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&amp; Charts'!$A$4:$A$9</c:f>
              <c:strCache>
                <c:ptCount val="6"/>
                <c:pt idx="0">
                  <c:v>FY14</c:v>
                </c:pt>
                <c:pt idx="1">
                  <c:v>FY16</c:v>
                </c:pt>
                <c:pt idx="2">
                  <c:v>FY18</c:v>
                </c:pt>
                <c:pt idx="3">
                  <c:v>FY20</c:v>
                </c:pt>
                <c:pt idx="4">
                  <c:v>FY22</c:v>
                </c:pt>
                <c:pt idx="5">
                  <c:v>FY24</c:v>
                </c:pt>
              </c:strCache>
              <c:extLst/>
            </c:strRef>
          </c:cat>
          <c:val>
            <c:numRef>
              <c:f>'Data &amp; Charts'!$D$4:$D$9</c:f>
              <c:numCache>
                <c:formatCode>0%</c:formatCode>
                <c:ptCount val="6"/>
                <c:pt idx="0">
                  <c:v>0.36871508379888268</c:v>
                </c:pt>
                <c:pt idx="1">
                  <c:v>0.27923627684964203</c:v>
                </c:pt>
                <c:pt idx="2">
                  <c:v>0.21398747390396661</c:v>
                </c:pt>
                <c:pt idx="3">
                  <c:v>0.20615911035072712</c:v>
                </c:pt>
                <c:pt idx="4">
                  <c:v>0.1660433807030666</c:v>
                </c:pt>
                <c:pt idx="5">
                  <c:v>0.10861650485436893</c:v>
                </c:pt>
              </c:numCache>
              <c:extLst/>
            </c:numRef>
          </c:val>
          <c:extLst>
            <c:ext xmlns:c16="http://schemas.microsoft.com/office/drawing/2014/chart" uri="{C3380CC4-5D6E-409C-BE32-E72D297353CC}">
              <c16:uniqueId val="{00000000-5149-470F-B4AF-63671F0D18D1}"/>
            </c:ext>
          </c:extLst>
        </c:ser>
        <c:dLbls>
          <c:showLegendKey val="0"/>
          <c:showVal val="0"/>
          <c:showCatName val="0"/>
          <c:showSerName val="0"/>
          <c:showPercent val="0"/>
          <c:showBubbleSize val="0"/>
        </c:dLbls>
        <c:gapWidth val="150"/>
        <c:overlap val="100"/>
        <c:axId val="613669535"/>
        <c:axId val="613666175"/>
        <c:extLst>
          <c:ext xmlns:c15="http://schemas.microsoft.com/office/drawing/2012/chart" uri="{02D57815-91ED-43cb-92C2-25804820EDAC}">
            <c15:filteredBarSeries>
              <c15:ser>
                <c:idx val="0"/>
                <c:order val="0"/>
                <c:tx>
                  <c:strRef>
                    <c:extLst>
                      <c:ext uri="{02D57815-91ED-43cb-92C2-25804820EDAC}">
                        <c15:formulaRef>
                          <c15:sqref>'Data &amp; Charts'!$B$1</c15:sqref>
                        </c15:formulaRef>
                      </c:ext>
                    </c:extLst>
                    <c:strCache>
                      <c:ptCount val="1"/>
                      <c:pt idx="0">
                        <c:v> Schools Budget </c:v>
                      </c:pt>
                    </c:strCache>
                  </c:strRef>
                </c:tx>
                <c:spPr>
                  <a:solidFill>
                    <a:schemeClr val="accent1"/>
                  </a:solidFill>
                  <a:ln>
                    <a:noFill/>
                  </a:ln>
                  <a:effectLst/>
                </c:spPr>
                <c:invertIfNegative val="0"/>
                <c:cat>
                  <c:strRef>
                    <c:extLst>
                      <c:ext uri="{02D57815-91ED-43cb-92C2-25804820EDAC}">
                        <c15:formulaRef>
                          <c15:sqref>'Data &amp; Charts'!$A$4:$A$9</c15:sqref>
                        </c15:formulaRef>
                      </c:ext>
                    </c:extLst>
                    <c:strCache>
                      <c:ptCount val="6"/>
                      <c:pt idx="0">
                        <c:v>FY14</c:v>
                      </c:pt>
                      <c:pt idx="1">
                        <c:v>FY16</c:v>
                      </c:pt>
                      <c:pt idx="2">
                        <c:v>FY18</c:v>
                      </c:pt>
                      <c:pt idx="3">
                        <c:v>FY20</c:v>
                      </c:pt>
                      <c:pt idx="4">
                        <c:v>FY22</c:v>
                      </c:pt>
                      <c:pt idx="5">
                        <c:v>FY24</c:v>
                      </c:pt>
                    </c:strCache>
                  </c:strRef>
                </c:cat>
                <c:val>
                  <c:numRef>
                    <c:extLst>
                      <c:ext uri="{02D57815-91ED-43cb-92C2-25804820EDAC}">
                        <c15:formulaRef>
                          <c15:sqref>'Data &amp; Charts'!$B$4:$B$9</c15:sqref>
                        </c15:formulaRef>
                      </c:ext>
                    </c:extLst>
                    <c:numCache>
                      <c:formatCode>_("$"* #,##0_);_("$"* \(#,##0\);_("$"* "-"_);_(@_)</c:formatCode>
                      <c:ptCount val="6"/>
                      <c:pt idx="0">
                        <c:v>19800000000</c:v>
                      </c:pt>
                      <c:pt idx="1">
                        <c:v>23400000000</c:v>
                      </c:pt>
                      <c:pt idx="2">
                        <c:v>20500000000</c:v>
                      </c:pt>
                      <c:pt idx="3">
                        <c:v>24100000000</c:v>
                      </c:pt>
                      <c:pt idx="4">
                        <c:v>22200000000</c:v>
                      </c:pt>
                      <c:pt idx="5">
                        <c:v>17900000000</c:v>
                      </c:pt>
                    </c:numCache>
                  </c:numRef>
                </c:val>
                <c:extLst>
                  <c:ext xmlns:c16="http://schemas.microsoft.com/office/drawing/2014/chart" uri="{C3380CC4-5D6E-409C-BE32-E72D297353CC}">
                    <c16:uniqueId val="{00000001-5149-470F-B4AF-63671F0D18D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'Data &amp; Charts'!$C$1</c15:sqref>
                        </c15:formulaRef>
                      </c:ext>
                    </c:extLst>
                    <c:strCache>
                      <c:ptCount val="1"/>
                      <c:pt idx="0">
                        <c:v> All Funds </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'Data &amp; Charts'!$A$4:$A$9</c15:sqref>
                        </c15:formulaRef>
                      </c:ext>
                    </c:extLst>
                    <c:strCache>
                      <c:ptCount val="6"/>
                      <c:pt idx="0">
                        <c:v>FY14</c:v>
                      </c:pt>
                      <c:pt idx="1">
                        <c:v>FY16</c:v>
                      </c:pt>
                      <c:pt idx="2">
                        <c:v>FY18</c:v>
                      </c:pt>
                      <c:pt idx="3">
                        <c:v>FY20</c:v>
                      </c:pt>
                      <c:pt idx="4">
                        <c:v>FY22</c:v>
                      </c:pt>
                      <c:pt idx="5">
                        <c:v>FY24</c:v>
                      </c:pt>
                    </c:strCache>
                  </c:strRef>
                </c:cat>
                <c:val>
                  <c:numRef>
                    <c:extLst xmlns:c15="http://schemas.microsoft.com/office/drawing/2012/chart">
                      <c:ext xmlns:c15="http://schemas.microsoft.com/office/drawing/2012/chart" uri="{02D57815-91ED-43cb-92C2-25804820EDAC}">
                        <c15:formulaRef>
                          <c15:sqref>'Data &amp; Charts'!$C$4:$C$9</c15:sqref>
                        </c15:formulaRef>
                      </c:ext>
                    </c:extLst>
                    <c:numCache>
                      <c:formatCode>_("$"* #,##0_);_("$"* \(#,##0\);_("$"* "-"_);_(@_)</c:formatCode>
                      <c:ptCount val="6"/>
                      <c:pt idx="0">
                        <c:v>53700000000</c:v>
                      </c:pt>
                      <c:pt idx="1">
                        <c:v>83800000000</c:v>
                      </c:pt>
                      <c:pt idx="2">
                        <c:v>95800000000</c:v>
                      </c:pt>
                      <c:pt idx="3">
                        <c:v>116900000000</c:v>
                      </c:pt>
                      <c:pt idx="4">
                        <c:v>133699999999.99998</c:v>
                      </c:pt>
                      <c:pt idx="5">
                        <c:v>164800000000</c:v>
                      </c:pt>
                    </c:numCache>
                  </c:numRef>
                </c:val>
                <c:extLst xmlns:c15="http://schemas.microsoft.com/office/drawing/2012/chart">
                  <c:ext xmlns:c16="http://schemas.microsoft.com/office/drawing/2014/chart" uri="{C3380CC4-5D6E-409C-BE32-E72D297353CC}">
                    <c16:uniqueId val="{00000002-5149-470F-B4AF-63671F0D18D1}"/>
                  </c:ext>
                </c:extLst>
              </c15:ser>
            </c15:filteredBarSeries>
          </c:ext>
        </c:extLst>
      </c:barChart>
      <c:catAx>
        <c:axId val="613669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613666175"/>
        <c:crosses val="autoZero"/>
        <c:auto val="1"/>
        <c:lblAlgn val="ctr"/>
        <c:lblOffset val="100"/>
        <c:noMultiLvlLbl val="0"/>
      </c:catAx>
      <c:valAx>
        <c:axId val="61366617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613669535"/>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venir Next LT Pro" panose="020B05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0" i="0" u="none" strike="noStrike" kern="1200" spc="0" baseline="0">
                <a:solidFill>
                  <a:schemeClr val="tx1">
                    <a:lumMod val="65000"/>
                    <a:lumOff val="35000"/>
                  </a:schemeClr>
                </a:solidFill>
                <a:latin typeface="Avenir Next LT Pro" panose="020B0504020202020204" pitchFamily="34" charset="0"/>
                <a:ea typeface="+mn-ea"/>
                <a:cs typeface="+mn-cs"/>
              </a:defRPr>
            </a:pPr>
            <a:r>
              <a:rPr lang="en-US" sz="2200" dirty="0"/>
              <a:t>Average ES Utilization by School District</a:t>
            </a:r>
          </a:p>
          <a:p>
            <a:pPr algn="ctr" rtl="0">
              <a:defRPr/>
            </a:pPr>
            <a:r>
              <a:rPr lang="en-US" sz="2200" dirty="0"/>
              <a:t>(2021-2022)</a:t>
            </a:r>
          </a:p>
          <a:p>
            <a:pPr algn="ctr" rtl="0">
              <a:defRPr/>
            </a:pPr>
            <a:endParaRPr lang="en-US" dirty="0"/>
          </a:p>
        </c:rich>
      </c:tx>
      <c:overlay val="0"/>
      <c:spPr>
        <a:noFill/>
        <a:ln>
          <a:noFill/>
        </a:ln>
        <a:effectLst/>
      </c:spPr>
      <c:txPr>
        <a:bodyPr rot="0" spcFirstLastPara="1" vertOverflow="ellipsis" vert="horz" wrap="square" anchor="ctr" anchorCtr="1"/>
        <a:lstStyle/>
        <a:p>
          <a:pPr algn="ctr" rtl="0">
            <a:defRPr sz="1400" b="0" i="0" u="none" strike="noStrike" kern="1200" spc="0" baseline="0">
              <a:solidFill>
                <a:schemeClr val="tx1">
                  <a:lumMod val="65000"/>
                  <a:lumOff val="35000"/>
                </a:schemeClr>
              </a:solidFill>
              <a:latin typeface="Avenir Next LT Pro" panose="020B0504020202020204" pitchFamily="34" charset="0"/>
              <a:ea typeface="+mn-ea"/>
              <a:cs typeface="+mn-cs"/>
            </a:defRPr>
          </a:pPr>
          <a:endParaRPr lang="en-US"/>
        </a:p>
      </c:txPr>
    </c:title>
    <c:autoTitleDeleted val="0"/>
    <c:plotArea>
      <c:layout>
        <c:manualLayout>
          <c:layoutTarget val="inner"/>
          <c:xMode val="edge"/>
          <c:yMode val="edge"/>
          <c:x val="3.3034864316647504E-2"/>
          <c:y val="0.20087955624167436"/>
          <c:w val="0.93746861158105865"/>
          <c:h val="0.75071789945102096"/>
        </c:manualLayout>
      </c:layout>
      <c:barChart>
        <c:barDir val="bar"/>
        <c:grouping val="clustered"/>
        <c:varyColors val="0"/>
        <c:ser>
          <c:idx val="0"/>
          <c:order val="0"/>
          <c:tx>
            <c:strRef>
              <c:f>'CD &amp; SD Util Charts'!$I$59</c:f>
              <c:strCache>
                <c:ptCount val="1"/>
                <c:pt idx="0">
                  <c:v>Sum of District Utilization</c:v>
                </c:pt>
              </c:strCache>
            </c:strRef>
          </c:tx>
          <c:spPr>
            <a:solidFill>
              <a:schemeClr val="bg2">
                <a:lumMod val="75000"/>
              </a:schemeClr>
            </a:solidFill>
            <a:ln>
              <a:noFill/>
            </a:ln>
            <a:effectLst/>
          </c:spPr>
          <c:invertIfNegative val="0"/>
          <c:dPt>
            <c:idx val="19"/>
            <c:invertIfNegative val="0"/>
            <c:bubble3D val="0"/>
            <c:spPr>
              <a:solidFill>
                <a:srgbClr val="00B050"/>
              </a:solidFill>
              <a:ln>
                <a:noFill/>
              </a:ln>
              <a:effectLst/>
            </c:spPr>
            <c:extLst>
              <c:ext xmlns:c16="http://schemas.microsoft.com/office/drawing/2014/chart" uri="{C3380CC4-5D6E-409C-BE32-E72D297353CC}">
                <c16:uniqueId val="{00000001-22C9-4A70-83D2-D2D022D6E45C}"/>
              </c:ext>
            </c:extLst>
          </c:dPt>
          <c:dPt>
            <c:idx val="32"/>
            <c:invertIfNegative val="0"/>
            <c:bubble3D val="0"/>
            <c:spPr>
              <a:solidFill>
                <a:schemeClr val="bg2">
                  <a:lumMod val="75000"/>
                </a:schemeClr>
              </a:solidFill>
              <a:ln>
                <a:noFill/>
              </a:ln>
              <a:effectLst/>
            </c:spPr>
            <c:extLst>
              <c:ext xmlns:c16="http://schemas.microsoft.com/office/drawing/2014/chart" uri="{C3380CC4-5D6E-409C-BE32-E72D297353CC}">
                <c16:uniqueId val="{00000003-22C9-4A70-83D2-D2D022D6E45C}"/>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'CD &amp; SD Util Charts'!$H$60:$H$92</c:f>
              <c:strCache>
                <c:ptCount val="33"/>
                <c:pt idx="0">
                  <c:v>16</c:v>
                </c:pt>
                <c:pt idx="1">
                  <c:v>32</c:v>
                </c:pt>
                <c:pt idx="2">
                  <c:v>23</c:v>
                </c:pt>
                <c:pt idx="3">
                  <c:v>18</c:v>
                </c:pt>
                <c:pt idx="4">
                  <c:v>17</c:v>
                </c:pt>
                <c:pt idx="5">
                  <c:v>13</c:v>
                </c:pt>
                <c:pt idx="6">
                  <c:v>5</c:v>
                </c:pt>
                <c:pt idx="7">
                  <c:v>4</c:v>
                </c:pt>
                <c:pt idx="8">
                  <c:v>14</c:v>
                </c:pt>
                <c:pt idx="9">
                  <c:v>7</c:v>
                </c:pt>
                <c:pt idx="10">
                  <c:v>19</c:v>
                </c:pt>
                <c:pt idx="11">
                  <c:v>9</c:v>
                </c:pt>
                <c:pt idx="12">
                  <c:v>3</c:v>
                </c:pt>
                <c:pt idx="13">
                  <c:v>1</c:v>
                </c:pt>
                <c:pt idx="14">
                  <c:v>6</c:v>
                </c:pt>
                <c:pt idx="15">
                  <c:v>12</c:v>
                </c:pt>
                <c:pt idx="16">
                  <c:v>8</c:v>
                </c:pt>
                <c:pt idx="17">
                  <c:v>30</c:v>
                </c:pt>
                <c:pt idx="18">
                  <c:v>10</c:v>
                </c:pt>
                <c:pt idx="19">
                  <c:v>Citywide Avg.</c:v>
                </c:pt>
                <c:pt idx="20">
                  <c:v>29</c:v>
                </c:pt>
                <c:pt idx="21">
                  <c:v>2</c:v>
                </c:pt>
                <c:pt idx="22">
                  <c:v>15</c:v>
                </c:pt>
                <c:pt idx="23">
                  <c:v>11</c:v>
                </c:pt>
                <c:pt idx="24">
                  <c:v>22</c:v>
                </c:pt>
                <c:pt idx="25">
                  <c:v>28</c:v>
                </c:pt>
                <c:pt idx="26">
                  <c:v>21</c:v>
                </c:pt>
                <c:pt idx="27">
                  <c:v>24</c:v>
                </c:pt>
                <c:pt idx="28">
                  <c:v>27</c:v>
                </c:pt>
                <c:pt idx="29">
                  <c:v>31</c:v>
                </c:pt>
                <c:pt idx="30">
                  <c:v>25</c:v>
                </c:pt>
                <c:pt idx="31">
                  <c:v>26</c:v>
                </c:pt>
                <c:pt idx="32">
                  <c:v>20</c:v>
                </c:pt>
              </c:strCache>
            </c:strRef>
          </c:cat>
          <c:val>
            <c:numRef>
              <c:f>'CD &amp; SD Util Charts'!$I$60:$I$92</c:f>
              <c:numCache>
                <c:formatCode>0.0%</c:formatCode>
                <c:ptCount val="33"/>
                <c:pt idx="0">
                  <c:v>0.50841327252712687</c:v>
                </c:pt>
                <c:pt idx="1">
                  <c:v>0.56957195659949922</c:v>
                </c:pt>
                <c:pt idx="2">
                  <c:v>0.61148143109780984</c:v>
                </c:pt>
                <c:pt idx="3">
                  <c:v>0.62022034996759556</c:v>
                </c:pt>
                <c:pt idx="4">
                  <c:v>0.64868399542259281</c:v>
                </c:pt>
                <c:pt idx="5">
                  <c:v>0.67235460420032311</c:v>
                </c:pt>
                <c:pt idx="6">
                  <c:v>0.68758324700310791</c:v>
                </c:pt>
                <c:pt idx="7">
                  <c:v>0.69904357066950051</c:v>
                </c:pt>
                <c:pt idx="8">
                  <c:v>0.70621242484969937</c:v>
                </c:pt>
                <c:pt idx="9">
                  <c:v>0.71651186790505672</c:v>
                </c:pt>
                <c:pt idx="10">
                  <c:v>0.72354646480914797</c:v>
                </c:pt>
                <c:pt idx="11">
                  <c:v>0.7394782804665051</c:v>
                </c:pt>
                <c:pt idx="12">
                  <c:v>0.77169955930254841</c:v>
                </c:pt>
                <c:pt idx="13">
                  <c:v>0.77893175074183973</c:v>
                </c:pt>
                <c:pt idx="14">
                  <c:v>0.83978076098180954</c:v>
                </c:pt>
                <c:pt idx="15">
                  <c:v>0.84147539519514158</c:v>
                </c:pt>
                <c:pt idx="16">
                  <c:v>0.8569243097544984</c:v>
                </c:pt>
                <c:pt idx="17">
                  <c:v>0.86288068265411211</c:v>
                </c:pt>
                <c:pt idx="18">
                  <c:v>0.88249008139392204</c:v>
                </c:pt>
                <c:pt idx="19">
                  <c:v>0.88459428982620258</c:v>
                </c:pt>
                <c:pt idx="20">
                  <c:v>0.89494341597435734</c:v>
                </c:pt>
                <c:pt idx="21">
                  <c:v>0.90246031313076214</c:v>
                </c:pt>
                <c:pt idx="22">
                  <c:v>0.9427762736893921</c:v>
                </c:pt>
                <c:pt idx="23">
                  <c:v>0.94333279974387707</c:v>
                </c:pt>
                <c:pt idx="24">
                  <c:v>0.94773950151524522</c:v>
                </c:pt>
                <c:pt idx="25">
                  <c:v>0.96290640707514152</c:v>
                </c:pt>
                <c:pt idx="26">
                  <c:v>0.98288474810213944</c:v>
                </c:pt>
                <c:pt idx="27">
                  <c:v>1.0028801633307813</c:v>
                </c:pt>
                <c:pt idx="28">
                  <c:v>1.005865380067168</c:v>
                </c:pt>
                <c:pt idx="29">
                  <c:v>1.1113800507515128</c:v>
                </c:pt>
                <c:pt idx="30">
                  <c:v>1.1214075871758846</c:v>
                </c:pt>
                <c:pt idx="31">
                  <c:v>1.1244897959183673</c:v>
                </c:pt>
                <c:pt idx="32">
                  <c:v>1.1540937920430521</c:v>
                </c:pt>
              </c:numCache>
            </c:numRef>
          </c:val>
          <c:extLst>
            <c:ext xmlns:c16="http://schemas.microsoft.com/office/drawing/2014/chart" uri="{C3380CC4-5D6E-409C-BE32-E72D297353CC}">
              <c16:uniqueId val="{00000004-22C9-4A70-83D2-D2D022D6E45C}"/>
            </c:ext>
          </c:extLst>
        </c:ser>
        <c:dLbls>
          <c:showLegendKey val="0"/>
          <c:showVal val="0"/>
          <c:showCatName val="0"/>
          <c:showSerName val="0"/>
          <c:showPercent val="0"/>
          <c:showBubbleSize val="0"/>
        </c:dLbls>
        <c:gapWidth val="182"/>
        <c:axId val="146934592"/>
        <c:axId val="146923776"/>
      </c:barChart>
      <c:catAx>
        <c:axId val="146934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146923776"/>
        <c:crosses val="autoZero"/>
        <c:auto val="1"/>
        <c:lblAlgn val="ctr"/>
        <c:lblOffset val="100"/>
        <c:noMultiLvlLbl val="0"/>
      </c:catAx>
      <c:valAx>
        <c:axId val="146923776"/>
        <c:scaling>
          <c:orientation val="minMax"/>
          <c:max val="1.2"/>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146934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venir Next LT Pro" panose="020B05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0" i="0" u="none" strike="noStrike" kern="1200" spc="0" baseline="0">
                <a:solidFill>
                  <a:schemeClr val="tx1">
                    <a:lumMod val="65000"/>
                    <a:lumOff val="35000"/>
                  </a:schemeClr>
                </a:solidFill>
                <a:latin typeface="Avenir Next LT Pro" panose="020B0504020202020204" pitchFamily="34" charset="0"/>
                <a:ea typeface="+mn-ea"/>
                <a:cs typeface="+mn-cs"/>
              </a:defRPr>
            </a:pPr>
            <a:r>
              <a:rPr lang="en-US" sz="2200" dirty="0"/>
              <a:t>Average MS Utilization by School District</a:t>
            </a:r>
          </a:p>
          <a:p>
            <a:pPr algn="ctr" rtl="0">
              <a:defRPr/>
            </a:pPr>
            <a:r>
              <a:rPr lang="en-US" sz="2200" dirty="0"/>
              <a:t>(2021-2022)</a:t>
            </a:r>
          </a:p>
          <a:p>
            <a:pPr algn="ctr" rtl="0">
              <a:defRPr/>
            </a:pPr>
            <a:endParaRPr lang="en-US" dirty="0"/>
          </a:p>
        </c:rich>
      </c:tx>
      <c:overlay val="0"/>
      <c:spPr>
        <a:noFill/>
        <a:ln>
          <a:noFill/>
        </a:ln>
        <a:effectLst/>
      </c:spPr>
      <c:txPr>
        <a:bodyPr rot="0" spcFirstLastPara="1" vertOverflow="ellipsis" vert="horz" wrap="square" anchor="ctr" anchorCtr="1"/>
        <a:lstStyle/>
        <a:p>
          <a:pPr algn="ctr" rtl="0">
            <a:defRPr sz="1400" b="0" i="0" u="none" strike="noStrike" kern="1200" spc="0" baseline="0">
              <a:solidFill>
                <a:schemeClr val="tx1">
                  <a:lumMod val="65000"/>
                  <a:lumOff val="35000"/>
                </a:schemeClr>
              </a:solidFill>
              <a:latin typeface="Avenir Next LT Pro" panose="020B0504020202020204" pitchFamily="34" charset="0"/>
              <a:ea typeface="+mn-ea"/>
              <a:cs typeface="+mn-cs"/>
            </a:defRPr>
          </a:pPr>
          <a:endParaRPr lang="en-US"/>
        </a:p>
      </c:txPr>
    </c:title>
    <c:autoTitleDeleted val="0"/>
    <c:plotArea>
      <c:layout>
        <c:manualLayout>
          <c:layoutTarget val="inner"/>
          <c:xMode val="edge"/>
          <c:yMode val="edge"/>
          <c:x val="9.8310165356476881E-2"/>
          <c:y val="0.17354238712980274"/>
          <c:w val="0.87070113904266122"/>
          <c:h val="0.7769931875641195"/>
        </c:manualLayout>
      </c:layout>
      <c:barChart>
        <c:barDir val="bar"/>
        <c:grouping val="clustered"/>
        <c:varyColors val="0"/>
        <c:ser>
          <c:idx val="0"/>
          <c:order val="0"/>
          <c:tx>
            <c:strRef>
              <c:f>'CD &amp; SD Util Charts'!$I$114</c:f>
              <c:strCache>
                <c:ptCount val="1"/>
                <c:pt idx="0">
                  <c:v>Sum of District Utilization</c:v>
                </c:pt>
              </c:strCache>
            </c:strRef>
          </c:tx>
          <c:spPr>
            <a:solidFill>
              <a:schemeClr val="bg2">
                <a:lumMod val="75000"/>
              </a:schemeClr>
            </a:solidFill>
            <a:ln>
              <a:noFill/>
            </a:ln>
            <a:effectLst/>
          </c:spPr>
          <c:invertIfNegative val="0"/>
          <c:dPt>
            <c:idx val="20"/>
            <c:invertIfNegative val="0"/>
            <c:bubble3D val="0"/>
            <c:spPr>
              <a:solidFill>
                <a:srgbClr val="00B050"/>
              </a:solidFill>
              <a:ln>
                <a:noFill/>
              </a:ln>
              <a:effectLst/>
            </c:spPr>
            <c:extLst>
              <c:ext xmlns:c16="http://schemas.microsoft.com/office/drawing/2014/chart" uri="{C3380CC4-5D6E-409C-BE32-E72D297353CC}">
                <c16:uniqueId val="{00000001-62E2-492E-A80D-7D91A408F37B}"/>
              </c:ext>
            </c:extLst>
          </c:dPt>
          <c:dPt>
            <c:idx val="31"/>
            <c:invertIfNegative val="0"/>
            <c:bubble3D val="0"/>
            <c:spPr>
              <a:solidFill>
                <a:schemeClr val="bg2">
                  <a:lumMod val="75000"/>
                </a:schemeClr>
              </a:solidFill>
              <a:ln>
                <a:noFill/>
              </a:ln>
              <a:effectLst/>
            </c:spPr>
            <c:extLst>
              <c:ext xmlns:c16="http://schemas.microsoft.com/office/drawing/2014/chart" uri="{C3380CC4-5D6E-409C-BE32-E72D297353CC}">
                <c16:uniqueId val="{00000003-62E2-492E-A80D-7D91A408F37B}"/>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'CD &amp; SD Util Charts'!$H$115:$H$147</c:f>
              <c:strCache>
                <c:ptCount val="33"/>
                <c:pt idx="0">
                  <c:v>5</c:v>
                </c:pt>
                <c:pt idx="1">
                  <c:v>16</c:v>
                </c:pt>
                <c:pt idx="2">
                  <c:v>18</c:v>
                </c:pt>
                <c:pt idx="3">
                  <c:v>17</c:v>
                </c:pt>
                <c:pt idx="4">
                  <c:v>1</c:v>
                </c:pt>
                <c:pt idx="5">
                  <c:v>32</c:v>
                </c:pt>
                <c:pt idx="6">
                  <c:v>6</c:v>
                </c:pt>
                <c:pt idx="7">
                  <c:v>23</c:v>
                </c:pt>
                <c:pt idx="8">
                  <c:v>7</c:v>
                </c:pt>
                <c:pt idx="9">
                  <c:v>19</c:v>
                </c:pt>
                <c:pt idx="10">
                  <c:v>13</c:v>
                </c:pt>
                <c:pt idx="11">
                  <c:v>9</c:v>
                </c:pt>
                <c:pt idx="12">
                  <c:v>12</c:v>
                </c:pt>
                <c:pt idx="13">
                  <c:v>14</c:v>
                </c:pt>
                <c:pt idx="14">
                  <c:v>29</c:v>
                </c:pt>
                <c:pt idx="15">
                  <c:v>4</c:v>
                </c:pt>
                <c:pt idx="16">
                  <c:v>11</c:v>
                </c:pt>
                <c:pt idx="17">
                  <c:v>22</c:v>
                </c:pt>
                <c:pt idx="18">
                  <c:v>10</c:v>
                </c:pt>
                <c:pt idx="19">
                  <c:v>8</c:v>
                </c:pt>
                <c:pt idx="20">
                  <c:v>Citywide Avg.</c:v>
                </c:pt>
                <c:pt idx="21">
                  <c:v>3</c:v>
                </c:pt>
                <c:pt idx="22">
                  <c:v>2</c:v>
                </c:pt>
                <c:pt idx="23">
                  <c:v>26</c:v>
                </c:pt>
                <c:pt idx="24">
                  <c:v>30</c:v>
                </c:pt>
                <c:pt idx="25">
                  <c:v>27</c:v>
                </c:pt>
                <c:pt idx="26">
                  <c:v>24</c:v>
                </c:pt>
                <c:pt idx="27">
                  <c:v>28</c:v>
                </c:pt>
                <c:pt idx="28">
                  <c:v>31</c:v>
                </c:pt>
                <c:pt idx="29">
                  <c:v>21</c:v>
                </c:pt>
                <c:pt idx="30">
                  <c:v>15</c:v>
                </c:pt>
                <c:pt idx="31">
                  <c:v>20</c:v>
                </c:pt>
                <c:pt idx="32">
                  <c:v>25</c:v>
                </c:pt>
              </c:strCache>
            </c:strRef>
          </c:cat>
          <c:val>
            <c:numRef>
              <c:f>'CD &amp; SD Util Charts'!$I$115:$I$147</c:f>
              <c:numCache>
                <c:formatCode>0.0%</c:formatCode>
                <c:ptCount val="33"/>
                <c:pt idx="0">
                  <c:v>0.25316455696202533</c:v>
                </c:pt>
                <c:pt idx="1">
                  <c:v>0.37754158964879853</c:v>
                </c:pt>
                <c:pt idx="2">
                  <c:v>0.41983947314262193</c:v>
                </c:pt>
                <c:pt idx="3">
                  <c:v>0.44514681892332791</c:v>
                </c:pt>
                <c:pt idx="4">
                  <c:v>0.47404844290657439</c:v>
                </c:pt>
                <c:pt idx="5">
                  <c:v>0.50106791969243913</c:v>
                </c:pt>
                <c:pt idx="6">
                  <c:v>0.50363967242948138</c:v>
                </c:pt>
                <c:pt idx="7">
                  <c:v>0.53779697624190059</c:v>
                </c:pt>
                <c:pt idx="8">
                  <c:v>0.57223942208462331</c:v>
                </c:pt>
                <c:pt idx="9">
                  <c:v>0.57381520627344018</c:v>
                </c:pt>
                <c:pt idx="10">
                  <c:v>0.6115075825156111</c:v>
                </c:pt>
                <c:pt idx="11">
                  <c:v>0.61220527045769768</c:v>
                </c:pt>
                <c:pt idx="12">
                  <c:v>0.6424783027965284</c:v>
                </c:pt>
                <c:pt idx="13">
                  <c:v>0.64345549738219898</c:v>
                </c:pt>
                <c:pt idx="14">
                  <c:v>0.67182439726520327</c:v>
                </c:pt>
                <c:pt idx="15">
                  <c:v>0.68172690763052213</c:v>
                </c:pt>
                <c:pt idx="16">
                  <c:v>0.69381371640407785</c:v>
                </c:pt>
                <c:pt idx="17">
                  <c:v>0.69441903019213169</c:v>
                </c:pt>
                <c:pt idx="18">
                  <c:v>0.72268114231767755</c:v>
                </c:pt>
                <c:pt idx="19">
                  <c:v>0.73217219848833393</c:v>
                </c:pt>
                <c:pt idx="20">
                  <c:v>0.73577554343899199</c:v>
                </c:pt>
                <c:pt idx="21">
                  <c:v>0.75066864784546805</c:v>
                </c:pt>
                <c:pt idx="22">
                  <c:v>0.75983313468414782</c:v>
                </c:pt>
                <c:pt idx="23">
                  <c:v>0.81417898585280557</c:v>
                </c:pt>
                <c:pt idx="24">
                  <c:v>0.82154052843708014</c:v>
                </c:pt>
                <c:pt idx="25">
                  <c:v>0.83790195044807592</c:v>
                </c:pt>
                <c:pt idx="26">
                  <c:v>0.83866736621196225</c:v>
                </c:pt>
                <c:pt idx="27">
                  <c:v>0.84668466846684665</c:v>
                </c:pt>
                <c:pt idx="28">
                  <c:v>0.8531319086219602</c:v>
                </c:pt>
                <c:pt idx="29">
                  <c:v>0.90938598863943743</c:v>
                </c:pt>
                <c:pt idx="30">
                  <c:v>0.931732223903177</c:v>
                </c:pt>
                <c:pt idx="31">
                  <c:v>0.94389731105455354</c:v>
                </c:pt>
                <c:pt idx="32">
                  <c:v>0.95147679324894519</c:v>
                </c:pt>
              </c:numCache>
            </c:numRef>
          </c:val>
          <c:extLst>
            <c:ext xmlns:c16="http://schemas.microsoft.com/office/drawing/2014/chart" uri="{C3380CC4-5D6E-409C-BE32-E72D297353CC}">
              <c16:uniqueId val="{00000004-62E2-492E-A80D-7D91A408F37B}"/>
            </c:ext>
          </c:extLst>
        </c:ser>
        <c:dLbls>
          <c:showLegendKey val="0"/>
          <c:showVal val="0"/>
          <c:showCatName val="0"/>
          <c:showSerName val="0"/>
          <c:showPercent val="0"/>
          <c:showBubbleSize val="0"/>
        </c:dLbls>
        <c:gapWidth val="182"/>
        <c:axId val="2113093392"/>
        <c:axId val="2113112528"/>
      </c:barChart>
      <c:catAx>
        <c:axId val="2113093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2113112528"/>
        <c:crosses val="autoZero"/>
        <c:auto val="1"/>
        <c:lblAlgn val="ctr"/>
        <c:lblOffset val="100"/>
        <c:noMultiLvlLbl val="0"/>
      </c:catAx>
      <c:valAx>
        <c:axId val="21131125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211309339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venir Next LT Pro" panose="020B0504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0" i="0" u="none" strike="noStrike" kern="1200" spc="0" baseline="0">
                <a:solidFill>
                  <a:schemeClr val="tx1">
                    <a:lumMod val="65000"/>
                    <a:lumOff val="35000"/>
                  </a:schemeClr>
                </a:solidFill>
                <a:latin typeface="Avenir Next LT Pro" panose="020B0504020202020204" pitchFamily="34" charset="0"/>
                <a:ea typeface="+mn-ea"/>
                <a:cs typeface="+mn-cs"/>
              </a:defRPr>
            </a:pPr>
            <a:r>
              <a:rPr lang="en-US" sz="2200" dirty="0"/>
              <a:t>Average HS Utilization by School District</a:t>
            </a:r>
          </a:p>
          <a:p>
            <a:pPr algn="ctr" rtl="0">
              <a:defRPr/>
            </a:pPr>
            <a:r>
              <a:rPr lang="en-US" sz="2200" dirty="0"/>
              <a:t>(2021-2022)</a:t>
            </a:r>
          </a:p>
        </c:rich>
      </c:tx>
      <c:overlay val="0"/>
      <c:spPr>
        <a:noFill/>
        <a:ln>
          <a:noFill/>
        </a:ln>
        <a:effectLst/>
      </c:spPr>
      <c:txPr>
        <a:bodyPr rot="0" spcFirstLastPara="1" vertOverflow="ellipsis" vert="horz" wrap="square" anchor="ctr" anchorCtr="1"/>
        <a:lstStyle/>
        <a:p>
          <a:pPr algn="ctr" rtl="0">
            <a:defRPr sz="1400" b="0" i="0" u="none" strike="noStrike" kern="1200" spc="0" baseline="0">
              <a:solidFill>
                <a:schemeClr val="tx1">
                  <a:lumMod val="65000"/>
                  <a:lumOff val="35000"/>
                </a:schemeClr>
              </a:solidFill>
              <a:latin typeface="Avenir Next LT Pro" panose="020B0504020202020204" pitchFamily="34" charset="0"/>
              <a:ea typeface="+mn-ea"/>
              <a:cs typeface="+mn-cs"/>
            </a:defRPr>
          </a:pPr>
          <a:endParaRPr lang="en-US"/>
        </a:p>
      </c:txPr>
    </c:title>
    <c:autoTitleDeleted val="0"/>
    <c:plotArea>
      <c:layout/>
      <c:barChart>
        <c:barDir val="bar"/>
        <c:grouping val="clustered"/>
        <c:varyColors val="0"/>
        <c:ser>
          <c:idx val="0"/>
          <c:order val="0"/>
          <c:tx>
            <c:strRef>
              <c:f>'CD &amp; SD Util Charts'!$I$169</c:f>
              <c:strCache>
                <c:ptCount val="1"/>
                <c:pt idx="0">
                  <c:v>Sum of District Utilization</c:v>
                </c:pt>
              </c:strCache>
            </c:strRef>
          </c:tx>
          <c:spPr>
            <a:solidFill>
              <a:schemeClr val="bg2">
                <a:lumMod val="75000"/>
              </a:schemeClr>
            </a:solidFill>
            <a:ln>
              <a:noFill/>
            </a:ln>
            <a:effectLst/>
          </c:spPr>
          <c:invertIfNegative val="0"/>
          <c:dPt>
            <c:idx val="21"/>
            <c:invertIfNegative val="0"/>
            <c:bubble3D val="0"/>
            <c:spPr>
              <a:solidFill>
                <a:srgbClr val="00B050"/>
              </a:solidFill>
              <a:ln>
                <a:noFill/>
              </a:ln>
              <a:effectLst/>
            </c:spPr>
            <c:extLst>
              <c:ext xmlns:c16="http://schemas.microsoft.com/office/drawing/2014/chart" uri="{C3380CC4-5D6E-409C-BE32-E72D297353CC}">
                <c16:uniqueId val="{00000001-C26D-4C30-9DB0-39B3FE215D86}"/>
              </c:ext>
            </c:extLst>
          </c:dPt>
          <c:dPt>
            <c:idx val="32"/>
            <c:invertIfNegative val="0"/>
            <c:bubble3D val="0"/>
            <c:spPr>
              <a:solidFill>
                <a:schemeClr val="bg2">
                  <a:lumMod val="75000"/>
                </a:schemeClr>
              </a:solidFill>
              <a:ln>
                <a:noFill/>
              </a:ln>
              <a:effectLst/>
            </c:spPr>
            <c:extLst>
              <c:ext xmlns:c16="http://schemas.microsoft.com/office/drawing/2014/chart" uri="{C3380CC4-5D6E-409C-BE32-E72D297353CC}">
                <c16:uniqueId val="{00000003-C26D-4C30-9DB0-39B3FE215D86}"/>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'CD &amp; SD Util Charts'!$H$170:$H$202</c:f>
              <c:strCache>
                <c:ptCount val="33"/>
                <c:pt idx="0">
                  <c:v>16</c:v>
                </c:pt>
                <c:pt idx="1">
                  <c:v>18</c:v>
                </c:pt>
                <c:pt idx="2">
                  <c:v>23</c:v>
                </c:pt>
                <c:pt idx="3">
                  <c:v>1</c:v>
                </c:pt>
                <c:pt idx="4">
                  <c:v>14</c:v>
                </c:pt>
                <c:pt idx="5">
                  <c:v>5</c:v>
                </c:pt>
                <c:pt idx="6">
                  <c:v>19</c:v>
                </c:pt>
                <c:pt idx="7">
                  <c:v>8</c:v>
                </c:pt>
                <c:pt idx="8">
                  <c:v>17</c:v>
                </c:pt>
                <c:pt idx="9">
                  <c:v>32</c:v>
                </c:pt>
                <c:pt idx="10">
                  <c:v>12</c:v>
                </c:pt>
                <c:pt idx="11">
                  <c:v>29</c:v>
                </c:pt>
                <c:pt idx="12">
                  <c:v>7</c:v>
                </c:pt>
                <c:pt idx="13">
                  <c:v>11</c:v>
                </c:pt>
                <c:pt idx="14">
                  <c:v>3</c:v>
                </c:pt>
                <c:pt idx="15">
                  <c:v>9</c:v>
                </c:pt>
                <c:pt idx="16">
                  <c:v>15</c:v>
                </c:pt>
                <c:pt idx="17">
                  <c:v>2</c:v>
                </c:pt>
                <c:pt idx="18">
                  <c:v>6</c:v>
                </c:pt>
                <c:pt idx="19">
                  <c:v>10</c:v>
                </c:pt>
                <c:pt idx="20">
                  <c:v>4</c:v>
                </c:pt>
                <c:pt idx="21">
                  <c:v>Citywide Avg.</c:v>
                </c:pt>
                <c:pt idx="22">
                  <c:v>21</c:v>
                </c:pt>
                <c:pt idx="23">
                  <c:v>27</c:v>
                </c:pt>
                <c:pt idx="24">
                  <c:v>13</c:v>
                </c:pt>
                <c:pt idx="25">
                  <c:v>31</c:v>
                </c:pt>
                <c:pt idx="26">
                  <c:v>24</c:v>
                </c:pt>
                <c:pt idx="27">
                  <c:v>30</c:v>
                </c:pt>
                <c:pt idx="28">
                  <c:v>28</c:v>
                </c:pt>
                <c:pt idx="29">
                  <c:v>25</c:v>
                </c:pt>
                <c:pt idx="30">
                  <c:v>22</c:v>
                </c:pt>
                <c:pt idx="31">
                  <c:v>26</c:v>
                </c:pt>
                <c:pt idx="32">
                  <c:v>20</c:v>
                </c:pt>
              </c:strCache>
            </c:strRef>
          </c:cat>
          <c:val>
            <c:numRef>
              <c:f>'CD &amp; SD Util Charts'!$I$170:$I$202</c:f>
              <c:numCache>
                <c:formatCode>0.0%</c:formatCode>
                <c:ptCount val="33"/>
                <c:pt idx="0">
                  <c:v>0.37226277372262773</c:v>
                </c:pt>
                <c:pt idx="1">
                  <c:v>0.42546712802768166</c:v>
                </c:pt>
                <c:pt idx="2">
                  <c:v>0.50431832202344229</c:v>
                </c:pt>
                <c:pt idx="3">
                  <c:v>0.5937707090788602</c:v>
                </c:pt>
                <c:pt idx="4">
                  <c:v>0.63110798310878746</c:v>
                </c:pt>
                <c:pt idx="5">
                  <c:v>0.6333051563820794</c:v>
                </c:pt>
                <c:pt idx="6">
                  <c:v>0.64169595782073818</c:v>
                </c:pt>
                <c:pt idx="7">
                  <c:v>0.6696472437850054</c:v>
                </c:pt>
                <c:pt idx="8">
                  <c:v>0.67522980958634271</c:v>
                </c:pt>
                <c:pt idx="9">
                  <c:v>0.7032374100719424</c:v>
                </c:pt>
                <c:pt idx="10">
                  <c:v>0.70649698593436039</c:v>
                </c:pt>
                <c:pt idx="11">
                  <c:v>0.70707692307692305</c:v>
                </c:pt>
                <c:pt idx="12">
                  <c:v>0.71459053038000409</c:v>
                </c:pt>
                <c:pt idx="13">
                  <c:v>0.72391480183337831</c:v>
                </c:pt>
                <c:pt idx="14">
                  <c:v>0.74438325028411578</c:v>
                </c:pt>
                <c:pt idx="15">
                  <c:v>0.77083692838654017</c:v>
                </c:pt>
                <c:pt idx="16">
                  <c:v>0.78437363596682674</c:v>
                </c:pt>
                <c:pt idx="17">
                  <c:v>0.79728443773935243</c:v>
                </c:pt>
                <c:pt idx="18">
                  <c:v>0.79916897506925211</c:v>
                </c:pt>
                <c:pt idx="19">
                  <c:v>0.8043190832966064</c:v>
                </c:pt>
                <c:pt idx="20">
                  <c:v>0.82819956616052059</c:v>
                </c:pt>
                <c:pt idx="21">
                  <c:v>0.83533676448039529</c:v>
                </c:pt>
                <c:pt idx="22">
                  <c:v>0.88043085375551222</c:v>
                </c:pt>
                <c:pt idx="23">
                  <c:v>0.89850393700787401</c:v>
                </c:pt>
                <c:pt idx="24">
                  <c:v>0.90045426065162903</c:v>
                </c:pt>
                <c:pt idx="25">
                  <c:v>0.96313970709231533</c:v>
                </c:pt>
                <c:pt idx="26">
                  <c:v>0.96372421751045723</c:v>
                </c:pt>
                <c:pt idx="27">
                  <c:v>0.96683747462051628</c:v>
                </c:pt>
                <c:pt idx="28">
                  <c:v>1.0467070818407276</c:v>
                </c:pt>
                <c:pt idx="29">
                  <c:v>1.132949894923128</c:v>
                </c:pt>
                <c:pt idx="30">
                  <c:v>1.1995811260317852</c:v>
                </c:pt>
                <c:pt idx="31">
                  <c:v>1.2514636721374413</c:v>
                </c:pt>
                <c:pt idx="32">
                  <c:v>1.3004260625584536</c:v>
                </c:pt>
              </c:numCache>
            </c:numRef>
          </c:val>
          <c:extLst>
            <c:ext xmlns:c16="http://schemas.microsoft.com/office/drawing/2014/chart" uri="{C3380CC4-5D6E-409C-BE32-E72D297353CC}">
              <c16:uniqueId val="{00000004-C26D-4C30-9DB0-39B3FE215D86}"/>
            </c:ext>
          </c:extLst>
        </c:ser>
        <c:dLbls>
          <c:showLegendKey val="0"/>
          <c:showVal val="0"/>
          <c:showCatName val="0"/>
          <c:showSerName val="0"/>
          <c:showPercent val="0"/>
          <c:showBubbleSize val="0"/>
        </c:dLbls>
        <c:gapWidth val="182"/>
        <c:axId val="2113105872"/>
        <c:axId val="2113099216"/>
      </c:barChart>
      <c:catAx>
        <c:axId val="21131058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2113099216"/>
        <c:crosses val="autoZero"/>
        <c:auto val="1"/>
        <c:lblAlgn val="ctr"/>
        <c:lblOffset val="100"/>
        <c:noMultiLvlLbl val="0"/>
      </c:catAx>
      <c:valAx>
        <c:axId val="21130992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211310587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venir Next LT Pro" panose="020B05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200" b="0" dirty="0"/>
              <a:t>Seats Added in Middle Schools by borough due to revised efficiency ratio</a:t>
            </a:r>
          </a:p>
        </c:rich>
      </c:tx>
      <c:overlay val="0"/>
    </c:title>
    <c:autoTitleDeleted val="0"/>
    <c:plotArea>
      <c:layout/>
      <c:barChart>
        <c:barDir val="col"/>
        <c:grouping val="clustered"/>
        <c:varyColors val="1"/>
        <c:ser>
          <c:idx val="0"/>
          <c:order val="0"/>
          <c:tx>
            <c:strRef>
              <c:f>'[BlueBook 2019-2020 Original vs. Restated, MR and Nancy Data.xlsx]Charts'!$I$30</c:f>
              <c:strCache>
                <c:ptCount val="1"/>
                <c:pt idx="0">
                  <c:v>Change in # of Seats due to Revision</c:v>
                </c:pt>
              </c:strCache>
            </c:strRef>
          </c:tx>
          <c:spPr>
            <a:solidFill>
              <a:srgbClr val="4F81BD"/>
            </a:solidFill>
            <a:ln cmpd="sng">
              <a:solidFill>
                <a:srgbClr val="000000"/>
              </a:solidFill>
            </a:ln>
          </c:spPr>
          <c:invertIfNegative val="1"/>
          <c:dLbls>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'[BlueBook 2019-2020 Original vs. Restated, MR and Nancy Data.xlsx]Charts'!$A$31:$A$35</c:f>
              <c:strCache>
                <c:ptCount val="5"/>
                <c:pt idx="0">
                  <c:v>Bronx</c:v>
                </c:pt>
                <c:pt idx="1">
                  <c:v>Brooklyn</c:v>
                </c:pt>
                <c:pt idx="2">
                  <c:v>Manhattan</c:v>
                </c:pt>
                <c:pt idx="3">
                  <c:v>Queens</c:v>
                </c:pt>
                <c:pt idx="4">
                  <c:v>Staten Island</c:v>
                </c:pt>
              </c:strCache>
            </c:strRef>
          </c:cat>
          <c:val>
            <c:numRef>
              <c:f>'[BlueBook 2019-2020 Original vs. Restated, MR and Nancy Data.xlsx]Charts'!$I$31:$I$35</c:f>
              <c:numCache>
                <c:formatCode>#,##0</c:formatCode>
                <c:ptCount val="5"/>
                <c:pt idx="0">
                  <c:v>487</c:v>
                </c:pt>
                <c:pt idx="1">
                  <c:v>679</c:v>
                </c:pt>
                <c:pt idx="2">
                  <c:v>357</c:v>
                </c:pt>
                <c:pt idx="3">
                  <c:v>653</c:v>
                </c:pt>
                <c:pt idx="4">
                  <c:v>417</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0-E9D5-44C1-8BEC-9E51C5C9468B}"/>
            </c:ext>
          </c:extLst>
        </c:ser>
        <c:dLbls>
          <c:showLegendKey val="0"/>
          <c:showVal val="0"/>
          <c:showCatName val="0"/>
          <c:showSerName val="0"/>
          <c:showPercent val="0"/>
          <c:showBubbleSize val="0"/>
        </c:dLbls>
        <c:gapWidth val="150"/>
        <c:axId val="431513702"/>
        <c:axId val="683771201"/>
      </c:barChart>
      <c:catAx>
        <c:axId val="431513702"/>
        <c:scaling>
          <c:orientation val="minMax"/>
        </c:scaling>
        <c:delete val="0"/>
        <c:axPos val="b"/>
        <c:title>
          <c:tx>
            <c:rich>
              <a:bodyPr/>
              <a:lstStyle/>
              <a:p>
                <a:pPr>
                  <a:defRPr/>
                </a:pPr>
                <a:endParaRPr lang="en-US"/>
              </a:p>
            </c:rich>
          </c:tx>
          <c:overlay val="0"/>
        </c:title>
        <c:numFmt formatCode="General" sourceLinked="1"/>
        <c:majorTickMark val="none"/>
        <c:minorTickMark val="none"/>
        <c:tickLblPos val="nextTo"/>
        <c:txPr>
          <a:bodyPr/>
          <a:lstStyle/>
          <a:p>
            <a:pPr>
              <a:defRPr sz="1200"/>
            </a:pPr>
            <a:endParaRPr lang="en-US"/>
          </a:p>
        </c:txPr>
        <c:crossAx val="683771201"/>
        <c:crosses val="autoZero"/>
        <c:auto val="1"/>
        <c:lblAlgn val="ctr"/>
        <c:lblOffset val="100"/>
        <c:noMultiLvlLbl val="1"/>
      </c:catAx>
      <c:valAx>
        <c:axId val="683771201"/>
        <c:scaling>
          <c:orientation val="minMax"/>
        </c:scaling>
        <c:delete val="0"/>
        <c:axPos val="l"/>
        <c:majorGridlines>
          <c:spPr>
            <a:ln>
              <a:solidFill>
                <a:srgbClr val="B7B7B7"/>
              </a:solidFill>
            </a:ln>
          </c:spPr>
        </c:majorGridlines>
        <c:minorGridlines>
          <c:spPr>
            <a:ln>
              <a:solidFill>
                <a:srgbClr val="CCCCCC">
                  <a:alpha val="0"/>
                </a:srgbClr>
              </a:solidFill>
            </a:ln>
          </c:spPr>
        </c:minorGridlines>
        <c:title>
          <c:tx>
            <c:rich>
              <a:bodyPr/>
              <a:lstStyle/>
              <a:p>
                <a:pPr>
                  <a:defRPr/>
                </a:pPr>
                <a:endParaRPr lang="en-US"/>
              </a:p>
            </c:rich>
          </c:tx>
          <c:overlay val="0"/>
        </c:title>
        <c:numFmt formatCode="#,##0" sourceLinked="1"/>
        <c:majorTickMark val="none"/>
        <c:minorTickMark val="none"/>
        <c:tickLblPos val="nextTo"/>
        <c:spPr>
          <a:ln/>
        </c:spPr>
        <c:crossAx val="431513702"/>
        <c:crosses val="autoZero"/>
        <c:crossBetween val="between"/>
      </c:valAx>
    </c:plotArea>
    <c:plotVisOnly val="1"/>
    <c:dispBlanksAs val="zero"/>
    <c:showDLblsOverMax val="1"/>
  </c:chart>
  <c:txPr>
    <a:bodyPr/>
    <a:lstStyle/>
    <a:p>
      <a:pPr>
        <a:defRPr>
          <a:latin typeface="Avenir Next LT Pro" panose="020B050402020202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200" b="0" dirty="0"/>
              <a:t>Seats Added to High Schools by borough due to Revised Efficiency Ratio</a:t>
            </a:r>
          </a:p>
        </c:rich>
      </c:tx>
      <c:overlay val="0"/>
    </c:title>
    <c:autoTitleDeleted val="0"/>
    <c:plotArea>
      <c:layout/>
      <c:barChart>
        <c:barDir val="col"/>
        <c:grouping val="clustered"/>
        <c:varyColors val="1"/>
        <c:ser>
          <c:idx val="0"/>
          <c:order val="0"/>
          <c:tx>
            <c:strRef>
              <c:f>'[BlueBook 2019-2020 Original vs. Restated, MR and Nancy Data.xlsx]Charts'!$I$3</c:f>
              <c:strCache>
                <c:ptCount val="1"/>
                <c:pt idx="0">
                  <c:v>Change in # of Seats due to Revision</c:v>
                </c:pt>
              </c:strCache>
            </c:strRef>
          </c:tx>
          <c:spPr>
            <a:solidFill>
              <a:srgbClr val="4F81BD"/>
            </a:solidFill>
            <a:ln cmpd="sng">
              <a:solidFill>
                <a:srgbClr val="000000"/>
              </a:solidFill>
            </a:ln>
          </c:spPr>
          <c:invertIfNegative val="1"/>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'[BlueBook 2019-2020 Original vs. Restated, MR and Nancy Data.xlsx]Charts'!$A$4:$A$8</c:f>
              <c:strCache>
                <c:ptCount val="5"/>
                <c:pt idx="0">
                  <c:v>Bronx</c:v>
                </c:pt>
                <c:pt idx="1">
                  <c:v>Brooklyn</c:v>
                </c:pt>
                <c:pt idx="2">
                  <c:v>Manhattan</c:v>
                </c:pt>
                <c:pt idx="3">
                  <c:v>Queens</c:v>
                </c:pt>
                <c:pt idx="4">
                  <c:v>Staten Island</c:v>
                </c:pt>
              </c:strCache>
            </c:strRef>
          </c:cat>
          <c:val>
            <c:numRef>
              <c:f>'[BlueBook 2019-2020 Original vs. Restated, MR and Nancy Data.xlsx]Charts'!$I$4:$I$8</c:f>
              <c:numCache>
                <c:formatCode>#,##0</c:formatCode>
                <c:ptCount val="5"/>
                <c:pt idx="0">
                  <c:v>3189</c:v>
                </c:pt>
                <c:pt idx="1">
                  <c:v>5812</c:v>
                </c:pt>
                <c:pt idx="2">
                  <c:v>4795</c:v>
                </c:pt>
                <c:pt idx="3">
                  <c:v>5642</c:v>
                </c:pt>
                <c:pt idx="4">
                  <c:v>841</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0-CF83-43A2-A7CC-DF1915423FAD}"/>
            </c:ext>
          </c:extLst>
        </c:ser>
        <c:dLbls>
          <c:showLegendKey val="0"/>
          <c:showVal val="0"/>
          <c:showCatName val="0"/>
          <c:showSerName val="0"/>
          <c:showPercent val="0"/>
          <c:showBubbleSize val="0"/>
        </c:dLbls>
        <c:gapWidth val="150"/>
        <c:axId val="1681620371"/>
        <c:axId val="1467040735"/>
      </c:barChart>
      <c:catAx>
        <c:axId val="1681620371"/>
        <c:scaling>
          <c:orientation val="minMax"/>
        </c:scaling>
        <c:delete val="0"/>
        <c:axPos val="b"/>
        <c:title>
          <c:tx>
            <c:rich>
              <a:bodyPr/>
              <a:lstStyle/>
              <a:p>
                <a:pPr>
                  <a:defRPr/>
                </a:pPr>
                <a:endParaRPr lang="en-US"/>
              </a:p>
            </c:rich>
          </c:tx>
          <c:overlay val="0"/>
        </c:title>
        <c:numFmt formatCode="General" sourceLinked="1"/>
        <c:majorTickMark val="none"/>
        <c:minorTickMark val="none"/>
        <c:tickLblPos val="nextTo"/>
        <c:txPr>
          <a:bodyPr/>
          <a:lstStyle/>
          <a:p>
            <a:pPr>
              <a:defRPr sz="1200"/>
            </a:pPr>
            <a:endParaRPr lang="en-US"/>
          </a:p>
        </c:txPr>
        <c:crossAx val="1467040735"/>
        <c:crosses val="autoZero"/>
        <c:auto val="1"/>
        <c:lblAlgn val="ctr"/>
        <c:lblOffset val="100"/>
        <c:noMultiLvlLbl val="1"/>
      </c:catAx>
      <c:valAx>
        <c:axId val="1467040735"/>
        <c:scaling>
          <c:orientation val="minMax"/>
        </c:scaling>
        <c:delete val="0"/>
        <c:axPos val="l"/>
        <c:majorGridlines>
          <c:spPr>
            <a:ln>
              <a:solidFill>
                <a:srgbClr val="B7B7B7"/>
              </a:solidFill>
            </a:ln>
          </c:spPr>
        </c:majorGridlines>
        <c:minorGridlines>
          <c:spPr>
            <a:ln>
              <a:solidFill>
                <a:srgbClr val="CCCCCC">
                  <a:alpha val="0"/>
                </a:srgbClr>
              </a:solidFill>
            </a:ln>
          </c:spPr>
        </c:minorGridlines>
        <c:title>
          <c:tx>
            <c:rich>
              <a:bodyPr/>
              <a:lstStyle/>
              <a:p>
                <a:pPr>
                  <a:defRPr/>
                </a:pPr>
                <a:endParaRPr lang="en-US"/>
              </a:p>
            </c:rich>
          </c:tx>
          <c:overlay val="0"/>
        </c:title>
        <c:numFmt formatCode="#,##0" sourceLinked="1"/>
        <c:majorTickMark val="none"/>
        <c:minorTickMark val="none"/>
        <c:tickLblPos val="nextTo"/>
        <c:spPr>
          <a:ln/>
        </c:spPr>
        <c:crossAx val="1681620371"/>
        <c:crosses val="autoZero"/>
        <c:crossBetween val="between"/>
      </c:valAx>
    </c:plotArea>
    <c:plotVisOnly val="1"/>
    <c:dispBlanksAs val="zero"/>
    <c:showDLblsOverMax val="1"/>
  </c:chart>
  <c:txPr>
    <a:bodyPr/>
    <a:lstStyle/>
    <a:p>
      <a:pPr>
        <a:defRPr>
          <a:latin typeface="Avenir Next LT Pro" panose="020B050402020202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326688724343367E-2"/>
          <c:y val="2.1892711920902901E-2"/>
          <c:w val="0.90427681042107211"/>
          <c:h val="0.74780097346562568"/>
        </c:manualLayout>
      </c:layout>
      <c:barChart>
        <c:barDir val="col"/>
        <c:grouping val="clustered"/>
        <c:varyColors val="0"/>
        <c:ser>
          <c:idx val="0"/>
          <c:order val="0"/>
          <c:tx>
            <c:strRef>
              <c:f>Sheet8!$B$49</c:f>
              <c:strCache>
                <c:ptCount val="1"/>
                <c:pt idx="0">
                  <c:v>Seats needed using latest BB enrollment data &amp; revised capacity formula</c:v>
                </c:pt>
              </c:strCache>
            </c:strRef>
          </c:tx>
          <c:spPr>
            <a:solidFill>
              <a:schemeClr val="accent1"/>
            </a:solidFill>
            <a:ln>
              <a:noFill/>
            </a:ln>
            <a:effectLst/>
          </c:spPr>
          <c:invertIfNegative val="0"/>
          <c:dLbls>
            <c:spPr>
              <a:solidFill>
                <a:schemeClr val="accent5">
                  <a:lumMod val="20000"/>
                  <a:lumOff val="80000"/>
                </a:schemeClr>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Avenir Next LT Pro"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0"/>
              </c:ext>
            </c:extLst>
          </c:dLbls>
          <c:cat>
            <c:strRef>
              <c:f>Sheet8!$A$50:$A$52</c:f>
              <c:strCache>
                <c:ptCount val="3"/>
                <c:pt idx="0">
                  <c:v>Elementary School</c:v>
                </c:pt>
                <c:pt idx="1">
                  <c:v>Middle School</c:v>
                </c:pt>
                <c:pt idx="2">
                  <c:v>High School</c:v>
                </c:pt>
              </c:strCache>
            </c:strRef>
          </c:cat>
          <c:val>
            <c:numRef>
              <c:f>Sheet8!$B$50:$B$52</c:f>
              <c:numCache>
                <c:formatCode>#,##0</c:formatCode>
                <c:ptCount val="3"/>
                <c:pt idx="0">
                  <c:v>26792</c:v>
                </c:pt>
                <c:pt idx="1">
                  <c:v>1890</c:v>
                </c:pt>
                <c:pt idx="2">
                  <c:v>19465</c:v>
                </c:pt>
              </c:numCache>
            </c:numRef>
          </c:val>
          <c:extLst>
            <c:ext xmlns:c16="http://schemas.microsoft.com/office/drawing/2014/chart" uri="{C3380CC4-5D6E-409C-BE32-E72D297353CC}">
              <c16:uniqueId val="{00000000-4337-4344-A764-7FBA30E88271}"/>
            </c:ext>
          </c:extLst>
        </c:ser>
        <c:ser>
          <c:idx val="1"/>
          <c:order val="1"/>
          <c:tx>
            <c:strRef>
              <c:f>Sheet8!$C$49</c:f>
              <c:strCache>
                <c:ptCount val="1"/>
                <c:pt idx="0">
                  <c:v>Seats neeeed, based on latest BB enrollment data with original efficiency ratio</c:v>
                </c:pt>
              </c:strCache>
            </c:strRef>
          </c:tx>
          <c:spPr>
            <a:solidFill>
              <a:schemeClr val="accent2"/>
            </a:solidFill>
            <a:ln>
              <a:noFill/>
            </a:ln>
            <a:effectLst/>
          </c:spPr>
          <c:invertIfNegative val="0"/>
          <c:dLbls>
            <c:dLbl>
              <c:idx val="1"/>
              <c:layout>
                <c:manualLayout>
                  <c:x val="7.0532730380307484E-3"/>
                  <c:y val="-1.19414792295835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80-4703-9E4A-73AC4DDCA717}"/>
                </c:ext>
              </c:extLst>
            </c:dLbl>
            <c:spPr>
              <a:solidFill>
                <a:schemeClr val="accent2">
                  <a:lumMod val="20000"/>
                  <a:lumOff val="80000"/>
                </a:schemeClr>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Avenir Next LT Pro"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0"/>
              </c:ext>
            </c:extLst>
          </c:dLbls>
          <c:cat>
            <c:strRef>
              <c:f>Sheet8!$A$50:$A$52</c:f>
              <c:strCache>
                <c:ptCount val="3"/>
                <c:pt idx="0">
                  <c:v>Elementary School</c:v>
                </c:pt>
                <c:pt idx="1">
                  <c:v>Middle School</c:v>
                </c:pt>
                <c:pt idx="2">
                  <c:v>High School</c:v>
                </c:pt>
              </c:strCache>
            </c:strRef>
          </c:cat>
          <c:val>
            <c:numRef>
              <c:f>Sheet8!$C$50:$C$52</c:f>
              <c:numCache>
                <c:formatCode>#,##0</c:formatCode>
                <c:ptCount val="3"/>
                <c:pt idx="1">
                  <c:v>2328</c:v>
                </c:pt>
                <c:pt idx="2">
                  <c:v>24948</c:v>
                </c:pt>
              </c:numCache>
            </c:numRef>
          </c:val>
          <c:extLst>
            <c:ext xmlns:c16="http://schemas.microsoft.com/office/drawing/2014/chart" uri="{C3380CC4-5D6E-409C-BE32-E72D297353CC}">
              <c16:uniqueId val="{00000001-4337-4344-A764-7FBA30E88271}"/>
            </c:ext>
          </c:extLst>
        </c:ser>
        <c:ser>
          <c:idx val="2"/>
          <c:order val="2"/>
          <c:tx>
            <c:strRef>
              <c:f>Sheet8!$D$49</c:f>
              <c:strCache>
                <c:ptCount val="1"/>
                <c:pt idx="0">
                  <c:v>Seats needed using latest BB enrollment data &amp; original efficiency ratio adjusted for smaller classes</c:v>
                </c:pt>
              </c:strCache>
            </c:strRef>
          </c:tx>
          <c:spPr>
            <a:solidFill>
              <a:schemeClr val="accent3"/>
            </a:solidFill>
            <a:ln>
              <a:noFill/>
            </a:ln>
            <a:effectLst/>
          </c:spPr>
          <c:invertIfNegative val="0"/>
          <c:dLbls>
            <c:spPr>
              <a:solidFill>
                <a:schemeClr val="bg2"/>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dk1">
                        <a:lumMod val="65000"/>
                        <a:lumOff val="35000"/>
                      </a:schemeClr>
                    </a:solidFill>
                    <a:latin typeface="Avenir Next LT Pro"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0"/>
              </c:ext>
            </c:extLst>
          </c:dLbls>
          <c:cat>
            <c:strRef>
              <c:f>Sheet8!$A$50:$A$52</c:f>
              <c:strCache>
                <c:ptCount val="3"/>
                <c:pt idx="0">
                  <c:v>Elementary School</c:v>
                </c:pt>
                <c:pt idx="1">
                  <c:v>Middle School</c:v>
                </c:pt>
                <c:pt idx="2">
                  <c:v>High School</c:v>
                </c:pt>
              </c:strCache>
            </c:strRef>
          </c:cat>
          <c:val>
            <c:numRef>
              <c:f>Sheet8!$D$50:$D$52</c:f>
              <c:numCache>
                <c:formatCode>#,##0</c:formatCode>
                <c:ptCount val="3"/>
                <c:pt idx="0">
                  <c:v>35924.678570515534</c:v>
                </c:pt>
                <c:pt idx="1">
                  <c:v>11091.928571428602</c:v>
                </c:pt>
                <c:pt idx="2">
                  <c:v>51870.000000000087</c:v>
                </c:pt>
              </c:numCache>
            </c:numRef>
          </c:val>
          <c:extLst>
            <c:ext xmlns:c16="http://schemas.microsoft.com/office/drawing/2014/chart" uri="{C3380CC4-5D6E-409C-BE32-E72D297353CC}">
              <c16:uniqueId val="{00000002-4337-4344-A764-7FBA30E88271}"/>
            </c:ext>
          </c:extLst>
        </c:ser>
        <c:dLbls>
          <c:showLegendKey val="0"/>
          <c:showVal val="0"/>
          <c:showCatName val="0"/>
          <c:showSerName val="0"/>
          <c:showPercent val="0"/>
          <c:showBubbleSize val="0"/>
        </c:dLbls>
        <c:gapWidth val="219"/>
        <c:overlap val="-27"/>
        <c:axId val="703426336"/>
        <c:axId val="703427168"/>
      </c:barChart>
      <c:catAx>
        <c:axId val="703426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703427168"/>
        <c:crosses val="autoZero"/>
        <c:auto val="1"/>
        <c:lblAlgn val="ctr"/>
        <c:lblOffset val="100"/>
        <c:noMultiLvlLbl val="0"/>
      </c:catAx>
      <c:valAx>
        <c:axId val="703427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703426336"/>
        <c:crosses val="autoZero"/>
        <c:crossBetween val="between"/>
      </c:valAx>
      <c:spPr>
        <a:noFill/>
        <a:ln>
          <a:noFill/>
        </a:ln>
        <a:effectLst/>
      </c:spPr>
    </c:plotArea>
    <c:legend>
      <c:legendPos val="b"/>
      <c:layout>
        <c:manualLayout>
          <c:xMode val="edge"/>
          <c:yMode val="edge"/>
          <c:x val="8.6536440290850322E-2"/>
          <c:y val="0.81182767473855288"/>
          <c:w val="0.83927034723485316"/>
          <c:h val="0.1543381341109607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Avenir Next LT Pro" panose="020B05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venir Next LT Pro" panose="020B0504020202020204" pitchFamily="34" charset="0"/>
                <a:ea typeface="+mn-ea"/>
                <a:cs typeface="+mn-cs"/>
              </a:defRPr>
            </a:pPr>
            <a:r>
              <a:rPr lang="en-US" dirty="0"/>
              <a:t>Average 4-8 Class Sizes</a:t>
            </a:r>
            <a:endParaRPr lang="en-US" sz="1400" b="0" i="0" u="none" strike="noStrike" baseline="0" dirty="0">
              <a:effectLst/>
            </a:endParaRPr>
          </a:p>
          <a:p>
            <a:pPr>
              <a:defRPr/>
            </a:pPr>
            <a:r>
              <a:rPr lang="en-US" sz="1400" b="0" i="0" u="none" strike="noStrike" baseline="0" dirty="0">
                <a:effectLst/>
              </a:rPr>
              <a:t>(2007-2023)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venir Next LT Pro" panose="020B0504020202020204" pitchFamily="34" charset="0"/>
              <a:ea typeface="+mn-ea"/>
              <a:cs typeface="+mn-cs"/>
            </a:defRPr>
          </a:pPr>
          <a:endParaRPr lang="en-US"/>
        </a:p>
      </c:txPr>
    </c:title>
    <c:autoTitleDeleted val="0"/>
    <c:plotArea>
      <c:layout>
        <c:manualLayout>
          <c:layoutTarget val="inner"/>
          <c:xMode val="edge"/>
          <c:yMode val="edge"/>
          <c:x val="2.9625951717438922E-2"/>
          <c:y val="0.16845538399819868"/>
          <c:w val="0.78543570758863679"/>
          <c:h val="0.67425023819520302"/>
        </c:manualLayout>
      </c:layout>
      <c:lineChart>
        <c:grouping val="standard"/>
        <c:varyColors val="0"/>
        <c:ser>
          <c:idx val="5"/>
          <c:order val="4"/>
          <c:tx>
            <c:strRef>
              <c:f>'School CS Data'!$M$2</c:f>
              <c:strCache>
                <c:ptCount val="1"/>
                <c:pt idx="0">
                  <c:v>Citywide 4-8 Avg. Class Size</c:v>
                </c:pt>
              </c:strCache>
              <c:extLst xmlns:c15="http://schemas.microsoft.com/office/drawing/2012/chart"/>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44-4961-8964-F960562E11DF}"/>
                </c:ext>
              </c:extLst>
            </c:dLbl>
            <c:dLbl>
              <c:idx val="13"/>
              <c:tx>
                <c:rich>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venir Next LT Pro" panose="020B0504020202020204" pitchFamily="34" charset="0"/>
                        <a:ea typeface="+mn-ea"/>
                        <a:cs typeface="+mn-cs"/>
                      </a:defRPr>
                    </a:pPr>
                    <a:r>
                      <a:rPr lang="en-US" sz="1200" dirty="0"/>
                      <a:t>22.1*</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F44-4961-8964-F960562E11DF}"/>
                </c:ext>
              </c:extLst>
            </c:dLbl>
            <c:dLbl>
              <c:idx val="14"/>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44-4961-8964-F960562E11DF}"/>
                </c:ext>
              </c:extLst>
            </c:dLbl>
            <c:dLbl>
              <c:idx val="1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BD46-4CB1-9731-0BE0C49DFB74}"/>
                </c:ext>
              </c:extLst>
            </c:dLbl>
            <c:spPr>
              <a:solidFill>
                <a:schemeClr val="accent6">
                  <a:lumMod val="20000"/>
                  <a:lumOff val="80000"/>
                </a:schemeClr>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Avenir Next LT Pro" panose="020B0504020202020204" pitchFamily="34" charset="0"/>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'School CS Data'!$G$3:$G$18</c:f>
              <c:strCache>
                <c:ptCount val="16"/>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pt idx="12">
                  <c:v>2019-2020</c:v>
                </c:pt>
                <c:pt idx="13">
                  <c:v>2020-2021*</c:v>
                </c:pt>
                <c:pt idx="14">
                  <c:v>2021-2022</c:v>
                </c:pt>
                <c:pt idx="15">
                  <c:v>2022-2023</c:v>
                </c:pt>
              </c:strCache>
              <c:extLst xmlns:c15="http://schemas.microsoft.com/office/drawing/2012/chart"/>
            </c:strRef>
          </c:cat>
          <c:val>
            <c:numRef>
              <c:f>'School CS Data'!$M$3:$M$18</c:f>
              <c:numCache>
                <c:formatCode>0.0</c:formatCode>
                <c:ptCount val="16"/>
                <c:pt idx="0">
                  <c:v>25.129166026724004</c:v>
                </c:pt>
                <c:pt idx="1">
                  <c:v>25.225899404339504</c:v>
                </c:pt>
                <c:pt idx="2">
                  <c:v>25.142809714738107</c:v>
                </c:pt>
                <c:pt idx="3">
                  <c:v>25.380607315389923</c:v>
                </c:pt>
                <c:pt idx="4">
                  <c:v>25.3769442716203</c:v>
                </c:pt>
                <c:pt idx="5">
                  <c:v>25.306128543207606</c:v>
                </c:pt>
                <c:pt idx="6">
                  <c:v>25.334937863044132</c:v>
                </c:pt>
                <c:pt idx="7">
                  <c:v>25.00149304377333</c:v>
                </c:pt>
                <c:pt idx="8">
                  <c:v>26.8501097127292</c:v>
                </c:pt>
                <c:pt idx="9">
                  <c:v>26.245714285714286</c:v>
                </c:pt>
                <c:pt idx="10">
                  <c:v>26.733301231340718</c:v>
                </c:pt>
                <c:pt idx="11">
                  <c:v>27.038193643618246</c:v>
                </c:pt>
                <c:pt idx="12">
                  <c:v>26.536872817496782</c:v>
                </c:pt>
                <c:pt idx="13">
                  <c:v>22.120594264553532</c:v>
                </c:pt>
                <c:pt idx="14">
                  <c:v>24.419986040578593</c:v>
                </c:pt>
                <c:pt idx="15">
                  <c:v>24.751644284392427</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14-BD46-4CB1-9731-0BE0C49DFB74}"/>
            </c:ext>
          </c:extLst>
        </c:ser>
        <c:ser>
          <c:idx val="10"/>
          <c:order val="9"/>
          <c:tx>
            <c:strRef>
              <c:f>'School CS Data'!$R$2</c:f>
              <c:strCache>
                <c:ptCount val="1"/>
                <c:pt idx="0">
                  <c:v>4-8 Cap (23)</c:v>
                </c:pt>
              </c:strCache>
              <c:extLst xmlns:c15="http://schemas.microsoft.com/office/drawing/2012/chart"/>
            </c:strRef>
          </c:tx>
          <c:spPr>
            <a:ln w="28575" cap="rnd">
              <a:solidFill>
                <a:schemeClr val="tx1">
                  <a:lumMod val="50000"/>
                  <a:lumOff val="50000"/>
                </a:schemeClr>
              </a:solidFill>
              <a:round/>
            </a:ln>
            <a:effectLst/>
          </c:spPr>
          <c:marker>
            <c:symbol val="none"/>
          </c:marker>
          <c:cat>
            <c:strRef>
              <c:f>'School CS Data'!$G$3:$G$18</c:f>
              <c:strCache>
                <c:ptCount val="16"/>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pt idx="12">
                  <c:v>2019-2020</c:v>
                </c:pt>
                <c:pt idx="13">
                  <c:v>2020-2021*</c:v>
                </c:pt>
                <c:pt idx="14">
                  <c:v>2021-2022</c:v>
                </c:pt>
                <c:pt idx="15">
                  <c:v>2022-2023</c:v>
                </c:pt>
              </c:strCache>
              <c:extLst xmlns:c15="http://schemas.microsoft.com/office/drawing/2012/chart"/>
            </c:strRef>
          </c:cat>
          <c:val>
            <c:numRef>
              <c:f>'School CS Data'!$R$3:$R$18</c:f>
              <c:numCache>
                <c:formatCode>General</c:formatCode>
                <c:ptCount val="16"/>
                <c:pt idx="0">
                  <c:v>23</c:v>
                </c:pt>
                <c:pt idx="1">
                  <c:v>23</c:v>
                </c:pt>
                <c:pt idx="2">
                  <c:v>23</c:v>
                </c:pt>
                <c:pt idx="3">
                  <c:v>23</c:v>
                </c:pt>
                <c:pt idx="4">
                  <c:v>23</c:v>
                </c:pt>
                <c:pt idx="5">
                  <c:v>23</c:v>
                </c:pt>
                <c:pt idx="6">
                  <c:v>23</c:v>
                </c:pt>
                <c:pt idx="7">
                  <c:v>23</c:v>
                </c:pt>
                <c:pt idx="8">
                  <c:v>23</c:v>
                </c:pt>
                <c:pt idx="9">
                  <c:v>23</c:v>
                </c:pt>
                <c:pt idx="10">
                  <c:v>23</c:v>
                </c:pt>
                <c:pt idx="11">
                  <c:v>23</c:v>
                </c:pt>
                <c:pt idx="12">
                  <c:v>23</c:v>
                </c:pt>
                <c:pt idx="13">
                  <c:v>23</c:v>
                </c:pt>
                <c:pt idx="14">
                  <c:v>23</c:v>
                </c:pt>
                <c:pt idx="15">
                  <c:v>23</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16-BD46-4CB1-9731-0BE0C49DFB74}"/>
            </c:ext>
          </c:extLst>
        </c:ser>
        <c:dLbls>
          <c:showLegendKey val="0"/>
          <c:showVal val="0"/>
          <c:showCatName val="0"/>
          <c:showSerName val="0"/>
          <c:showPercent val="0"/>
          <c:showBubbleSize val="0"/>
        </c:dLbls>
        <c:marker val="1"/>
        <c:smooth val="0"/>
        <c:axId val="1982970848"/>
        <c:axId val="1982952960"/>
        <c:extLst>
          <c:ext xmlns:c15="http://schemas.microsoft.com/office/drawing/2012/chart" uri="{02D57815-91ED-43cb-92C2-25804820EDAC}">
            <c15:filteredLineSeries>
              <c15:ser>
                <c:idx val="0"/>
                <c:order val="0"/>
                <c:tx>
                  <c:strRef>
                    <c:extLst>
                      <c:ext uri="{02D57815-91ED-43cb-92C2-25804820EDAC}">
                        <c15:formulaRef>
                          <c15:sqref>'School CS Data'!$H$2</c15:sqref>
                        </c15:formulaRef>
                      </c:ext>
                    </c:extLst>
                    <c:strCache>
                      <c:ptCount val="1"/>
                      <c:pt idx="0">
                        <c:v>CD3 -  Avg. K-3 Class Size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04-BD46-4CB1-9731-0BE0C49DFB74}"/>
                      </c:ext>
                    </c:extLst>
                  </c:dLbl>
                  <c:dLbl>
                    <c:idx val="1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05-BD46-4CB1-9731-0BE0C49DFB74}"/>
                      </c:ext>
                    </c:extLst>
                  </c:dLbl>
                  <c:dLbl>
                    <c:idx val="1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06-BD46-4CB1-9731-0BE0C49DFB74}"/>
                      </c:ext>
                    </c:extLst>
                  </c:dLbl>
                  <c:dLbl>
                    <c:idx val="15"/>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07-BD46-4CB1-9731-0BE0C49DFB74}"/>
                      </c:ext>
                    </c:extLst>
                  </c:dLbl>
                  <c:spPr>
                    <a:solidFill>
                      <a:srgbClr val="5B9BD5">
                        <a:lumMod val="20000"/>
                        <a:lumOff val="80000"/>
                      </a:srgbClr>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Avenir Next LT Pro" panose="020B0504020202020204" pitchFamily="34" charset="0"/>
                          <a:ea typeface="+mn-ea"/>
                          <a:cs typeface="+mn-cs"/>
                        </a:defRPr>
                      </a:pPr>
                      <a:endParaRPr lang="en-US"/>
                    </a:p>
                  </c:txPr>
                  <c:dLblPos val="ctr"/>
                  <c:showLegendKey val="0"/>
                  <c:showVal val="0"/>
                  <c:showCatName val="0"/>
                  <c:showSerName val="0"/>
                  <c:showPercent val="0"/>
                  <c:showBubbleSize val="0"/>
                  <c:extLst>
                    <c:ex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'School CS Data'!$G$3:$G$18</c15:sqref>
                        </c15:formulaRef>
                      </c:ext>
                    </c:extLst>
                    <c:strCache>
                      <c:ptCount val="16"/>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pt idx="12">
                        <c:v>2019-2020</c:v>
                      </c:pt>
                      <c:pt idx="13">
                        <c:v>2020-2021*</c:v>
                      </c:pt>
                      <c:pt idx="14">
                        <c:v>2021-2022</c:v>
                      </c:pt>
                      <c:pt idx="15">
                        <c:v>2022-2023</c:v>
                      </c:pt>
                    </c:strCache>
                  </c:strRef>
                </c:cat>
                <c:val>
                  <c:numRef>
                    <c:extLst>
                      <c:ext uri="{02D57815-91ED-43cb-92C2-25804820EDAC}">
                        <c15:formulaRef>
                          <c15:sqref>'School CS Data'!$H$3:$H$18</c15:sqref>
                        </c15:formulaRef>
                      </c:ext>
                    </c:extLst>
                    <c:numCache>
                      <c:formatCode>0.0</c:formatCode>
                      <c:ptCount val="16"/>
                      <c:pt idx="0">
                        <c:v>20.860759493670887</c:v>
                      </c:pt>
                      <c:pt idx="1">
                        <c:v>21.631578947368421</c:v>
                      </c:pt>
                      <c:pt idx="2">
                        <c:v>21.716049382716051</c:v>
                      </c:pt>
                      <c:pt idx="3">
                        <c:v>22.487804878048781</c:v>
                      </c:pt>
                      <c:pt idx="4">
                        <c:v>23.011494252873565</c:v>
                      </c:pt>
                      <c:pt idx="5">
                        <c:v>24.133333333333333</c:v>
                      </c:pt>
                      <c:pt idx="6">
                        <c:v>23.956043956043956</c:v>
                      </c:pt>
                      <c:pt idx="7">
                        <c:v>25.03125</c:v>
                      </c:pt>
                      <c:pt idx="8">
                        <c:v>23.939393939393938</c:v>
                      </c:pt>
                      <c:pt idx="9">
                        <c:v>23.990099009900991</c:v>
                      </c:pt>
                      <c:pt idx="10">
                        <c:v>24.922330097087379</c:v>
                      </c:pt>
                      <c:pt idx="11">
                        <c:v>24.616822429906541</c:v>
                      </c:pt>
                      <c:pt idx="12">
                        <c:v>24.831858407079647</c:v>
                      </c:pt>
                      <c:pt idx="13">
                        <c:v>19.047619047619047</c:v>
                      </c:pt>
                      <c:pt idx="14">
                        <c:v>20.304761904761904</c:v>
                      </c:pt>
                      <c:pt idx="15">
                        <c:v>23.494736842105262</c:v>
                      </c:pt>
                    </c:numCache>
                  </c:numRef>
                </c:val>
                <c:smooth val="0"/>
                <c:extLst>
                  <c:ext xmlns:c16="http://schemas.microsoft.com/office/drawing/2014/chart" uri="{C3380CC4-5D6E-409C-BE32-E72D297353CC}">
                    <c16:uniqueId val="{00000008-BD46-4CB1-9731-0BE0C49DFB74}"/>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'School CS Data'!$I$2</c15:sqref>
                        </c15:formulaRef>
                      </c:ext>
                    </c:extLst>
                    <c:strCache>
                      <c:ptCount val="1"/>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9-BD46-4CB1-9731-0BE0C49DFB74}"/>
                      </c:ext>
                    </c:extLst>
                  </c:dLbl>
                  <c:dLbl>
                    <c:idx val="1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A-BD46-4CB1-9731-0BE0C49DFB74}"/>
                      </c:ext>
                    </c:extLst>
                  </c:dLbl>
                  <c:dLbl>
                    <c:idx val="1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B-BD46-4CB1-9731-0BE0C49DFB74}"/>
                      </c:ext>
                    </c:extLst>
                  </c:dLbl>
                  <c:dLbl>
                    <c:idx val="15"/>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C-BD46-4CB1-9731-0BE0C49DFB74}"/>
                      </c:ext>
                    </c:extLst>
                  </c:dLbl>
                  <c:spPr>
                    <a:solidFill>
                      <a:srgbClr val="ED7D31">
                        <a:lumMod val="20000"/>
                        <a:lumOff val="80000"/>
                      </a:srgbClr>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Avenir Next LT Pro" panose="020B0504020202020204" pitchFamily="34" charset="0"/>
                          <a:ea typeface="+mn-ea"/>
                          <a:cs typeface="+mn-cs"/>
                        </a:defRPr>
                      </a:pPr>
                      <a:endParaRPr lang="en-US"/>
                    </a:p>
                  </c:txPr>
                  <c:dLblPos val="ctr"/>
                  <c:showLegendKey val="0"/>
                  <c:showVal val="0"/>
                  <c:showCatName val="0"/>
                  <c:showSerName val="0"/>
                  <c:showPercent val="0"/>
                  <c:showBubbleSize val="0"/>
                  <c:extLst xmlns:c15="http://schemas.microsoft.com/office/drawing/2012/char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'School CS Data'!$G$3:$G$18</c15:sqref>
                        </c15:formulaRef>
                      </c:ext>
                    </c:extLst>
                    <c:strCache>
                      <c:ptCount val="16"/>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pt idx="12">
                        <c:v>2019-2020</c:v>
                      </c:pt>
                      <c:pt idx="13">
                        <c:v>2020-2021*</c:v>
                      </c:pt>
                      <c:pt idx="14">
                        <c:v>2021-2022</c:v>
                      </c:pt>
                      <c:pt idx="15">
                        <c:v>2022-2023</c:v>
                      </c:pt>
                    </c:strCache>
                  </c:strRef>
                </c:cat>
                <c:val>
                  <c:numRef>
                    <c:extLst xmlns:c15="http://schemas.microsoft.com/office/drawing/2012/chart">
                      <c:ext xmlns:c15="http://schemas.microsoft.com/office/drawing/2012/chart" uri="{02D57815-91ED-43cb-92C2-25804820EDAC}">
                        <c15:formulaRef>
                          <c15:sqref>'School CS Data'!$I$3:$I$18</c15:sqref>
                        </c15:formulaRef>
                      </c:ext>
                    </c:extLst>
                    <c:numCache>
                      <c:formatCode>General</c:formatCode>
                      <c:ptCount val="16"/>
                    </c:numCache>
                  </c:numRef>
                </c:val>
                <c:smooth val="0"/>
                <c:extLst xmlns:c15="http://schemas.microsoft.com/office/drawing/2012/chart">
                  <c:ext xmlns:c16="http://schemas.microsoft.com/office/drawing/2014/chart" uri="{C3380CC4-5D6E-409C-BE32-E72D297353CC}">
                    <c16:uniqueId val="{0000000D-BD46-4CB1-9731-0BE0C49DFB74}"/>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'School CS Data'!$J$2</c15:sqref>
                        </c15:formulaRef>
                      </c:ext>
                    </c:extLst>
                    <c:strCache>
                      <c:ptCount val="1"/>
                      <c:pt idx="0">
                        <c:v>Citywide K-3 Avg. Class Size</c:v>
                      </c:pt>
                    </c:strCache>
                  </c:strRef>
                </c:tx>
                <c:spPr>
                  <a:ln w="28575" cap="rnd">
                    <a:solidFill>
                      <a:schemeClr val="accent3"/>
                    </a:solidFill>
                    <a:round/>
                  </a:ln>
                  <a:effectLst/>
                </c:spPr>
                <c:marker>
                  <c:symbol val="none"/>
                </c:marker>
                <c:dLbls>
                  <c:dLbl>
                    <c:idx val="0"/>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E-BD46-4CB1-9731-0BE0C49DFB74}"/>
                      </c:ext>
                    </c:extLst>
                  </c:dLbl>
                  <c:dLbl>
                    <c:idx val="12"/>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F-BD46-4CB1-9731-0BE0C49DFB74}"/>
                      </c:ext>
                    </c:extLst>
                  </c:dLbl>
                  <c:dLbl>
                    <c:idx val="13"/>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0-BD46-4CB1-9731-0BE0C49DFB7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'School CS Data'!$G$3:$G$18</c15:sqref>
                        </c15:formulaRef>
                      </c:ext>
                    </c:extLst>
                    <c:strCache>
                      <c:ptCount val="16"/>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pt idx="12">
                        <c:v>2019-2020</c:v>
                      </c:pt>
                      <c:pt idx="13">
                        <c:v>2020-2021*</c:v>
                      </c:pt>
                      <c:pt idx="14">
                        <c:v>2021-2022</c:v>
                      </c:pt>
                      <c:pt idx="15">
                        <c:v>2022-2023</c:v>
                      </c:pt>
                    </c:strCache>
                  </c:strRef>
                </c:cat>
                <c:val>
                  <c:numRef>
                    <c:extLst xmlns:c15="http://schemas.microsoft.com/office/drawing/2012/chart">
                      <c:ext xmlns:c15="http://schemas.microsoft.com/office/drawing/2012/chart" uri="{02D57815-91ED-43cb-92C2-25804820EDAC}">
                        <c15:formulaRef>
                          <c15:sqref>'School CS Data'!$J$3:$J$18</c15:sqref>
                        </c15:formulaRef>
                      </c:ext>
                    </c:extLst>
                    <c:numCache>
                      <c:formatCode>0.0</c:formatCode>
                      <c:ptCount val="16"/>
                      <c:pt idx="0">
                        <c:v>20.942854909318324</c:v>
                      </c:pt>
                      <c:pt idx="1">
                        <c:v>21.329420163401284</c:v>
                      </c:pt>
                      <c:pt idx="2">
                        <c:v>22.118578663879735</c:v>
                      </c:pt>
                      <c:pt idx="3">
                        <c:v>22.955360833264447</c:v>
                      </c:pt>
                      <c:pt idx="4">
                        <c:v>23.861115850537452</c:v>
                      </c:pt>
                      <c:pt idx="5">
                        <c:v>24.463880288957689</c:v>
                      </c:pt>
                      <c:pt idx="6">
                        <c:v>24.867657342657342</c:v>
                      </c:pt>
                      <c:pt idx="7">
                        <c:v>24.668260869565216</c:v>
                      </c:pt>
                      <c:pt idx="8">
                        <c:v>24.608037991381586</c:v>
                      </c:pt>
                      <c:pt idx="9">
                        <c:v>24.215817098122944</c:v>
                      </c:pt>
                      <c:pt idx="10">
                        <c:v>23.890867992766726</c:v>
                      </c:pt>
                      <c:pt idx="11">
                        <c:v>23.869491365480798</c:v>
                      </c:pt>
                      <c:pt idx="12">
                        <c:v>23.732235110634566</c:v>
                      </c:pt>
                      <c:pt idx="13">
                        <c:v>18.751196574019648</c:v>
                      </c:pt>
                      <c:pt idx="14">
                        <c:v>21.220261636750838</c:v>
                      </c:pt>
                      <c:pt idx="15">
                        <c:v>22.19215432697489</c:v>
                      </c:pt>
                    </c:numCache>
                  </c:numRef>
                </c:val>
                <c:smooth val="0"/>
                <c:extLst xmlns:c15="http://schemas.microsoft.com/office/drawing/2012/chart">
                  <c:ext xmlns:c16="http://schemas.microsoft.com/office/drawing/2014/chart" uri="{C3380CC4-5D6E-409C-BE32-E72D297353CC}">
                    <c16:uniqueId val="{00000011-BD46-4CB1-9731-0BE0C49DFB74}"/>
                  </c:ext>
                </c:extLst>
              </c15:ser>
            </c15:filteredLineSeries>
            <c15:filteredLineSeries>
              <c15:ser>
                <c:idx val="4"/>
                <c:order val="3"/>
                <c:tx>
                  <c:strRef>
                    <c:extLst xmlns:c15="http://schemas.microsoft.com/office/drawing/2012/chart">
                      <c:ext xmlns:c15="http://schemas.microsoft.com/office/drawing/2012/chart" uri="{02D57815-91ED-43cb-92C2-25804820EDAC}">
                        <c15:formulaRef>
                          <c15:sqref>'School CS Data'!$L$2</c15:sqref>
                        </c15:formulaRef>
                      </c:ext>
                    </c:extLst>
                    <c:strCache>
                      <c:ptCount val="1"/>
                    </c:strCache>
                  </c:strRef>
                </c:tx>
                <c:spPr>
                  <a:ln w="2857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'School CS Data'!$G$3:$G$18</c15:sqref>
                        </c15:formulaRef>
                      </c:ext>
                    </c:extLst>
                    <c:strCache>
                      <c:ptCount val="16"/>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pt idx="12">
                        <c:v>2019-2020</c:v>
                      </c:pt>
                      <c:pt idx="13">
                        <c:v>2020-2021*</c:v>
                      </c:pt>
                      <c:pt idx="14">
                        <c:v>2021-2022</c:v>
                      </c:pt>
                      <c:pt idx="15">
                        <c:v>2022-2023</c:v>
                      </c:pt>
                    </c:strCache>
                  </c:strRef>
                </c:cat>
                <c:val>
                  <c:numRef>
                    <c:extLst xmlns:c15="http://schemas.microsoft.com/office/drawing/2012/chart">
                      <c:ext xmlns:c15="http://schemas.microsoft.com/office/drawing/2012/chart" uri="{02D57815-91ED-43cb-92C2-25804820EDAC}">
                        <c15:formulaRef>
                          <c15:sqref>'School CS Data'!$L$3:$L$18</c15:sqref>
                        </c15:formulaRef>
                      </c:ext>
                    </c:extLst>
                    <c:numCache>
                      <c:formatCode>General</c:formatCode>
                      <c:ptCount val="16"/>
                    </c:numCache>
                  </c:numRef>
                </c:val>
                <c:smooth val="0"/>
                <c:extLst xmlns:c15="http://schemas.microsoft.com/office/drawing/2012/chart">
                  <c:ext xmlns:c16="http://schemas.microsoft.com/office/drawing/2014/chart" uri="{C3380CC4-5D6E-409C-BE32-E72D297353CC}">
                    <c16:uniqueId val="{00000013-BD46-4CB1-9731-0BE0C49DFB74}"/>
                  </c:ext>
                </c:extLst>
              </c15:ser>
            </c15:filteredLineSeries>
            <c15:filteredLineSeries>
              <c15:ser>
                <c:idx val="6"/>
                <c:order val="5"/>
                <c:tx>
                  <c:strRef>
                    <c:extLst xmlns:c15="http://schemas.microsoft.com/office/drawing/2012/chart">
                      <c:ext xmlns:c15="http://schemas.microsoft.com/office/drawing/2012/chart" uri="{02D57815-91ED-43cb-92C2-25804820EDAC}">
                        <c15:formulaRef>
                          <c15:sqref>'School CS Data'!$N$2</c15:sqref>
                        </c15:formulaRef>
                      </c:ext>
                    </c:extLst>
                    <c:strCache>
                      <c:ptCount val="1"/>
                      <c:pt idx="0">
                        <c:v>CD3-  Avg. HS Class Size</c:v>
                      </c:pt>
                    </c:strCache>
                  </c:strRef>
                </c:tx>
                <c:spPr>
                  <a:ln w="28575" cap="rnd">
                    <a:solidFill>
                      <a:schemeClr val="accent1">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'School CS Data'!$G$3:$G$18</c15:sqref>
                        </c15:formulaRef>
                      </c:ext>
                    </c:extLst>
                    <c:strCache>
                      <c:ptCount val="16"/>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pt idx="12">
                        <c:v>2019-2020</c:v>
                      </c:pt>
                      <c:pt idx="13">
                        <c:v>2020-2021*</c:v>
                      </c:pt>
                      <c:pt idx="14">
                        <c:v>2021-2022</c:v>
                      </c:pt>
                      <c:pt idx="15">
                        <c:v>2022-2023</c:v>
                      </c:pt>
                    </c:strCache>
                  </c:strRef>
                </c:cat>
                <c:val>
                  <c:numRef>
                    <c:extLst xmlns:c15="http://schemas.microsoft.com/office/drawing/2012/chart">
                      <c:ext xmlns:c15="http://schemas.microsoft.com/office/drawing/2012/chart" uri="{02D57815-91ED-43cb-92C2-25804820EDAC}">
                        <c15:formulaRef>
                          <c15:sqref>'School CS Data'!$N$3:$N$18</c15:sqref>
                        </c15:formulaRef>
                      </c:ext>
                    </c:extLst>
                    <c:numCache>
                      <c:formatCode>0.0</c:formatCode>
                      <c:ptCount val="16"/>
                      <c:pt idx="0">
                        <c:v>23.781577747378019</c:v>
                      </c:pt>
                      <c:pt idx="1">
                        <c:v>24.737100737100736</c:v>
                      </c:pt>
                      <c:pt idx="2">
                        <c:v>25.305492510213345</c:v>
                      </c:pt>
                      <c:pt idx="3">
                        <c:v>25.736540158870255</c:v>
                      </c:pt>
                      <c:pt idx="4">
                        <c:v>25.733023255813954</c:v>
                      </c:pt>
                      <c:pt idx="5">
                        <c:v>26.395164835164834</c:v>
                      </c:pt>
                      <c:pt idx="6">
                        <c:v>26.265474552957357</c:v>
                      </c:pt>
                      <c:pt idx="7">
                        <c:v>26.115401301518439</c:v>
                      </c:pt>
                      <c:pt idx="8">
                        <c:v>26.289977728285077</c:v>
                      </c:pt>
                      <c:pt idx="9">
                        <c:v>25.585070892410343</c:v>
                      </c:pt>
                      <c:pt idx="10">
                        <c:v>25.699041267194666</c:v>
                      </c:pt>
                      <c:pt idx="11">
                        <c:v>25.560624743115497</c:v>
                      </c:pt>
                      <c:pt idx="12">
                        <c:v>25.773076923076925</c:v>
                      </c:pt>
                      <c:pt idx="13">
                        <c:v>26.227414330218068</c:v>
                      </c:pt>
                      <c:pt idx="14">
                        <c:v>24.692146157076859</c:v>
                      </c:pt>
                      <c:pt idx="15">
                        <c:v>23.684759009986973</c:v>
                      </c:pt>
                    </c:numCache>
                  </c:numRef>
                </c:val>
                <c:smooth val="0"/>
                <c:extLst xmlns:c15="http://schemas.microsoft.com/office/drawing/2012/chart">
                  <c:ext xmlns:c16="http://schemas.microsoft.com/office/drawing/2014/chart" uri="{C3380CC4-5D6E-409C-BE32-E72D297353CC}">
                    <c16:uniqueId val="{00000000-BD46-4CB1-9731-0BE0C49DFB74}"/>
                  </c:ext>
                </c:extLst>
              </c15:ser>
            </c15:filteredLineSeries>
            <c15:filteredLineSeries>
              <c15:ser>
                <c:idx val="7"/>
                <c:order val="6"/>
                <c:tx>
                  <c:strRef>
                    <c:extLst xmlns:c15="http://schemas.microsoft.com/office/drawing/2012/chart">
                      <c:ext xmlns:c15="http://schemas.microsoft.com/office/drawing/2012/chart" uri="{02D57815-91ED-43cb-92C2-25804820EDAC}">
                        <c15:formulaRef>
                          <c15:sqref>'School CS Data'!$O$2</c15:sqref>
                        </c15:formulaRef>
                      </c:ext>
                    </c:extLst>
                    <c:strCache>
                      <c:ptCount val="1"/>
                    </c:strCache>
                  </c:strRef>
                </c:tx>
                <c:spPr>
                  <a:ln w="28575" cap="rnd">
                    <a:solidFill>
                      <a:schemeClr val="accent2">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'School CS Data'!$G$3:$G$18</c15:sqref>
                        </c15:formulaRef>
                      </c:ext>
                    </c:extLst>
                    <c:strCache>
                      <c:ptCount val="16"/>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pt idx="12">
                        <c:v>2019-2020</c:v>
                      </c:pt>
                      <c:pt idx="13">
                        <c:v>2020-2021*</c:v>
                      </c:pt>
                      <c:pt idx="14">
                        <c:v>2021-2022</c:v>
                      </c:pt>
                      <c:pt idx="15">
                        <c:v>2022-2023</c:v>
                      </c:pt>
                    </c:strCache>
                  </c:strRef>
                </c:cat>
                <c:val>
                  <c:numRef>
                    <c:extLst xmlns:c15="http://schemas.microsoft.com/office/drawing/2012/chart">
                      <c:ext xmlns:c15="http://schemas.microsoft.com/office/drawing/2012/chart" uri="{02D57815-91ED-43cb-92C2-25804820EDAC}">
                        <c15:formulaRef>
                          <c15:sqref>'School CS Data'!$O$3:$O$18</c15:sqref>
                        </c15:formulaRef>
                      </c:ext>
                    </c:extLst>
                    <c:numCache>
                      <c:formatCode>General</c:formatCode>
                      <c:ptCount val="16"/>
                    </c:numCache>
                  </c:numRef>
                </c:val>
                <c:smooth val="0"/>
                <c:extLst xmlns:c15="http://schemas.microsoft.com/office/drawing/2012/chart">
                  <c:ext xmlns:c16="http://schemas.microsoft.com/office/drawing/2014/chart" uri="{C3380CC4-5D6E-409C-BE32-E72D297353CC}">
                    <c16:uniqueId val="{00000001-BD46-4CB1-9731-0BE0C49DFB74}"/>
                  </c:ext>
                </c:extLst>
              </c15:ser>
            </c15:filteredLineSeries>
            <c15:filteredLineSeries>
              <c15:ser>
                <c:idx val="8"/>
                <c:order val="7"/>
                <c:tx>
                  <c:strRef>
                    <c:extLst xmlns:c15="http://schemas.microsoft.com/office/drawing/2012/chart">
                      <c:ext xmlns:c15="http://schemas.microsoft.com/office/drawing/2012/chart" uri="{02D57815-91ED-43cb-92C2-25804820EDAC}">
                        <c15:formulaRef>
                          <c15:sqref>'School CS Data'!$P$2</c15:sqref>
                        </c15:formulaRef>
                      </c:ext>
                    </c:extLst>
                    <c:strCache>
                      <c:ptCount val="1"/>
                      <c:pt idx="0">
                        <c:v>Citywide HS Avg. Class Size</c:v>
                      </c:pt>
                    </c:strCache>
                  </c:strRef>
                </c:tx>
                <c:spPr>
                  <a:ln w="28575" cap="rnd">
                    <a:solidFill>
                      <a:schemeClr val="accent3">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'School CS Data'!$G$3:$G$18</c15:sqref>
                        </c15:formulaRef>
                      </c:ext>
                    </c:extLst>
                    <c:strCache>
                      <c:ptCount val="16"/>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pt idx="12">
                        <c:v>2019-2020</c:v>
                      </c:pt>
                      <c:pt idx="13">
                        <c:v>2020-2021*</c:v>
                      </c:pt>
                      <c:pt idx="14">
                        <c:v>2021-2022</c:v>
                      </c:pt>
                      <c:pt idx="15">
                        <c:v>2022-2023</c:v>
                      </c:pt>
                    </c:strCache>
                  </c:strRef>
                </c:cat>
                <c:val>
                  <c:numRef>
                    <c:extLst xmlns:c15="http://schemas.microsoft.com/office/drawing/2012/chart">
                      <c:ext xmlns:c15="http://schemas.microsoft.com/office/drawing/2012/chart" uri="{02D57815-91ED-43cb-92C2-25804820EDAC}">
                        <c15:formulaRef>
                          <c15:sqref>'School CS Data'!$P$3:$P$18</c15:sqref>
                        </c15:formulaRef>
                      </c:ext>
                    </c:extLst>
                    <c:numCache>
                      <c:formatCode>0.0</c:formatCode>
                      <c:ptCount val="16"/>
                      <c:pt idx="0">
                        <c:v>25.43526577388058</c:v>
                      </c:pt>
                      <c:pt idx="1">
                        <c:v>25.796059840336323</c:v>
                      </c:pt>
                      <c:pt idx="2">
                        <c:v>25.972626392369079</c:v>
                      </c:pt>
                      <c:pt idx="3">
                        <c:v>25.716450462752238</c:v>
                      </c:pt>
                      <c:pt idx="4">
                        <c:v>25.797206011671598</c:v>
                      </c:pt>
                      <c:pt idx="5">
                        <c:v>26.158237774202089</c:v>
                      </c:pt>
                      <c:pt idx="6">
                        <c:v>26.021210045662102</c:v>
                      </c:pt>
                      <c:pt idx="7">
                        <c:v>25.826153940962595</c:v>
                      </c:pt>
                      <c:pt idx="8">
                        <c:v>26.562097340052304</c:v>
                      </c:pt>
                      <c:pt idx="9">
                        <c:v>26.531326949384404</c:v>
                      </c:pt>
                      <c:pt idx="10">
                        <c:v>26.126530527967624</c:v>
                      </c:pt>
                      <c:pt idx="11">
                        <c:v>26.173079742778743</c:v>
                      </c:pt>
                      <c:pt idx="12">
                        <c:v>26.140837585034014</c:v>
                      </c:pt>
                      <c:pt idx="13">
                        <c:v>25.797714285714285</c:v>
                      </c:pt>
                      <c:pt idx="14">
                        <c:v>25.008048073827663</c:v>
                      </c:pt>
                      <c:pt idx="15">
                        <c:v>24.128626082569578</c:v>
                      </c:pt>
                    </c:numCache>
                  </c:numRef>
                </c:val>
                <c:smooth val="0"/>
                <c:extLst xmlns:c15="http://schemas.microsoft.com/office/drawing/2012/chart">
                  <c:ext xmlns:c16="http://schemas.microsoft.com/office/drawing/2014/chart" uri="{C3380CC4-5D6E-409C-BE32-E72D297353CC}">
                    <c16:uniqueId val="{00000002-BD46-4CB1-9731-0BE0C49DFB74}"/>
                  </c:ext>
                </c:extLst>
              </c15:ser>
            </c15:filteredLineSeries>
            <c15:filteredLineSeries>
              <c15:ser>
                <c:idx val="9"/>
                <c:order val="8"/>
                <c:tx>
                  <c:strRef>
                    <c:extLst xmlns:c15="http://schemas.microsoft.com/office/drawing/2012/chart">
                      <c:ext xmlns:c15="http://schemas.microsoft.com/office/drawing/2012/chart" uri="{02D57815-91ED-43cb-92C2-25804820EDAC}">
                        <c15:formulaRef>
                          <c15:sqref>'School CS Data'!$Q$2</c15:sqref>
                        </c15:formulaRef>
                      </c:ext>
                    </c:extLst>
                    <c:strCache>
                      <c:ptCount val="1"/>
                      <c:pt idx="0">
                        <c:v>K-3 Cap (20)</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extLst xmlns:c15="http://schemas.microsoft.com/office/drawing/2012/chart">
                      <c:ext xmlns:c15="http://schemas.microsoft.com/office/drawing/2012/chart" uri="{02D57815-91ED-43cb-92C2-25804820EDAC}">
                        <c15:formulaRef>
                          <c15:sqref>'School CS Data'!$G$3:$G$18</c15:sqref>
                        </c15:formulaRef>
                      </c:ext>
                    </c:extLst>
                    <c:strCache>
                      <c:ptCount val="16"/>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pt idx="12">
                        <c:v>2019-2020</c:v>
                      </c:pt>
                      <c:pt idx="13">
                        <c:v>2020-2021*</c:v>
                      </c:pt>
                      <c:pt idx="14">
                        <c:v>2021-2022</c:v>
                      </c:pt>
                      <c:pt idx="15">
                        <c:v>2022-2023</c:v>
                      </c:pt>
                    </c:strCache>
                  </c:strRef>
                </c:cat>
                <c:val>
                  <c:numRef>
                    <c:extLst xmlns:c15="http://schemas.microsoft.com/office/drawing/2012/chart">
                      <c:ext xmlns:c15="http://schemas.microsoft.com/office/drawing/2012/chart" uri="{02D57815-91ED-43cb-92C2-25804820EDAC}">
                        <c15:formulaRef>
                          <c15:sqref>'School CS Data'!$Q$3:$Q$18</c15:sqref>
                        </c15:formulaRef>
                      </c:ext>
                    </c:extLst>
                    <c:numCache>
                      <c:formatCode>General</c:formatCode>
                      <c:ptCount val="16"/>
                      <c:pt idx="0">
                        <c:v>20</c:v>
                      </c:pt>
                      <c:pt idx="1">
                        <c:v>20</c:v>
                      </c:pt>
                      <c:pt idx="2">
                        <c:v>20</c:v>
                      </c:pt>
                      <c:pt idx="3">
                        <c:v>20</c:v>
                      </c:pt>
                      <c:pt idx="4">
                        <c:v>20</c:v>
                      </c:pt>
                      <c:pt idx="5">
                        <c:v>20</c:v>
                      </c:pt>
                      <c:pt idx="6">
                        <c:v>20</c:v>
                      </c:pt>
                      <c:pt idx="7">
                        <c:v>20</c:v>
                      </c:pt>
                      <c:pt idx="8">
                        <c:v>20</c:v>
                      </c:pt>
                      <c:pt idx="9">
                        <c:v>20</c:v>
                      </c:pt>
                      <c:pt idx="10">
                        <c:v>20</c:v>
                      </c:pt>
                      <c:pt idx="11">
                        <c:v>20</c:v>
                      </c:pt>
                      <c:pt idx="12">
                        <c:v>20</c:v>
                      </c:pt>
                      <c:pt idx="13">
                        <c:v>20</c:v>
                      </c:pt>
                      <c:pt idx="14">
                        <c:v>20</c:v>
                      </c:pt>
                      <c:pt idx="15">
                        <c:v>20</c:v>
                      </c:pt>
                    </c:numCache>
                  </c:numRef>
                </c:val>
                <c:smooth val="0"/>
                <c:extLst xmlns:c15="http://schemas.microsoft.com/office/drawing/2012/chart">
                  <c:ext xmlns:c16="http://schemas.microsoft.com/office/drawing/2014/chart" uri="{C3380CC4-5D6E-409C-BE32-E72D297353CC}">
                    <c16:uniqueId val="{00000015-BD46-4CB1-9731-0BE0C49DFB74}"/>
                  </c:ext>
                </c:extLst>
              </c15:ser>
            </c15:filteredLineSeries>
            <c15:filteredLineSeries>
              <c15:ser>
                <c:idx val="11"/>
                <c:order val="10"/>
                <c:tx>
                  <c:strRef>
                    <c:extLst xmlns:c15="http://schemas.microsoft.com/office/drawing/2012/chart">
                      <c:ext xmlns:c15="http://schemas.microsoft.com/office/drawing/2012/chart" uri="{02D57815-91ED-43cb-92C2-25804820EDAC}">
                        <c15:formulaRef>
                          <c15:sqref>'School CS Data'!$S$2</c15:sqref>
                        </c15:formulaRef>
                      </c:ext>
                    </c:extLst>
                    <c:strCache>
                      <c:ptCount val="1"/>
                      <c:pt idx="0">
                        <c:v>High School Cap (25)</c:v>
                      </c:pt>
                    </c:strCache>
                  </c:strRef>
                </c:tx>
                <c:spPr>
                  <a:ln w="28575" cap="rnd">
                    <a:solidFill>
                      <a:schemeClr val="accent6">
                        <a:lumMod val="60000"/>
                      </a:schemeClr>
                    </a:solidFill>
                    <a:round/>
                  </a:ln>
                  <a:effectLst/>
                </c:spPr>
                <c:marker>
                  <c:symbol val="circle"/>
                  <c:size val="5"/>
                  <c:spPr>
                    <a:solidFill>
                      <a:schemeClr val="accent6">
                        <a:lumMod val="60000"/>
                      </a:schemeClr>
                    </a:solidFill>
                    <a:ln w="9525">
                      <a:solidFill>
                        <a:schemeClr val="accent6">
                          <a:lumMod val="60000"/>
                        </a:schemeClr>
                      </a:solidFill>
                    </a:ln>
                    <a:effectLst/>
                  </c:spPr>
                </c:marker>
                <c:cat>
                  <c:strRef>
                    <c:extLst xmlns:c15="http://schemas.microsoft.com/office/drawing/2012/chart">
                      <c:ext xmlns:c15="http://schemas.microsoft.com/office/drawing/2012/chart" uri="{02D57815-91ED-43cb-92C2-25804820EDAC}">
                        <c15:formulaRef>
                          <c15:sqref>'School CS Data'!$G$3:$G$18</c15:sqref>
                        </c15:formulaRef>
                      </c:ext>
                    </c:extLst>
                    <c:strCache>
                      <c:ptCount val="16"/>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pt idx="12">
                        <c:v>2019-2020</c:v>
                      </c:pt>
                      <c:pt idx="13">
                        <c:v>2020-2021*</c:v>
                      </c:pt>
                      <c:pt idx="14">
                        <c:v>2021-2022</c:v>
                      </c:pt>
                      <c:pt idx="15">
                        <c:v>2022-2023</c:v>
                      </c:pt>
                    </c:strCache>
                  </c:strRef>
                </c:cat>
                <c:val>
                  <c:numRef>
                    <c:extLst xmlns:c15="http://schemas.microsoft.com/office/drawing/2012/chart">
                      <c:ext xmlns:c15="http://schemas.microsoft.com/office/drawing/2012/chart" uri="{02D57815-91ED-43cb-92C2-25804820EDAC}">
                        <c15:formulaRef>
                          <c15:sqref>'School CS Data'!$S$3:$S$18</c15:sqref>
                        </c15:formulaRef>
                      </c:ext>
                    </c:extLst>
                    <c:numCache>
                      <c:formatCode>General</c:formatCode>
                      <c:ptCount val="16"/>
                      <c:pt idx="0">
                        <c:v>25</c:v>
                      </c:pt>
                      <c:pt idx="1">
                        <c:v>25</c:v>
                      </c:pt>
                      <c:pt idx="2">
                        <c:v>25</c:v>
                      </c:pt>
                      <c:pt idx="3">
                        <c:v>25</c:v>
                      </c:pt>
                      <c:pt idx="4">
                        <c:v>25</c:v>
                      </c:pt>
                      <c:pt idx="5">
                        <c:v>25</c:v>
                      </c:pt>
                      <c:pt idx="6">
                        <c:v>25</c:v>
                      </c:pt>
                      <c:pt idx="7">
                        <c:v>25</c:v>
                      </c:pt>
                      <c:pt idx="8">
                        <c:v>25</c:v>
                      </c:pt>
                      <c:pt idx="9">
                        <c:v>25</c:v>
                      </c:pt>
                      <c:pt idx="10">
                        <c:v>25</c:v>
                      </c:pt>
                      <c:pt idx="11">
                        <c:v>25</c:v>
                      </c:pt>
                      <c:pt idx="12">
                        <c:v>25</c:v>
                      </c:pt>
                      <c:pt idx="13">
                        <c:v>25</c:v>
                      </c:pt>
                      <c:pt idx="14">
                        <c:v>25</c:v>
                      </c:pt>
                      <c:pt idx="15">
                        <c:v>25</c:v>
                      </c:pt>
                    </c:numCache>
                  </c:numRef>
                </c:val>
                <c:smooth val="0"/>
                <c:extLst xmlns:c15="http://schemas.microsoft.com/office/drawing/2012/chart">
                  <c:ext xmlns:c16="http://schemas.microsoft.com/office/drawing/2014/chart" uri="{C3380CC4-5D6E-409C-BE32-E72D297353CC}">
                    <c16:uniqueId val="{00000003-BD46-4CB1-9731-0BE0C49DFB74}"/>
                  </c:ext>
                </c:extLst>
              </c15:ser>
            </c15:filteredLineSeries>
          </c:ext>
        </c:extLst>
      </c:lineChart>
      <c:catAx>
        <c:axId val="1982970848"/>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1982952960"/>
        <c:crosses val="autoZero"/>
        <c:auto val="1"/>
        <c:lblAlgn val="ctr"/>
        <c:lblOffset val="100"/>
        <c:noMultiLvlLbl val="0"/>
      </c:catAx>
      <c:valAx>
        <c:axId val="1982952960"/>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1982970848"/>
        <c:crosses val="autoZero"/>
        <c:crossBetween val="between"/>
        <c:majorUnit val="2"/>
      </c:valAx>
      <c:spPr>
        <a:noFill/>
        <a:ln>
          <a:noFill/>
        </a:ln>
        <a:effectLst/>
      </c:spPr>
    </c:plotArea>
    <c:legend>
      <c:legendPos val="r"/>
      <c:layout>
        <c:manualLayout>
          <c:xMode val="edge"/>
          <c:yMode val="edge"/>
          <c:x val="0.80770309801675966"/>
          <c:y val="0.41124252114057092"/>
          <c:w val="0.17723216134939276"/>
          <c:h val="0.2289092082027774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venir Next LT Pro" panose="020B05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venir Next LT Pro" panose="020B0504020202020204" pitchFamily="34" charset="0"/>
                <a:ea typeface="+mn-ea"/>
                <a:cs typeface="+mn-cs"/>
              </a:defRPr>
            </a:pPr>
            <a:r>
              <a:rPr lang="en-US" dirty="0"/>
              <a:t>Average HS Class Sizes in Council District 3</a:t>
            </a:r>
            <a:endParaRPr lang="en-US" sz="1400" b="0" i="0" u="none" strike="noStrike" baseline="0" dirty="0">
              <a:effectLst/>
            </a:endParaRPr>
          </a:p>
          <a:p>
            <a:pPr>
              <a:defRPr/>
            </a:pPr>
            <a:r>
              <a:rPr lang="en-US" sz="1400" b="0" i="0" u="none" strike="noStrike" baseline="0" dirty="0">
                <a:effectLst/>
              </a:rPr>
              <a:t>(2007-2023)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venir Next LT Pro" panose="020B0504020202020204" pitchFamily="34" charset="0"/>
              <a:ea typeface="+mn-ea"/>
              <a:cs typeface="+mn-cs"/>
            </a:defRPr>
          </a:pPr>
          <a:endParaRPr lang="en-US"/>
        </a:p>
      </c:txPr>
    </c:title>
    <c:autoTitleDeleted val="0"/>
    <c:plotArea>
      <c:layout/>
      <c:lineChart>
        <c:grouping val="standard"/>
        <c:varyColors val="0"/>
        <c:ser>
          <c:idx val="8"/>
          <c:order val="7"/>
          <c:tx>
            <c:strRef>
              <c:f>'School CS Data'!$P$2</c:f>
              <c:strCache>
                <c:ptCount val="1"/>
                <c:pt idx="0">
                  <c:v>Citywide HS Avg. Class Size</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dLbls>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9CC5-4A78-AA76-5E910AA70B0D}"/>
                </c:ext>
              </c:extLst>
            </c:dLbl>
            <c:spPr>
              <a:solidFill>
                <a:schemeClr val="accent6">
                  <a:lumMod val="20000"/>
                  <a:lumOff val="80000"/>
                </a:schemeClr>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Avenir Next LT Pro" panose="020B0504020202020204" pitchFamily="34" charset="0"/>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'School CS Data'!$G$3:$G$18</c:f>
              <c:strCache>
                <c:ptCount val="16"/>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pt idx="12">
                  <c:v>2019-2020</c:v>
                </c:pt>
                <c:pt idx="13">
                  <c:v>2020-2021*</c:v>
                </c:pt>
                <c:pt idx="14">
                  <c:v>2021-2022</c:v>
                </c:pt>
                <c:pt idx="15">
                  <c:v>2022-2023</c:v>
                </c:pt>
              </c:strCache>
            </c:strRef>
          </c:cat>
          <c:val>
            <c:numRef>
              <c:f>'School CS Data'!$P$3:$P$18</c:f>
              <c:numCache>
                <c:formatCode>0.0</c:formatCode>
                <c:ptCount val="16"/>
                <c:pt idx="0">
                  <c:v>25.43526577388058</c:v>
                </c:pt>
                <c:pt idx="1">
                  <c:v>25.796059840336323</c:v>
                </c:pt>
                <c:pt idx="2">
                  <c:v>25.972626392369079</c:v>
                </c:pt>
                <c:pt idx="3">
                  <c:v>25.716450462752238</c:v>
                </c:pt>
                <c:pt idx="4">
                  <c:v>25.797206011671598</c:v>
                </c:pt>
                <c:pt idx="5">
                  <c:v>26.158237774202089</c:v>
                </c:pt>
                <c:pt idx="6">
                  <c:v>26.021210045662102</c:v>
                </c:pt>
                <c:pt idx="7">
                  <c:v>25.826153940962595</c:v>
                </c:pt>
                <c:pt idx="8">
                  <c:v>26.562097340052304</c:v>
                </c:pt>
                <c:pt idx="9">
                  <c:v>26.531326949384404</c:v>
                </c:pt>
                <c:pt idx="10">
                  <c:v>26.126530527967624</c:v>
                </c:pt>
                <c:pt idx="11">
                  <c:v>26.173079742778743</c:v>
                </c:pt>
                <c:pt idx="12">
                  <c:v>26.140837585034014</c:v>
                </c:pt>
                <c:pt idx="13">
                  <c:v>25.797714285714285</c:v>
                </c:pt>
                <c:pt idx="14">
                  <c:v>25.008048073827663</c:v>
                </c:pt>
                <c:pt idx="15">
                  <c:v>24.128626082569578</c:v>
                </c:pt>
              </c:numCache>
            </c:numRef>
          </c:val>
          <c:smooth val="0"/>
          <c:extLst xmlns:c15="http://schemas.microsoft.com/office/drawing/2012/chart">
            <c:ext xmlns:c16="http://schemas.microsoft.com/office/drawing/2014/chart" uri="{C3380CC4-5D6E-409C-BE32-E72D297353CC}">
              <c16:uniqueId val="{00000002-9CC5-4A78-AA76-5E910AA70B0D}"/>
            </c:ext>
          </c:extLst>
        </c:ser>
        <c:ser>
          <c:idx val="11"/>
          <c:order val="10"/>
          <c:tx>
            <c:strRef>
              <c:f>'School CS Data'!$S$2</c:f>
              <c:strCache>
                <c:ptCount val="1"/>
                <c:pt idx="0">
                  <c:v>High School Cap (25)</c:v>
                </c:pt>
              </c:strCache>
            </c:strRef>
          </c:tx>
          <c:spPr>
            <a:ln w="28575" cap="rnd">
              <a:solidFill>
                <a:schemeClr val="tx1">
                  <a:lumMod val="50000"/>
                  <a:lumOff val="50000"/>
                </a:schemeClr>
              </a:solidFill>
              <a:round/>
            </a:ln>
            <a:effectLst/>
          </c:spPr>
          <c:marker>
            <c:symbol val="none"/>
          </c:marker>
          <c:cat>
            <c:strRef>
              <c:f>'School CS Data'!$G$3:$G$18</c:f>
              <c:strCache>
                <c:ptCount val="16"/>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pt idx="12">
                  <c:v>2019-2020</c:v>
                </c:pt>
                <c:pt idx="13">
                  <c:v>2020-2021*</c:v>
                </c:pt>
                <c:pt idx="14">
                  <c:v>2021-2022</c:v>
                </c:pt>
                <c:pt idx="15">
                  <c:v>2022-2023</c:v>
                </c:pt>
              </c:strCache>
            </c:strRef>
          </c:cat>
          <c:val>
            <c:numRef>
              <c:f>'School CS Data'!$S$3:$S$18</c:f>
              <c:numCache>
                <c:formatCode>General</c:formatCode>
                <c:ptCount val="16"/>
                <c:pt idx="0">
                  <c:v>25</c:v>
                </c:pt>
                <c:pt idx="1">
                  <c:v>25</c:v>
                </c:pt>
                <c:pt idx="2">
                  <c:v>25</c:v>
                </c:pt>
                <c:pt idx="3">
                  <c:v>25</c:v>
                </c:pt>
                <c:pt idx="4">
                  <c:v>25</c:v>
                </c:pt>
                <c:pt idx="5">
                  <c:v>25</c:v>
                </c:pt>
                <c:pt idx="6">
                  <c:v>25</c:v>
                </c:pt>
                <c:pt idx="7">
                  <c:v>25</c:v>
                </c:pt>
                <c:pt idx="8">
                  <c:v>25</c:v>
                </c:pt>
                <c:pt idx="9">
                  <c:v>25</c:v>
                </c:pt>
                <c:pt idx="10">
                  <c:v>25</c:v>
                </c:pt>
                <c:pt idx="11">
                  <c:v>25</c:v>
                </c:pt>
                <c:pt idx="12">
                  <c:v>25</c:v>
                </c:pt>
                <c:pt idx="13">
                  <c:v>25</c:v>
                </c:pt>
                <c:pt idx="14">
                  <c:v>25</c:v>
                </c:pt>
                <c:pt idx="15">
                  <c:v>25</c:v>
                </c:pt>
              </c:numCache>
            </c:numRef>
          </c:val>
          <c:smooth val="0"/>
          <c:extLst>
            <c:ext xmlns:c16="http://schemas.microsoft.com/office/drawing/2014/chart" uri="{C3380CC4-5D6E-409C-BE32-E72D297353CC}">
              <c16:uniqueId val="{00000003-9CC5-4A78-AA76-5E910AA70B0D}"/>
            </c:ext>
          </c:extLst>
        </c:ser>
        <c:dLbls>
          <c:showLegendKey val="0"/>
          <c:showVal val="0"/>
          <c:showCatName val="0"/>
          <c:showSerName val="0"/>
          <c:showPercent val="0"/>
          <c:showBubbleSize val="0"/>
        </c:dLbls>
        <c:marker val="1"/>
        <c:smooth val="0"/>
        <c:axId val="1982970848"/>
        <c:axId val="1982952960"/>
        <c:extLst>
          <c:ext xmlns:c15="http://schemas.microsoft.com/office/drawing/2012/chart" uri="{02D57815-91ED-43cb-92C2-25804820EDAC}">
            <c15:filteredLineSeries>
              <c15:ser>
                <c:idx val="0"/>
                <c:order val="0"/>
                <c:tx>
                  <c:strRef>
                    <c:extLst>
                      <c:ext uri="{02D57815-91ED-43cb-92C2-25804820EDAC}">
                        <c15:formulaRef>
                          <c15:sqref>'School CS Data'!$H$2</c15:sqref>
                        </c15:formulaRef>
                      </c:ext>
                    </c:extLst>
                    <c:strCache>
                      <c:ptCount val="1"/>
                      <c:pt idx="0">
                        <c:v>CD3 -  Avg. K-3 Class Size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04-9CC5-4A78-AA76-5E910AA70B0D}"/>
                      </c:ext>
                    </c:extLst>
                  </c:dLbl>
                  <c:dLbl>
                    <c:idx val="1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05-9CC5-4A78-AA76-5E910AA70B0D}"/>
                      </c:ext>
                    </c:extLst>
                  </c:dLbl>
                  <c:dLbl>
                    <c:idx val="1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06-9CC5-4A78-AA76-5E910AA70B0D}"/>
                      </c:ext>
                    </c:extLst>
                  </c:dLbl>
                  <c:dLbl>
                    <c:idx val="15"/>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07-9CC5-4A78-AA76-5E910AA70B0D}"/>
                      </c:ext>
                    </c:extLst>
                  </c:dLbl>
                  <c:spPr>
                    <a:solidFill>
                      <a:srgbClr val="5B9BD5">
                        <a:lumMod val="20000"/>
                        <a:lumOff val="80000"/>
                      </a:srgbClr>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Avenir Next LT Pro" panose="020B0504020202020204" pitchFamily="34" charset="0"/>
                          <a:ea typeface="+mn-ea"/>
                          <a:cs typeface="+mn-cs"/>
                        </a:defRPr>
                      </a:pPr>
                      <a:endParaRPr lang="en-US"/>
                    </a:p>
                  </c:txPr>
                  <c:dLblPos val="ctr"/>
                  <c:showLegendKey val="0"/>
                  <c:showVal val="0"/>
                  <c:showCatName val="0"/>
                  <c:showSerName val="0"/>
                  <c:showPercent val="0"/>
                  <c:showBubbleSize val="0"/>
                  <c:extLst>
                    <c:ex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'School CS Data'!$G$3:$G$18</c15:sqref>
                        </c15:formulaRef>
                      </c:ext>
                    </c:extLst>
                    <c:strCache>
                      <c:ptCount val="16"/>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pt idx="12">
                        <c:v>2019-2020</c:v>
                      </c:pt>
                      <c:pt idx="13">
                        <c:v>2020-2021*</c:v>
                      </c:pt>
                      <c:pt idx="14">
                        <c:v>2021-2022</c:v>
                      </c:pt>
                      <c:pt idx="15">
                        <c:v>2022-2023</c:v>
                      </c:pt>
                    </c:strCache>
                  </c:strRef>
                </c:cat>
                <c:val>
                  <c:numRef>
                    <c:extLst>
                      <c:ext uri="{02D57815-91ED-43cb-92C2-25804820EDAC}">
                        <c15:formulaRef>
                          <c15:sqref>'School CS Data'!$H$3:$H$18</c15:sqref>
                        </c15:formulaRef>
                      </c:ext>
                    </c:extLst>
                    <c:numCache>
                      <c:formatCode>0.0</c:formatCode>
                      <c:ptCount val="16"/>
                      <c:pt idx="0">
                        <c:v>20.860759493670887</c:v>
                      </c:pt>
                      <c:pt idx="1">
                        <c:v>21.631578947368421</c:v>
                      </c:pt>
                      <c:pt idx="2">
                        <c:v>21.716049382716051</c:v>
                      </c:pt>
                      <c:pt idx="3">
                        <c:v>22.487804878048781</c:v>
                      </c:pt>
                      <c:pt idx="4">
                        <c:v>23.011494252873565</c:v>
                      </c:pt>
                      <c:pt idx="5">
                        <c:v>24.133333333333333</c:v>
                      </c:pt>
                      <c:pt idx="6">
                        <c:v>23.956043956043956</c:v>
                      </c:pt>
                      <c:pt idx="7">
                        <c:v>25.03125</c:v>
                      </c:pt>
                      <c:pt idx="8">
                        <c:v>23.939393939393938</c:v>
                      </c:pt>
                      <c:pt idx="9">
                        <c:v>23.990099009900991</c:v>
                      </c:pt>
                      <c:pt idx="10">
                        <c:v>24.922330097087379</c:v>
                      </c:pt>
                      <c:pt idx="11">
                        <c:v>24.616822429906541</c:v>
                      </c:pt>
                      <c:pt idx="12">
                        <c:v>24.831858407079647</c:v>
                      </c:pt>
                      <c:pt idx="13">
                        <c:v>19.047619047619047</c:v>
                      </c:pt>
                      <c:pt idx="14">
                        <c:v>20.304761904761904</c:v>
                      </c:pt>
                      <c:pt idx="15">
                        <c:v>23.494736842105262</c:v>
                      </c:pt>
                    </c:numCache>
                  </c:numRef>
                </c:val>
                <c:smooth val="0"/>
                <c:extLst>
                  <c:ext xmlns:c16="http://schemas.microsoft.com/office/drawing/2014/chart" uri="{C3380CC4-5D6E-409C-BE32-E72D297353CC}">
                    <c16:uniqueId val="{00000008-9CC5-4A78-AA76-5E910AA70B0D}"/>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'School CS Data'!$I$2</c15:sqref>
                        </c15:formulaRef>
                      </c:ext>
                    </c:extLst>
                    <c:strCache>
                      <c:ptCount val="1"/>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9-9CC5-4A78-AA76-5E910AA70B0D}"/>
                      </c:ext>
                    </c:extLst>
                  </c:dLbl>
                  <c:dLbl>
                    <c:idx val="1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A-9CC5-4A78-AA76-5E910AA70B0D}"/>
                      </c:ext>
                    </c:extLst>
                  </c:dLbl>
                  <c:dLbl>
                    <c:idx val="1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B-9CC5-4A78-AA76-5E910AA70B0D}"/>
                      </c:ext>
                    </c:extLst>
                  </c:dLbl>
                  <c:dLbl>
                    <c:idx val="15"/>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C-9CC5-4A78-AA76-5E910AA70B0D}"/>
                      </c:ext>
                    </c:extLst>
                  </c:dLbl>
                  <c:spPr>
                    <a:solidFill>
                      <a:srgbClr val="ED7D31">
                        <a:lumMod val="20000"/>
                        <a:lumOff val="80000"/>
                      </a:srgbClr>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Avenir Next LT Pro" panose="020B0504020202020204" pitchFamily="34" charset="0"/>
                          <a:ea typeface="+mn-ea"/>
                          <a:cs typeface="+mn-cs"/>
                        </a:defRPr>
                      </a:pPr>
                      <a:endParaRPr lang="en-US"/>
                    </a:p>
                  </c:txPr>
                  <c:dLblPos val="ctr"/>
                  <c:showLegendKey val="0"/>
                  <c:showVal val="0"/>
                  <c:showCatName val="0"/>
                  <c:showSerName val="0"/>
                  <c:showPercent val="0"/>
                  <c:showBubbleSize val="0"/>
                  <c:extLst xmlns:c15="http://schemas.microsoft.com/office/drawing/2012/char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'School CS Data'!$G$3:$G$18</c15:sqref>
                        </c15:formulaRef>
                      </c:ext>
                    </c:extLst>
                    <c:strCache>
                      <c:ptCount val="16"/>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pt idx="12">
                        <c:v>2019-2020</c:v>
                      </c:pt>
                      <c:pt idx="13">
                        <c:v>2020-2021*</c:v>
                      </c:pt>
                      <c:pt idx="14">
                        <c:v>2021-2022</c:v>
                      </c:pt>
                      <c:pt idx="15">
                        <c:v>2022-2023</c:v>
                      </c:pt>
                    </c:strCache>
                  </c:strRef>
                </c:cat>
                <c:val>
                  <c:numRef>
                    <c:extLst xmlns:c15="http://schemas.microsoft.com/office/drawing/2012/chart">
                      <c:ext xmlns:c15="http://schemas.microsoft.com/office/drawing/2012/chart" uri="{02D57815-91ED-43cb-92C2-25804820EDAC}">
                        <c15:formulaRef>
                          <c15:sqref>'School CS Data'!$I$3:$I$18</c15:sqref>
                        </c15:formulaRef>
                      </c:ext>
                    </c:extLst>
                    <c:numCache>
                      <c:formatCode>General</c:formatCode>
                      <c:ptCount val="16"/>
                    </c:numCache>
                  </c:numRef>
                </c:val>
                <c:smooth val="0"/>
                <c:extLst xmlns:c15="http://schemas.microsoft.com/office/drawing/2012/chart">
                  <c:ext xmlns:c16="http://schemas.microsoft.com/office/drawing/2014/chart" uri="{C3380CC4-5D6E-409C-BE32-E72D297353CC}">
                    <c16:uniqueId val="{0000000D-9CC5-4A78-AA76-5E910AA70B0D}"/>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'School CS Data'!$J$2</c15:sqref>
                        </c15:formulaRef>
                      </c:ext>
                    </c:extLst>
                    <c:strCache>
                      <c:ptCount val="1"/>
                      <c:pt idx="0">
                        <c:v>Citywide K-3 Avg. Class Size</c:v>
                      </c:pt>
                    </c:strCache>
                  </c:strRef>
                </c:tx>
                <c:spPr>
                  <a:ln w="28575" cap="rnd">
                    <a:solidFill>
                      <a:schemeClr val="accent3"/>
                    </a:solidFill>
                    <a:round/>
                  </a:ln>
                  <a:effectLst/>
                </c:spPr>
                <c:marker>
                  <c:symbol val="none"/>
                </c:marker>
                <c:dLbls>
                  <c:dLbl>
                    <c:idx val="0"/>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E-9CC5-4A78-AA76-5E910AA70B0D}"/>
                      </c:ext>
                    </c:extLst>
                  </c:dLbl>
                  <c:dLbl>
                    <c:idx val="12"/>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F-9CC5-4A78-AA76-5E910AA70B0D}"/>
                      </c:ext>
                    </c:extLst>
                  </c:dLbl>
                  <c:dLbl>
                    <c:idx val="13"/>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0-9CC5-4A78-AA76-5E910AA70B0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showLegendKey val="0"/>
                  <c:showVal val="0"/>
                  <c:showCatName val="0"/>
                  <c:showSerName val="0"/>
                  <c:showPercent val="0"/>
                  <c:showBubbleSize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'School CS Data'!$G$3:$G$18</c15:sqref>
                        </c15:formulaRef>
                      </c:ext>
                    </c:extLst>
                    <c:strCache>
                      <c:ptCount val="16"/>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pt idx="12">
                        <c:v>2019-2020</c:v>
                      </c:pt>
                      <c:pt idx="13">
                        <c:v>2020-2021*</c:v>
                      </c:pt>
                      <c:pt idx="14">
                        <c:v>2021-2022</c:v>
                      </c:pt>
                      <c:pt idx="15">
                        <c:v>2022-2023</c:v>
                      </c:pt>
                    </c:strCache>
                  </c:strRef>
                </c:cat>
                <c:val>
                  <c:numRef>
                    <c:extLst xmlns:c15="http://schemas.microsoft.com/office/drawing/2012/chart">
                      <c:ext xmlns:c15="http://schemas.microsoft.com/office/drawing/2012/chart" uri="{02D57815-91ED-43cb-92C2-25804820EDAC}">
                        <c15:formulaRef>
                          <c15:sqref>'School CS Data'!$J$3:$J$18</c15:sqref>
                        </c15:formulaRef>
                      </c:ext>
                    </c:extLst>
                    <c:numCache>
                      <c:formatCode>0.0</c:formatCode>
                      <c:ptCount val="16"/>
                      <c:pt idx="0">
                        <c:v>20.942854909318324</c:v>
                      </c:pt>
                      <c:pt idx="1">
                        <c:v>21.329420163401284</c:v>
                      </c:pt>
                      <c:pt idx="2">
                        <c:v>22.118578663879735</c:v>
                      </c:pt>
                      <c:pt idx="3">
                        <c:v>22.955360833264447</c:v>
                      </c:pt>
                      <c:pt idx="4">
                        <c:v>23.861115850537452</c:v>
                      </c:pt>
                      <c:pt idx="5">
                        <c:v>24.463880288957689</c:v>
                      </c:pt>
                      <c:pt idx="6">
                        <c:v>24.867657342657342</c:v>
                      </c:pt>
                      <c:pt idx="7">
                        <c:v>24.668260869565216</c:v>
                      </c:pt>
                      <c:pt idx="8">
                        <c:v>24.608037991381586</c:v>
                      </c:pt>
                      <c:pt idx="9">
                        <c:v>24.215817098122944</c:v>
                      </c:pt>
                      <c:pt idx="10">
                        <c:v>23.890867992766726</c:v>
                      </c:pt>
                      <c:pt idx="11">
                        <c:v>23.869491365480798</c:v>
                      </c:pt>
                      <c:pt idx="12">
                        <c:v>23.732235110634566</c:v>
                      </c:pt>
                      <c:pt idx="13">
                        <c:v>18.751196574019648</c:v>
                      </c:pt>
                      <c:pt idx="14">
                        <c:v>21.220261636750838</c:v>
                      </c:pt>
                      <c:pt idx="15">
                        <c:v>22.19215432697489</c:v>
                      </c:pt>
                    </c:numCache>
                  </c:numRef>
                </c:val>
                <c:smooth val="0"/>
                <c:extLst xmlns:c15="http://schemas.microsoft.com/office/drawing/2012/chart">
                  <c:ext xmlns:c16="http://schemas.microsoft.com/office/drawing/2014/chart" uri="{C3380CC4-5D6E-409C-BE32-E72D297353CC}">
                    <c16:uniqueId val="{00000011-9CC5-4A78-AA76-5E910AA70B0D}"/>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'School CS Data'!$K$2</c15:sqref>
                        </c15:formulaRef>
                      </c:ext>
                    </c:extLst>
                    <c:strCache>
                      <c:ptCount val="1"/>
                      <c:pt idx="0">
                        <c:v>CD3-  Avg. 4-8 Class Size</c:v>
                      </c:pt>
                    </c:strCache>
                  </c:strRef>
                </c:tx>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'School CS Data'!$G$3:$G$18</c15:sqref>
                        </c15:formulaRef>
                      </c:ext>
                    </c:extLst>
                    <c:strCache>
                      <c:ptCount val="16"/>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pt idx="12">
                        <c:v>2019-2020</c:v>
                      </c:pt>
                      <c:pt idx="13">
                        <c:v>2020-2021*</c:v>
                      </c:pt>
                      <c:pt idx="14">
                        <c:v>2021-2022</c:v>
                      </c:pt>
                      <c:pt idx="15">
                        <c:v>2022-2023</c:v>
                      </c:pt>
                    </c:strCache>
                  </c:strRef>
                </c:cat>
                <c:val>
                  <c:numRef>
                    <c:extLst xmlns:c15="http://schemas.microsoft.com/office/drawing/2012/chart">
                      <c:ext xmlns:c15="http://schemas.microsoft.com/office/drawing/2012/chart" uri="{02D57815-91ED-43cb-92C2-25804820EDAC}">
                        <c15:formulaRef>
                          <c15:sqref>'School CS Data'!$K$3:$K$18</c15:sqref>
                        </c15:formulaRef>
                      </c:ext>
                    </c:extLst>
                    <c:numCache>
                      <c:formatCode>0.0</c:formatCode>
                      <c:ptCount val="16"/>
                      <c:pt idx="0">
                        <c:v>25.136363636363637</c:v>
                      </c:pt>
                      <c:pt idx="1">
                        <c:v>26.909547738693469</c:v>
                      </c:pt>
                      <c:pt idx="2">
                        <c:v>26.572972972972973</c:v>
                      </c:pt>
                      <c:pt idx="3">
                        <c:v>26.45128205128205</c:v>
                      </c:pt>
                      <c:pt idx="4">
                        <c:v>25.424778761061948</c:v>
                      </c:pt>
                      <c:pt idx="5">
                        <c:v>26.322222222222223</c:v>
                      </c:pt>
                      <c:pt idx="6">
                        <c:v>28.676923076923078</c:v>
                      </c:pt>
                      <c:pt idx="7">
                        <c:v>28.373134328358208</c:v>
                      </c:pt>
                      <c:pt idx="8">
                        <c:v>28.48341232227488</c:v>
                      </c:pt>
                      <c:pt idx="9">
                        <c:v>28.54245283018868</c:v>
                      </c:pt>
                      <c:pt idx="10">
                        <c:v>28.761133603238868</c:v>
                      </c:pt>
                      <c:pt idx="11">
                        <c:v>28.408284023668639</c:v>
                      </c:pt>
                      <c:pt idx="12">
                        <c:v>28.11910669975186</c:v>
                      </c:pt>
                      <c:pt idx="13">
                        <c:v>28.760989010989011</c:v>
                      </c:pt>
                      <c:pt idx="14">
                        <c:v>25.01</c:v>
                      </c:pt>
                      <c:pt idx="15">
                        <c:v>26.408955223880596</c:v>
                      </c:pt>
                    </c:numCache>
                  </c:numRef>
                </c:val>
                <c:smooth val="0"/>
                <c:extLst xmlns:c15="http://schemas.microsoft.com/office/drawing/2012/chart">
                  <c:ext xmlns:c16="http://schemas.microsoft.com/office/drawing/2014/chart" uri="{C3380CC4-5D6E-409C-BE32-E72D297353CC}">
                    <c16:uniqueId val="{00000012-9CC5-4A78-AA76-5E910AA70B0D}"/>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'School CS Data'!$L$2</c15:sqref>
                        </c15:formulaRef>
                      </c:ext>
                    </c:extLst>
                    <c:strCache>
                      <c:ptCount val="1"/>
                    </c:strCache>
                  </c:strRef>
                </c:tx>
                <c:spPr>
                  <a:ln w="2857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'School CS Data'!$G$3:$G$18</c15:sqref>
                        </c15:formulaRef>
                      </c:ext>
                    </c:extLst>
                    <c:strCache>
                      <c:ptCount val="16"/>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pt idx="12">
                        <c:v>2019-2020</c:v>
                      </c:pt>
                      <c:pt idx="13">
                        <c:v>2020-2021*</c:v>
                      </c:pt>
                      <c:pt idx="14">
                        <c:v>2021-2022</c:v>
                      </c:pt>
                      <c:pt idx="15">
                        <c:v>2022-2023</c:v>
                      </c:pt>
                    </c:strCache>
                  </c:strRef>
                </c:cat>
                <c:val>
                  <c:numRef>
                    <c:extLst xmlns:c15="http://schemas.microsoft.com/office/drawing/2012/chart">
                      <c:ext xmlns:c15="http://schemas.microsoft.com/office/drawing/2012/chart" uri="{02D57815-91ED-43cb-92C2-25804820EDAC}">
                        <c15:formulaRef>
                          <c15:sqref>'School CS Data'!$L$3:$L$18</c15:sqref>
                        </c15:formulaRef>
                      </c:ext>
                    </c:extLst>
                    <c:numCache>
                      <c:formatCode>General</c:formatCode>
                      <c:ptCount val="16"/>
                    </c:numCache>
                  </c:numRef>
                </c:val>
                <c:smooth val="0"/>
                <c:extLst xmlns:c15="http://schemas.microsoft.com/office/drawing/2012/chart">
                  <c:ext xmlns:c16="http://schemas.microsoft.com/office/drawing/2014/chart" uri="{C3380CC4-5D6E-409C-BE32-E72D297353CC}">
                    <c16:uniqueId val="{00000013-9CC5-4A78-AA76-5E910AA70B0D}"/>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'School CS Data'!$M$2</c15:sqref>
                        </c15:formulaRef>
                      </c:ext>
                    </c:extLst>
                    <c:strCache>
                      <c:ptCount val="1"/>
                      <c:pt idx="0">
                        <c:v>Citywide 4-8 Avg. Class Size</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extLst xmlns:c15="http://schemas.microsoft.com/office/drawing/2012/chart">
                      <c:ext xmlns:c15="http://schemas.microsoft.com/office/drawing/2012/chart" uri="{02D57815-91ED-43cb-92C2-25804820EDAC}">
                        <c15:formulaRef>
                          <c15:sqref>'School CS Data'!$G$3:$G$18</c15:sqref>
                        </c15:formulaRef>
                      </c:ext>
                    </c:extLst>
                    <c:strCache>
                      <c:ptCount val="16"/>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pt idx="12">
                        <c:v>2019-2020</c:v>
                      </c:pt>
                      <c:pt idx="13">
                        <c:v>2020-2021*</c:v>
                      </c:pt>
                      <c:pt idx="14">
                        <c:v>2021-2022</c:v>
                      </c:pt>
                      <c:pt idx="15">
                        <c:v>2022-2023</c:v>
                      </c:pt>
                    </c:strCache>
                  </c:strRef>
                </c:cat>
                <c:val>
                  <c:numRef>
                    <c:extLst xmlns:c15="http://schemas.microsoft.com/office/drawing/2012/chart">
                      <c:ext xmlns:c15="http://schemas.microsoft.com/office/drawing/2012/chart" uri="{02D57815-91ED-43cb-92C2-25804820EDAC}">
                        <c15:formulaRef>
                          <c15:sqref>'School CS Data'!$M$3:$M$18</c15:sqref>
                        </c15:formulaRef>
                      </c:ext>
                    </c:extLst>
                    <c:numCache>
                      <c:formatCode>0.0</c:formatCode>
                      <c:ptCount val="16"/>
                      <c:pt idx="0">
                        <c:v>25.129166026724004</c:v>
                      </c:pt>
                      <c:pt idx="1">
                        <c:v>25.225899404339504</c:v>
                      </c:pt>
                      <c:pt idx="2">
                        <c:v>25.142809714738107</c:v>
                      </c:pt>
                      <c:pt idx="3">
                        <c:v>25.380607315389923</c:v>
                      </c:pt>
                      <c:pt idx="4">
                        <c:v>25.3769442716203</c:v>
                      </c:pt>
                      <c:pt idx="5">
                        <c:v>25.306128543207606</c:v>
                      </c:pt>
                      <c:pt idx="6">
                        <c:v>25.334937863044132</c:v>
                      </c:pt>
                      <c:pt idx="7">
                        <c:v>25.00149304377333</c:v>
                      </c:pt>
                      <c:pt idx="8">
                        <c:v>26.8501097127292</c:v>
                      </c:pt>
                      <c:pt idx="9">
                        <c:v>26.245714285714286</c:v>
                      </c:pt>
                      <c:pt idx="10">
                        <c:v>26.733301231340718</c:v>
                      </c:pt>
                      <c:pt idx="11">
                        <c:v>27.038193643618246</c:v>
                      </c:pt>
                      <c:pt idx="12">
                        <c:v>26.536872817496782</c:v>
                      </c:pt>
                      <c:pt idx="13">
                        <c:v>22.120594264553532</c:v>
                      </c:pt>
                      <c:pt idx="14">
                        <c:v>24.419986040578593</c:v>
                      </c:pt>
                      <c:pt idx="15">
                        <c:v>24.751644284392427</c:v>
                      </c:pt>
                    </c:numCache>
                  </c:numRef>
                </c:val>
                <c:smooth val="0"/>
                <c:extLst xmlns:c15="http://schemas.microsoft.com/office/drawing/2012/chart">
                  <c:ext xmlns:c16="http://schemas.microsoft.com/office/drawing/2014/chart" uri="{C3380CC4-5D6E-409C-BE32-E72D297353CC}">
                    <c16:uniqueId val="{00000014-9CC5-4A78-AA76-5E910AA70B0D}"/>
                  </c:ext>
                </c:extLst>
              </c15:ser>
            </c15:filteredLineSeries>
            <c15:filteredLineSeries>
              <c15:ser>
                <c:idx val="7"/>
                <c:order val="6"/>
                <c:tx>
                  <c:strRef>
                    <c:extLst xmlns:c15="http://schemas.microsoft.com/office/drawing/2012/chart">
                      <c:ext xmlns:c15="http://schemas.microsoft.com/office/drawing/2012/chart" uri="{02D57815-91ED-43cb-92C2-25804820EDAC}">
                        <c15:formulaRef>
                          <c15:sqref>'School CS Data'!$O$2</c15:sqref>
                        </c15:formulaRef>
                      </c:ext>
                    </c:extLst>
                    <c:strCache>
                      <c:ptCount val="1"/>
                    </c:strCache>
                  </c:strRef>
                </c:tx>
                <c:spPr>
                  <a:ln w="28575" cap="rnd">
                    <a:solidFill>
                      <a:schemeClr val="accent2">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'School CS Data'!$G$3:$G$18</c15:sqref>
                        </c15:formulaRef>
                      </c:ext>
                    </c:extLst>
                    <c:strCache>
                      <c:ptCount val="16"/>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pt idx="12">
                        <c:v>2019-2020</c:v>
                      </c:pt>
                      <c:pt idx="13">
                        <c:v>2020-2021*</c:v>
                      </c:pt>
                      <c:pt idx="14">
                        <c:v>2021-2022</c:v>
                      </c:pt>
                      <c:pt idx="15">
                        <c:v>2022-2023</c:v>
                      </c:pt>
                    </c:strCache>
                  </c:strRef>
                </c:cat>
                <c:val>
                  <c:numRef>
                    <c:extLst xmlns:c15="http://schemas.microsoft.com/office/drawing/2012/chart">
                      <c:ext xmlns:c15="http://schemas.microsoft.com/office/drawing/2012/chart" uri="{02D57815-91ED-43cb-92C2-25804820EDAC}">
                        <c15:formulaRef>
                          <c15:sqref>'School CS Data'!$O$3:$O$18</c15:sqref>
                        </c15:formulaRef>
                      </c:ext>
                    </c:extLst>
                    <c:numCache>
                      <c:formatCode>General</c:formatCode>
                      <c:ptCount val="16"/>
                    </c:numCache>
                  </c:numRef>
                </c:val>
                <c:smooth val="0"/>
                <c:extLst xmlns:c15="http://schemas.microsoft.com/office/drawing/2012/chart">
                  <c:ext xmlns:c16="http://schemas.microsoft.com/office/drawing/2014/chart" uri="{C3380CC4-5D6E-409C-BE32-E72D297353CC}">
                    <c16:uniqueId val="{00000001-9CC5-4A78-AA76-5E910AA70B0D}"/>
                  </c:ext>
                </c:extLst>
              </c15:ser>
            </c15:filteredLineSeries>
            <c15:filteredLineSeries>
              <c15:ser>
                <c:idx val="9"/>
                <c:order val="8"/>
                <c:tx>
                  <c:strRef>
                    <c:extLst xmlns:c15="http://schemas.microsoft.com/office/drawing/2012/chart">
                      <c:ext xmlns:c15="http://schemas.microsoft.com/office/drawing/2012/chart" uri="{02D57815-91ED-43cb-92C2-25804820EDAC}">
                        <c15:formulaRef>
                          <c15:sqref>'School CS Data'!$Q$2</c15:sqref>
                        </c15:formulaRef>
                      </c:ext>
                    </c:extLst>
                    <c:strCache>
                      <c:ptCount val="1"/>
                      <c:pt idx="0">
                        <c:v>K-3 Cap (20)</c:v>
                      </c:pt>
                    </c:strCache>
                  </c:strRef>
                </c:tx>
                <c:spPr>
                  <a:ln w="28575" cap="rnd">
                    <a:solidFill>
                      <a:schemeClr val="accent4">
                        <a:lumMod val="60000"/>
                      </a:schemeClr>
                    </a:solidFill>
                    <a:round/>
                  </a:ln>
                  <a:effectLst/>
                </c:spPr>
                <c:marker>
                  <c:symbol val="circle"/>
                  <c:size val="5"/>
                  <c:spPr>
                    <a:solidFill>
                      <a:schemeClr val="accent4">
                        <a:lumMod val="60000"/>
                      </a:schemeClr>
                    </a:solidFill>
                    <a:ln w="9525">
                      <a:solidFill>
                        <a:schemeClr val="accent4">
                          <a:lumMod val="60000"/>
                        </a:schemeClr>
                      </a:solidFill>
                    </a:ln>
                    <a:effectLst/>
                  </c:spPr>
                </c:marker>
                <c:cat>
                  <c:strRef>
                    <c:extLst xmlns:c15="http://schemas.microsoft.com/office/drawing/2012/chart">
                      <c:ext xmlns:c15="http://schemas.microsoft.com/office/drawing/2012/chart" uri="{02D57815-91ED-43cb-92C2-25804820EDAC}">
                        <c15:formulaRef>
                          <c15:sqref>'School CS Data'!$G$3:$G$18</c15:sqref>
                        </c15:formulaRef>
                      </c:ext>
                    </c:extLst>
                    <c:strCache>
                      <c:ptCount val="16"/>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pt idx="12">
                        <c:v>2019-2020</c:v>
                      </c:pt>
                      <c:pt idx="13">
                        <c:v>2020-2021*</c:v>
                      </c:pt>
                      <c:pt idx="14">
                        <c:v>2021-2022</c:v>
                      </c:pt>
                      <c:pt idx="15">
                        <c:v>2022-2023</c:v>
                      </c:pt>
                    </c:strCache>
                  </c:strRef>
                </c:cat>
                <c:val>
                  <c:numRef>
                    <c:extLst xmlns:c15="http://schemas.microsoft.com/office/drawing/2012/chart">
                      <c:ext xmlns:c15="http://schemas.microsoft.com/office/drawing/2012/chart" uri="{02D57815-91ED-43cb-92C2-25804820EDAC}">
                        <c15:formulaRef>
                          <c15:sqref>'School CS Data'!$Q$3:$Q$18</c15:sqref>
                        </c15:formulaRef>
                      </c:ext>
                    </c:extLst>
                    <c:numCache>
                      <c:formatCode>General</c:formatCode>
                      <c:ptCount val="16"/>
                      <c:pt idx="0">
                        <c:v>20</c:v>
                      </c:pt>
                      <c:pt idx="1">
                        <c:v>20</c:v>
                      </c:pt>
                      <c:pt idx="2">
                        <c:v>20</c:v>
                      </c:pt>
                      <c:pt idx="3">
                        <c:v>20</c:v>
                      </c:pt>
                      <c:pt idx="4">
                        <c:v>20</c:v>
                      </c:pt>
                      <c:pt idx="5">
                        <c:v>20</c:v>
                      </c:pt>
                      <c:pt idx="6">
                        <c:v>20</c:v>
                      </c:pt>
                      <c:pt idx="7">
                        <c:v>20</c:v>
                      </c:pt>
                      <c:pt idx="8">
                        <c:v>20</c:v>
                      </c:pt>
                      <c:pt idx="9">
                        <c:v>20</c:v>
                      </c:pt>
                      <c:pt idx="10">
                        <c:v>20</c:v>
                      </c:pt>
                      <c:pt idx="11">
                        <c:v>20</c:v>
                      </c:pt>
                      <c:pt idx="12">
                        <c:v>20</c:v>
                      </c:pt>
                      <c:pt idx="13">
                        <c:v>20</c:v>
                      </c:pt>
                      <c:pt idx="14">
                        <c:v>20</c:v>
                      </c:pt>
                      <c:pt idx="15">
                        <c:v>20</c:v>
                      </c:pt>
                    </c:numCache>
                  </c:numRef>
                </c:val>
                <c:smooth val="0"/>
                <c:extLst xmlns:c15="http://schemas.microsoft.com/office/drawing/2012/chart">
                  <c:ext xmlns:c16="http://schemas.microsoft.com/office/drawing/2014/chart" uri="{C3380CC4-5D6E-409C-BE32-E72D297353CC}">
                    <c16:uniqueId val="{00000015-9CC5-4A78-AA76-5E910AA70B0D}"/>
                  </c:ext>
                </c:extLst>
              </c15:ser>
            </c15:filteredLineSeries>
            <c15:filteredLineSeries>
              <c15:ser>
                <c:idx val="10"/>
                <c:order val="9"/>
                <c:tx>
                  <c:strRef>
                    <c:extLst xmlns:c15="http://schemas.microsoft.com/office/drawing/2012/chart">
                      <c:ext xmlns:c15="http://schemas.microsoft.com/office/drawing/2012/chart" uri="{02D57815-91ED-43cb-92C2-25804820EDAC}">
                        <c15:formulaRef>
                          <c15:sqref>'School CS Data'!$R$2</c15:sqref>
                        </c15:formulaRef>
                      </c:ext>
                    </c:extLst>
                    <c:strCache>
                      <c:ptCount val="1"/>
                      <c:pt idx="0">
                        <c:v>4-8 Cap (23)</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cat>
                  <c:strRef>
                    <c:extLst xmlns:c15="http://schemas.microsoft.com/office/drawing/2012/chart">
                      <c:ext xmlns:c15="http://schemas.microsoft.com/office/drawing/2012/chart" uri="{02D57815-91ED-43cb-92C2-25804820EDAC}">
                        <c15:formulaRef>
                          <c15:sqref>'School CS Data'!$G$3:$G$18</c15:sqref>
                        </c15:formulaRef>
                      </c:ext>
                    </c:extLst>
                    <c:strCache>
                      <c:ptCount val="16"/>
                      <c:pt idx="0">
                        <c:v>2007-2008</c:v>
                      </c:pt>
                      <c:pt idx="1">
                        <c:v>2008-2009</c:v>
                      </c:pt>
                      <c:pt idx="2">
                        <c:v>2009-2010</c:v>
                      </c:pt>
                      <c:pt idx="3">
                        <c:v>2010-2011</c:v>
                      </c:pt>
                      <c:pt idx="4">
                        <c:v>2011-2012</c:v>
                      </c:pt>
                      <c:pt idx="5">
                        <c:v>2012-2013</c:v>
                      </c:pt>
                      <c:pt idx="6">
                        <c:v>2013-2014</c:v>
                      </c:pt>
                      <c:pt idx="7">
                        <c:v>2014-2015</c:v>
                      </c:pt>
                      <c:pt idx="8">
                        <c:v>2015-2016</c:v>
                      </c:pt>
                      <c:pt idx="9">
                        <c:v>2016-2017</c:v>
                      </c:pt>
                      <c:pt idx="10">
                        <c:v>2017-2018</c:v>
                      </c:pt>
                      <c:pt idx="11">
                        <c:v>2018-2019</c:v>
                      </c:pt>
                      <c:pt idx="12">
                        <c:v>2019-2020</c:v>
                      </c:pt>
                      <c:pt idx="13">
                        <c:v>2020-2021*</c:v>
                      </c:pt>
                      <c:pt idx="14">
                        <c:v>2021-2022</c:v>
                      </c:pt>
                      <c:pt idx="15">
                        <c:v>2022-2023</c:v>
                      </c:pt>
                    </c:strCache>
                  </c:strRef>
                </c:cat>
                <c:val>
                  <c:numRef>
                    <c:extLst xmlns:c15="http://schemas.microsoft.com/office/drawing/2012/chart">
                      <c:ext xmlns:c15="http://schemas.microsoft.com/office/drawing/2012/chart" uri="{02D57815-91ED-43cb-92C2-25804820EDAC}">
                        <c15:formulaRef>
                          <c15:sqref>'School CS Data'!$R$3:$R$18</c15:sqref>
                        </c15:formulaRef>
                      </c:ext>
                    </c:extLst>
                    <c:numCache>
                      <c:formatCode>General</c:formatCode>
                      <c:ptCount val="16"/>
                      <c:pt idx="0">
                        <c:v>23</c:v>
                      </c:pt>
                      <c:pt idx="1">
                        <c:v>23</c:v>
                      </c:pt>
                      <c:pt idx="2">
                        <c:v>23</c:v>
                      </c:pt>
                      <c:pt idx="3">
                        <c:v>23</c:v>
                      </c:pt>
                      <c:pt idx="4">
                        <c:v>23</c:v>
                      </c:pt>
                      <c:pt idx="5">
                        <c:v>23</c:v>
                      </c:pt>
                      <c:pt idx="6">
                        <c:v>23</c:v>
                      </c:pt>
                      <c:pt idx="7">
                        <c:v>23</c:v>
                      </c:pt>
                      <c:pt idx="8">
                        <c:v>23</c:v>
                      </c:pt>
                      <c:pt idx="9">
                        <c:v>23</c:v>
                      </c:pt>
                      <c:pt idx="10">
                        <c:v>23</c:v>
                      </c:pt>
                      <c:pt idx="11">
                        <c:v>23</c:v>
                      </c:pt>
                      <c:pt idx="12">
                        <c:v>23</c:v>
                      </c:pt>
                      <c:pt idx="13">
                        <c:v>23</c:v>
                      </c:pt>
                      <c:pt idx="14">
                        <c:v>23</c:v>
                      </c:pt>
                      <c:pt idx="15">
                        <c:v>23</c:v>
                      </c:pt>
                    </c:numCache>
                  </c:numRef>
                </c:val>
                <c:smooth val="0"/>
                <c:extLst xmlns:c15="http://schemas.microsoft.com/office/drawing/2012/chart">
                  <c:ext xmlns:c16="http://schemas.microsoft.com/office/drawing/2014/chart" uri="{C3380CC4-5D6E-409C-BE32-E72D297353CC}">
                    <c16:uniqueId val="{00000016-9CC5-4A78-AA76-5E910AA70B0D}"/>
                  </c:ext>
                </c:extLst>
              </c15:ser>
            </c15:filteredLineSeries>
          </c:ext>
        </c:extLst>
      </c:lineChart>
      <c:catAx>
        <c:axId val="1982970848"/>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1982952960"/>
        <c:crosses val="autoZero"/>
        <c:auto val="1"/>
        <c:lblAlgn val="ctr"/>
        <c:lblOffset val="100"/>
        <c:noMultiLvlLbl val="0"/>
      </c:catAx>
      <c:valAx>
        <c:axId val="1982952960"/>
        <c:scaling>
          <c:orientation val="minMax"/>
          <c:min val="2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1982970848"/>
        <c:crosses val="autoZero"/>
        <c:crossBetween val="between"/>
        <c:majorUnit val="1"/>
      </c:valAx>
      <c:spPr>
        <a:noFill/>
        <a:ln>
          <a:noFill/>
        </a:ln>
        <a:effectLst/>
      </c:spPr>
    </c:plotArea>
    <c:legend>
      <c:legendPos val="r"/>
      <c:legendEntry>
        <c:idx val="0"/>
        <c:delete val="1"/>
      </c:legendEntry>
      <c:layout>
        <c:manualLayout>
          <c:xMode val="edge"/>
          <c:yMode val="edge"/>
          <c:x val="0.81707623878371316"/>
          <c:y val="0.38265650212355296"/>
          <c:w val="0.16785902058243921"/>
          <c:h val="0.2289092082027774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venir Next LT Pro" panose="020B05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Avenir Next LT Pro" panose="020B0504020202020204" pitchFamily="34" charset="0"/>
                <a:ea typeface="+mn-ea"/>
                <a:cs typeface="+mn-cs"/>
              </a:defRPr>
            </a:pPr>
            <a:r>
              <a:rPr lang="en-US" sz="2000" dirty="0"/>
              <a:t>Number of Students in Classes of 30</a:t>
            </a:r>
            <a:r>
              <a:rPr lang="en-US" sz="2000" baseline="0" dirty="0"/>
              <a:t> or larger </a:t>
            </a:r>
          </a:p>
          <a:p>
            <a:pPr algn="ctr">
              <a:defRPr/>
            </a:pPr>
            <a:r>
              <a:rPr lang="en-US" sz="2000" baseline="0" dirty="0"/>
              <a:t>(2022-2023)</a:t>
            </a:r>
          </a:p>
          <a:p>
            <a:pPr algn="ctr">
              <a:defRPr/>
            </a:pPr>
            <a:endParaRPr lang="en-US" baseline="0" dirty="0"/>
          </a:p>
          <a:p>
            <a:pPr algn="ctr">
              <a:defRPr/>
            </a:pPr>
            <a:endParaRPr lang="en-US" dirty="0"/>
          </a:p>
        </c:rich>
      </c:tx>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Avenir Next LT Pro" panose="020B0504020202020204" pitchFamily="34" charset="0"/>
              <a:ea typeface="+mn-ea"/>
              <a:cs typeface="+mn-cs"/>
            </a:defRPr>
          </a:pPr>
          <a:endParaRPr lang="en-US"/>
        </a:p>
      </c:txPr>
    </c:title>
    <c:autoTitleDeleted val="0"/>
    <c:plotArea>
      <c:layout>
        <c:manualLayout>
          <c:layoutTarget val="inner"/>
          <c:xMode val="edge"/>
          <c:yMode val="edge"/>
          <c:x val="8.5385556209783026E-2"/>
          <c:y val="0.16355482335712981"/>
          <c:w val="0.89525097385640484"/>
          <c:h val="0.73733894877637829"/>
        </c:manualLayout>
      </c:layout>
      <c:barChart>
        <c:barDir val="col"/>
        <c:grouping val="clustered"/>
        <c:varyColors val="0"/>
        <c:ser>
          <c:idx val="0"/>
          <c:order val="0"/>
          <c:tx>
            <c:strRef>
              <c:f>'Distribution Data, CS'!$G$48</c:f>
              <c:strCache>
                <c:ptCount val="1"/>
                <c:pt idx="0">
                  <c:v>Sum of Number of Students</c:v>
                </c:pt>
              </c:strCache>
            </c:strRef>
          </c:tx>
          <c:spPr>
            <a:solidFill>
              <a:schemeClr val="accent1"/>
            </a:solidFill>
            <a:ln>
              <a:noFill/>
            </a:ln>
            <a:effectLst/>
          </c:spPr>
          <c:invertIfNegative val="0"/>
          <c:dLbls>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Avenir Next LT Pro" panose="020B05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0"/>
              </c:ext>
            </c:extLst>
          </c:dLbls>
          <c:cat>
            <c:strRef>
              <c:f>'Distribution Data, CS'!$F$49:$F$54</c:f>
              <c:strCache>
                <c:ptCount val="6"/>
                <c:pt idx="0">
                  <c:v>K-3</c:v>
                </c:pt>
                <c:pt idx="1">
                  <c:v>4-8</c:v>
                </c:pt>
                <c:pt idx="2">
                  <c:v>HS - English</c:v>
                </c:pt>
                <c:pt idx="3">
                  <c:v>HS - English</c:v>
                </c:pt>
                <c:pt idx="4">
                  <c:v>HS - Science</c:v>
                </c:pt>
                <c:pt idx="5">
                  <c:v>HS - Social Studies</c:v>
                </c:pt>
              </c:strCache>
            </c:strRef>
          </c:cat>
          <c:val>
            <c:numRef>
              <c:f>'Distribution Data, CS'!$G$49:$G$54</c:f>
              <c:numCache>
                <c:formatCode>#,##0</c:formatCode>
                <c:ptCount val="6"/>
                <c:pt idx="0">
                  <c:v>17323</c:v>
                </c:pt>
                <c:pt idx="1">
                  <c:v>66685</c:v>
                </c:pt>
                <c:pt idx="2">
                  <c:v>139208</c:v>
                </c:pt>
                <c:pt idx="3">
                  <c:v>127941</c:v>
                </c:pt>
                <c:pt idx="4">
                  <c:v>125593</c:v>
                </c:pt>
                <c:pt idx="5">
                  <c:v>148786</c:v>
                </c:pt>
              </c:numCache>
            </c:numRef>
          </c:val>
          <c:extLst>
            <c:ext xmlns:c16="http://schemas.microsoft.com/office/drawing/2014/chart" uri="{C3380CC4-5D6E-409C-BE32-E72D297353CC}">
              <c16:uniqueId val="{00000000-8FBE-4627-AA0D-C162BBAC9033}"/>
            </c:ext>
          </c:extLst>
        </c:ser>
        <c:dLbls>
          <c:showLegendKey val="0"/>
          <c:showVal val="0"/>
          <c:showCatName val="0"/>
          <c:showSerName val="0"/>
          <c:showPercent val="0"/>
          <c:showBubbleSize val="0"/>
        </c:dLbls>
        <c:gapWidth val="219"/>
        <c:overlap val="-27"/>
        <c:axId val="1996352816"/>
        <c:axId val="1996344080"/>
      </c:barChart>
      <c:catAx>
        <c:axId val="199635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1996344080"/>
        <c:crosses val="autoZero"/>
        <c:auto val="1"/>
        <c:lblAlgn val="ctr"/>
        <c:lblOffset val="100"/>
        <c:noMultiLvlLbl val="0"/>
      </c:catAx>
      <c:valAx>
        <c:axId val="1996344080"/>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1996352816"/>
        <c:crosses val="autoZero"/>
        <c:crossBetween val="between"/>
      </c:valAx>
      <c:spPr>
        <a:noFill/>
        <a:ln>
          <a:solidFill>
            <a:schemeClr val="tx2">
              <a:lumMod val="75000"/>
            </a:schemeClr>
          </a:solidFill>
        </a:ln>
        <a:effectLst/>
      </c:spPr>
    </c:plotArea>
    <c:plotVisOnly val="1"/>
    <c:dispBlanksAs val="gap"/>
    <c:showDLblsOverMax val="0"/>
  </c:chart>
  <c:spPr>
    <a:noFill/>
    <a:ln>
      <a:noFill/>
    </a:ln>
    <a:effectLst/>
  </c:spPr>
  <c:txPr>
    <a:bodyPr/>
    <a:lstStyle/>
    <a:p>
      <a:pPr>
        <a:defRPr>
          <a:latin typeface="Avenir Next LT Pro" panose="020B05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Avenir Next LT Pro" panose="020B0504020202020204" pitchFamily="34" charset="0"/>
                <a:ea typeface="+mn-ea"/>
                <a:cs typeface="+mn-cs"/>
              </a:defRPr>
            </a:pPr>
            <a:r>
              <a:rPr lang="en-US" sz="1800" b="0" i="0" baseline="0" dirty="0">
                <a:solidFill>
                  <a:schemeClr val="tx2"/>
                </a:solidFill>
                <a:effectLst/>
              </a:rPr>
              <a:t>In only 9 of 32 school districts, average K-3 Class Sizes were smaller than the new class size cap in the law of 20 </a:t>
            </a:r>
            <a:endParaRPr lang="en-US" sz="1800" dirty="0">
              <a:solidFill>
                <a:schemeClr val="tx2"/>
              </a:solidFill>
            </a:endParaRPr>
          </a:p>
        </c:rich>
      </c:tx>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Avenir Next LT Pro" panose="020B0504020202020204" pitchFamily="34" charset="0"/>
              <a:ea typeface="+mn-ea"/>
              <a:cs typeface="+mn-cs"/>
            </a:defRPr>
          </a:pPr>
          <a:endParaRPr lang="en-US"/>
        </a:p>
      </c:txPr>
    </c:title>
    <c:autoTitleDeleted val="0"/>
    <c:plotArea>
      <c:layout>
        <c:manualLayout>
          <c:layoutTarget val="inner"/>
          <c:xMode val="edge"/>
          <c:yMode val="edge"/>
          <c:x val="8.57108159229093E-2"/>
          <c:y val="0.19581959676404839"/>
          <c:w val="0.85556726438507091"/>
          <c:h val="0.56161936651120203"/>
        </c:manualLayout>
      </c:layout>
      <c:barChart>
        <c:barDir val="col"/>
        <c:grouping val="clustered"/>
        <c:varyColors val="0"/>
        <c:ser>
          <c:idx val="0"/>
          <c:order val="0"/>
          <c:tx>
            <c:strRef>
              <c:f>'School CS Data'!$G$44</c:f>
              <c:strCache>
                <c:ptCount val="1"/>
                <c:pt idx="0">
                  <c:v>District Avg. (K-3)</c:v>
                </c:pt>
              </c:strCache>
            </c:strRef>
          </c:tx>
          <c:spPr>
            <a:solidFill>
              <a:schemeClr val="bg2">
                <a:lumMod val="90000"/>
              </a:schemeClr>
            </a:solidFill>
            <a:ln>
              <a:noFill/>
            </a:ln>
            <a:effectLst/>
          </c:spPr>
          <c:invertIfNegative val="0"/>
          <c:dPt>
            <c:idx val="5"/>
            <c:invertIfNegative val="0"/>
            <c:bubble3D val="0"/>
            <c:spPr>
              <a:solidFill>
                <a:schemeClr val="bg2">
                  <a:lumMod val="90000"/>
                </a:schemeClr>
              </a:solidFill>
              <a:ln>
                <a:noFill/>
              </a:ln>
              <a:effectLst/>
            </c:spPr>
            <c:extLst>
              <c:ext xmlns:c16="http://schemas.microsoft.com/office/drawing/2014/chart" uri="{C3380CC4-5D6E-409C-BE32-E72D297353CC}">
                <c16:uniqueId val="{00000001-DF7C-4BF9-AB3C-570B2E158576}"/>
              </c:ext>
            </c:extLst>
          </c:dPt>
          <c:dPt>
            <c:idx val="6"/>
            <c:invertIfNegative val="0"/>
            <c:bubble3D val="0"/>
            <c:spPr>
              <a:solidFill>
                <a:schemeClr val="bg2">
                  <a:lumMod val="90000"/>
                </a:schemeClr>
              </a:solidFill>
              <a:ln>
                <a:noFill/>
              </a:ln>
              <a:effectLst/>
            </c:spPr>
            <c:extLst>
              <c:ext xmlns:c16="http://schemas.microsoft.com/office/drawing/2014/chart" uri="{C3380CC4-5D6E-409C-BE32-E72D297353CC}">
                <c16:uniqueId val="{00000003-DF7C-4BF9-AB3C-570B2E158576}"/>
              </c:ext>
            </c:extLst>
          </c:dPt>
          <c:dPt>
            <c:idx val="14"/>
            <c:invertIfNegative val="0"/>
            <c:bubble3D val="0"/>
            <c:spPr>
              <a:solidFill>
                <a:schemeClr val="bg2">
                  <a:lumMod val="90000"/>
                </a:schemeClr>
              </a:solidFill>
              <a:ln>
                <a:noFill/>
              </a:ln>
              <a:effectLst/>
            </c:spPr>
            <c:extLst>
              <c:ext xmlns:c16="http://schemas.microsoft.com/office/drawing/2014/chart" uri="{C3380CC4-5D6E-409C-BE32-E72D297353CC}">
                <c16:uniqueId val="{00000005-DF7C-4BF9-AB3C-570B2E158576}"/>
              </c:ext>
            </c:extLst>
          </c:dPt>
          <c:dPt>
            <c:idx val="15"/>
            <c:invertIfNegative val="0"/>
            <c:bubble3D val="0"/>
            <c:spPr>
              <a:solidFill>
                <a:schemeClr val="bg2">
                  <a:lumMod val="90000"/>
                </a:schemeClr>
              </a:solidFill>
              <a:ln>
                <a:noFill/>
              </a:ln>
              <a:effectLst/>
            </c:spPr>
            <c:extLst>
              <c:ext xmlns:c16="http://schemas.microsoft.com/office/drawing/2014/chart" uri="{C3380CC4-5D6E-409C-BE32-E72D297353CC}">
                <c16:uniqueId val="{00000007-DF7C-4BF9-AB3C-570B2E158576}"/>
              </c:ext>
            </c:extLst>
          </c:dPt>
          <c:dPt>
            <c:idx val="17"/>
            <c:invertIfNegative val="0"/>
            <c:bubble3D val="0"/>
            <c:spPr>
              <a:solidFill>
                <a:schemeClr val="bg2">
                  <a:lumMod val="90000"/>
                </a:schemeClr>
              </a:solidFill>
              <a:ln>
                <a:noFill/>
              </a:ln>
              <a:effectLst/>
            </c:spPr>
            <c:extLst>
              <c:ext xmlns:c16="http://schemas.microsoft.com/office/drawing/2014/chart" uri="{C3380CC4-5D6E-409C-BE32-E72D297353CC}">
                <c16:uniqueId val="{00000009-DF7C-4BF9-AB3C-570B2E158576}"/>
              </c:ext>
            </c:extLst>
          </c:dPt>
          <c:dPt>
            <c:idx val="18"/>
            <c:invertIfNegative val="0"/>
            <c:bubble3D val="0"/>
            <c:spPr>
              <a:solidFill>
                <a:srgbClr val="92D050"/>
              </a:solidFill>
              <a:ln>
                <a:noFill/>
              </a:ln>
              <a:effectLst/>
            </c:spPr>
            <c:extLst>
              <c:ext xmlns:c16="http://schemas.microsoft.com/office/drawing/2014/chart" uri="{C3380CC4-5D6E-409C-BE32-E72D297353CC}">
                <c16:uniqueId val="{0000000B-DF7C-4BF9-AB3C-570B2E158576}"/>
              </c:ext>
            </c:extLst>
          </c:dPt>
          <c:dPt>
            <c:idx val="21"/>
            <c:invertIfNegative val="0"/>
            <c:bubble3D val="0"/>
            <c:spPr>
              <a:solidFill>
                <a:schemeClr val="bg2">
                  <a:lumMod val="90000"/>
                </a:schemeClr>
              </a:solidFill>
              <a:ln>
                <a:noFill/>
              </a:ln>
              <a:effectLst/>
            </c:spPr>
            <c:extLst>
              <c:ext xmlns:c16="http://schemas.microsoft.com/office/drawing/2014/chart" uri="{C3380CC4-5D6E-409C-BE32-E72D297353CC}">
                <c16:uniqueId val="{0000000D-DF7C-4BF9-AB3C-570B2E158576}"/>
              </c:ext>
            </c:extLst>
          </c:dPt>
          <c:dPt>
            <c:idx val="22"/>
            <c:invertIfNegative val="0"/>
            <c:bubble3D val="0"/>
            <c:spPr>
              <a:solidFill>
                <a:schemeClr val="bg2">
                  <a:lumMod val="90000"/>
                </a:schemeClr>
              </a:solidFill>
              <a:ln>
                <a:noFill/>
              </a:ln>
              <a:effectLst/>
            </c:spPr>
            <c:extLst>
              <c:ext xmlns:c16="http://schemas.microsoft.com/office/drawing/2014/chart" uri="{C3380CC4-5D6E-409C-BE32-E72D297353CC}">
                <c16:uniqueId val="{0000000F-DF7C-4BF9-AB3C-570B2E158576}"/>
              </c:ext>
            </c:extLst>
          </c:dPt>
          <c:dPt>
            <c:idx val="26"/>
            <c:invertIfNegative val="0"/>
            <c:bubble3D val="0"/>
            <c:spPr>
              <a:solidFill>
                <a:schemeClr val="bg2">
                  <a:lumMod val="90000"/>
                </a:schemeClr>
              </a:solidFill>
              <a:ln>
                <a:noFill/>
              </a:ln>
              <a:effectLst/>
            </c:spPr>
            <c:extLst>
              <c:ext xmlns:c16="http://schemas.microsoft.com/office/drawing/2014/chart" uri="{C3380CC4-5D6E-409C-BE32-E72D297353CC}">
                <c16:uniqueId val="{00000011-DF7C-4BF9-AB3C-570B2E158576}"/>
              </c:ext>
            </c:extLst>
          </c:dPt>
          <c:dPt>
            <c:idx val="31"/>
            <c:invertIfNegative val="0"/>
            <c:bubble3D val="0"/>
            <c:spPr>
              <a:solidFill>
                <a:schemeClr val="bg2">
                  <a:lumMod val="90000"/>
                </a:schemeClr>
              </a:solidFill>
              <a:ln>
                <a:noFill/>
              </a:ln>
              <a:effectLst/>
            </c:spPr>
            <c:extLst>
              <c:ext xmlns:c16="http://schemas.microsoft.com/office/drawing/2014/chart" uri="{C3380CC4-5D6E-409C-BE32-E72D297353CC}">
                <c16:uniqueId val="{00000013-DF7C-4BF9-AB3C-570B2E158576}"/>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'School CS Data'!$F$45:$F$77</c:f>
              <c:strCache>
                <c:ptCount val="33"/>
                <c:pt idx="0">
                  <c:v>4</c:v>
                </c:pt>
                <c:pt idx="1">
                  <c:v>5</c:v>
                </c:pt>
                <c:pt idx="2">
                  <c:v>16</c:v>
                </c:pt>
                <c:pt idx="3">
                  <c:v>7</c:v>
                </c:pt>
                <c:pt idx="4">
                  <c:v>23</c:v>
                </c:pt>
                <c:pt idx="5">
                  <c:v>32</c:v>
                </c:pt>
                <c:pt idx="6">
                  <c:v>14</c:v>
                </c:pt>
                <c:pt idx="7">
                  <c:v>6</c:v>
                </c:pt>
                <c:pt idx="8">
                  <c:v>1</c:v>
                </c:pt>
                <c:pt idx="9">
                  <c:v>17</c:v>
                </c:pt>
                <c:pt idx="10">
                  <c:v>3</c:v>
                </c:pt>
                <c:pt idx="11">
                  <c:v>19</c:v>
                </c:pt>
                <c:pt idx="12">
                  <c:v>18</c:v>
                </c:pt>
                <c:pt idx="13">
                  <c:v>9</c:v>
                </c:pt>
                <c:pt idx="14">
                  <c:v>13</c:v>
                </c:pt>
                <c:pt idx="15">
                  <c:v>10</c:v>
                </c:pt>
                <c:pt idx="16">
                  <c:v>12</c:v>
                </c:pt>
                <c:pt idx="17">
                  <c:v>15</c:v>
                </c:pt>
                <c:pt idx="18">
                  <c:v>Citywide Avg.</c:v>
                </c:pt>
                <c:pt idx="19">
                  <c:v>30</c:v>
                </c:pt>
                <c:pt idx="20">
                  <c:v>8</c:v>
                </c:pt>
                <c:pt idx="21">
                  <c:v>2</c:v>
                </c:pt>
                <c:pt idx="22">
                  <c:v>11</c:v>
                </c:pt>
                <c:pt idx="23">
                  <c:v>26</c:v>
                </c:pt>
                <c:pt idx="24">
                  <c:v>27</c:v>
                </c:pt>
                <c:pt idx="25">
                  <c:v>29</c:v>
                </c:pt>
                <c:pt idx="26">
                  <c:v>20</c:v>
                </c:pt>
                <c:pt idx="27">
                  <c:v>22</c:v>
                </c:pt>
                <c:pt idx="28">
                  <c:v>31</c:v>
                </c:pt>
                <c:pt idx="29">
                  <c:v>25</c:v>
                </c:pt>
                <c:pt idx="30">
                  <c:v>21</c:v>
                </c:pt>
                <c:pt idx="31">
                  <c:v>24</c:v>
                </c:pt>
                <c:pt idx="32">
                  <c:v>28</c:v>
                </c:pt>
              </c:strCache>
            </c:strRef>
          </c:cat>
          <c:val>
            <c:numRef>
              <c:f>'School CS Data'!$G$45:$G$77</c:f>
              <c:numCache>
                <c:formatCode>0.0</c:formatCode>
                <c:ptCount val="33"/>
                <c:pt idx="0">
                  <c:v>16.896296296296295</c:v>
                </c:pt>
                <c:pt idx="1">
                  <c:v>17.215686274509803</c:v>
                </c:pt>
                <c:pt idx="2">
                  <c:v>17.954022988505749</c:v>
                </c:pt>
                <c:pt idx="3">
                  <c:v>19.17808219178082</c:v>
                </c:pt>
                <c:pt idx="4">
                  <c:v>19.514285714285716</c:v>
                </c:pt>
                <c:pt idx="5">
                  <c:v>19.525423728813561</c:v>
                </c:pt>
                <c:pt idx="6">
                  <c:v>19.566666666666666</c:v>
                </c:pt>
                <c:pt idx="7">
                  <c:v>19.696832579185521</c:v>
                </c:pt>
                <c:pt idx="8">
                  <c:v>19.724137931034484</c:v>
                </c:pt>
                <c:pt idx="9">
                  <c:v>20.059139784946236</c:v>
                </c:pt>
                <c:pt idx="10">
                  <c:v>20.33653846153846</c:v>
                </c:pt>
                <c:pt idx="11">
                  <c:v>20.524444444444445</c:v>
                </c:pt>
                <c:pt idx="12">
                  <c:v>20.566929133858267</c:v>
                </c:pt>
                <c:pt idx="13">
                  <c:v>20.572815533980581</c:v>
                </c:pt>
                <c:pt idx="14">
                  <c:v>20.622093023255815</c:v>
                </c:pt>
                <c:pt idx="15">
                  <c:v>20.85542168674699</c:v>
                </c:pt>
                <c:pt idx="16">
                  <c:v>21.206422018348626</c:v>
                </c:pt>
                <c:pt idx="17">
                  <c:v>21.44</c:v>
                </c:pt>
                <c:pt idx="18">
                  <c:v>22.19215432697489</c:v>
                </c:pt>
                <c:pt idx="19">
                  <c:v>22.404205607476637</c:v>
                </c:pt>
                <c:pt idx="20">
                  <c:v>22.444015444015445</c:v>
                </c:pt>
                <c:pt idx="21">
                  <c:v>22.690997566909974</c:v>
                </c:pt>
                <c:pt idx="22">
                  <c:v>22.919060052219322</c:v>
                </c:pt>
                <c:pt idx="23">
                  <c:v>22.980916030534353</c:v>
                </c:pt>
                <c:pt idx="24">
                  <c:v>23.194196428571427</c:v>
                </c:pt>
                <c:pt idx="25">
                  <c:v>23.229681978798588</c:v>
                </c:pt>
                <c:pt idx="26">
                  <c:v>23.25886524822695</c:v>
                </c:pt>
                <c:pt idx="27">
                  <c:v>23.274238227146814</c:v>
                </c:pt>
                <c:pt idx="28">
                  <c:v>23.663009404388713</c:v>
                </c:pt>
                <c:pt idx="29">
                  <c:v>24.133004926108374</c:v>
                </c:pt>
                <c:pt idx="30">
                  <c:v>24.5</c:v>
                </c:pt>
                <c:pt idx="31">
                  <c:v>24.564013840830452</c:v>
                </c:pt>
                <c:pt idx="32">
                  <c:v>24.567204301075268</c:v>
                </c:pt>
              </c:numCache>
            </c:numRef>
          </c:val>
          <c:extLst>
            <c:ext xmlns:c16="http://schemas.microsoft.com/office/drawing/2014/chart" uri="{C3380CC4-5D6E-409C-BE32-E72D297353CC}">
              <c16:uniqueId val="{00000014-DF7C-4BF9-AB3C-570B2E158576}"/>
            </c:ext>
          </c:extLst>
        </c:ser>
        <c:dLbls>
          <c:showLegendKey val="0"/>
          <c:showVal val="0"/>
          <c:showCatName val="0"/>
          <c:showSerName val="0"/>
          <c:showPercent val="0"/>
          <c:showBubbleSize val="0"/>
        </c:dLbls>
        <c:gapWidth val="150"/>
        <c:overlap val="20"/>
        <c:axId val="1253057360"/>
        <c:axId val="1253056528"/>
      </c:barChart>
      <c:lineChart>
        <c:grouping val="stacked"/>
        <c:varyColors val="0"/>
        <c:ser>
          <c:idx val="1"/>
          <c:order val="1"/>
          <c:tx>
            <c:strRef>
              <c:f>'School CS Data'!$H$44</c:f>
              <c:strCache>
                <c:ptCount val="1"/>
                <c:pt idx="0">
                  <c:v>Class Size Cap (K-3)</c:v>
                </c:pt>
              </c:strCache>
            </c:strRef>
          </c:tx>
          <c:spPr>
            <a:ln w="28575" cap="rnd">
              <a:solidFill>
                <a:schemeClr val="accent2"/>
              </a:solidFill>
              <a:round/>
            </a:ln>
            <a:effectLst/>
          </c:spPr>
          <c:marker>
            <c:symbol val="none"/>
          </c:marker>
          <c:cat>
            <c:strRef>
              <c:f>'School CS Data'!$F$45:$F$77</c:f>
              <c:strCache>
                <c:ptCount val="33"/>
                <c:pt idx="0">
                  <c:v>4</c:v>
                </c:pt>
                <c:pt idx="1">
                  <c:v>5</c:v>
                </c:pt>
                <c:pt idx="2">
                  <c:v>16</c:v>
                </c:pt>
                <c:pt idx="3">
                  <c:v>7</c:v>
                </c:pt>
                <c:pt idx="4">
                  <c:v>23</c:v>
                </c:pt>
                <c:pt idx="5">
                  <c:v>32</c:v>
                </c:pt>
                <c:pt idx="6">
                  <c:v>14</c:v>
                </c:pt>
                <c:pt idx="7">
                  <c:v>6</c:v>
                </c:pt>
                <c:pt idx="8">
                  <c:v>1</c:v>
                </c:pt>
                <c:pt idx="9">
                  <c:v>17</c:v>
                </c:pt>
                <c:pt idx="10">
                  <c:v>3</c:v>
                </c:pt>
                <c:pt idx="11">
                  <c:v>19</c:v>
                </c:pt>
                <c:pt idx="12">
                  <c:v>18</c:v>
                </c:pt>
                <c:pt idx="13">
                  <c:v>9</c:v>
                </c:pt>
                <c:pt idx="14">
                  <c:v>13</c:v>
                </c:pt>
                <c:pt idx="15">
                  <c:v>10</c:v>
                </c:pt>
                <c:pt idx="16">
                  <c:v>12</c:v>
                </c:pt>
                <c:pt idx="17">
                  <c:v>15</c:v>
                </c:pt>
                <c:pt idx="18">
                  <c:v>Citywide Avg.</c:v>
                </c:pt>
                <c:pt idx="19">
                  <c:v>30</c:v>
                </c:pt>
                <c:pt idx="20">
                  <c:v>8</c:v>
                </c:pt>
                <c:pt idx="21">
                  <c:v>2</c:v>
                </c:pt>
                <c:pt idx="22">
                  <c:v>11</c:v>
                </c:pt>
                <c:pt idx="23">
                  <c:v>26</c:v>
                </c:pt>
                <c:pt idx="24">
                  <c:v>27</c:v>
                </c:pt>
                <c:pt idx="25">
                  <c:v>29</c:v>
                </c:pt>
                <c:pt idx="26">
                  <c:v>20</c:v>
                </c:pt>
                <c:pt idx="27">
                  <c:v>22</c:v>
                </c:pt>
                <c:pt idx="28">
                  <c:v>31</c:v>
                </c:pt>
                <c:pt idx="29">
                  <c:v>25</c:v>
                </c:pt>
                <c:pt idx="30">
                  <c:v>21</c:v>
                </c:pt>
                <c:pt idx="31">
                  <c:v>24</c:v>
                </c:pt>
                <c:pt idx="32">
                  <c:v>28</c:v>
                </c:pt>
              </c:strCache>
            </c:strRef>
          </c:cat>
          <c:val>
            <c:numRef>
              <c:f>'School CS Data'!$H$45:$H$77</c:f>
              <c:numCache>
                <c:formatCode>0.0</c:formatCode>
                <c:ptCount val="33"/>
                <c:pt idx="0">
                  <c:v>20</c:v>
                </c:pt>
                <c:pt idx="1">
                  <c:v>20</c:v>
                </c:pt>
                <c:pt idx="2">
                  <c:v>20</c:v>
                </c:pt>
                <c:pt idx="3">
                  <c:v>20</c:v>
                </c:pt>
                <c:pt idx="4">
                  <c:v>20</c:v>
                </c:pt>
                <c:pt idx="5">
                  <c:v>20</c:v>
                </c:pt>
                <c:pt idx="6">
                  <c:v>20</c:v>
                </c:pt>
                <c:pt idx="7">
                  <c:v>20</c:v>
                </c:pt>
                <c:pt idx="8">
                  <c:v>20</c:v>
                </c:pt>
                <c:pt idx="9">
                  <c:v>20</c:v>
                </c:pt>
                <c:pt idx="10">
                  <c:v>20</c:v>
                </c:pt>
                <c:pt idx="11">
                  <c:v>20</c:v>
                </c:pt>
                <c:pt idx="12">
                  <c:v>20</c:v>
                </c:pt>
                <c:pt idx="13">
                  <c:v>20</c:v>
                </c:pt>
                <c:pt idx="14">
                  <c:v>20</c:v>
                </c:pt>
                <c:pt idx="15">
                  <c:v>20</c:v>
                </c:pt>
                <c:pt idx="16">
                  <c:v>20</c:v>
                </c:pt>
                <c:pt idx="17">
                  <c:v>20</c:v>
                </c:pt>
                <c:pt idx="18">
                  <c:v>20</c:v>
                </c:pt>
                <c:pt idx="19">
                  <c:v>20</c:v>
                </c:pt>
                <c:pt idx="20">
                  <c:v>20</c:v>
                </c:pt>
                <c:pt idx="21">
                  <c:v>20</c:v>
                </c:pt>
                <c:pt idx="22">
                  <c:v>20</c:v>
                </c:pt>
                <c:pt idx="23">
                  <c:v>20</c:v>
                </c:pt>
                <c:pt idx="24">
                  <c:v>20</c:v>
                </c:pt>
                <c:pt idx="25">
                  <c:v>20</c:v>
                </c:pt>
                <c:pt idx="26">
                  <c:v>20</c:v>
                </c:pt>
                <c:pt idx="27">
                  <c:v>20</c:v>
                </c:pt>
                <c:pt idx="28">
                  <c:v>20</c:v>
                </c:pt>
                <c:pt idx="29">
                  <c:v>20</c:v>
                </c:pt>
                <c:pt idx="30">
                  <c:v>20</c:v>
                </c:pt>
                <c:pt idx="31">
                  <c:v>20</c:v>
                </c:pt>
                <c:pt idx="32">
                  <c:v>20</c:v>
                </c:pt>
              </c:numCache>
            </c:numRef>
          </c:val>
          <c:smooth val="0"/>
          <c:extLst>
            <c:ext xmlns:c16="http://schemas.microsoft.com/office/drawing/2014/chart" uri="{C3380CC4-5D6E-409C-BE32-E72D297353CC}">
              <c16:uniqueId val="{00000015-DF7C-4BF9-AB3C-570B2E158576}"/>
            </c:ext>
          </c:extLst>
        </c:ser>
        <c:dLbls>
          <c:showLegendKey val="0"/>
          <c:showVal val="0"/>
          <c:showCatName val="0"/>
          <c:showSerName val="0"/>
          <c:showPercent val="0"/>
          <c:showBubbleSize val="0"/>
        </c:dLbls>
        <c:marker val="1"/>
        <c:smooth val="0"/>
        <c:axId val="1253057360"/>
        <c:axId val="1253056528"/>
      </c:lineChart>
      <c:catAx>
        <c:axId val="1253057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12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1253056528"/>
        <c:crosses val="autoZero"/>
        <c:auto val="1"/>
        <c:lblAlgn val="ctr"/>
        <c:lblOffset val="100"/>
        <c:noMultiLvlLbl val="0"/>
      </c:catAx>
      <c:valAx>
        <c:axId val="1253056528"/>
        <c:scaling>
          <c:orientation val="minMax"/>
          <c:max val="26"/>
          <c:min val="1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1253057360"/>
        <c:crosses val="autoZero"/>
        <c:crossBetween val="between"/>
      </c:valAx>
      <c:spPr>
        <a:noFill/>
        <a:ln>
          <a:noFill/>
        </a:ln>
        <a:effectLst/>
      </c:spPr>
    </c:plotArea>
    <c:legend>
      <c:legendPos val="t"/>
      <c:legendEntry>
        <c:idx val="0"/>
        <c:delete val="1"/>
      </c:legendEntry>
      <c:layout>
        <c:manualLayout>
          <c:xMode val="edge"/>
          <c:yMode val="edge"/>
          <c:x val="0.26654891215750326"/>
          <c:y val="0.10486897476546192"/>
          <c:w val="0.44563642007465765"/>
          <c:h val="5.143965771819778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solidFill>
    </a:ln>
    <a:effectLst/>
  </c:spPr>
  <c:txPr>
    <a:bodyPr/>
    <a:lstStyle/>
    <a:p>
      <a:pPr>
        <a:defRPr>
          <a:latin typeface="Avenir Next LT Pro" panose="020B05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Avenir Next LT Pro" panose="020B0504020202020204" pitchFamily="34" charset="0"/>
                <a:ea typeface="+mn-ea"/>
                <a:cs typeface="+mn-cs"/>
              </a:defRPr>
            </a:pPr>
            <a:r>
              <a:rPr lang="en-US" sz="1800" b="0" i="0" baseline="0" dirty="0">
                <a:solidFill>
                  <a:schemeClr val="tx2"/>
                </a:solidFill>
                <a:effectLst/>
              </a:rPr>
              <a:t>Only 10 of 32 districts were average 4-8 Class Sizes smaller than the cap</a:t>
            </a:r>
            <a:endParaRPr lang="en-US" sz="1800" dirty="0">
              <a:solidFill>
                <a:schemeClr val="tx2"/>
              </a:solidFill>
              <a:effectLst/>
            </a:endParaRPr>
          </a:p>
        </c:rich>
      </c:tx>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Avenir Next LT Pro" panose="020B0504020202020204" pitchFamily="34" charset="0"/>
              <a:ea typeface="+mn-ea"/>
              <a:cs typeface="+mn-cs"/>
            </a:defRPr>
          </a:pPr>
          <a:endParaRPr lang="en-US"/>
        </a:p>
      </c:txPr>
    </c:title>
    <c:autoTitleDeleted val="0"/>
    <c:plotArea>
      <c:layout>
        <c:manualLayout>
          <c:layoutTarget val="inner"/>
          <c:xMode val="edge"/>
          <c:yMode val="edge"/>
          <c:x val="9.1911241679630343E-2"/>
          <c:y val="0.20762605916010571"/>
          <c:w val="0.87577304980944848"/>
          <c:h val="0.53553078502423601"/>
        </c:manualLayout>
      </c:layout>
      <c:barChart>
        <c:barDir val="col"/>
        <c:grouping val="clustered"/>
        <c:varyColors val="0"/>
        <c:ser>
          <c:idx val="0"/>
          <c:order val="0"/>
          <c:tx>
            <c:strRef>
              <c:f>'School CS Data'!$G$44</c:f>
              <c:strCache>
                <c:ptCount val="1"/>
                <c:pt idx="0">
                  <c:v>District Avg. (K-3)</c:v>
                </c:pt>
              </c:strCache>
            </c:strRef>
          </c:tx>
          <c:spPr>
            <a:solidFill>
              <a:schemeClr val="bg2">
                <a:lumMod val="90000"/>
              </a:schemeClr>
            </a:solidFill>
            <a:ln>
              <a:noFill/>
            </a:ln>
            <a:effectLst/>
          </c:spPr>
          <c:invertIfNegative val="0"/>
          <c:dPt>
            <c:idx val="6"/>
            <c:invertIfNegative val="0"/>
            <c:bubble3D val="0"/>
            <c:spPr>
              <a:solidFill>
                <a:schemeClr val="bg2">
                  <a:lumMod val="90000"/>
                </a:schemeClr>
              </a:solidFill>
              <a:ln>
                <a:noFill/>
              </a:ln>
              <a:effectLst/>
            </c:spPr>
            <c:extLst>
              <c:ext xmlns:c16="http://schemas.microsoft.com/office/drawing/2014/chart" uri="{C3380CC4-5D6E-409C-BE32-E72D297353CC}">
                <c16:uniqueId val="{00000001-983D-4B02-AE8B-3F357A3E45FC}"/>
              </c:ext>
            </c:extLst>
          </c:dPt>
          <c:dPt>
            <c:idx val="10"/>
            <c:invertIfNegative val="0"/>
            <c:bubble3D val="0"/>
            <c:spPr>
              <a:solidFill>
                <a:schemeClr val="bg2">
                  <a:lumMod val="90000"/>
                </a:schemeClr>
              </a:solidFill>
              <a:ln>
                <a:noFill/>
              </a:ln>
              <a:effectLst/>
            </c:spPr>
            <c:extLst>
              <c:ext xmlns:c16="http://schemas.microsoft.com/office/drawing/2014/chart" uri="{C3380CC4-5D6E-409C-BE32-E72D297353CC}">
                <c16:uniqueId val="{00000003-983D-4B02-AE8B-3F357A3E45FC}"/>
              </c:ext>
            </c:extLst>
          </c:dPt>
          <c:dPt>
            <c:idx val="13"/>
            <c:invertIfNegative val="0"/>
            <c:bubble3D val="0"/>
            <c:spPr>
              <a:solidFill>
                <a:schemeClr val="bg2">
                  <a:lumMod val="90000"/>
                </a:schemeClr>
              </a:solidFill>
              <a:ln>
                <a:noFill/>
              </a:ln>
              <a:effectLst/>
            </c:spPr>
            <c:extLst>
              <c:ext xmlns:c16="http://schemas.microsoft.com/office/drawing/2014/chart" uri="{C3380CC4-5D6E-409C-BE32-E72D297353CC}">
                <c16:uniqueId val="{00000005-983D-4B02-AE8B-3F357A3E45FC}"/>
              </c:ext>
            </c:extLst>
          </c:dPt>
          <c:dPt>
            <c:idx val="16"/>
            <c:invertIfNegative val="0"/>
            <c:bubble3D val="0"/>
            <c:spPr>
              <a:solidFill>
                <a:schemeClr val="bg2">
                  <a:lumMod val="90000"/>
                </a:schemeClr>
              </a:solidFill>
              <a:ln>
                <a:noFill/>
              </a:ln>
              <a:effectLst/>
            </c:spPr>
            <c:extLst>
              <c:ext xmlns:c16="http://schemas.microsoft.com/office/drawing/2014/chart" uri="{C3380CC4-5D6E-409C-BE32-E72D297353CC}">
                <c16:uniqueId val="{00000007-983D-4B02-AE8B-3F357A3E45FC}"/>
              </c:ext>
            </c:extLst>
          </c:dPt>
          <c:dPt>
            <c:idx val="18"/>
            <c:invertIfNegative val="0"/>
            <c:bubble3D val="0"/>
            <c:spPr>
              <a:solidFill>
                <a:srgbClr val="92D050"/>
              </a:solidFill>
              <a:ln>
                <a:noFill/>
              </a:ln>
              <a:effectLst/>
            </c:spPr>
            <c:extLst>
              <c:ext xmlns:c16="http://schemas.microsoft.com/office/drawing/2014/chart" uri="{C3380CC4-5D6E-409C-BE32-E72D297353CC}">
                <c16:uniqueId val="{00000009-983D-4B02-AE8B-3F357A3E45FC}"/>
              </c:ext>
            </c:extLst>
          </c:dPt>
          <c:dPt>
            <c:idx val="20"/>
            <c:invertIfNegative val="0"/>
            <c:bubble3D val="0"/>
            <c:spPr>
              <a:solidFill>
                <a:schemeClr val="bg2">
                  <a:lumMod val="90000"/>
                </a:schemeClr>
              </a:solidFill>
              <a:ln>
                <a:noFill/>
              </a:ln>
              <a:effectLst/>
            </c:spPr>
            <c:extLst>
              <c:ext xmlns:c16="http://schemas.microsoft.com/office/drawing/2014/chart" uri="{C3380CC4-5D6E-409C-BE32-E72D297353CC}">
                <c16:uniqueId val="{0000000B-983D-4B02-AE8B-3F357A3E45FC}"/>
              </c:ext>
            </c:extLst>
          </c:dPt>
          <c:dPt>
            <c:idx val="22"/>
            <c:invertIfNegative val="0"/>
            <c:bubble3D val="0"/>
            <c:spPr>
              <a:solidFill>
                <a:schemeClr val="bg2">
                  <a:lumMod val="90000"/>
                </a:schemeClr>
              </a:solidFill>
              <a:ln>
                <a:noFill/>
              </a:ln>
              <a:effectLst/>
            </c:spPr>
            <c:extLst>
              <c:ext xmlns:c16="http://schemas.microsoft.com/office/drawing/2014/chart" uri="{C3380CC4-5D6E-409C-BE32-E72D297353CC}">
                <c16:uniqueId val="{0000000D-983D-4B02-AE8B-3F357A3E45FC}"/>
              </c:ext>
            </c:extLst>
          </c:dPt>
          <c:dPt>
            <c:idx val="24"/>
            <c:invertIfNegative val="0"/>
            <c:bubble3D val="0"/>
            <c:spPr>
              <a:solidFill>
                <a:schemeClr val="bg2">
                  <a:lumMod val="90000"/>
                </a:schemeClr>
              </a:solidFill>
              <a:ln>
                <a:noFill/>
              </a:ln>
              <a:effectLst/>
            </c:spPr>
            <c:extLst>
              <c:ext xmlns:c16="http://schemas.microsoft.com/office/drawing/2014/chart" uri="{C3380CC4-5D6E-409C-BE32-E72D297353CC}">
                <c16:uniqueId val="{0000000F-983D-4B02-AE8B-3F357A3E45FC}"/>
              </c:ext>
            </c:extLst>
          </c:dPt>
          <c:dPt>
            <c:idx val="26"/>
            <c:invertIfNegative val="0"/>
            <c:bubble3D val="0"/>
            <c:spPr>
              <a:solidFill>
                <a:schemeClr val="bg2">
                  <a:lumMod val="90000"/>
                </a:schemeClr>
              </a:solidFill>
              <a:ln>
                <a:noFill/>
              </a:ln>
              <a:effectLst/>
            </c:spPr>
            <c:extLst>
              <c:ext xmlns:c16="http://schemas.microsoft.com/office/drawing/2014/chart" uri="{C3380CC4-5D6E-409C-BE32-E72D297353CC}">
                <c16:uniqueId val="{00000011-983D-4B02-AE8B-3F357A3E45FC}"/>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'School CS Data'!$F$45:$F$77</c:f>
              <c:strCache>
                <c:ptCount val="33"/>
                <c:pt idx="0">
                  <c:v>16</c:v>
                </c:pt>
                <c:pt idx="1">
                  <c:v>23</c:v>
                </c:pt>
                <c:pt idx="2">
                  <c:v>5</c:v>
                </c:pt>
                <c:pt idx="3">
                  <c:v>4</c:v>
                </c:pt>
                <c:pt idx="4">
                  <c:v>6</c:v>
                </c:pt>
                <c:pt idx="5">
                  <c:v>9</c:v>
                </c:pt>
                <c:pt idx="6">
                  <c:v>32</c:v>
                </c:pt>
                <c:pt idx="7">
                  <c:v>7</c:v>
                </c:pt>
                <c:pt idx="8">
                  <c:v>18</c:v>
                </c:pt>
                <c:pt idx="9">
                  <c:v>3</c:v>
                </c:pt>
                <c:pt idx="10">
                  <c:v>13</c:v>
                </c:pt>
                <c:pt idx="11">
                  <c:v>17</c:v>
                </c:pt>
                <c:pt idx="12">
                  <c:v>1</c:v>
                </c:pt>
                <c:pt idx="13">
                  <c:v>14</c:v>
                </c:pt>
                <c:pt idx="14">
                  <c:v>12</c:v>
                </c:pt>
                <c:pt idx="15">
                  <c:v>19</c:v>
                </c:pt>
                <c:pt idx="16">
                  <c:v>10</c:v>
                </c:pt>
                <c:pt idx="17">
                  <c:v>8</c:v>
                </c:pt>
                <c:pt idx="18">
                  <c:v>Citywide Avg.</c:v>
                </c:pt>
                <c:pt idx="19">
                  <c:v>30</c:v>
                </c:pt>
                <c:pt idx="20">
                  <c:v>11</c:v>
                </c:pt>
                <c:pt idx="21">
                  <c:v>22</c:v>
                </c:pt>
                <c:pt idx="22">
                  <c:v>15</c:v>
                </c:pt>
                <c:pt idx="23">
                  <c:v>27</c:v>
                </c:pt>
                <c:pt idx="24">
                  <c:v>20</c:v>
                </c:pt>
                <c:pt idx="25">
                  <c:v>29</c:v>
                </c:pt>
                <c:pt idx="26">
                  <c:v>24</c:v>
                </c:pt>
                <c:pt idx="27">
                  <c:v>2</c:v>
                </c:pt>
                <c:pt idx="28">
                  <c:v>25</c:v>
                </c:pt>
                <c:pt idx="29">
                  <c:v>21</c:v>
                </c:pt>
                <c:pt idx="30">
                  <c:v>28</c:v>
                </c:pt>
                <c:pt idx="31">
                  <c:v>31</c:v>
                </c:pt>
                <c:pt idx="32">
                  <c:v>26</c:v>
                </c:pt>
              </c:strCache>
            </c:strRef>
          </c:cat>
          <c:val>
            <c:numRef>
              <c:f>'School CS Data'!$G$45:$G$77</c:f>
              <c:numCache>
                <c:formatCode>0.0</c:formatCode>
                <c:ptCount val="33"/>
                <c:pt idx="0">
                  <c:v>20.089147286821706</c:v>
                </c:pt>
                <c:pt idx="1">
                  <c:v>20.277542372881356</c:v>
                </c:pt>
                <c:pt idx="2">
                  <c:v>20.463265306122448</c:v>
                </c:pt>
                <c:pt idx="3">
                  <c:v>20.545051698670605</c:v>
                </c:pt>
                <c:pt idx="4">
                  <c:v>21.354477611940297</c:v>
                </c:pt>
                <c:pt idx="5">
                  <c:v>21.425145819831496</c:v>
                </c:pt>
                <c:pt idx="6">
                  <c:v>21.568406205923836</c:v>
                </c:pt>
                <c:pt idx="7">
                  <c:v>21.74848484848485</c:v>
                </c:pt>
                <c:pt idx="8">
                  <c:v>22.029982363315696</c:v>
                </c:pt>
                <c:pt idx="9">
                  <c:v>22.031990521327014</c:v>
                </c:pt>
                <c:pt idx="10">
                  <c:v>22.322222222222223</c:v>
                </c:pt>
                <c:pt idx="11">
                  <c:v>22.324468085106382</c:v>
                </c:pt>
                <c:pt idx="12">
                  <c:v>22.660714285714285</c:v>
                </c:pt>
                <c:pt idx="13">
                  <c:v>22.679075738125803</c:v>
                </c:pt>
                <c:pt idx="14">
                  <c:v>22.930209371884349</c:v>
                </c:pt>
                <c:pt idx="15">
                  <c:v>23.142857142857142</c:v>
                </c:pt>
                <c:pt idx="16">
                  <c:v>23.511241007194243</c:v>
                </c:pt>
                <c:pt idx="17">
                  <c:v>24.082482325216024</c:v>
                </c:pt>
                <c:pt idx="18">
                  <c:v>24.751644284392427</c:v>
                </c:pt>
                <c:pt idx="19">
                  <c:v>24.962455606291222</c:v>
                </c:pt>
                <c:pt idx="20">
                  <c:v>24.981543624161073</c:v>
                </c:pt>
                <c:pt idx="21">
                  <c:v>25.259174311926607</c:v>
                </c:pt>
                <c:pt idx="22">
                  <c:v>25.440950920245399</c:v>
                </c:pt>
                <c:pt idx="23">
                  <c:v>25.623000000000001</c:v>
                </c:pt>
                <c:pt idx="24">
                  <c:v>25.680082135523612</c:v>
                </c:pt>
                <c:pt idx="25">
                  <c:v>25.849557522123895</c:v>
                </c:pt>
                <c:pt idx="26">
                  <c:v>26.211301233585356</c:v>
                </c:pt>
                <c:pt idx="27">
                  <c:v>26.349726775956285</c:v>
                </c:pt>
                <c:pt idx="28">
                  <c:v>27.031615925058549</c:v>
                </c:pt>
                <c:pt idx="29">
                  <c:v>27.41705668226729</c:v>
                </c:pt>
                <c:pt idx="30">
                  <c:v>27.534732272069466</c:v>
                </c:pt>
                <c:pt idx="31">
                  <c:v>27.607695358984529</c:v>
                </c:pt>
                <c:pt idx="32">
                  <c:v>28.340124003542957</c:v>
                </c:pt>
              </c:numCache>
            </c:numRef>
          </c:val>
          <c:extLst>
            <c:ext xmlns:c16="http://schemas.microsoft.com/office/drawing/2014/chart" uri="{C3380CC4-5D6E-409C-BE32-E72D297353CC}">
              <c16:uniqueId val="{00000012-983D-4B02-AE8B-3F357A3E45FC}"/>
            </c:ext>
          </c:extLst>
        </c:ser>
        <c:dLbls>
          <c:showLegendKey val="0"/>
          <c:showVal val="0"/>
          <c:showCatName val="0"/>
          <c:showSerName val="0"/>
          <c:showPercent val="0"/>
          <c:showBubbleSize val="0"/>
        </c:dLbls>
        <c:gapWidth val="150"/>
        <c:overlap val="20"/>
        <c:axId val="1253057360"/>
        <c:axId val="1253056528"/>
      </c:barChart>
      <c:lineChart>
        <c:grouping val="stacked"/>
        <c:varyColors val="0"/>
        <c:ser>
          <c:idx val="1"/>
          <c:order val="1"/>
          <c:tx>
            <c:strRef>
              <c:f>'School CS Data'!$H$44</c:f>
              <c:strCache>
                <c:ptCount val="1"/>
                <c:pt idx="0">
                  <c:v>Class Size Cap (4-8)</c:v>
                </c:pt>
              </c:strCache>
            </c:strRef>
          </c:tx>
          <c:spPr>
            <a:ln w="28575" cap="rnd">
              <a:solidFill>
                <a:schemeClr val="accent2"/>
              </a:solidFill>
              <a:round/>
            </a:ln>
            <a:effectLst/>
          </c:spPr>
          <c:marker>
            <c:symbol val="none"/>
          </c:marker>
          <c:cat>
            <c:strRef>
              <c:f>'School CS Data'!$F$45:$F$77</c:f>
              <c:strCache>
                <c:ptCount val="33"/>
                <c:pt idx="0">
                  <c:v>16</c:v>
                </c:pt>
                <c:pt idx="1">
                  <c:v>23</c:v>
                </c:pt>
                <c:pt idx="2">
                  <c:v>5</c:v>
                </c:pt>
                <c:pt idx="3">
                  <c:v>4</c:v>
                </c:pt>
                <c:pt idx="4">
                  <c:v>6</c:v>
                </c:pt>
                <c:pt idx="5">
                  <c:v>9</c:v>
                </c:pt>
                <c:pt idx="6">
                  <c:v>32</c:v>
                </c:pt>
                <c:pt idx="7">
                  <c:v>7</c:v>
                </c:pt>
                <c:pt idx="8">
                  <c:v>18</c:v>
                </c:pt>
                <c:pt idx="9">
                  <c:v>3</c:v>
                </c:pt>
                <c:pt idx="10">
                  <c:v>13</c:v>
                </c:pt>
                <c:pt idx="11">
                  <c:v>17</c:v>
                </c:pt>
                <c:pt idx="12">
                  <c:v>1</c:v>
                </c:pt>
                <c:pt idx="13">
                  <c:v>14</c:v>
                </c:pt>
                <c:pt idx="14">
                  <c:v>12</c:v>
                </c:pt>
                <c:pt idx="15">
                  <c:v>19</c:v>
                </c:pt>
                <c:pt idx="16">
                  <c:v>10</c:v>
                </c:pt>
                <c:pt idx="17">
                  <c:v>8</c:v>
                </c:pt>
                <c:pt idx="18">
                  <c:v>Citywide Avg.</c:v>
                </c:pt>
                <c:pt idx="19">
                  <c:v>30</c:v>
                </c:pt>
                <c:pt idx="20">
                  <c:v>11</c:v>
                </c:pt>
                <c:pt idx="21">
                  <c:v>22</c:v>
                </c:pt>
                <c:pt idx="22">
                  <c:v>15</c:v>
                </c:pt>
                <c:pt idx="23">
                  <c:v>27</c:v>
                </c:pt>
                <c:pt idx="24">
                  <c:v>20</c:v>
                </c:pt>
                <c:pt idx="25">
                  <c:v>29</c:v>
                </c:pt>
                <c:pt idx="26">
                  <c:v>24</c:v>
                </c:pt>
                <c:pt idx="27">
                  <c:v>2</c:v>
                </c:pt>
                <c:pt idx="28">
                  <c:v>25</c:v>
                </c:pt>
                <c:pt idx="29">
                  <c:v>21</c:v>
                </c:pt>
                <c:pt idx="30">
                  <c:v>28</c:v>
                </c:pt>
                <c:pt idx="31">
                  <c:v>31</c:v>
                </c:pt>
                <c:pt idx="32">
                  <c:v>26</c:v>
                </c:pt>
              </c:strCache>
            </c:strRef>
          </c:cat>
          <c:val>
            <c:numRef>
              <c:f>'School CS Data'!$H$45:$H$77</c:f>
              <c:numCache>
                <c:formatCode>0.0</c:formatCode>
                <c:ptCount val="33"/>
                <c:pt idx="0">
                  <c:v>23</c:v>
                </c:pt>
                <c:pt idx="1">
                  <c:v>23</c:v>
                </c:pt>
                <c:pt idx="2">
                  <c:v>23</c:v>
                </c:pt>
                <c:pt idx="3">
                  <c:v>23</c:v>
                </c:pt>
                <c:pt idx="4">
                  <c:v>23</c:v>
                </c:pt>
                <c:pt idx="5">
                  <c:v>23</c:v>
                </c:pt>
                <c:pt idx="6">
                  <c:v>23</c:v>
                </c:pt>
                <c:pt idx="7">
                  <c:v>23</c:v>
                </c:pt>
                <c:pt idx="8">
                  <c:v>23</c:v>
                </c:pt>
                <c:pt idx="9">
                  <c:v>23</c:v>
                </c:pt>
                <c:pt idx="10">
                  <c:v>23</c:v>
                </c:pt>
                <c:pt idx="11">
                  <c:v>23</c:v>
                </c:pt>
                <c:pt idx="12">
                  <c:v>23</c:v>
                </c:pt>
                <c:pt idx="13">
                  <c:v>23</c:v>
                </c:pt>
                <c:pt idx="14">
                  <c:v>23</c:v>
                </c:pt>
                <c:pt idx="15">
                  <c:v>23</c:v>
                </c:pt>
                <c:pt idx="16">
                  <c:v>23</c:v>
                </c:pt>
                <c:pt idx="17">
                  <c:v>23</c:v>
                </c:pt>
                <c:pt idx="18">
                  <c:v>23</c:v>
                </c:pt>
                <c:pt idx="19">
                  <c:v>23</c:v>
                </c:pt>
                <c:pt idx="20">
                  <c:v>23</c:v>
                </c:pt>
                <c:pt idx="21">
                  <c:v>23</c:v>
                </c:pt>
                <c:pt idx="22">
                  <c:v>23</c:v>
                </c:pt>
                <c:pt idx="23">
                  <c:v>23</c:v>
                </c:pt>
                <c:pt idx="24">
                  <c:v>23</c:v>
                </c:pt>
                <c:pt idx="25">
                  <c:v>23</c:v>
                </c:pt>
                <c:pt idx="26">
                  <c:v>23</c:v>
                </c:pt>
                <c:pt idx="27">
                  <c:v>23</c:v>
                </c:pt>
                <c:pt idx="28">
                  <c:v>23</c:v>
                </c:pt>
                <c:pt idx="29">
                  <c:v>23</c:v>
                </c:pt>
                <c:pt idx="30">
                  <c:v>23</c:v>
                </c:pt>
                <c:pt idx="31">
                  <c:v>23</c:v>
                </c:pt>
                <c:pt idx="32">
                  <c:v>23</c:v>
                </c:pt>
              </c:numCache>
            </c:numRef>
          </c:val>
          <c:smooth val="0"/>
          <c:extLst>
            <c:ext xmlns:c16="http://schemas.microsoft.com/office/drawing/2014/chart" uri="{C3380CC4-5D6E-409C-BE32-E72D297353CC}">
              <c16:uniqueId val="{00000013-983D-4B02-AE8B-3F357A3E45FC}"/>
            </c:ext>
          </c:extLst>
        </c:ser>
        <c:dLbls>
          <c:showLegendKey val="0"/>
          <c:showVal val="0"/>
          <c:showCatName val="0"/>
          <c:showSerName val="0"/>
          <c:showPercent val="0"/>
          <c:showBubbleSize val="0"/>
        </c:dLbls>
        <c:marker val="1"/>
        <c:smooth val="0"/>
        <c:axId val="1253057360"/>
        <c:axId val="1253056528"/>
      </c:lineChart>
      <c:catAx>
        <c:axId val="1253057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1253056528"/>
        <c:crosses val="autoZero"/>
        <c:auto val="1"/>
        <c:lblAlgn val="ctr"/>
        <c:lblOffset val="100"/>
        <c:noMultiLvlLbl val="0"/>
      </c:catAx>
      <c:valAx>
        <c:axId val="1253056528"/>
        <c:scaling>
          <c:orientation val="minMax"/>
          <c:max val="29"/>
          <c:min val="1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1253057360"/>
        <c:crosses val="autoZero"/>
        <c:crossBetween val="between"/>
      </c:valAx>
      <c:spPr>
        <a:noFill/>
        <a:ln>
          <a:noFill/>
        </a:ln>
        <a:effectLst/>
      </c:spPr>
    </c:plotArea>
    <c:legend>
      <c:legendPos val="t"/>
      <c:legendEntry>
        <c:idx val="0"/>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accent1">
          <a:lumMod val="75000"/>
        </a:schemeClr>
      </a:solidFill>
    </a:ln>
    <a:effectLst/>
  </c:spPr>
  <c:txPr>
    <a:bodyPr/>
    <a:lstStyle/>
    <a:p>
      <a:pPr>
        <a:defRPr>
          <a:latin typeface="Avenir Next LT Pro" panose="020B05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40" b="0" i="0" u="none" strike="noStrike" kern="1200" spc="0" baseline="0">
                <a:solidFill>
                  <a:schemeClr val="tx1">
                    <a:lumMod val="65000"/>
                    <a:lumOff val="35000"/>
                  </a:schemeClr>
                </a:solidFill>
                <a:latin typeface="Avenir Next LT Pro" panose="020B0504020202020204" pitchFamily="34" charset="0"/>
                <a:ea typeface="+mn-ea"/>
                <a:cs typeface="+mn-cs"/>
              </a:defRPr>
            </a:pPr>
            <a:r>
              <a:rPr lang="en-US" sz="1800" dirty="0"/>
              <a:t>High School Class Sizes smaller than cap in 24 out of 32 School districts</a:t>
            </a:r>
            <a:endParaRPr lang="en-US" dirty="0"/>
          </a:p>
        </c:rich>
      </c:tx>
      <c:overlay val="0"/>
      <c:spPr>
        <a:noFill/>
        <a:ln>
          <a:noFill/>
        </a:ln>
        <a:effectLst/>
      </c:spPr>
      <c:txPr>
        <a:bodyPr rot="0" spcFirstLastPara="1" vertOverflow="ellipsis" vert="horz" wrap="square" anchor="ctr" anchorCtr="1"/>
        <a:lstStyle/>
        <a:p>
          <a:pPr algn="l">
            <a:defRPr sz="1440" b="0" i="0" u="none" strike="noStrike" kern="1200" spc="0" baseline="0">
              <a:solidFill>
                <a:schemeClr val="tx1">
                  <a:lumMod val="65000"/>
                  <a:lumOff val="35000"/>
                </a:schemeClr>
              </a:solidFill>
              <a:latin typeface="Avenir Next LT Pro" panose="020B0504020202020204" pitchFamily="34" charset="0"/>
              <a:ea typeface="+mn-ea"/>
              <a:cs typeface="+mn-cs"/>
            </a:defRPr>
          </a:pPr>
          <a:endParaRPr lang="en-US"/>
        </a:p>
      </c:txPr>
    </c:title>
    <c:autoTitleDeleted val="0"/>
    <c:plotArea>
      <c:layout>
        <c:manualLayout>
          <c:layoutTarget val="inner"/>
          <c:xMode val="edge"/>
          <c:yMode val="edge"/>
          <c:x val="0.10636900556189649"/>
          <c:y val="0.20202924045360005"/>
          <c:w val="0.85847912426802586"/>
          <c:h val="0.56101782062391048"/>
        </c:manualLayout>
      </c:layout>
      <c:barChart>
        <c:barDir val="col"/>
        <c:grouping val="clustered"/>
        <c:varyColors val="0"/>
        <c:ser>
          <c:idx val="0"/>
          <c:order val="0"/>
          <c:tx>
            <c:strRef>
              <c:f>'School CS Data'!$G$44</c:f>
              <c:strCache>
                <c:ptCount val="1"/>
                <c:pt idx="0">
                  <c:v>District Avg. (HS)</c:v>
                </c:pt>
              </c:strCache>
            </c:strRef>
          </c:tx>
          <c:spPr>
            <a:solidFill>
              <a:schemeClr val="bg2">
                <a:lumMod val="90000"/>
              </a:schemeClr>
            </a:solidFill>
            <a:ln>
              <a:noFill/>
            </a:ln>
            <a:effectLst/>
          </c:spPr>
          <c:invertIfNegative val="0"/>
          <c:dPt>
            <c:idx val="6"/>
            <c:invertIfNegative val="0"/>
            <c:bubble3D val="0"/>
            <c:spPr>
              <a:solidFill>
                <a:schemeClr val="bg2">
                  <a:lumMod val="90000"/>
                </a:schemeClr>
              </a:solidFill>
              <a:ln>
                <a:noFill/>
              </a:ln>
              <a:effectLst/>
            </c:spPr>
            <c:extLst>
              <c:ext xmlns:c16="http://schemas.microsoft.com/office/drawing/2014/chart" uri="{C3380CC4-5D6E-409C-BE32-E72D297353CC}">
                <c16:uniqueId val="{00000001-EC78-4A4C-8A12-1DD0237621D4}"/>
              </c:ext>
            </c:extLst>
          </c:dPt>
          <c:dPt>
            <c:idx val="14"/>
            <c:invertIfNegative val="0"/>
            <c:bubble3D val="0"/>
            <c:spPr>
              <a:solidFill>
                <a:schemeClr val="bg2">
                  <a:lumMod val="90000"/>
                </a:schemeClr>
              </a:solidFill>
              <a:ln>
                <a:noFill/>
              </a:ln>
              <a:effectLst/>
            </c:spPr>
            <c:extLst>
              <c:ext xmlns:c16="http://schemas.microsoft.com/office/drawing/2014/chart" uri="{C3380CC4-5D6E-409C-BE32-E72D297353CC}">
                <c16:uniqueId val="{00000003-EC78-4A4C-8A12-1DD0237621D4}"/>
              </c:ext>
            </c:extLst>
          </c:dPt>
          <c:dPt>
            <c:idx val="16"/>
            <c:invertIfNegative val="0"/>
            <c:bubble3D val="0"/>
            <c:spPr>
              <a:solidFill>
                <a:schemeClr val="bg2">
                  <a:lumMod val="90000"/>
                </a:schemeClr>
              </a:solidFill>
              <a:ln>
                <a:noFill/>
              </a:ln>
              <a:effectLst/>
            </c:spPr>
            <c:extLst>
              <c:ext xmlns:c16="http://schemas.microsoft.com/office/drawing/2014/chart" uri="{C3380CC4-5D6E-409C-BE32-E72D297353CC}">
                <c16:uniqueId val="{00000005-EC78-4A4C-8A12-1DD0237621D4}"/>
              </c:ext>
            </c:extLst>
          </c:dPt>
          <c:dPt>
            <c:idx val="20"/>
            <c:invertIfNegative val="0"/>
            <c:bubble3D val="0"/>
            <c:spPr>
              <a:solidFill>
                <a:srgbClr val="92D050"/>
              </a:solidFill>
              <a:ln>
                <a:noFill/>
              </a:ln>
              <a:effectLst/>
            </c:spPr>
            <c:extLst>
              <c:ext xmlns:c16="http://schemas.microsoft.com/office/drawing/2014/chart" uri="{C3380CC4-5D6E-409C-BE32-E72D297353CC}">
                <c16:uniqueId val="{00000007-EC78-4A4C-8A12-1DD0237621D4}"/>
              </c:ext>
            </c:extLst>
          </c:dPt>
          <c:dPt>
            <c:idx val="21"/>
            <c:invertIfNegative val="0"/>
            <c:bubble3D val="0"/>
            <c:spPr>
              <a:solidFill>
                <a:schemeClr val="bg2">
                  <a:lumMod val="90000"/>
                </a:schemeClr>
              </a:solidFill>
              <a:ln>
                <a:noFill/>
              </a:ln>
              <a:effectLst/>
            </c:spPr>
            <c:extLst>
              <c:ext xmlns:c16="http://schemas.microsoft.com/office/drawing/2014/chart" uri="{C3380CC4-5D6E-409C-BE32-E72D297353CC}">
                <c16:uniqueId val="{00000009-EC78-4A4C-8A12-1DD0237621D4}"/>
              </c:ext>
            </c:extLst>
          </c:dPt>
          <c:dPt>
            <c:idx val="23"/>
            <c:invertIfNegative val="0"/>
            <c:bubble3D val="0"/>
            <c:spPr>
              <a:solidFill>
                <a:schemeClr val="bg2">
                  <a:lumMod val="90000"/>
                </a:schemeClr>
              </a:solidFill>
              <a:ln>
                <a:noFill/>
              </a:ln>
              <a:effectLst/>
            </c:spPr>
            <c:extLst>
              <c:ext xmlns:c16="http://schemas.microsoft.com/office/drawing/2014/chart" uri="{C3380CC4-5D6E-409C-BE32-E72D297353CC}">
                <c16:uniqueId val="{0000000B-EC78-4A4C-8A12-1DD0237621D4}"/>
              </c:ext>
            </c:extLst>
          </c:dPt>
          <c:dPt>
            <c:idx val="25"/>
            <c:invertIfNegative val="0"/>
            <c:bubble3D val="0"/>
            <c:spPr>
              <a:solidFill>
                <a:schemeClr val="bg2">
                  <a:lumMod val="90000"/>
                </a:schemeClr>
              </a:solidFill>
              <a:ln>
                <a:noFill/>
              </a:ln>
              <a:effectLst/>
            </c:spPr>
            <c:extLst>
              <c:ext xmlns:c16="http://schemas.microsoft.com/office/drawing/2014/chart" uri="{C3380CC4-5D6E-409C-BE32-E72D297353CC}">
                <c16:uniqueId val="{0000000D-EC78-4A4C-8A12-1DD0237621D4}"/>
              </c:ext>
            </c:extLst>
          </c:dPt>
          <c:dPt>
            <c:idx val="29"/>
            <c:invertIfNegative val="0"/>
            <c:bubble3D val="0"/>
            <c:spPr>
              <a:solidFill>
                <a:schemeClr val="bg2">
                  <a:lumMod val="90000"/>
                </a:schemeClr>
              </a:solidFill>
              <a:ln>
                <a:noFill/>
              </a:ln>
              <a:effectLst/>
            </c:spPr>
            <c:extLst>
              <c:ext xmlns:c16="http://schemas.microsoft.com/office/drawing/2014/chart" uri="{C3380CC4-5D6E-409C-BE32-E72D297353CC}">
                <c16:uniqueId val="{0000000F-EC78-4A4C-8A12-1DD0237621D4}"/>
              </c:ext>
            </c:extLst>
          </c:dPt>
          <c:dPt>
            <c:idx val="32"/>
            <c:invertIfNegative val="0"/>
            <c:bubble3D val="0"/>
            <c:spPr>
              <a:solidFill>
                <a:schemeClr val="bg2">
                  <a:lumMod val="90000"/>
                </a:schemeClr>
              </a:solidFill>
              <a:ln>
                <a:noFill/>
              </a:ln>
              <a:effectLst/>
            </c:spPr>
            <c:extLst>
              <c:ext xmlns:c16="http://schemas.microsoft.com/office/drawing/2014/chart" uri="{C3380CC4-5D6E-409C-BE32-E72D297353CC}">
                <c16:uniqueId val="{00000011-EC78-4A4C-8A12-1DD0237621D4}"/>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'School CS Data'!$F$45:$F$77</c:f>
              <c:strCache>
                <c:ptCount val="33"/>
                <c:pt idx="0">
                  <c:v>23</c:v>
                </c:pt>
                <c:pt idx="1">
                  <c:v>18</c:v>
                </c:pt>
                <c:pt idx="2">
                  <c:v>17</c:v>
                </c:pt>
                <c:pt idx="3">
                  <c:v>8</c:v>
                </c:pt>
                <c:pt idx="4">
                  <c:v>7</c:v>
                </c:pt>
                <c:pt idx="5">
                  <c:v>12</c:v>
                </c:pt>
                <c:pt idx="6">
                  <c:v>32</c:v>
                </c:pt>
                <c:pt idx="7">
                  <c:v>4</c:v>
                </c:pt>
                <c:pt idx="8">
                  <c:v>5</c:v>
                </c:pt>
                <c:pt idx="9">
                  <c:v>19</c:v>
                </c:pt>
                <c:pt idx="10">
                  <c:v>27</c:v>
                </c:pt>
                <c:pt idx="11">
                  <c:v>1</c:v>
                </c:pt>
                <c:pt idx="12">
                  <c:v>9</c:v>
                </c:pt>
                <c:pt idx="13">
                  <c:v>16</c:v>
                </c:pt>
                <c:pt idx="14">
                  <c:v>10</c:v>
                </c:pt>
                <c:pt idx="15">
                  <c:v>3</c:v>
                </c:pt>
                <c:pt idx="16">
                  <c:v>11</c:v>
                </c:pt>
                <c:pt idx="17">
                  <c:v>6</c:v>
                </c:pt>
                <c:pt idx="18">
                  <c:v>2</c:v>
                </c:pt>
                <c:pt idx="19">
                  <c:v>29</c:v>
                </c:pt>
                <c:pt idx="20">
                  <c:v>Citywide Avg.</c:v>
                </c:pt>
                <c:pt idx="21">
                  <c:v>14</c:v>
                </c:pt>
                <c:pt idx="22">
                  <c:v>31</c:v>
                </c:pt>
                <c:pt idx="23">
                  <c:v>24</c:v>
                </c:pt>
                <c:pt idx="24">
                  <c:v>21</c:v>
                </c:pt>
                <c:pt idx="25">
                  <c:v>15</c:v>
                </c:pt>
                <c:pt idx="26">
                  <c:v>26</c:v>
                </c:pt>
                <c:pt idx="27">
                  <c:v>30</c:v>
                </c:pt>
                <c:pt idx="28">
                  <c:v>22</c:v>
                </c:pt>
                <c:pt idx="29">
                  <c:v>13</c:v>
                </c:pt>
                <c:pt idx="30">
                  <c:v>25</c:v>
                </c:pt>
                <c:pt idx="31">
                  <c:v>28</c:v>
                </c:pt>
                <c:pt idx="32">
                  <c:v>20</c:v>
                </c:pt>
              </c:strCache>
            </c:strRef>
          </c:cat>
          <c:val>
            <c:numRef>
              <c:f>'School CS Data'!$G$45:$G$77</c:f>
              <c:numCache>
                <c:formatCode>0.0</c:formatCode>
                <c:ptCount val="33"/>
                <c:pt idx="0">
                  <c:v>16.325526932084308</c:v>
                </c:pt>
                <c:pt idx="1">
                  <c:v>19.522284122562674</c:v>
                </c:pt>
                <c:pt idx="2">
                  <c:v>20.622157006603082</c:v>
                </c:pt>
                <c:pt idx="3">
                  <c:v>21.234662576687118</c:v>
                </c:pt>
                <c:pt idx="4">
                  <c:v>21.549707602339183</c:v>
                </c:pt>
                <c:pt idx="5">
                  <c:v>21.757687576875767</c:v>
                </c:pt>
                <c:pt idx="6">
                  <c:v>21.820466786355475</c:v>
                </c:pt>
                <c:pt idx="7">
                  <c:v>21.845956354300384</c:v>
                </c:pt>
                <c:pt idx="8">
                  <c:v>22.209380234505861</c:v>
                </c:pt>
                <c:pt idx="9">
                  <c:v>22.238489871086557</c:v>
                </c:pt>
                <c:pt idx="10">
                  <c:v>22.751479289940828</c:v>
                </c:pt>
                <c:pt idx="11">
                  <c:v>22.770175438596493</c:v>
                </c:pt>
                <c:pt idx="12">
                  <c:v>22.884172661870505</c:v>
                </c:pt>
                <c:pt idx="13">
                  <c:v>23.040441176470587</c:v>
                </c:pt>
                <c:pt idx="14">
                  <c:v>23.093624772313298</c:v>
                </c:pt>
                <c:pt idx="15">
                  <c:v>23.425141242937855</c:v>
                </c:pt>
                <c:pt idx="16">
                  <c:v>23.581428571428571</c:v>
                </c:pt>
                <c:pt idx="17">
                  <c:v>23.726804123711339</c:v>
                </c:pt>
                <c:pt idx="18">
                  <c:v>23.826222145448263</c:v>
                </c:pt>
                <c:pt idx="19">
                  <c:v>23.938255033557049</c:v>
                </c:pt>
                <c:pt idx="20">
                  <c:v>24.128626082569578</c:v>
                </c:pt>
                <c:pt idx="21">
                  <c:v>24.165587419056429</c:v>
                </c:pt>
                <c:pt idx="22">
                  <c:v>24.259122865751589</c:v>
                </c:pt>
                <c:pt idx="23">
                  <c:v>24.854672897196263</c:v>
                </c:pt>
                <c:pt idx="24">
                  <c:v>24.992584745762713</c:v>
                </c:pt>
                <c:pt idx="25">
                  <c:v>25.019867549668874</c:v>
                </c:pt>
                <c:pt idx="26">
                  <c:v>26.279208831646734</c:v>
                </c:pt>
                <c:pt idx="27">
                  <c:v>26.310877626699629</c:v>
                </c:pt>
                <c:pt idx="28">
                  <c:v>26.776735459662287</c:v>
                </c:pt>
                <c:pt idx="29">
                  <c:v>27.045688178183894</c:v>
                </c:pt>
                <c:pt idx="30">
                  <c:v>27.17372577171572</c:v>
                </c:pt>
                <c:pt idx="31">
                  <c:v>27.194142654700048</c:v>
                </c:pt>
                <c:pt idx="32">
                  <c:v>27.32844243792325</c:v>
                </c:pt>
              </c:numCache>
            </c:numRef>
          </c:val>
          <c:extLst>
            <c:ext xmlns:c16="http://schemas.microsoft.com/office/drawing/2014/chart" uri="{C3380CC4-5D6E-409C-BE32-E72D297353CC}">
              <c16:uniqueId val="{00000012-EC78-4A4C-8A12-1DD0237621D4}"/>
            </c:ext>
          </c:extLst>
        </c:ser>
        <c:dLbls>
          <c:showLegendKey val="0"/>
          <c:showVal val="0"/>
          <c:showCatName val="0"/>
          <c:showSerName val="0"/>
          <c:showPercent val="0"/>
          <c:showBubbleSize val="0"/>
        </c:dLbls>
        <c:gapWidth val="150"/>
        <c:overlap val="20"/>
        <c:axId val="1253057360"/>
        <c:axId val="1253056528"/>
      </c:barChart>
      <c:lineChart>
        <c:grouping val="standard"/>
        <c:varyColors val="0"/>
        <c:ser>
          <c:idx val="1"/>
          <c:order val="1"/>
          <c:tx>
            <c:strRef>
              <c:f>'School CS Data'!$H$44</c:f>
              <c:strCache>
                <c:ptCount val="1"/>
                <c:pt idx="0">
                  <c:v>Class Size Cap (HS)</c:v>
                </c:pt>
              </c:strCache>
            </c:strRef>
          </c:tx>
          <c:spPr>
            <a:ln w="28575" cap="rnd">
              <a:solidFill>
                <a:schemeClr val="accent2"/>
              </a:solidFill>
              <a:round/>
            </a:ln>
            <a:effectLst/>
          </c:spPr>
          <c:marker>
            <c:symbol val="none"/>
          </c:marker>
          <c:cat>
            <c:strRef>
              <c:f>'School CS Data'!$F$45:$F$77</c:f>
              <c:strCache>
                <c:ptCount val="33"/>
                <c:pt idx="0">
                  <c:v>23</c:v>
                </c:pt>
                <c:pt idx="1">
                  <c:v>18</c:v>
                </c:pt>
                <c:pt idx="2">
                  <c:v>17</c:v>
                </c:pt>
                <c:pt idx="3">
                  <c:v>8</c:v>
                </c:pt>
                <c:pt idx="4">
                  <c:v>7</c:v>
                </c:pt>
                <c:pt idx="5">
                  <c:v>12</c:v>
                </c:pt>
                <c:pt idx="6">
                  <c:v>32</c:v>
                </c:pt>
                <c:pt idx="7">
                  <c:v>4</c:v>
                </c:pt>
                <c:pt idx="8">
                  <c:v>5</c:v>
                </c:pt>
                <c:pt idx="9">
                  <c:v>19</c:v>
                </c:pt>
                <c:pt idx="10">
                  <c:v>27</c:v>
                </c:pt>
                <c:pt idx="11">
                  <c:v>1</c:v>
                </c:pt>
                <c:pt idx="12">
                  <c:v>9</c:v>
                </c:pt>
                <c:pt idx="13">
                  <c:v>16</c:v>
                </c:pt>
                <c:pt idx="14">
                  <c:v>10</c:v>
                </c:pt>
                <c:pt idx="15">
                  <c:v>3</c:v>
                </c:pt>
                <c:pt idx="16">
                  <c:v>11</c:v>
                </c:pt>
                <c:pt idx="17">
                  <c:v>6</c:v>
                </c:pt>
                <c:pt idx="18">
                  <c:v>2</c:v>
                </c:pt>
                <c:pt idx="19">
                  <c:v>29</c:v>
                </c:pt>
                <c:pt idx="20">
                  <c:v>Citywide Avg.</c:v>
                </c:pt>
                <c:pt idx="21">
                  <c:v>14</c:v>
                </c:pt>
                <c:pt idx="22">
                  <c:v>31</c:v>
                </c:pt>
                <c:pt idx="23">
                  <c:v>24</c:v>
                </c:pt>
                <c:pt idx="24">
                  <c:v>21</c:v>
                </c:pt>
                <c:pt idx="25">
                  <c:v>15</c:v>
                </c:pt>
                <c:pt idx="26">
                  <c:v>26</c:v>
                </c:pt>
                <c:pt idx="27">
                  <c:v>30</c:v>
                </c:pt>
                <c:pt idx="28">
                  <c:v>22</c:v>
                </c:pt>
                <c:pt idx="29">
                  <c:v>13</c:v>
                </c:pt>
                <c:pt idx="30">
                  <c:v>25</c:v>
                </c:pt>
                <c:pt idx="31">
                  <c:v>28</c:v>
                </c:pt>
                <c:pt idx="32">
                  <c:v>20</c:v>
                </c:pt>
              </c:strCache>
            </c:strRef>
          </c:cat>
          <c:val>
            <c:numRef>
              <c:f>'School CS Data'!$H$45:$H$77</c:f>
              <c:numCache>
                <c:formatCode>0.0</c:formatCode>
                <c:ptCount val="33"/>
                <c:pt idx="0">
                  <c:v>25</c:v>
                </c:pt>
                <c:pt idx="1">
                  <c:v>25</c:v>
                </c:pt>
                <c:pt idx="2">
                  <c:v>25</c:v>
                </c:pt>
                <c:pt idx="3">
                  <c:v>25</c:v>
                </c:pt>
                <c:pt idx="4">
                  <c:v>25</c:v>
                </c:pt>
                <c:pt idx="5">
                  <c:v>25</c:v>
                </c:pt>
                <c:pt idx="6">
                  <c:v>25</c:v>
                </c:pt>
                <c:pt idx="7">
                  <c:v>25</c:v>
                </c:pt>
                <c:pt idx="8">
                  <c:v>25</c:v>
                </c:pt>
                <c:pt idx="9">
                  <c:v>25</c:v>
                </c:pt>
                <c:pt idx="10">
                  <c:v>25</c:v>
                </c:pt>
                <c:pt idx="11">
                  <c:v>25</c:v>
                </c:pt>
                <c:pt idx="12">
                  <c:v>25</c:v>
                </c:pt>
                <c:pt idx="13">
                  <c:v>25</c:v>
                </c:pt>
                <c:pt idx="14">
                  <c:v>25</c:v>
                </c:pt>
                <c:pt idx="15">
                  <c:v>25</c:v>
                </c:pt>
                <c:pt idx="16">
                  <c:v>25</c:v>
                </c:pt>
                <c:pt idx="17">
                  <c:v>25</c:v>
                </c:pt>
                <c:pt idx="18">
                  <c:v>25</c:v>
                </c:pt>
                <c:pt idx="19">
                  <c:v>25</c:v>
                </c:pt>
                <c:pt idx="20">
                  <c:v>25</c:v>
                </c:pt>
                <c:pt idx="21">
                  <c:v>25</c:v>
                </c:pt>
                <c:pt idx="22">
                  <c:v>25</c:v>
                </c:pt>
                <c:pt idx="23">
                  <c:v>25</c:v>
                </c:pt>
                <c:pt idx="24">
                  <c:v>25</c:v>
                </c:pt>
                <c:pt idx="25">
                  <c:v>25</c:v>
                </c:pt>
                <c:pt idx="26">
                  <c:v>25</c:v>
                </c:pt>
                <c:pt idx="27">
                  <c:v>25</c:v>
                </c:pt>
                <c:pt idx="28">
                  <c:v>25</c:v>
                </c:pt>
                <c:pt idx="29">
                  <c:v>25</c:v>
                </c:pt>
                <c:pt idx="30">
                  <c:v>25</c:v>
                </c:pt>
                <c:pt idx="31">
                  <c:v>25</c:v>
                </c:pt>
                <c:pt idx="32">
                  <c:v>25</c:v>
                </c:pt>
              </c:numCache>
            </c:numRef>
          </c:val>
          <c:smooth val="0"/>
          <c:extLst>
            <c:ext xmlns:c16="http://schemas.microsoft.com/office/drawing/2014/chart" uri="{C3380CC4-5D6E-409C-BE32-E72D297353CC}">
              <c16:uniqueId val="{00000013-EC78-4A4C-8A12-1DD0237621D4}"/>
            </c:ext>
          </c:extLst>
        </c:ser>
        <c:dLbls>
          <c:showLegendKey val="0"/>
          <c:showVal val="0"/>
          <c:showCatName val="0"/>
          <c:showSerName val="0"/>
          <c:showPercent val="0"/>
          <c:showBubbleSize val="0"/>
        </c:dLbls>
        <c:marker val="1"/>
        <c:smooth val="0"/>
        <c:axId val="1253057360"/>
        <c:axId val="1253056528"/>
      </c:lineChart>
      <c:catAx>
        <c:axId val="1253057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1253056528"/>
        <c:crosses val="autoZero"/>
        <c:auto val="1"/>
        <c:lblAlgn val="ctr"/>
        <c:lblOffset val="100"/>
        <c:noMultiLvlLbl val="0"/>
      </c:catAx>
      <c:valAx>
        <c:axId val="1253056528"/>
        <c:scaling>
          <c:orientation val="minMax"/>
          <c:min val="1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1253057360"/>
        <c:crosses val="autoZero"/>
        <c:crossBetween val="between"/>
      </c:valAx>
      <c:spPr>
        <a:noFill/>
        <a:ln>
          <a:noFill/>
        </a:ln>
        <a:effectLst/>
      </c:spPr>
    </c:plotArea>
    <c:legend>
      <c:legendPos val="t"/>
      <c:legendEntry>
        <c:idx val="0"/>
        <c:delete val="1"/>
      </c:legendEntry>
      <c:layout>
        <c:manualLayout>
          <c:xMode val="edge"/>
          <c:yMode val="edge"/>
          <c:x val="0.39889302580586605"/>
          <c:y val="7.5644941703424062E-2"/>
          <c:w val="0.20454268323430097"/>
          <c:h val="5.255781397637366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2">
          <a:lumMod val="75000"/>
        </a:schemeClr>
      </a:solidFill>
    </a:ln>
    <a:effectLst/>
  </c:spPr>
  <c:txPr>
    <a:bodyPr rot="0" vert="horz"/>
    <a:lstStyle/>
    <a:p>
      <a:pPr>
        <a:defRPr sz="1200">
          <a:latin typeface="Avenir Next LT Pro" panose="020B05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Avenir Next LT Pro" panose="020B0504020202020204" pitchFamily="34" charset="0"/>
                <a:ea typeface="+mn-ea"/>
                <a:cs typeface="+mn-cs"/>
              </a:defRPr>
            </a:pPr>
            <a:r>
              <a:rPr lang="en-US" sz="2000" baseline="0" dirty="0"/>
              <a:t>Last year, we found 38% of classes citywide were  at or below new class size caps, compared to 42% last year.  [DOE says 39%]</a:t>
            </a:r>
            <a:endParaRPr lang="en-US" sz="2000" dirty="0"/>
          </a:p>
        </c:rich>
      </c:tx>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Avenir Next LT Pro" panose="020B0504020202020204" pitchFamily="34" charset="0"/>
              <a:ea typeface="+mn-ea"/>
              <a:cs typeface="+mn-cs"/>
            </a:defRPr>
          </a:pPr>
          <a:endParaRPr lang="en-US"/>
        </a:p>
      </c:txPr>
    </c:title>
    <c:autoTitleDeleted val="0"/>
    <c:plotArea>
      <c:layout/>
      <c:barChart>
        <c:barDir val="col"/>
        <c:grouping val="clustered"/>
        <c:varyColors val="0"/>
        <c:ser>
          <c:idx val="0"/>
          <c:order val="0"/>
          <c:tx>
            <c:v>2021-2022</c:v>
          </c:tx>
          <c:spPr>
            <a:solidFill>
              <a:schemeClr val="accent1"/>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chemeClr val="dk1">
                        <a:lumMod val="65000"/>
                        <a:lumOff val="35000"/>
                      </a:schemeClr>
                    </a:solidFill>
                    <a:latin typeface="Avenir Next LT Pro" panose="020B0504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'Distribution Data, CS'!$E$31:$E$33</c:f>
              <c:strCache>
                <c:ptCount val="3"/>
                <c:pt idx="0">
                  <c:v>K-3</c:v>
                </c:pt>
                <c:pt idx="1">
                  <c:v>4-8</c:v>
                </c:pt>
                <c:pt idx="2">
                  <c:v>HS</c:v>
                </c:pt>
              </c:strCache>
            </c:strRef>
          </c:cat>
          <c:val>
            <c:numRef>
              <c:f>'Distribution Data, CS'!$F$31:$F$33</c:f>
              <c:numCache>
                <c:formatCode>0%</c:formatCode>
                <c:ptCount val="3"/>
                <c:pt idx="0">
                  <c:v>0.40859888720283255</c:v>
                </c:pt>
                <c:pt idx="1">
                  <c:v>0.42811803053697034</c:v>
                </c:pt>
                <c:pt idx="2">
                  <c:v>0.46567765724820992</c:v>
                </c:pt>
              </c:numCache>
            </c:numRef>
          </c:val>
          <c:extLst>
            <c:ext xmlns:c16="http://schemas.microsoft.com/office/drawing/2014/chart" uri="{C3380CC4-5D6E-409C-BE32-E72D297353CC}">
              <c16:uniqueId val="{00000000-5A37-467B-BBB3-E40F2A482EE7}"/>
            </c:ext>
          </c:extLst>
        </c:ser>
        <c:ser>
          <c:idx val="1"/>
          <c:order val="1"/>
          <c:tx>
            <c:v>2022-2023</c:v>
          </c:tx>
          <c:spPr>
            <a:solidFill>
              <a:srgbClr val="92D05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chemeClr val="dk1">
                        <a:lumMod val="65000"/>
                        <a:lumOff val="35000"/>
                      </a:schemeClr>
                    </a:solidFill>
                    <a:latin typeface="Avenir Next LT Pro" panose="020B0504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'Distribution Data, CS'!$E$31:$E$33</c:f>
              <c:strCache>
                <c:ptCount val="3"/>
                <c:pt idx="0">
                  <c:v>K-3</c:v>
                </c:pt>
                <c:pt idx="1">
                  <c:v>4-8</c:v>
                </c:pt>
                <c:pt idx="2">
                  <c:v>HS</c:v>
                </c:pt>
              </c:strCache>
            </c:strRef>
          </c:cat>
          <c:val>
            <c:numRef>
              <c:f>'Distribution Data, CS'!$G$31:$G$33</c:f>
              <c:numCache>
                <c:formatCode>0%</c:formatCode>
                <c:ptCount val="3"/>
                <c:pt idx="0">
                  <c:v>0.33322556309947193</c:v>
                </c:pt>
                <c:pt idx="1">
                  <c:v>0.32413034236126742</c:v>
                </c:pt>
                <c:pt idx="2">
                  <c:v>0.43601278062725973</c:v>
                </c:pt>
              </c:numCache>
            </c:numRef>
          </c:val>
          <c:extLst>
            <c:ext xmlns:c16="http://schemas.microsoft.com/office/drawing/2014/chart" uri="{C3380CC4-5D6E-409C-BE32-E72D297353CC}">
              <c16:uniqueId val="{00000001-5A37-467B-BBB3-E40F2A482EE7}"/>
            </c:ext>
          </c:extLst>
        </c:ser>
        <c:dLbls>
          <c:showLegendKey val="0"/>
          <c:showVal val="0"/>
          <c:showCatName val="0"/>
          <c:showSerName val="0"/>
          <c:showPercent val="0"/>
          <c:showBubbleSize val="0"/>
        </c:dLbls>
        <c:gapWidth val="219"/>
        <c:overlap val="-27"/>
        <c:axId val="1996300816"/>
        <c:axId val="1996311632"/>
      </c:barChart>
      <c:catAx>
        <c:axId val="199630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1996311632"/>
        <c:crosses val="autoZero"/>
        <c:auto val="1"/>
        <c:lblAlgn val="ctr"/>
        <c:lblOffset val="100"/>
        <c:noMultiLvlLbl val="0"/>
      </c:catAx>
      <c:valAx>
        <c:axId val="1996311632"/>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1996300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legend>
    <c:plotVisOnly val="1"/>
    <c:dispBlanksAs val="gap"/>
    <c:showDLblsOverMax val="0"/>
  </c:chart>
  <c:spPr>
    <a:noFill/>
    <a:ln>
      <a:noFill/>
    </a:ln>
    <a:effectLst/>
  </c:spPr>
  <c:txPr>
    <a:bodyPr/>
    <a:lstStyle/>
    <a:p>
      <a:pPr>
        <a:defRPr>
          <a:latin typeface="Avenir Next LT Pro" panose="020B05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venir Next LT Pro" panose="020B0504020202020204" pitchFamily="34" charset="0"/>
                <a:ea typeface="+mn-ea"/>
                <a:cs typeface="+mn-cs"/>
              </a:defRPr>
            </a:pPr>
            <a:r>
              <a:rPr lang="en-US" sz="1800" b="1" dirty="0">
                <a:solidFill>
                  <a:schemeClr val="tx2"/>
                </a:solidFill>
              </a:rPr>
              <a:t>DOE has lost over 4,000 full-time K12 teaching positions </a:t>
            </a:r>
          </a:p>
          <a:p>
            <a:pPr>
              <a:defRPr/>
            </a:pPr>
            <a:r>
              <a:rPr lang="en-US" sz="1800" b="1" dirty="0">
                <a:solidFill>
                  <a:schemeClr val="tx2"/>
                </a:solidFill>
              </a:rPr>
              <a:t>since FY 2019</a:t>
            </a:r>
            <a:endParaRPr lang="en-US" sz="1600" dirty="0">
              <a:solidFill>
                <a:schemeClr val="tx2"/>
              </a:solidFill>
            </a:endParaRPr>
          </a:p>
          <a:p>
            <a:pPr>
              <a:defRPr/>
            </a:pPr>
            <a:r>
              <a:rPr lang="en-US" sz="1600" i="1" dirty="0">
                <a:solidFill>
                  <a:schemeClr val="tx1">
                    <a:lumMod val="75000"/>
                    <a:lumOff val="25000"/>
                  </a:schemeClr>
                </a:solidFill>
              </a:rPr>
              <a:t>Data sources: DOE headcount reports</a:t>
            </a:r>
          </a:p>
          <a:p>
            <a:pPr>
              <a:defRPr/>
            </a:pPr>
            <a:r>
              <a:rPr lang="en-US" sz="1000" i="1" dirty="0">
                <a:solidFill>
                  <a:schemeClr val="tx1">
                    <a:lumMod val="75000"/>
                    <a:lumOff val="25000"/>
                  </a:schemeClr>
                </a:solidFill>
              </a:rPr>
              <a:t>(U/A 401 </a:t>
            </a:r>
            <a:r>
              <a:rPr lang="en-US" sz="1000" i="1" dirty="0" err="1">
                <a:solidFill>
                  <a:schemeClr val="tx1">
                    <a:lumMod val="75000"/>
                    <a:lumOff val="25000"/>
                  </a:schemeClr>
                </a:solidFill>
              </a:rPr>
              <a:t>gened</a:t>
            </a:r>
            <a:r>
              <a:rPr lang="en-US" sz="1000" i="1" dirty="0">
                <a:solidFill>
                  <a:schemeClr val="tx1">
                    <a:lumMod val="75000"/>
                    <a:lumOff val="25000"/>
                  </a:schemeClr>
                </a:solidFill>
              </a:rPr>
              <a:t>, U/A 403 sped &amp; U/A 481 categorical)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venir Next LT Pro" panose="020B0504020202020204" pitchFamily="34" charset="0"/>
              <a:ea typeface="+mn-ea"/>
              <a:cs typeface="+mn-cs"/>
            </a:defRPr>
          </a:pPr>
          <a:endParaRPr lang="en-US"/>
        </a:p>
      </c:txPr>
    </c:title>
    <c:autoTitleDeleted val="0"/>
    <c:plotArea>
      <c:layout>
        <c:manualLayout>
          <c:layoutTarget val="inner"/>
          <c:xMode val="edge"/>
          <c:yMode val="edge"/>
          <c:x val="0.10037417251562419"/>
          <c:y val="0.29188153310104531"/>
          <c:w val="0.87686328592685092"/>
          <c:h val="0.51929710005761465"/>
        </c:manualLayout>
      </c:layout>
      <c:barChart>
        <c:barDir val="col"/>
        <c:grouping val="clustered"/>
        <c:varyColors val="0"/>
        <c:ser>
          <c:idx val="3"/>
          <c:order val="3"/>
          <c:tx>
            <c:strRef>
              <c:f>summary!$C$10:$D$10</c:f>
              <c:strCache>
                <c:ptCount val="2"/>
                <c:pt idx="0">
                  <c:v>U/A 481</c:v>
                </c:pt>
                <c:pt idx="1">
                  <c:v>Total</c:v>
                </c:pt>
              </c:strCache>
            </c:strRef>
          </c:tx>
          <c:spPr>
            <a:solidFill>
              <a:schemeClr val="accent2"/>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7F32-4FB8-9203-71002B354392}"/>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venir Next LT Pro" panose="020B0504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summary!$E$6:$I$6</c:f>
              <c:strCache>
                <c:ptCount val="5"/>
                <c:pt idx="0">
                  <c:v>2019</c:v>
                </c:pt>
                <c:pt idx="1">
                  <c:v>2020</c:v>
                </c:pt>
                <c:pt idx="2">
                  <c:v>2021</c:v>
                </c:pt>
                <c:pt idx="3">
                  <c:v>2022*</c:v>
                </c:pt>
                <c:pt idx="4">
                  <c:v>2023</c:v>
                </c:pt>
              </c:strCache>
            </c:strRef>
          </c:cat>
          <c:val>
            <c:numRef>
              <c:f>summary!$E$10:$I$10</c:f>
              <c:numCache>
                <c:formatCode>#,##0</c:formatCode>
                <c:ptCount val="5"/>
                <c:pt idx="0">
                  <c:v>97810</c:v>
                </c:pt>
                <c:pt idx="1">
                  <c:v>97741</c:v>
                </c:pt>
                <c:pt idx="2">
                  <c:v>96231.879999999961</c:v>
                </c:pt>
                <c:pt idx="3">
                  <c:v>0</c:v>
                </c:pt>
                <c:pt idx="4">
                  <c:v>93748</c:v>
                </c:pt>
              </c:numCache>
            </c:numRef>
          </c:val>
          <c:extLst>
            <c:ext xmlns:c16="http://schemas.microsoft.com/office/drawing/2014/chart" uri="{C3380CC4-5D6E-409C-BE32-E72D297353CC}">
              <c16:uniqueId val="{00000001-7F32-4FB8-9203-71002B354392}"/>
            </c:ext>
          </c:extLst>
        </c:ser>
        <c:dLbls>
          <c:showLegendKey val="0"/>
          <c:showVal val="0"/>
          <c:showCatName val="0"/>
          <c:showSerName val="0"/>
          <c:showPercent val="0"/>
          <c:showBubbleSize val="0"/>
        </c:dLbls>
        <c:gapWidth val="150"/>
        <c:overlap val="-27"/>
        <c:axId val="1374157376"/>
        <c:axId val="1374154880"/>
        <c:extLst>
          <c:ext xmlns:c15="http://schemas.microsoft.com/office/drawing/2012/chart" uri="{02D57815-91ED-43cb-92C2-25804820EDAC}">
            <c15:filteredBarSeries>
              <c15:ser>
                <c:idx val="0"/>
                <c:order val="0"/>
                <c:tx>
                  <c:strRef>
                    <c:extLst>
                      <c:ext uri="{02D57815-91ED-43cb-92C2-25804820EDAC}">
                        <c15:formulaRef>
                          <c15:sqref>summary!$C$7:$D$7</c15:sqref>
                        </c15:formulaRef>
                      </c:ext>
                    </c:extLst>
                    <c:strCache>
                      <c:ptCount val="2"/>
                      <c:pt idx="0">
                        <c:v>U/A 401</c:v>
                      </c:pt>
                      <c:pt idx="1">
                        <c:v>Gen. Ed. Instr. &amp; School Leadership</c:v>
                      </c:pt>
                    </c:strCache>
                  </c:strRef>
                </c:tx>
                <c:spPr>
                  <a:solidFill>
                    <a:schemeClr val="accent1"/>
                  </a:solidFill>
                  <a:ln>
                    <a:noFill/>
                  </a:ln>
                  <a:effectLst/>
                </c:spPr>
                <c:invertIfNegative val="0"/>
                <c:cat>
                  <c:strRef>
                    <c:extLst>
                      <c:ext uri="{02D57815-91ED-43cb-92C2-25804820EDAC}">
                        <c15:formulaRef>
                          <c15:sqref>summary!$E$6:$I$6</c15:sqref>
                        </c15:formulaRef>
                      </c:ext>
                    </c:extLst>
                    <c:strCache>
                      <c:ptCount val="5"/>
                      <c:pt idx="0">
                        <c:v>2019</c:v>
                      </c:pt>
                      <c:pt idx="1">
                        <c:v>2020</c:v>
                      </c:pt>
                      <c:pt idx="2">
                        <c:v>2021</c:v>
                      </c:pt>
                      <c:pt idx="3">
                        <c:v>2022*</c:v>
                      </c:pt>
                      <c:pt idx="4">
                        <c:v>2023</c:v>
                      </c:pt>
                    </c:strCache>
                  </c:strRef>
                </c:cat>
                <c:val>
                  <c:numRef>
                    <c:extLst>
                      <c:ext uri="{02D57815-91ED-43cb-92C2-25804820EDAC}">
                        <c15:formulaRef>
                          <c15:sqref>summary!$E$7:$I$7</c15:sqref>
                        </c15:formulaRef>
                      </c:ext>
                    </c:extLst>
                    <c:numCache>
                      <c:formatCode>#,##0</c:formatCode>
                      <c:ptCount val="5"/>
                      <c:pt idx="0">
                        <c:v>62875</c:v>
                      </c:pt>
                      <c:pt idx="1">
                        <c:v>62923</c:v>
                      </c:pt>
                      <c:pt idx="2">
                        <c:v>61380</c:v>
                      </c:pt>
                      <c:pt idx="3">
                        <c:v>0</c:v>
                      </c:pt>
                      <c:pt idx="4">
                        <c:v>60440</c:v>
                      </c:pt>
                    </c:numCache>
                  </c:numRef>
                </c:val>
                <c:extLst>
                  <c:ext xmlns:c16="http://schemas.microsoft.com/office/drawing/2014/chart" uri="{C3380CC4-5D6E-409C-BE32-E72D297353CC}">
                    <c16:uniqueId val="{00000002-7F32-4FB8-9203-71002B354392}"/>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summary!$C$8:$D$8</c15:sqref>
                        </c15:formulaRef>
                      </c:ext>
                    </c:extLst>
                    <c:strCache>
                      <c:ptCount val="2"/>
                      <c:pt idx="0">
                        <c:v>U/A 403</c:v>
                      </c:pt>
                      <c:pt idx="1">
                        <c:v>Special Ed. Instr. &amp; School Leadership</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summary!$E$6:$I$6</c15:sqref>
                        </c15:formulaRef>
                      </c:ext>
                    </c:extLst>
                    <c:strCache>
                      <c:ptCount val="5"/>
                      <c:pt idx="0">
                        <c:v>2019</c:v>
                      </c:pt>
                      <c:pt idx="1">
                        <c:v>2020</c:v>
                      </c:pt>
                      <c:pt idx="2">
                        <c:v>2021</c:v>
                      </c:pt>
                      <c:pt idx="3">
                        <c:v>2022*</c:v>
                      </c:pt>
                      <c:pt idx="4">
                        <c:v>2023</c:v>
                      </c:pt>
                    </c:strCache>
                  </c:strRef>
                </c:cat>
                <c:val>
                  <c:numRef>
                    <c:extLst xmlns:c15="http://schemas.microsoft.com/office/drawing/2012/chart">
                      <c:ext xmlns:c15="http://schemas.microsoft.com/office/drawing/2012/chart" uri="{02D57815-91ED-43cb-92C2-25804820EDAC}">
                        <c15:formulaRef>
                          <c15:sqref>summary!$E$8:$I$8</c15:sqref>
                        </c15:formulaRef>
                      </c:ext>
                    </c:extLst>
                    <c:numCache>
                      <c:formatCode>#,##0</c:formatCode>
                      <c:ptCount val="5"/>
                      <c:pt idx="0">
                        <c:v>28744</c:v>
                      </c:pt>
                      <c:pt idx="1">
                        <c:v>29100</c:v>
                      </c:pt>
                      <c:pt idx="2">
                        <c:v>28887.879999999965</c:v>
                      </c:pt>
                      <c:pt idx="3">
                        <c:v>0</c:v>
                      </c:pt>
                      <c:pt idx="4">
                        <c:v>27136</c:v>
                      </c:pt>
                    </c:numCache>
                  </c:numRef>
                </c:val>
                <c:extLst xmlns:c15="http://schemas.microsoft.com/office/drawing/2012/chart">
                  <c:ext xmlns:c16="http://schemas.microsoft.com/office/drawing/2014/chart" uri="{C3380CC4-5D6E-409C-BE32-E72D297353CC}">
                    <c16:uniqueId val="{00000003-7F32-4FB8-9203-71002B354392}"/>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summary!$C$9:$D$9</c15:sqref>
                        </c15:formulaRef>
                      </c:ext>
                    </c:extLst>
                    <c:strCache>
                      <c:ptCount val="2"/>
                      <c:pt idx="0">
                        <c:v>U/A 481</c:v>
                      </c:pt>
                      <c:pt idx="1">
                        <c:v>Categorical Programs</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summary!$E$6:$I$6</c15:sqref>
                        </c15:formulaRef>
                      </c:ext>
                    </c:extLst>
                    <c:strCache>
                      <c:ptCount val="5"/>
                      <c:pt idx="0">
                        <c:v>2019</c:v>
                      </c:pt>
                      <c:pt idx="1">
                        <c:v>2020</c:v>
                      </c:pt>
                      <c:pt idx="2">
                        <c:v>2021</c:v>
                      </c:pt>
                      <c:pt idx="3">
                        <c:v>2022*</c:v>
                      </c:pt>
                      <c:pt idx="4">
                        <c:v>2023</c:v>
                      </c:pt>
                    </c:strCache>
                  </c:strRef>
                </c:cat>
                <c:val>
                  <c:numRef>
                    <c:extLst xmlns:c15="http://schemas.microsoft.com/office/drawing/2012/chart">
                      <c:ext xmlns:c15="http://schemas.microsoft.com/office/drawing/2012/chart" uri="{02D57815-91ED-43cb-92C2-25804820EDAC}">
                        <c15:formulaRef>
                          <c15:sqref>summary!$E$9:$I$9</c15:sqref>
                        </c15:formulaRef>
                      </c:ext>
                    </c:extLst>
                    <c:numCache>
                      <c:formatCode>#,##0</c:formatCode>
                      <c:ptCount val="5"/>
                      <c:pt idx="0">
                        <c:v>6191</c:v>
                      </c:pt>
                      <c:pt idx="1">
                        <c:v>5718</c:v>
                      </c:pt>
                      <c:pt idx="2">
                        <c:v>5964</c:v>
                      </c:pt>
                      <c:pt idx="3">
                        <c:v>0</c:v>
                      </c:pt>
                      <c:pt idx="4">
                        <c:v>6172</c:v>
                      </c:pt>
                    </c:numCache>
                  </c:numRef>
                </c:val>
                <c:extLst xmlns:c15="http://schemas.microsoft.com/office/drawing/2012/chart">
                  <c:ext xmlns:c16="http://schemas.microsoft.com/office/drawing/2014/chart" uri="{C3380CC4-5D6E-409C-BE32-E72D297353CC}">
                    <c16:uniqueId val="{00000004-7F32-4FB8-9203-71002B354392}"/>
                  </c:ext>
                </c:extLst>
              </c15:ser>
            </c15:filteredBarSeries>
          </c:ext>
        </c:extLst>
      </c:barChart>
      <c:catAx>
        <c:axId val="1374157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1374154880"/>
        <c:crosses val="autoZero"/>
        <c:auto val="1"/>
        <c:lblAlgn val="ctr"/>
        <c:lblOffset val="100"/>
        <c:noMultiLvlLbl val="0"/>
      </c:catAx>
      <c:valAx>
        <c:axId val="1374154880"/>
        <c:scaling>
          <c:orientation val="minMax"/>
          <c:min val="9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1374157376"/>
        <c:crosses val="autoZero"/>
        <c:crossBetween val="between"/>
      </c:valAx>
      <c:spPr>
        <a:noFill/>
        <a:ln>
          <a:noFill/>
        </a:ln>
        <a:effectLst/>
      </c:spPr>
    </c:plotArea>
    <c:plotVisOnly val="1"/>
    <c:dispBlanksAs val="gap"/>
    <c:showDLblsOverMax val="0"/>
  </c:chart>
  <c:spPr>
    <a:noFill/>
    <a:ln>
      <a:solidFill>
        <a:schemeClr val="accent1"/>
      </a:solidFill>
    </a:ln>
    <a:effectLst/>
  </c:spPr>
  <c:txPr>
    <a:bodyPr/>
    <a:lstStyle/>
    <a:p>
      <a:pPr>
        <a:defRPr>
          <a:latin typeface="Avenir Next LT Pro" panose="020B0504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6A879F-C1A2-43B3-8FAF-B4ABE7A300C5}"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71EC6799-EF16-46B0-8C3F-F14A1D8D2EA8}">
      <dgm:prSet custT="1"/>
      <dgm:spPr/>
      <dgm:t>
        <a:bodyPr/>
        <a:lstStyle/>
        <a:p>
          <a:r>
            <a:rPr lang="en-US" sz="2400" dirty="0">
              <a:latin typeface="Avenir Next LT Pro" panose="020B0504020202020204" pitchFamily="34" charset="0"/>
            </a:rPr>
            <a:t>Budgets were cut drastically in most every school, tied to continued projected enrollment decline through Fair Student Funding formula</a:t>
          </a:r>
        </a:p>
      </dgm:t>
    </dgm:pt>
    <dgm:pt modelId="{EDEB794F-AF43-4843-9CB0-7564BA33765B}" type="parTrans" cxnId="{EB08572B-301E-4396-837C-C01807AB2DB9}">
      <dgm:prSet/>
      <dgm:spPr/>
      <dgm:t>
        <a:bodyPr/>
        <a:lstStyle/>
        <a:p>
          <a:endParaRPr lang="en-US" sz="2400"/>
        </a:p>
      </dgm:t>
    </dgm:pt>
    <dgm:pt modelId="{9B36630F-2700-4E2D-B24B-781068229D03}" type="sibTrans" cxnId="{EB08572B-301E-4396-837C-C01807AB2DB9}">
      <dgm:prSet/>
      <dgm:spPr/>
      <dgm:t>
        <a:bodyPr/>
        <a:lstStyle/>
        <a:p>
          <a:endParaRPr lang="en-US" sz="2400"/>
        </a:p>
      </dgm:t>
    </dgm:pt>
    <dgm:pt modelId="{2A4C7D8C-2156-4F60-932F-76AC76D24E50}">
      <dgm:prSet custT="1"/>
      <dgm:spPr/>
      <dgm:t>
        <a:bodyPr/>
        <a:lstStyle/>
        <a:p>
          <a:r>
            <a:rPr lang="en-US" sz="2400" dirty="0">
              <a:latin typeface="Avenir Next LT Pro" panose="020B0504020202020204" pitchFamily="34" charset="0"/>
            </a:rPr>
            <a:t>Federal funds also reduced sharply – about $1B, even though NYC still had more than $4B in federal Covid funds unspent as of late August</a:t>
          </a:r>
        </a:p>
      </dgm:t>
    </dgm:pt>
    <dgm:pt modelId="{3B93B904-0382-48D0-9E5D-9D32857FE3EC}" type="parTrans" cxnId="{0C825702-A41A-4BFF-817D-A76A4438BF61}">
      <dgm:prSet/>
      <dgm:spPr/>
      <dgm:t>
        <a:bodyPr/>
        <a:lstStyle/>
        <a:p>
          <a:endParaRPr lang="en-US" sz="2400"/>
        </a:p>
      </dgm:t>
    </dgm:pt>
    <dgm:pt modelId="{53C9341F-A54E-4FBE-8220-6AC53607381E}" type="sibTrans" cxnId="{0C825702-A41A-4BFF-817D-A76A4438BF61}">
      <dgm:prSet/>
      <dgm:spPr/>
      <dgm:t>
        <a:bodyPr/>
        <a:lstStyle/>
        <a:p>
          <a:endParaRPr lang="en-US" sz="2400"/>
        </a:p>
      </dgm:t>
    </dgm:pt>
    <dgm:pt modelId="{A4168515-E370-4560-B4A2-A885522410CB}">
      <dgm:prSet custT="1"/>
      <dgm:spPr/>
      <dgm:t>
        <a:bodyPr/>
        <a:lstStyle/>
        <a:p>
          <a:r>
            <a:rPr lang="en-US" sz="2400">
              <a:latin typeface="Avenir Next LT Pro" panose="020B0504020202020204" pitchFamily="34" charset="0"/>
            </a:rPr>
            <a:t>These cuts  led to class size increases in many schools as teachers were let go or retiring teachers not replaced, and critical programs &amp; service eliminated.</a:t>
          </a:r>
        </a:p>
      </dgm:t>
    </dgm:pt>
    <dgm:pt modelId="{DA6B49EA-6927-441D-96F5-C39CA6620749}" type="parTrans" cxnId="{6EA12D5C-F085-401F-8529-7EFAF474BBBE}">
      <dgm:prSet/>
      <dgm:spPr/>
      <dgm:t>
        <a:bodyPr/>
        <a:lstStyle/>
        <a:p>
          <a:endParaRPr lang="en-US" sz="2400"/>
        </a:p>
      </dgm:t>
    </dgm:pt>
    <dgm:pt modelId="{5CB1F7ED-89B1-4EC9-B561-DB7431607753}" type="sibTrans" cxnId="{6EA12D5C-F085-401F-8529-7EFAF474BBBE}">
      <dgm:prSet/>
      <dgm:spPr/>
      <dgm:t>
        <a:bodyPr/>
        <a:lstStyle/>
        <a:p>
          <a:endParaRPr lang="en-US" sz="2400"/>
        </a:p>
      </dgm:t>
    </dgm:pt>
    <dgm:pt modelId="{F7782426-D8B7-4E32-B90E-551B0E721982}" type="pres">
      <dgm:prSet presAssocID="{E96A879F-C1A2-43B3-8FAF-B4ABE7A300C5}" presName="vert0" presStyleCnt="0">
        <dgm:presLayoutVars>
          <dgm:dir/>
          <dgm:animOne val="branch"/>
          <dgm:animLvl val="lvl"/>
        </dgm:presLayoutVars>
      </dgm:prSet>
      <dgm:spPr/>
    </dgm:pt>
    <dgm:pt modelId="{7146366C-F966-41BE-AABF-A3C1346E2F67}" type="pres">
      <dgm:prSet presAssocID="{71EC6799-EF16-46B0-8C3F-F14A1D8D2EA8}" presName="thickLine" presStyleLbl="alignNode1" presStyleIdx="0" presStyleCnt="3"/>
      <dgm:spPr/>
    </dgm:pt>
    <dgm:pt modelId="{31D73CE6-0634-4B73-9833-25EFA2A85AD4}" type="pres">
      <dgm:prSet presAssocID="{71EC6799-EF16-46B0-8C3F-F14A1D8D2EA8}" presName="horz1" presStyleCnt="0"/>
      <dgm:spPr/>
    </dgm:pt>
    <dgm:pt modelId="{52014F55-5E63-4A25-BCC8-57E3DFDA35DA}" type="pres">
      <dgm:prSet presAssocID="{71EC6799-EF16-46B0-8C3F-F14A1D8D2EA8}" presName="tx1" presStyleLbl="revTx" presStyleIdx="0" presStyleCnt="3"/>
      <dgm:spPr/>
    </dgm:pt>
    <dgm:pt modelId="{8ABC1570-B305-4208-918E-C5702BA5C680}" type="pres">
      <dgm:prSet presAssocID="{71EC6799-EF16-46B0-8C3F-F14A1D8D2EA8}" presName="vert1" presStyleCnt="0"/>
      <dgm:spPr/>
    </dgm:pt>
    <dgm:pt modelId="{B7EF4801-5CD9-409A-A24F-68C645A80024}" type="pres">
      <dgm:prSet presAssocID="{2A4C7D8C-2156-4F60-932F-76AC76D24E50}" presName="thickLine" presStyleLbl="alignNode1" presStyleIdx="1" presStyleCnt="3"/>
      <dgm:spPr/>
    </dgm:pt>
    <dgm:pt modelId="{4910576C-0F70-44C2-8B0E-A3704E6BB1E9}" type="pres">
      <dgm:prSet presAssocID="{2A4C7D8C-2156-4F60-932F-76AC76D24E50}" presName="horz1" presStyleCnt="0"/>
      <dgm:spPr/>
    </dgm:pt>
    <dgm:pt modelId="{3C4EE746-918C-4FFB-8AA6-E630E2FB787F}" type="pres">
      <dgm:prSet presAssocID="{2A4C7D8C-2156-4F60-932F-76AC76D24E50}" presName="tx1" presStyleLbl="revTx" presStyleIdx="1" presStyleCnt="3"/>
      <dgm:spPr/>
    </dgm:pt>
    <dgm:pt modelId="{3D918BD5-5EB7-4A8D-800B-A46F278A2626}" type="pres">
      <dgm:prSet presAssocID="{2A4C7D8C-2156-4F60-932F-76AC76D24E50}" presName="vert1" presStyleCnt="0"/>
      <dgm:spPr/>
    </dgm:pt>
    <dgm:pt modelId="{09B03378-DBAA-4543-BB9A-A29EE56E01BA}" type="pres">
      <dgm:prSet presAssocID="{A4168515-E370-4560-B4A2-A885522410CB}" presName="thickLine" presStyleLbl="alignNode1" presStyleIdx="2" presStyleCnt="3"/>
      <dgm:spPr/>
    </dgm:pt>
    <dgm:pt modelId="{302E92DB-BF6C-4924-BDDB-7D40D99A366F}" type="pres">
      <dgm:prSet presAssocID="{A4168515-E370-4560-B4A2-A885522410CB}" presName="horz1" presStyleCnt="0"/>
      <dgm:spPr/>
    </dgm:pt>
    <dgm:pt modelId="{265458F0-E281-4A67-82E2-364F3673F00B}" type="pres">
      <dgm:prSet presAssocID="{A4168515-E370-4560-B4A2-A885522410CB}" presName="tx1" presStyleLbl="revTx" presStyleIdx="2" presStyleCnt="3"/>
      <dgm:spPr/>
    </dgm:pt>
    <dgm:pt modelId="{7CDE51A0-721E-4D8D-9770-F490B929B328}" type="pres">
      <dgm:prSet presAssocID="{A4168515-E370-4560-B4A2-A885522410CB}" presName="vert1" presStyleCnt="0"/>
      <dgm:spPr/>
    </dgm:pt>
  </dgm:ptLst>
  <dgm:cxnLst>
    <dgm:cxn modelId="{0C825702-A41A-4BFF-817D-A76A4438BF61}" srcId="{E96A879F-C1A2-43B3-8FAF-B4ABE7A300C5}" destId="{2A4C7D8C-2156-4F60-932F-76AC76D24E50}" srcOrd="1" destOrd="0" parTransId="{3B93B904-0382-48D0-9E5D-9D32857FE3EC}" sibTransId="{53C9341F-A54E-4FBE-8220-6AC53607381E}"/>
    <dgm:cxn modelId="{59827D24-6F49-491B-AA26-73D623A6D137}" type="presOf" srcId="{A4168515-E370-4560-B4A2-A885522410CB}" destId="{265458F0-E281-4A67-82E2-364F3673F00B}" srcOrd="0" destOrd="0" presId="urn:microsoft.com/office/officeart/2008/layout/LinedList"/>
    <dgm:cxn modelId="{EB08572B-301E-4396-837C-C01807AB2DB9}" srcId="{E96A879F-C1A2-43B3-8FAF-B4ABE7A300C5}" destId="{71EC6799-EF16-46B0-8C3F-F14A1D8D2EA8}" srcOrd="0" destOrd="0" parTransId="{EDEB794F-AF43-4843-9CB0-7564BA33765B}" sibTransId="{9B36630F-2700-4E2D-B24B-781068229D03}"/>
    <dgm:cxn modelId="{B629183B-E7FD-456A-B813-F2D91CD16CFB}" type="presOf" srcId="{2A4C7D8C-2156-4F60-932F-76AC76D24E50}" destId="{3C4EE746-918C-4FFB-8AA6-E630E2FB787F}" srcOrd="0" destOrd="0" presId="urn:microsoft.com/office/officeart/2008/layout/LinedList"/>
    <dgm:cxn modelId="{6EA12D5C-F085-401F-8529-7EFAF474BBBE}" srcId="{E96A879F-C1A2-43B3-8FAF-B4ABE7A300C5}" destId="{A4168515-E370-4560-B4A2-A885522410CB}" srcOrd="2" destOrd="0" parTransId="{DA6B49EA-6927-441D-96F5-C39CA6620749}" sibTransId="{5CB1F7ED-89B1-4EC9-B561-DB7431607753}"/>
    <dgm:cxn modelId="{EA521A66-E2BD-481E-A299-47458832E35E}" type="presOf" srcId="{71EC6799-EF16-46B0-8C3F-F14A1D8D2EA8}" destId="{52014F55-5E63-4A25-BCC8-57E3DFDA35DA}" srcOrd="0" destOrd="0" presId="urn:microsoft.com/office/officeart/2008/layout/LinedList"/>
    <dgm:cxn modelId="{FEAF36F7-B277-4DC9-9724-BBF03EB7A647}" type="presOf" srcId="{E96A879F-C1A2-43B3-8FAF-B4ABE7A300C5}" destId="{F7782426-D8B7-4E32-B90E-551B0E721982}" srcOrd="0" destOrd="0" presId="urn:microsoft.com/office/officeart/2008/layout/LinedList"/>
    <dgm:cxn modelId="{5170E3E0-AF6C-4F6B-A2D8-9BEA9DF662F2}" type="presParOf" srcId="{F7782426-D8B7-4E32-B90E-551B0E721982}" destId="{7146366C-F966-41BE-AABF-A3C1346E2F67}" srcOrd="0" destOrd="0" presId="urn:microsoft.com/office/officeart/2008/layout/LinedList"/>
    <dgm:cxn modelId="{D29017F6-46AE-446B-B911-46993664C195}" type="presParOf" srcId="{F7782426-D8B7-4E32-B90E-551B0E721982}" destId="{31D73CE6-0634-4B73-9833-25EFA2A85AD4}" srcOrd="1" destOrd="0" presId="urn:microsoft.com/office/officeart/2008/layout/LinedList"/>
    <dgm:cxn modelId="{28848190-745E-4E71-84E8-9EC0C9958D94}" type="presParOf" srcId="{31D73CE6-0634-4B73-9833-25EFA2A85AD4}" destId="{52014F55-5E63-4A25-BCC8-57E3DFDA35DA}" srcOrd="0" destOrd="0" presId="urn:microsoft.com/office/officeart/2008/layout/LinedList"/>
    <dgm:cxn modelId="{46E1A85E-F012-4737-92FB-758F10F0F2A3}" type="presParOf" srcId="{31D73CE6-0634-4B73-9833-25EFA2A85AD4}" destId="{8ABC1570-B305-4208-918E-C5702BA5C680}" srcOrd="1" destOrd="0" presId="urn:microsoft.com/office/officeart/2008/layout/LinedList"/>
    <dgm:cxn modelId="{9C643350-7A4D-467C-9878-9524CF8FCCAF}" type="presParOf" srcId="{F7782426-D8B7-4E32-B90E-551B0E721982}" destId="{B7EF4801-5CD9-409A-A24F-68C645A80024}" srcOrd="2" destOrd="0" presId="urn:microsoft.com/office/officeart/2008/layout/LinedList"/>
    <dgm:cxn modelId="{7A9CCB48-B518-44B9-8DDB-B7DF55F6C933}" type="presParOf" srcId="{F7782426-D8B7-4E32-B90E-551B0E721982}" destId="{4910576C-0F70-44C2-8B0E-A3704E6BB1E9}" srcOrd="3" destOrd="0" presId="urn:microsoft.com/office/officeart/2008/layout/LinedList"/>
    <dgm:cxn modelId="{46576801-D985-4A86-8F41-1B4B46C3146B}" type="presParOf" srcId="{4910576C-0F70-44C2-8B0E-A3704E6BB1E9}" destId="{3C4EE746-918C-4FFB-8AA6-E630E2FB787F}" srcOrd="0" destOrd="0" presId="urn:microsoft.com/office/officeart/2008/layout/LinedList"/>
    <dgm:cxn modelId="{4B2B3CC3-AD17-4DDB-922C-F9CAB679CA42}" type="presParOf" srcId="{4910576C-0F70-44C2-8B0E-A3704E6BB1E9}" destId="{3D918BD5-5EB7-4A8D-800B-A46F278A2626}" srcOrd="1" destOrd="0" presId="urn:microsoft.com/office/officeart/2008/layout/LinedList"/>
    <dgm:cxn modelId="{E45A3303-63C5-4304-94A8-C7019B785DEB}" type="presParOf" srcId="{F7782426-D8B7-4E32-B90E-551B0E721982}" destId="{09B03378-DBAA-4543-BB9A-A29EE56E01BA}" srcOrd="4" destOrd="0" presId="urn:microsoft.com/office/officeart/2008/layout/LinedList"/>
    <dgm:cxn modelId="{85DC09E9-2708-43B0-AFF2-2A64AFA746B7}" type="presParOf" srcId="{F7782426-D8B7-4E32-B90E-551B0E721982}" destId="{302E92DB-BF6C-4924-BDDB-7D40D99A366F}" srcOrd="5" destOrd="0" presId="urn:microsoft.com/office/officeart/2008/layout/LinedList"/>
    <dgm:cxn modelId="{30B3E1B5-4E30-47AF-947C-CDCABEC8BFBB}" type="presParOf" srcId="{302E92DB-BF6C-4924-BDDB-7D40D99A366F}" destId="{265458F0-E281-4A67-82E2-364F3673F00B}" srcOrd="0" destOrd="0" presId="urn:microsoft.com/office/officeart/2008/layout/LinedList"/>
    <dgm:cxn modelId="{811BC8E8-41A4-4DF7-9A9B-8D75F97F9AA2}" type="presParOf" srcId="{302E92DB-BF6C-4924-BDDB-7D40D99A366F}" destId="{7CDE51A0-721E-4D8D-9770-F490B929B32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CAF0C0-A562-42EC-9A44-9F2888C6A19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AB443909-E6E9-458B-9000-462A6D4A90AA}">
      <dgm:prSet custT="1"/>
      <dgm:spPr/>
      <dgm:t>
        <a:bodyPr/>
        <a:lstStyle/>
        <a:p>
          <a:r>
            <a:rPr lang="en-US" sz="2400" dirty="0">
              <a:latin typeface="Avenir Next LT Pro" panose="020B0504020202020204" pitchFamily="34" charset="0"/>
            </a:rPr>
            <a:t>Additional budget needed for staffing/ hiring additional teachers</a:t>
          </a:r>
        </a:p>
      </dgm:t>
    </dgm:pt>
    <dgm:pt modelId="{5DF2C189-E348-446C-836D-F767E36F881C}" type="parTrans" cxnId="{2B2582C3-32C7-48DF-8441-90CA26632BF0}">
      <dgm:prSet/>
      <dgm:spPr/>
      <dgm:t>
        <a:bodyPr/>
        <a:lstStyle/>
        <a:p>
          <a:endParaRPr lang="en-US" sz="2400">
            <a:latin typeface="Avenir Next LT Pro" panose="020B0504020202020204" pitchFamily="34" charset="0"/>
          </a:endParaRPr>
        </a:p>
      </dgm:t>
    </dgm:pt>
    <dgm:pt modelId="{D728B3A1-9766-444B-A9F8-871942F1905B}" type="sibTrans" cxnId="{2B2582C3-32C7-48DF-8441-90CA26632BF0}">
      <dgm:prSet/>
      <dgm:spPr/>
      <dgm:t>
        <a:bodyPr/>
        <a:lstStyle/>
        <a:p>
          <a:endParaRPr lang="en-US" sz="2400">
            <a:latin typeface="Avenir Next LT Pro" panose="020B0504020202020204" pitchFamily="34" charset="0"/>
          </a:endParaRPr>
        </a:p>
      </dgm:t>
    </dgm:pt>
    <dgm:pt modelId="{89494379-BA2B-4FE4-81B3-3BAE5AA8543F}">
      <dgm:prSet custT="1"/>
      <dgm:spPr/>
      <dgm:t>
        <a:bodyPr/>
        <a:lstStyle/>
        <a:p>
          <a:r>
            <a:rPr lang="en-US" sz="2400" dirty="0">
              <a:latin typeface="Avenir Next LT Pro" panose="020B0504020202020204" pitchFamily="34" charset="0"/>
            </a:rPr>
            <a:t>Creating more space in overcrowded districts by building more schools &amp;  possibly moving more 3K &amp; PreK classes to CBOs</a:t>
          </a:r>
        </a:p>
        <a:p>
          <a:endParaRPr lang="en-US" sz="2400" dirty="0">
            <a:latin typeface="Avenir Next LT Pro" panose="020B0504020202020204" pitchFamily="34" charset="0"/>
          </a:endParaRPr>
        </a:p>
      </dgm:t>
    </dgm:pt>
    <dgm:pt modelId="{539C5E00-BAF7-4576-B304-8A88D3CB60DA}" type="parTrans" cxnId="{F9ABB4C5-6FD6-4535-B101-AB91C6C61BC7}">
      <dgm:prSet/>
      <dgm:spPr/>
      <dgm:t>
        <a:bodyPr/>
        <a:lstStyle/>
        <a:p>
          <a:endParaRPr lang="en-US" sz="2400">
            <a:latin typeface="Avenir Next LT Pro" panose="020B0504020202020204" pitchFamily="34" charset="0"/>
          </a:endParaRPr>
        </a:p>
      </dgm:t>
    </dgm:pt>
    <dgm:pt modelId="{0F576638-7F62-4359-B750-731E701AF7EC}" type="sibTrans" cxnId="{F9ABB4C5-6FD6-4535-B101-AB91C6C61BC7}">
      <dgm:prSet/>
      <dgm:spPr/>
      <dgm:t>
        <a:bodyPr/>
        <a:lstStyle/>
        <a:p>
          <a:endParaRPr lang="en-US" sz="2400">
            <a:latin typeface="Avenir Next LT Pro" panose="020B0504020202020204" pitchFamily="34" charset="0"/>
          </a:endParaRPr>
        </a:p>
      </dgm:t>
    </dgm:pt>
    <dgm:pt modelId="{D15DF6ED-0C5D-46FF-85AC-4889B1DD9238}">
      <dgm:prSet custT="1"/>
      <dgm:spPr/>
      <dgm:t>
        <a:bodyPr/>
        <a:lstStyle/>
        <a:p>
          <a:r>
            <a:rPr lang="en-US" sz="2400" dirty="0">
              <a:latin typeface="Avenir Next LT Pro" panose="020B0504020202020204" pitchFamily="34" charset="0"/>
            </a:rPr>
            <a:t>Cap enrollment at extremely overcrowded schools at lower levels</a:t>
          </a:r>
        </a:p>
      </dgm:t>
    </dgm:pt>
    <dgm:pt modelId="{6F106129-CBE8-489E-BA3E-70FFFDEFA632}" type="parTrans" cxnId="{6137339D-0AE5-4228-9835-EFEF87AF2A3F}">
      <dgm:prSet/>
      <dgm:spPr/>
      <dgm:t>
        <a:bodyPr/>
        <a:lstStyle/>
        <a:p>
          <a:endParaRPr lang="en-US" sz="2400">
            <a:latin typeface="Avenir Next LT Pro" panose="020B0504020202020204" pitchFamily="34" charset="0"/>
          </a:endParaRPr>
        </a:p>
      </dgm:t>
    </dgm:pt>
    <dgm:pt modelId="{F63E6065-A514-4B20-919C-1192FB589E64}" type="sibTrans" cxnId="{6137339D-0AE5-4228-9835-EFEF87AF2A3F}">
      <dgm:prSet/>
      <dgm:spPr/>
      <dgm:t>
        <a:bodyPr/>
        <a:lstStyle/>
        <a:p>
          <a:endParaRPr lang="en-US" sz="2400">
            <a:latin typeface="Avenir Next LT Pro" panose="020B0504020202020204" pitchFamily="34" charset="0"/>
          </a:endParaRPr>
        </a:p>
      </dgm:t>
    </dgm:pt>
    <dgm:pt modelId="{50CB8488-13D3-461A-8324-A12241471C87}" type="pres">
      <dgm:prSet presAssocID="{A0CAF0C0-A562-42EC-9A44-9F2888C6A193}" presName="vert0" presStyleCnt="0">
        <dgm:presLayoutVars>
          <dgm:dir/>
          <dgm:animOne val="branch"/>
          <dgm:animLvl val="lvl"/>
        </dgm:presLayoutVars>
      </dgm:prSet>
      <dgm:spPr/>
    </dgm:pt>
    <dgm:pt modelId="{789806DD-6812-40EA-80B4-36308698EEE2}" type="pres">
      <dgm:prSet presAssocID="{AB443909-E6E9-458B-9000-462A6D4A90AA}" presName="thickLine" presStyleLbl="alignNode1" presStyleIdx="0" presStyleCnt="3"/>
      <dgm:spPr/>
    </dgm:pt>
    <dgm:pt modelId="{452FD0A0-FEDF-4D88-BC5B-810F5754137C}" type="pres">
      <dgm:prSet presAssocID="{AB443909-E6E9-458B-9000-462A6D4A90AA}" presName="horz1" presStyleCnt="0"/>
      <dgm:spPr/>
    </dgm:pt>
    <dgm:pt modelId="{25F7936B-D221-4DC0-A023-66B09F1F774C}" type="pres">
      <dgm:prSet presAssocID="{AB443909-E6E9-458B-9000-462A6D4A90AA}" presName="tx1" presStyleLbl="revTx" presStyleIdx="0" presStyleCnt="3"/>
      <dgm:spPr/>
    </dgm:pt>
    <dgm:pt modelId="{A9762632-98EE-4C0F-85A8-EF0A56E2DBA2}" type="pres">
      <dgm:prSet presAssocID="{AB443909-E6E9-458B-9000-462A6D4A90AA}" presName="vert1" presStyleCnt="0"/>
      <dgm:spPr/>
    </dgm:pt>
    <dgm:pt modelId="{F1F5C4CE-1979-472A-BFF5-59B8D5657387}" type="pres">
      <dgm:prSet presAssocID="{89494379-BA2B-4FE4-81B3-3BAE5AA8543F}" presName="thickLine" presStyleLbl="alignNode1" presStyleIdx="1" presStyleCnt="3"/>
      <dgm:spPr/>
    </dgm:pt>
    <dgm:pt modelId="{C4F2CE66-A5C9-4651-B4A4-775FB5D7D376}" type="pres">
      <dgm:prSet presAssocID="{89494379-BA2B-4FE4-81B3-3BAE5AA8543F}" presName="horz1" presStyleCnt="0"/>
      <dgm:spPr/>
    </dgm:pt>
    <dgm:pt modelId="{5380456D-1181-429B-87DF-9B4E1F29947F}" type="pres">
      <dgm:prSet presAssocID="{89494379-BA2B-4FE4-81B3-3BAE5AA8543F}" presName="tx1" presStyleLbl="revTx" presStyleIdx="1" presStyleCnt="3"/>
      <dgm:spPr/>
    </dgm:pt>
    <dgm:pt modelId="{FEA9662D-1A7D-4D25-ABF8-AAFD0B79AA86}" type="pres">
      <dgm:prSet presAssocID="{89494379-BA2B-4FE4-81B3-3BAE5AA8543F}" presName="vert1" presStyleCnt="0"/>
      <dgm:spPr/>
    </dgm:pt>
    <dgm:pt modelId="{1F8912B5-B4E3-4F47-B540-B2F60332E66F}" type="pres">
      <dgm:prSet presAssocID="{D15DF6ED-0C5D-46FF-85AC-4889B1DD9238}" presName="thickLine" presStyleLbl="alignNode1" presStyleIdx="2" presStyleCnt="3"/>
      <dgm:spPr/>
    </dgm:pt>
    <dgm:pt modelId="{7DBB9926-F1F7-4FE8-908E-1EB33BC37EBA}" type="pres">
      <dgm:prSet presAssocID="{D15DF6ED-0C5D-46FF-85AC-4889B1DD9238}" presName="horz1" presStyleCnt="0"/>
      <dgm:spPr/>
    </dgm:pt>
    <dgm:pt modelId="{D9F86F3E-7E6F-402D-946E-8605A92EFB83}" type="pres">
      <dgm:prSet presAssocID="{D15DF6ED-0C5D-46FF-85AC-4889B1DD9238}" presName="tx1" presStyleLbl="revTx" presStyleIdx="2" presStyleCnt="3"/>
      <dgm:spPr/>
    </dgm:pt>
    <dgm:pt modelId="{7CF0EB18-7F9E-4864-8CBB-2D79D287152C}" type="pres">
      <dgm:prSet presAssocID="{D15DF6ED-0C5D-46FF-85AC-4889B1DD9238}" presName="vert1" presStyleCnt="0"/>
      <dgm:spPr/>
    </dgm:pt>
  </dgm:ptLst>
  <dgm:cxnLst>
    <dgm:cxn modelId="{2F4E9817-75A1-4492-9F4C-95198FB864E4}" type="presOf" srcId="{89494379-BA2B-4FE4-81B3-3BAE5AA8543F}" destId="{5380456D-1181-429B-87DF-9B4E1F29947F}" srcOrd="0" destOrd="0" presId="urn:microsoft.com/office/officeart/2008/layout/LinedList"/>
    <dgm:cxn modelId="{8201C31D-7106-4CD1-8830-E60C34B72D27}" type="presOf" srcId="{D15DF6ED-0C5D-46FF-85AC-4889B1DD9238}" destId="{D9F86F3E-7E6F-402D-946E-8605A92EFB83}" srcOrd="0" destOrd="0" presId="urn:microsoft.com/office/officeart/2008/layout/LinedList"/>
    <dgm:cxn modelId="{08C5575B-4EF7-4581-80F9-C32466628CFE}" type="presOf" srcId="{AB443909-E6E9-458B-9000-462A6D4A90AA}" destId="{25F7936B-D221-4DC0-A023-66B09F1F774C}" srcOrd="0" destOrd="0" presId="urn:microsoft.com/office/officeart/2008/layout/LinedList"/>
    <dgm:cxn modelId="{6137339D-0AE5-4228-9835-EFEF87AF2A3F}" srcId="{A0CAF0C0-A562-42EC-9A44-9F2888C6A193}" destId="{D15DF6ED-0C5D-46FF-85AC-4889B1DD9238}" srcOrd="2" destOrd="0" parTransId="{6F106129-CBE8-489E-BA3E-70FFFDEFA632}" sibTransId="{F63E6065-A514-4B20-919C-1192FB589E64}"/>
    <dgm:cxn modelId="{2B2582C3-32C7-48DF-8441-90CA26632BF0}" srcId="{A0CAF0C0-A562-42EC-9A44-9F2888C6A193}" destId="{AB443909-E6E9-458B-9000-462A6D4A90AA}" srcOrd="0" destOrd="0" parTransId="{5DF2C189-E348-446C-836D-F767E36F881C}" sibTransId="{D728B3A1-9766-444B-A9F8-871942F1905B}"/>
    <dgm:cxn modelId="{F9ABB4C5-6FD6-4535-B101-AB91C6C61BC7}" srcId="{A0CAF0C0-A562-42EC-9A44-9F2888C6A193}" destId="{89494379-BA2B-4FE4-81B3-3BAE5AA8543F}" srcOrd="1" destOrd="0" parTransId="{539C5E00-BAF7-4576-B304-8A88D3CB60DA}" sibTransId="{0F576638-7F62-4359-B750-731E701AF7EC}"/>
    <dgm:cxn modelId="{B75397DF-6F94-429A-A10F-41074DC06227}" type="presOf" srcId="{A0CAF0C0-A562-42EC-9A44-9F2888C6A193}" destId="{50CB8488-13D3-461A-8324-A12241471C87}" srcOrd="0" destOrd="0" presId="urn:microsoft.com/office/officeart/2008/layout/LinedList"/>
    <dgm:cxn modelId="{172F3F02-EC68-4308-8AED-457832AEAE93}" type="presParOf" srcId="{50CB8488-13D3-461A-8324-A12241471C87}" destId="{789806DD-6812-40EA-80B4-36308698EEE2}" srcOrd="0" destOrd="0" presId="urn:microsoft.com/office/officeart/2008/layout/LinedList"/>
    <dgm:cxn modelId="{6FC34EF8-9040-4A14-963D-412F72DEADF1}" type="presParOf" srcId="{50CB8488-13D3-461A-8324-A12241471C87}" destId="{452FD0A0-FEDF-4D88-BC5B-810F5754137C}" srcOrd="1" destOrd="0" presId="urn:microsoft.com/office/officeart/2008/layout/LinedList"/>
    <dgm:cxn modelId="{7904FCC4-866C-4A13-849A-77F1AEAA5300}" type="presParOf" srcId="{452FD0A0-FEDF-4D88-BC5B-810F5754137C}" destId="{25F7936B-D221-4DC0-A023-66B09F1F774C}" srcOrd="0" destOrd="0" presId="urn:microsoft.com/office/officeart/2008/layout/LinedList"/>
    <dgm:cxn modelId="{0051A900-B2AC-4A2D-B392-340D46B41F9D}" type="presParOf" srcId="{452FD0A0-FEDF-4D88-BC5B-810F5754137C}" destId="{A9762632-98EE-4C0F-85A8-EF0A56E2DBA2}" srcOrd="1" destOrd="0" presId="urn:microsoft.com/office/officeart/2008/layout/LinedList"/>
    <dgm:cxn modelId="{22BD13A4-4130-494F-819A-A67579FD5FB3}" type="presParOf" srcId="{50CB8488-13D3-461A-8324-A12241471C87}" destId="{F1F5C4CE-1979-472A-BFF5-59B8D5657387}" srcOrd="2" destOrd="0" presId="urn:microsoft.com/office/officeart/2008/layout/LinedList"/>
    <dgm:cxn modelId="{A9A0CA2C-3850-4A88-A8C0-347E6FF80E16}" type="presParOf" srcId="{50CB8488-13D3-461A-8324-A12241471C87}" destId="{C4F2CE66-A5C9-4651-B4A4-775FB5D7D376}" srcOrd="3" destOrd="0" presId="urn:microsoft.com/office/officeart/2008/layout/LinedList"/>
    <dgm:cxn modelId="{36D839EE-ABAF-433C-B57F-F92AAECA1A7F}" type="presParOf" srcId="{C4F2CE66-A5C9-4651-B4A4-775FB5D7D376}" destId="{5380456D-1181-429B-87DF-9B4E1F29947F}" srcOrd="0" destOrd="0" presId="urn:microsoft.com/office/officeart/2008/layout/LinedList"/>
    <dgm:cxn modelId="{4131B61A-C5CF-492C-84F4-11BF3330E057}" type="presParOf" srcId="{C4F2CE66-A5C9-4651-B4A4-775FB5D7D376}" destId="{FEA9662D-1A7D-4D25-ABF8-AAFD0B79AA86}" srcOrd="1" destOrd="0" presId="urn:microsoft.com/office/officeart/2008/layout/LinedList"/>
    <dgm:cxn modelId="{B2FE136D-F2D1-46A4-A779-CC50BED36473}" type="presParOf" srcId="{50CB8488-13D3-461A-8324-A12241471C87}" destId="{1F8912B5-B4E3-4F47-B540-B2F60332E66F}" srcOrd="4" destOrd="0" presId="urn:microsoft.com/office/officeart/2008/layout/LinedList"/>
    <dgm:cxn modelId="{D5181992-5C8E-40DB-A793-E585337944C9}" type="presParOf" srcId="{50CB8488-13D3-461A-8324-A12241471C87}" destId="{7DBB9926-F1F7-4FE8-908E-1EB33BC37EBA}" srcOrd="5" destOrd="0" presId="urn:microsoft.com/office/officeart/2008/layout/LinedList"/>
    <dgm:cxn modelId="{0F597D74-CF73-4CB4-8CB1-5CDAB60D4E00}" type="presParOf" srcId="{7DBB9926-F1F7-4FE8-908E-1EB33BC37EBA}" destId="{D9F86F3E-7E6F-402D-946E-8605A92EFB83}" srcOrd="0" destOrd="0" presId="urn:microsoft.com/office/officeart/2008/layout/LinedList"/>
    <dgm:cxn modelId="{BBED7076-4937-48F3-9B76-639B1E47BBAF}" type="presParOf" srcId="{7DBB9926-F1F7-4FE8-908E-1EB33BC37EBA}" destId="{7CF0EB18-7F9E-4864-8CBB-2D79D287152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8D8E0E-9567-4F42-B9DA-A606B0CFF1BD}"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301C3AB7-6DCB-4516-BA49-53BC5F9B490E}">
      <dgm:prSet/>
      <dgm:spPr/>
      <dgm:t>
        <a:bodyPr/>
        <a:lstStyle/>
        <a:p>
          <a:r>
            <a:rPr lang="en-US" dirty="0">
              <a:latin typeface="Avenir Next LT Pro" panose="020B0504020202020204" pitchFamily="34" charset="0"/>
            </a:rPr>
            <a:t>SCA in general does not plan to build any schools where district or subdistrict AVERAGE utilization is under 100% except in rare occasions -Yet many schools in same district may be at 50% utilization or less while others over 150%</a:t>
          </a:r>
        </a:p>
      </dgm:t>
    </dgm:pt>
    <dgm:pt modelId="{136C1333-6989-42C0-818E-873B6B2601DE}" type="parTrans" cxnId="{D839C85B-DCA2-47A9-B943-C783A0CAB4F0}">
      <dgm:prSet/>
      <dgm:spPr/>
      <dgm:t>
        <a:bodyPr/>
        <a:lstStyle/>
        <a:p>
          <a:endParaRPr lang="en-US">
            <a:latin typeface="Avenir Next LT Pro" panose="020B0504020202020204" pitchFamily="34" charset="0"/>
          </a:endParaRPr>
        </a:p>
      </dgm:t>
    </dgm:pt>
    <dgm:pt modelId="{E698050E-4C50-4BAB-A96E-C178D9C6616C}" type="sibTrans" cxnId="{D839C85B-DCA2-47A9-B943-C783A0CAB4F0}">
      <dgm:prSet/>
      <dgm:spPr/>
      <dgm:t>
        <a:bodyPr/>
        <a:lstStyle/>
        <a:p>
          <a:endParaRPr lang="en-US">
            <a:latin typeface="Avenir Next LT Pro" panose="020B0504020202020204" pitchFamily="34" charset="0"/>
          </a:endParaRPr>
        </a:p>
      </dgm:t>
    </dgm:pt>
    <dgm:pt modelId="{A66F1C2A-F573-450F-BCE0-D731A2A7E983}">
      <dgm:prSet/>
      <dgm:spPr/>
      <dgm:t>
        <a:bodyPr/>
        <a:lstStyle/>
        <a:p>
          <a:r>
            <a:rPr lang="en-US" dirty="0">
              <a:latin typeface="Avenir Next LT Pro" panose="020B0504020202020204" pitchFamily="34" charset="0"/>
            </a:rPr>
            <a:t>Accelerating rezoning of elementary schools and revamping MS &amp; HS admissions to more equitably allocate enrollment across all schools would lower # new seats needed</a:t>
          </a:r>
        </a:p>
      </dgm:t>
    </dgm:pt>
    <dgm:pt modelId="{0449F0E3-F8B7-4077-A244-A29670B1B7B5}" type="parTrans" cxnId="{5907E97A-ACF7-40A4-8766-AD854A0CFED2}">
      <dgm:prSet/>
      <dgm:spPr/>
      <dgm:t>
        <a:bodyPr/>
        <a:lstStyle/>
        <a:p>
          <a:endParaRPr lang="en-US">
            <a:latin typeface="Avenir Next LT Pro" panose="020B0504020202020204" pitchFamily="34" charset="0"/>
          </a:endParaRPr>
        </a:p>
      </dgm:t>
    </dgm:pt>
    <dgm:pt modelId="{87E3AAFB-75A3-4F74-BF55-462BD4E275A3}" type="sibTrans" cxnId="{5907E97A-ACF7-40A4-8766-AD854A0CFED2}">
      <dgm:prSet/>
      <dgm:spPr/>
      <dgm:t>
        <a:bodyPr/>
        <a:lstStyle/>
        <a:p>
          <a:endParaRPr lang="en-US">
            <a:latin typeface="Avenir Next LT Pro" panose="020B0504020202020204" pitchFamily="34" charset="0"/>
          </a:endParaRPr>
        </a:p>
      </dgm:t>
    </dgm:pt>
    <dgm:pt modelId="{D676255E-A6C0-4A2B-B22C-D99DEB8FBBCE}">
      <dgm:prSet/>
      <dgm:spPr/>
      <dgm:t>
        <a:bodyPr/>
        <a:lstStyle/>
        <a:p>
          <a:r>
            <a:rPr lang="en-US" dirty="0">
              <a:latin typeface="Avenir Next LT Pro" panose="020B0504020202020204" pitchFamily="34" charset="0"/>
            </a:rPr>
            <a:t>This would also likely create more diversity across system as most overcrowded schools are those with the highest white/Asian populations, and those most underutilized tend to have highest Black/Hispanic population</a:t>
          </a:r>
        </a:p>
      </dgm:t>
    </dgm:pt>
    <dgm:pt modelId="{9531C3FB-288C-45B3-AAFC-F86E589B2638}" type="parTrans" cxnId="{D1AD9BC3-FE5D-4AF0-8DF2-16307470FACB}">
      <dgm:prSet/>
      <dgm:spPr/>
      <dgm:t>
        <a:bodyPr/>
        <a:lstStyle/>
        <a:p>
          <a:endParaRPr lang="en-US">
            <a:latin typeface="Avenir Next LT Pro" panose="020B0504020202020204" pitchFamily="34" charset="0"/>
          </a:endParaRPr>
        </a:p>
      </dgm:t>
    </dgm:pt>
    <dgm:pt modelId="{69762399-2D87-4834-A59A-08A3FE0FD436}" type="sibTrans" cxnId="{D1AD9BC3-FE5D-4AF0-8DF2-16307470FACB}">
      <dgm:prSet/>
      <dgm:spPr/>
      <dgm:t>
        <a:bodyPr/>
        <a:lstStyle/>
        <a:p>
          <a:endParaRPr lang="en-US">
            <a:latin typeface="Avenir Next LT Pro" panose="020B0504020202020204" pitchFamily="34" charset="0"/>
          </a:endParaRPr>
        </a:p>
      </dgm:t>
    </dgm:pt>
    <dgm:pt modelId="{ADA0AFFE-669D-4CC1-906D-B3BC9D1C9EAB}">
      <dgm:prSet/>
      <dgm:spPr/>
      <dgm:t>
        <a:bodyPr/>
        <a:lstStyle/>
        <a:p>
          <a:r>
            <a:rPr lang="en-US" dirty="0">
              <a:latin typeface="Avenir Next LT Pro" panose="020B0504020202020204" pitchFamily="34" charset="0"/>
            </a:rPr>
            <a:t>More balanced enrollment across schools would also provide more sustainable budgets for </a:t>
          </a:r>
          <a:r>
            <a:rPr lang="en-US" dirty="0" err="1">
              <a:latin typeface="Avenir Next LT Pro" panose="020B0504020202020204" pitchFamily="34" charset="0"/>
            </a:rPr>
            <a:t>underenrolled</a:t>
          </a:r>
          <a:r>
            <a:rPr lang="en-US" dirty="0">
              <a:latin typeface="Avenir Next LT Pro" panose="020B0504020202020204" pitchFamily="34" charset="0"/>
            </a:rPr>
            <a:t> schools</a:t>
          </a:r>
        </a:p>
      </dgm:t>
    </dgm:pt>
    <dgm:pt modelId="{6769704C-8FC7-4EF8-A1E1-CEA2BDD2645E}" type="parTrans" cxnId="{F41D3E5D-8089-47BB-9243-B4C500E5C32B}">
      <dgm:prSet/>
      <dgm:spPr/>
      <dgm:t>
        <a:bodyPr/>
        <a:lstStyle/>
        <a:p>
          <a:endParaRPr lang="en-US">
            <a:latin typeface="Avenir Next LT Pro" panose="020B0504020202020204" pitchFamily="34" charset="0"/>
          </a:endParaRPr>
        </a:p>
      </dgm:t>
    </dgm:pt>
    <dgm:pt modelId="{F55D42C7-88DB-4DED-8CF1-808A1DAE9A48}" type="sibTrans" cxnId="{F41D3E5D-8089-47BB-9243-B4C500E5C32B}">
      <dgm:prSet/>
      <dgm:spPr/>
      <dgm:t>
        <a:bodyPr/>
        <a:lstStyle/>
        <a:p>
          <a:endParaRPr lang="en-US">
            <a:latin typeface="Avenir Next LT Pro" panose="020B0504020202020204" pitchFamily="34" charset="0"/>
          </a:endParaRPr>
        </a:p>
      </dgm:t>
    </dgm:pt>
    <dgm:pt modelId="{448A93BB-3C8F-417D-855C-DED5C8FFF8F2}" type="pres">
      <dgm:prSet presAssocID="{2D8D8E0E-9567-4F42-B9DA-A606B0CFF1BD}" presName="vert0" presStyleCnt="0">
        <dgm:presLayoutVars>
          <dgm:dir/>
          <dgm:animOne val="branch"/>
          <dgm:animLvl val="lvl"/>
        </dgm:presLayoutVars>
      </dgm:prSet>
      <dgm:spPr/>
    </dgm:pt>
    <dgm:pt modelId="{19E9E60A-8F04-4DF0-9A5C-65E0AD721F42}" type="pres">
      <dgm:prSet presAssocID="{301C3AB7-6DCB-4516-BA49-53BC5F9B490E}" presName="thickLine" presStyleLbl="alignNode1" presStyleIdx="0" presStyleCnt="4"/>
      <dgm:spPr/>
    </dgm:pt>
    <dgm:pt modelId="{9AD50557-8381-463F-A8CC-EC32461159EC}" type="pres">
      <dgm:prSet presAssocID="{301C3AB7-6DCB-4516-BA49-53BC5F9B490E}" presName="horz1" presStyleCnt="0"/>
      <dgm:spPr/>
    </dgm:pt>
    <dgm:pt modelId="{55CC775E-FAF0-4E4C-BB14-14B226AE46BE}" type="pres">
      <dgm:prSet presAssocID="{301C3AB7-6DCB-4516-BA49-53BC5F9B490E}" presName="tx1" presStyleLbl="revTx" presStyleIdx="0" presStyleCnt="4"/>
      <dgm:spPr/>
    </dgm:pt>
    <dgm:pt modelId="{7CC1B36E-A34C-49B5-891A-AFC59318BCF6}" type="pres">
      <dgm:prSet presAssocID="{301C3AB7-6DCB-4516-BA49-53BC5F9B490E}" presName="vert1" presStyleCnt="0"/>
      <dgm:spPr/>
    </dgm:pt>
    <dgm:pt modelId="{2AFBC462-2C46-4D85-9088-0BF051653F40}" type="pres">
      <dgm:prSet presAssocID="{A66F1C2A-F573-450F-BCE0-D731A2A7E983}" presName="thickLine" presStyleLbl="alignNode1" presStyleIdx="1" presStyleCnt="4"/>
      <dgm:spPr/>
    </dgm:pt>
    <dgm:pt modelId="{4BE4158B-A5A4-4F64-A6A7-8F4483139E45}" type="pres">
      <dgm:prSet presAssocID="{A66F1C2A-F573-450F-BCE0-D731A2A7E983}" presName="horz1" presStyleCnt="0"/>
      <dgm:spPr/>
    </dgm:pt>
    <dgm:pt modelId="{AC5C0995-7300-4E6A-A565-936D0F052553}" type="pres">
      <dgm:prSet presAssocID="{A66F1C2A-F573-450F-BCE0-D731A2A7E983}" presName="tx1" presStyleLbl="revTx" presStyleIdx="1" presStyleCnt="4"/>
      <dgm:spPr/>
    </dgm:pt>
    <dgm:pt modelId="{2BA40837-3005-48D6-950A-6CEBBAEEE187}" type="pres">
      <dgm:prSet presAssocID="{A66F1C2A-F573-450F-BCE0-D731A2A7E983}" presName="vert1" presStyleCnt="0"/>
      <dgm:spPr/>
    </dgm:pt>
    <dgm:pt modelId="{C73BCAF2-22D6-42CD-B6DD-4ADB459896DB}" type="pres">
      <dgm:prSet presAssocID="{D676255E-A6C0-4A2B-B22C-D99DEB8FBBCE}" presName="thickLine" presStyleLbl="alignNode1" presStyleIdx="2" presStyleCnt="4"/>
      <dgm:spPr/>
    </dgm:pt>
    <dgm:pt modelId="{6C407564-EA95-440D-A8F5-FCF1EABD4E6E}" type="pres">
      <dgm:prSet presAssocID="{D676255E-A6C0-4A2B-B22C-D99DEB8FBBCE}" presName="horz1" presStyleCnt="0"/>
      <dgm:spPr/>
    </dgm:pt>
    <dgm:pt modelId="{BA8B1E09-EF5C-46B5-81CB-ECB58423B9F4}" type="pres">
      <dgm:prSet presAssocID="{D676255E-A6C0-4A2B-B22C-D99DEB8FBBCE}" presName="tx1" presStyleLbl="revTx" presStyleIdx="2" presStyleCnt="4"/>
      <dgm:spPr/>
    </dgm:pt>
    <dgm:pt modelId="{5651BAE0-E1AD-41CE-8323-CFEF643DA0AE}" type="pres">
      <dgm:prSet presAssocID="{D676255E-A6C0-4A2B-B22C-D99DEB8FBBCE}" presName="vert1" presStyleCnt="0"/>
      <dgm:spPr/>
    </dgm:pt>
    <dgm:pt modelId="{009105E5-EFCC-434B-8987-589AC06E164C}" type="pres">
      <dgm:prSet presAssocID="{ADA0AFFE-669D-4CC1-906D-B3BC9D1C9EAB}" presName="thickLine" presStyleLbl="alignNode1" presStyleIdx="3" presStyleCnt="4"/>
      <dgm:spPr/>
    </dgm:pt>
    <dgm:pt modelId="{89C7CE48-5977-435E-BE29-30F6BEB24159}" type="pres">
      <dgm:prSet presAssocID="{ADA0AFFE-669D-4CC1-906D-B3BC9D1C9EAB}" presName="horz1" presStyleCnt="0"/>
      <dgm:spPr/>
    </dgm:pt>
    <dgm:pt modelId="{81D4DA06-D825-428C-B719-A6F59AF8F098}" type="pres">
      <dgm:prSet presAssocID="{ADA0AFFE-669D-4CC1-906D-B3BC9D1C9EAB}" presName="tx1" presStyleLbl="revTx" presStyleIdx="3" presStyleCnt="4"/>
      <dgm:spPr/>
    </dgm:pt>
    <dgm:pt modelId="{82413ECC-6B97-47CE-902F-9B234F5BBAD4}" type="pres">
      <dgm:prSet presAssocID="{ADA0AFFE-669D-4CC1-906D-B3BC9D1C9EAB}" presName="vert1" presStyleCnt="0"/>
      <dgm:spPr/>
    </dgm:pt>
  </dgm:ptLst>
  <dgm:cxnLst>
    <dgm:cxn modelId="{D839C85B-DCA2-47A9-B943-C783A0CAB4F0}" srcId="{2D8D8E0E-9567-4F42-B9DA-A606B0CFF1BD}" destId="{301C3AB7-6DCB-4516-BA49-53BC5F9B490E}" srcOrd="0" destOrd="0" parTransId="{136C1333-6989-42C0-818E-873B6B2601DE}" sibTransId="{E698050E-4C50-4BAB-A96E-C178D9C6616C}"/>
    <dgm:cxn modelId="{F41D3E5D-8089-47BB-9243-B4C500E5C32B}" srcId="{2D8D8E0E-9567-4F42-B9DA-A606B0CFF1BD}" destId="{ADA0AFFE-669D-4CC1-906D-B3BC9D1C9EAB}" srcOrd="3" destOrd="0" parTransId="{6769704C-8FC7-4EF8-A1E1-CEA2BDD2645E}" sibTransId="{F55D42C7-88DB-4DED-8CF1-808A1DAE9A48}"/>
    <dgm:cxn modelId="{25863968-61F3-47EE-844D-A6CF88526ABD}" type="presOf" srcId="{A66F1C2A-F573-450F-BCE0-D731A2A7E983}" destId="{AC5C0995-7300-4E6A-A565-936D0F052553}" srcOrd="0" destOrd="0" presId="urn:microsoft.com/office/officeart/2008/layout/LinedList"/>
    <dgm:cxn modelId="{5907E97A-ACF7-40A4-8766-AD854A0CFED2}" srcId="{2D8D8E0E-9567-4F42-B9DA-A606B0CFF1BD}" destId="{A66F1C2A-F573-450F-BCE0-D731A2A7E983}" srcOrd="1" destOrd="0" parTransId="{0449F0E3-F8B7-4077-A244-A29670B1B7B5}" sibTransId="{87E3AAFB-75A3-4F74-BF55-462BD4E275A3}"/>
    <dgm:cxn modelId="{E998AD8B-7382-4DFE-B801-95A3F9EC8CB8}" type="presOf" srcId="{D676255E-A6C0-4A2B-B22C-D99DEB8FBBCE}" destId="{BA8B1E09-EF5C-46B5-81CB-ECB58423B9F4}" srcOrd="0" destOrd="0" presId="urn:microsoft.com/office/officeart/2008/layout/LinedList"/>
    <dgm:cxn modelId="{C4BF9D99-EDCF-4A03-A09C-069279CE06F9}" type="presOf" srcId="{2D8D8E0E-9567-4F42-B9DA-A606B0CFF1BD}" destId="{448A93BB-3C8F-417D-855C-DED5C8FFF8F2}" srcOrd="0" destOrd="0" presId="urn:microsoft.com/office/officeart/2008/layout/LinedList"/>
    <dgm:cxn modelId="{480D3BB2-4649-472F-BA1F-7CF409CCF65B}" type="presOf" srcId="{ADA0AFFE-669D-4CC1-906D-B3BC9D1C9EAB}" destId="{81D4DA06-D825-428C-B719-A6F59AF8F098}" srcOrd="0" destOrd="0" presId="urn:microsoft.com/office/officeart/2008/layout/LinedList"/>
    <dgm:cxn modelId="{D1AD9BC3-FE5D-4AF0-8DF2-16307470FACB}" srcId="{2D8D8E0E-9567-4F42-B9DA-A606B0CFF1BD}" destId="{D676255E-A6C0-4A2B-B22C-D99DEB8FBBCE}" srcOrd="2" destOrd="0" parTransId="{9531C3FB-288C-45B3-AAFC-F86E589B2638}" sibTransId="{69762399-2D87-4834-A59A-08A3FE0FD436}"/>
    <dgm:cxn modelId="{2196B1CF-28AF-4D51-B0EE-559D5A35868F}" type="presOf" srcId="{301C3AB7-6DCB-4516-BA49-53BC5F9B490E}" destId="{55CC775E-FAF0-4E4C-BB14-14B226AE46BE}" srcOrd="0" destOrd="0" presId="urn:microsoft.com/office/officeart/2008/layout/LinedList"/>
    <dgm:cxn modelId="{0A805B27-82C5-408F-88B2-F9DB8BE40777}" type="presParOf" srcId="{448A93BB-3C8F-417D-855C-DED5C8FFF8F2}" destId="{19E9E60A-8F04-4DF0-9A5C-65E0AD721F42}" srcOrd="0" destOrd="0" presId="urn:microsoft.com/office/officeart/2008/layout/LinedList"/>
    <dgm:cxn modelId="{7185A539-BC75-4AEF-AB4D-114E3C99B02F}" type="presParOf" srcId="{448A93BB-3C8F-417D-855C-DED5C8FFF8F2}" destId="{9AD50557-8381-463F-A8CC-EC32461159EC}" srcOrd="1" destOrd="0" presId="urn:microsoft.com/office/officeart/2008/layout/LinedList"/>
    <dgm:cxn modelId="{C11CD46D-3160-4519-BD3B-F5AA7F7D9359}" type="presParOf" srcId="{9AD50557-8381-463F-A8CC-EC32461159EC}" destId="{55CC775E-FAF0-4E4C-BB14-14B226AE46BE}" srcOrd="0" destOrd="0" presId="urn:microsoft.com/office/officeart/2008/layout/LinedList"/>
    <dgm:cxn modelId="{DFB78DB3-A0C3-4476-B4E3-9C3B333E108E}" type="presParOf" srcId="{9AD50557-8381-463F-A8CC-EC32461159EC}" destId="{7CC1B36E-A34C-49B5-891A-AFC59318BCF6}" srcOrd="1" destOrd="0" presId="urn:microsoft.com/office/officeart/2008/layout/LinedList"/>
    <dgm:cxn modelId="{9FF3935A-AB3D-45CE-80A9-36C2AD29862E}" type="presParOf" srcId="{448A93BB-3C8F-417D-855C-DED5C8FFF8F2}" destId="{2AFBC462-2C46-4D85-9088-0BF051653F40}" srcOrd="2" destOrd="0" presId="urn:microsoft.com/office/officeart/2008/layout/LinedList"/>
    <dgm:cxn modelId="{81BE5F65-40F5-463B-8119-DADC7DDF65C3}" type="presParOf" srcId="{448A93BB-3C8F-417D-855C-DED5C8FFF8F2}" destId="{4BE4158B-A5A4-4F64-A6A7-8F4483139E45}" srcOrd="3" destOrd="0" presId="urn:microsoft.com/office/officeart/2008/layout/LinedList"/>
    <dgm:cxn modelId="{61585174-89D8-431E-955E-D27B31942DFD}" type="presParOf" srcId="{4BE4158B-A5A4-4F64-A6A7-8F4483139E45}" destId="{AC5C0995-7300-4E6A-A565-936D0F052553}" srcOrd="0" destOrd="0" presId="urn:microsoft.com/office/officeart/2008/layout/LinedList"/>
    <dgm:cxn modelId="{F8D9E714-BF8D-49EB-B990-FA84460DA94C}" type="presParOf" srcId="{4BE4158B-A5A4-4F64-A6A7-8F4483139E45}" destId="{2BA40837-3005-48D6-950A-6CEBBAEEE187}" srcOrd="1" destOrd="0" presId="urn:microsoft.com/office/officeart/2008/layout/LinedList"/>
    <dgm:cxn modelId="{7393FD55-79B6-4FBF-8C64-A002B7F79AC1}" type="presParOf" srcId="{448A93BB-3C8F-417D-855C-DED5C8FFF8F2}" destId="{C73BCAF2-22D6-42CD-B6DD-4ADB459896DB}" srcOrd="4" destOrd="0" presId="urn:microsoft.com/office/officeart/2008/layout/LinedList"/>
    <dgm:cxn modelId="{4A923507-2C70-43D0-A51B-0CE7932EC571}" type="presParOf" srcId="{448A93BB-3C8F-417D-855C-DED5C8FFF8F2}" destId="{6C407564-EA95-440D-A8F5-FCF1EABD4E6E}" srcOrd="5" destOrd="0" presId="urn:microsoft.com/office/officeart/2008/layout/LinedList"/>
    <dgm:cxn modelId="{91A7D10B-85B8-455D-81B7-859D54939AD1}" type="presParOf" srcId="{6C407564-EA95-440D-A8F5-FCF1EABD4E6E}" destId="{BA8B1E09-EF5C-46B5-81CB-ECB58423B9F4}" srcOrd="0" destOrd="0" presId="urn:microsoft.com/office/officeart/2008/layout/LinedList"/>
    <dgm:cxn modelId="{0428C45E-51EF-4782-BA54-E53FE1D28599}" type="presParOf" srcId="{6C407564-EA95-440D-A8F5-FCF1EABD4E6E}" destId="{5651BAE0-E1AD-41CE-8323-CFEF643DA0AE}" srcOrd="1" destOrd="0" presId="urn:microsoft.com/office/officeart/2008/layout/LinedList"/>
    <dgm:cxn modelId="{D241BD7C-995E-4F47-AC3B-D21DF6CED2D2}" type="presParOf" srcId="{448A93BB-3C8F-417D-855C-DED5C8FFF8F2}" destId="{009105E5-EFCC-434B-8987-589AC06E164C}" srcOrd="6" destOrd="0" presId="urn:microsoft.com/office/officeart/2008/layout/LinedList"/>
    <dgm:cxn modelId="{DE7FE291-3D8C-4F89-AEF7-D6B626BECEE0}" type="presParOf" srcId="{448A93BB-3C8F-417D-855C-DED5C8FFF8F2}" destId="{89C7CE48-5977-435E-BE29-30F6BEB24159}" srcOrd="7" destOrd="0" presId="urn:microsoft.com/office/officeart/2008/layout/LinedList"/>
    <dgm:cxn modelId="{F513C69E-873D-4F6E-ACF2-8F562FC54255}" type="presParOf" srcId="{89C7CE48-5977-435E-BE29-30F6BEB24159}" destId="{81D4DA06-D825-428C-B719-A6F59AF8F098}" srcOrd="0" destOrd="0" presId="urn:microsoft.com/office/officeart/2008/layout/LinedList"/>
    <dgm:cxn modelId="{1D516A3C-3B9A-41CB-A8A0-28A2B815A7E7}" type="presParOf" srcId="{89C7CE48-5977-435E-BE29-30F6BEB24159}" destId="{82413ECC-6B97-47CE-902F-9B234F5BBAD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6366C-F966-41BE-AABF-A3C1346E2F67}">
      <dsp:nvSpPr>
        <dsp:cNvPr id="0" name=""/>
        <dsp:cNvSpPr/>
      </dsp:nvSpPr>
      <dsp:spPr>
        <a:xfrm>
          <a:off x="0" y="2105"/>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014F55-5E63-4A25-BCC8-57E3DFDA35DA}">
      <dsp:nvSpPr>
        <dsp:cNvPr id="0" name=""/>
        <dsp:cNvSpPr/>
      </dsp:nvSpPr>
      <dsp:spPr>
        <a:xfrm>
          <a:off x="0" y="2105"/>
          <a:ext cx="6900512" cy="143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venir Next LT Pro" panose="020B0504020202020204" pitchFamily="34" charset="0"/>
            </a:rPr>
            <a:t>Budgets were cut drastically in most every school, tied to continued projected enrollment decline through Fair Student Funding formula</a:t>
          </a:r>
        </a:p>
      </dsp:txBody>
      <dsp:txXfrm>
        <a:off x="0" y="2105"/>
        <a:ext cx="6900512" cy="1435669"/>
      </dsp:txXfrm>
    </dsp:sp>
    <dsp:sp modelId="{B7EF4801-5CD9-409A-A24F-68C645A80024}">
      <dsp:nvSpPr>
        <dsp:cNvPr id="0" name=""/>
        <dsp:cNvSpPr/>
      </dsp:nvSpPr>
      <dsp:spPr>
        <a:xfrm>
          <a:off x="0" y="1437774"/>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4EE746-918C-4FFB-8AA6-E630E2FB787F}">
      <dsp:nvSpPr>
        <dsp:cNvPr id="0" name=""/>
        <dsp:cNvSpPr/>
      </dsp:nvSpPr>
      <dsp:spPr>
        <a:xfrm>
          <a:off x="0" y="1437774"/>
          <a:ext cx="6900512" cy="143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venir Next LT Pro" panose="020B0504020202020204" pitchFamily="34" charset="0"/>
            </a:rPr>
            <a:t>Federal funds also reduced sharply – about $1B, even though NYC still had more than $4B in federal Covid funds unspent as of late August</a:t>
          </a:r>
        </a:p>
      </dsp:txBody>
      <dsp:txXfrm>
        <a:off x="0" y="1437774"/>
        <a:ext cx="6900512" cy="1435669"/>
      </dsp:txXfrm>
    </dsp:sp>
    <dsp:sp modelId="{09B03378-DBAA-4543-BB9A-A29EE56E01BA}">
      <dsp:nvSpPr>
        <dsp:cNvPr id="0" name=""/>
        <dsp:cNvSpPr/>
      </dsp:nvSpPr>
      <dsp:spPr>
        <a:xfrm>
          <a:off x="0" y="2873443"/>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5458F0-E281-4A67-82E2-364F3673F00B}">
      <dsp:nvSpPr>
        <dsp:cNvPr id="0" name=""/>
        <dsp:cNvSpPr/>
      </dsp:nvSpPr>
      <dsp:spPr>
        <a:xfrm>
          <a:off x="0" y="2873443"/>
          <a:ext cx="6900512" cy="143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latin typeface="Avenir Next LT Pro" panose="020B0504020202020204" pitchFamily="34" charset="0"/>
            </a:rPr>
            <a:t>These cuts  led to class size increases in many schools as teachers were let go or retiring teachers not replaced, and critical programs &amp; service eliminated.</a:t>
          </a:r>
        </a:p>
      </dsp:txBody>
      <dsp:txXfrm>
        <a:off x="0" y="2873443"/>
        <a:ext cx="6900512" cy="1435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9806DD-6812-40EA-80B4-36308698EEE2}">
      <dsp:nvSpPr>
        <dsp:cNvPr id="0" name=""/>
        <dsp:cNvSpPr/>
      </dsp:nvSpPr>
      <dsp:spPr>
        <a:xfrm>
          <a:off x="0" y="162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F7936B-D221-4DC0-A023-66B09F1F774C}">
      <dsp:nvSpPr>
        <dsp:cNvPr id="0" name=""/>
        <dsp:cNvSpPr/>
      </dsp:nvSpPr>
      <dsp:spPr>
        <a:xfrm>
          <a:off x="0" y="1620"/>
          <a:ext cx="6900512" cy="1105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venir Next LT Pro" panose="020B0504020202020204" pitchFamily="34" charset="0"/>
            </a:rPr>
            <a:t>Additional budget needed for staffing/ hiring additional teachers</a:t>
          </a:r>
        </a:p>
      </dsp:txBody>
      <dsp:txXfrm>
        <a:off x="0" y="1620"/>
        <a:ext cx="6900512" cy="1105407"/>
      </dsp:txXfrm>
    </dsp:sp>
    <dsp:sp modelId="{F1F5C4CE-1979-472A-BFF5-59B8D5657387}">
      <dsp:nvSpPr>
        <dsp:cNvPr id="0" name=""/>
        <dsp:cNvSpPr/>
      </dsp:nvSpPr>
      <dsp:spPr>
        <a:xfrm>
          <a:off x="0" y="1107027"/>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80456D-1181-429B-87DF-9B4E1F29947F}">
      <dsp:nvSpPr>
        <dsp:cNvPr id="0" name=""/>
        <dsp:cNvSpPr/>
      </dsp:nvSpPr>
      <dsp:spPr>
        <a:xfrm>
          <a:off x="0" y="1107027"/>
          <a:ext cx="6900512" cy="1105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venir Next LT Pro" panose="020B0504020202020204" pitchFamily="34" charset="0"/>
            </a:rPr>
            <a:t>Creating more space in overcrowded districts by building more schools &amp;  possibly moving more 3K &amp; PreK classes to CBOs</a:t>
          </a:r>
        </a:p>
        <a:p>
          <a:pPr marL="0" lvl="0" indent="0" algn="l" defTabSz="1066800">
            <a:lnSpc>
              <a:spcPct val="90000"/>
            </a:lnSpc>
            <a:spcBef>
              <a:spcPct val="0"/>
            </a:spcBef>
            <a:spcAft>
              <a:spcPct val="35000"/>
            </a:spcAft>
            <a:buNone/>
          </a:pPr>
          <a:endParaRPr lang="en-US" sz="2400" kern="1200" dirty="0">
            <a:latin typeface="Avenir Next LT Pro" panose="020B0504020202020204" pitchFamily="34" charset="0"/>
          </a:endParaRPr>
        </a:p>
      </dsp:txBody>
      <dsp:txXfrm>
        <a:off x="0" y="1107027"/>
        <a:ext cx="6900512" cy="1105407"/>
      </dsp:txXfrm>
    </dsp:sp>
    <dsp:sp modelId="{1F8912B5-B4E3-4F47-B540-B2F60332E66F}">
      <dsp:nvSpPr>
        <dsp:cNvPr id="0" name=""/>
        <dsp:cNvSpPr/>
      </dsp:nvSpPr>
      <dsp:spPr>
        <a:xfrm>
          <a:off x="0" y="2212435"/>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F86F3E-7E6F-402D-946E-8605A92EFB83}">
      <dsp:nvSpPr>
        <dsp:cNvPr id="0" name=""/>
        <dsp:cNvSpPr/>
      </dsp:nvSpPr>
      <dsp:spPr>
        <a:xfrm>
          <a:off x="0" y="2212435"/>
          <a:ext cx="6900512" cy="1105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Avenir Next LT Pro" panose="020B0504020202020204" pitchFamily="34" charset="0"/>
            </a:rPr>
            <a:t>Cap enrollment at extremely overcrowded schools at lower levels</a:t>
          </a:r>
        </a:p>
      </dsp:txBody>
      <dsp:txXfrm>
        <a:off x="0" y="2212435"/>
        <a:ext cx="6900512" cy="11054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E9E60A-8F04-4DF0-9A5C-65E0AD721F42}">
      <dsp:nvSpPr>
        <dsp:cNvPr id="0" name=""/>
        <dsp:cNvSpPr/>
      </dsp:nvSpPr>
      <dsp:spPr>
        <a:xfrm>
          <a:off x="0" y="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CC775E-FAF0-4E4C-BB14-14B226AE46BE}">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venir Next LT Pro" panose="020B0504020202020204" pitchFamily="34" charset="0"/>
            </a:rPr>
            <a:t>SCA in general does not plan to build any schools where district or subdistrict AVERAGE utilization is under 100% except in rare occasions -Yet many schools in same district may be at 50% utilization or less while others over 150%</a:t>
          </a:r>
        </a:p>
      </dsp:txBody>
      <dsp:txXfrm>
        <a:off x="0" y="0"/>
        <a:ext cx="6900512" cy="1384035"/>
      </dsp:txXfrm>
    </dsp:sp>
    <dsp:sp modelId="{2AFBC462-2C46-4D85-9088-0BF051653F40}">
      <dsp:nvSpPr>
        <dsp:cNvPr id="0" name=""/>
        <dsp:cNvSpPr/>
      </dsp:nvSpPr>
      <dsp:spPr>
        <a:xfrm>
          <a:off x="0" y="138403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5C0995-7300-4E6A-A565-936D0F052553}">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venir Next LT Pro" panose="020B0504020202020204" pitchFamily="34" charset="0"/>
            </a:rPr>
            <a:t>Accelerating rezoning of elementary schools and revamping MS &amp; HS admissions to more equitably allocate enrollment across all schools would lower # new seats needed</a:t>
          </a:r>
        </a:p>
      </dsp:txBody>
      <dsp:txXfrm>
        <a:off x="0" y="1384035"/>
        <a:ext cx="6900512" cy="1384035"/>
      </dsp:txXfrm>
    </dsp:sp>
    <dsp:sp modelId="{C73BCAF2-22D6-42CD-B6DD-4ADB459896DB}">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8B1E09-EF5C-46B5-81CB-ECB58423B9F4}">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venir Next LT Pro" panose="020B0504020202020204" pitchFamily="34" charset="0"/>
            </a:rPr>
            <a:t>This would also likely create more diversity across system as most overcrowded schools are those with the highest white/Asian populations, and those most underutilized tend to have highest Black/Hispanic population</a:t>
          </a:r>
        </a:p>
      </dsp:txBody>
      <dsp:txXfrm>
        <a:off x="0" y="2768070"/>
        <a:ext cx="6900512" cy="1384035"/>
      </dsp:txXfrm>
    </dsp:sp>
    <dsp:sp modelId="{009105E5-EFCC-434B-8987-589AC06E164C}">
      <dsp:nvSpPr>
        <dsp:cNvPr id="0" name=""/>
        <dsp:cNvSpPr/>
      </dsp:nvSpPr>
      <dsp:spPr>
        <a:xfrm>
          <a:off x="0" y="4152105"/>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D4DA06-D825-428C-B719-A6F59AF8F098}">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venir Next LT Pro" panose="020B0504020202020204" pitchFamily="34" charset="0"/>
            </a:rPr>
            <a:t>More balanced enrollment across schools would also provide more sustainable budgets for </a:t>
          </a:r>
          <a:r>
            <a:rPr lang="en-US" sz="2000" kern="1200" dirty="0" err="1">
              <a:latin typeface="Avenir Next LT Pro" panose="020B0504020202020204" pitchFamily="34" charset="0"/>
            </a:rPr>
            <a:t>underenrolled</a:t>
          </a:r>
          <a:r>
            <a:rPr lang="en-US" sz="2000" kern="1200" dirty="0">
              <a:latin typeface="Avenir Next LT Pro" panose="020B0504020202020204" pitchFamily="34" charset="0"/>
            </a:rPr>
            <a:t> schools</a:t>
          </a:r>
        </a:p>
      </dsp:txBody>
      <dsp:txXfrm>
        <a:off x="0" y="4152105"/>
        <a:ext cx="6900512" cy="13840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0.16505</cdr:x>
      <cdr:y>0.89547</cdr:y>
    </cdr:from>
    <cdr:to>
      <cdr:x>0.93832</cdr:x>
      <cdr:y>0.98084</cdr:y>
    </cdr:to>
    <cdr:sp macro="" textlink="">
      <cdr:nvSpPr>
        <cdr:cNvPr id="2" name="TextBox 1">
          <a:extLst xmlns:a="http://schemas.openxmlformats.org/drawingml/2006/main">
            <a:ext uri="{FF2B5EF4-FFF2-40B4-BE49-F238E27FC236}">
              <a16:creationId xmlns:a16="http://schemas.microsoft.com/office/drawing/2014/main" id="{76C85389-32F7-5892-73B3-254866F0BE0D}"/>
            </a:ext>
          </a:extLst>
        </cdr:cNvPr>
        <cdr:cNvSpPr txBox="1"/>
      </cdr:nvSpPr>
      <cdr:spPr>
        <a:xfrm xmlns:a="http://schemas.openxmlformats.org/drawingml/2006/main">
          <a:off x="917576" y="3263899"/>
          <a:ext cx="4298950" cy="3111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dirty="0">
              <a:solidFill>
                <a:schemeClr val="tx1">
                  <a:lumMod val="75000"/>
                  <a:lumOff val="25000"/>
                </a:schemeClr>
              </a:solidFill>
              <a:latin typeface="Avenir Next LT Pro" panose="020B0504020202020204" pitchFamily="34" charset="0"/>
            </a:rPr>
            <a:t>* -2022 Headcount</a:t>
          </a:r>
          <a:r>
            <a:rPr lang="en-US" sz="800" baseline="0" dirty="0">
              <a:solidFill>
                <a:schemeClr val="tx1">
                  <a:lumMod val="75000"/>
                  <a:lumOff val="25000"/>
                </a:schemeClr>
              </a:solidFill>
              <a:latin typeface="Avenir Next LT Pro" panose="020B0504020202020204" pitchFamily="34" charset="0"/>
            </a:rPr>
            <a:t> report missing from NYC Council website as of February, 2023</a:t>
          </a:r>
          <a:r>
            <a:rPr lang="en-US" sz="800" dirty="0">
              <a:solidFill>
                <a:schemeClr val="tx1">
                  <a:lumMod val="75000"/>
                  <a:lumOff val="25000"/>
                </a:schemeClr>
              </a:solidFill>
              <a:latin typeface="Avenir Next LT Pro" panose="020B0504020202020204" pitchFamily="34" charset="0"/>
            </a:rPr>
            <a:t> </a:t>
          </a:r>
        </a:p>
      </cdr:txBody>
    </cdr:sp>
  </cdr:relSizeAnchor>
</c:userShapes>
</file>

<file path=ppt/drawings/drawing2.xml><?xml version="1.0" encoding="utf-8"?>
<c:userShapes xmlns:c="http://schemas.openxmlformats.org/drawingml/2006/chart">
  <cdr:relSizeAnchor xmlns:cdr="http://schemas.openxmlformats.org/drawingml/2006/chartDrawing">
    <cdr:from>
      <cdr:x>0.07807</cdr:x>
      <cdr:y>0.94063</cdr:y>
    </cdr:from>
    <cdr:to>
      <cdr:x>0.78924</cdr:x>
      <cdr:y>1</cdr:y>
    </cdr:to>
    <cdr:sp macro="" textlink="">
      <cdr:nvSpPr>
        <cdr:cNvPr id="2" name="TextBox 1">
          <a:extLst xmlns:a="http://schemas.openxmlformats.org/drawingml/2006/main">
            <a:ext uri="{FF2B5EF4-FFF2-40B4-BE49-F238E27FC236}">
              <a16:creationId xmlns:a16="http://schemas.microsoft.com/office/drawing/2014/main" id="{1315A39E-DDE0-C922-38C6-85D2194B180F}"/>
            </a:ext>
          </a:extLst>
        </cdr:cNvPr>
        <cdr:cNvSpPr txBox="1"/>
      </cdr:nvSpPr>
      <cdr:spPr>
        <a:xfrm xmlns:a="http://schemas.openxmlformats.org/drawingml/2006/main">
          <a:off x="594124" y="5321888"/>
          <a:ext cx="5411755" cy="3359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dirty="0">
              <a:solidFill>
                <a:schemeClr val="bg2">
                  <a:lumMod val="50000"/>
                </a:schemeClr>
              </a:solidFill>
              <a:latin typeface="Avenir Next LT Pro" panose="020B0504020202020204" pitchFamily="34" charset="0"/>
            </a:rPr>
            <a:t>* - </a:t>
          </a:r>
          <a:r>
            <a:rPr lang="en-US" sz="1000" i="1" dirty="0">
              <a:solidFill>
                <a:schemeClr val="bg2">
                  <a:lumMod val="50000"/>
                </a:schemeClr>
              </a:solidFill>
              <a:latin typeface="Avenir Next LT Pro" panose="020B0504020202020204" pitchFamily="34" charset="0"/>
            </a:rPr>
            <a:t>D75 field includes only un-sited District 75 Seats. </a:t>
          </a:r>
          <a:endParaRPr lang="en-US" sz="1000" dirty="0">
            <a:solidFill>
              <a:schemeClr val="bg2">
                <a:lumMod val="50000"/>
              </a:schemeClr>
            </a:solidFill>
            <a:latin typeface="Avenir Next LT Pro" panose="020B05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B7BA0708-A910-465A-8473-27A530311AF1}" type="datetimeFigureOut">
              <a:rPr lang="en-US" smtClean="0"/>
              <a:t>7/10/2023</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48E99656-AFC5-4E9F-8585-8E317FB14440}" type="slidenum">
              <a:rPr lang="en-US" smtClean="0"/>
              <a:t>‹#›</a:t>
            </a:fld>
            <a:endParaRPr lang="en-US"/>
          </a:p>
        </p:txBody>
      </p:sp>
    </p:spTree>
    <p:extLst>
      <p:ext uri="{BB962C8B-B14F-4D97-AF65-F5344CB8AC3E}">
        <p14:creationId xmlns:p14="http://schemas.microsoft.com/office/powerpoint/2010/main" val="1028097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egistar.council.nyc.gov/View.ashx?M=F&amp;ID=6714467&amp;GUID=ED9C486B-ACA7-4D5B-8D56-F2EA0A950976"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s://legistar.council.nyc.gov/View.ashx?M=F&amp;ID=6715118&amp;GUID=2EE4A502-7E3B-44BF-9A06-EB8BC691F61B"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4:notes"/>
          <p:cNvSpPr txBox="1">
            <a:spLocks noGrp="1"/>
          </p:cNvSpPr>
          <p:nvPr>
            <p:ph type="body" idx="1"/>
          </p:nvPr>
        </p:nvSpPr>
        <p:spPr>
          <a:xfrm>
            <a:off x="685800" y="4482296"/>
            <a:ext cx="5486400" cy="366733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14: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1349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5:notes"/>
          <p:cNvSpPr txBox="1">
            <a:spLocks noGrp="1"/>
          </p:cNvSpPr>
          <p:nvPr>
            <p:ph type="body" idx="1"/>
          </p:nvPr>
        </p:nvSpPr>
        <p:spPr>
          <a:xfrm>
            <a:off x="685800" y="4482296"/>
            <a:ext cx="5486400" cy="366733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5: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8884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txBox="1">
            <a:spLocks noGrp="1"/>
          </p:cNvSpPr>
          <p:nvPr>
            <p:ph type="body" idx="1"/>
          </p:nvPr>
        </p:nvSpPr>
        <p:spPr>
          <a:xfrm>
            <a:off x="685800" y="4482296"/>
            <a:ext cx="5486400" cy="366733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6: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3:notes"/>
          <p:cNvSpPr txBox="1">
            <a:spLocks noGrp="1"/>
          </p:cNvSpPr>
          <p:nvPr>
            <p:ph type="body" idx="1"/>
          </p:nvPr>
        </p:nvSpPr>
        <p:spPr>
          <a:xfrm>
            <a:off x="685800" y="4506269"/>
            <a:ext cx="5486400" cy="4269096"/>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
                <a:solidFill>
                  <a:schemeClr val="dk1"/>
                </a:solidFill>
              </a:rPr>
              <a:t>SCA/DOE claims they’re funding all seats necessary but not complying with 2 important laws requiring more transparency and efficiency in school construction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u="sng">
                <a:solidFill>
                  <a:schemeClr val="dk1"/>
                </a:solidFill>
                <a:hlinkClick r:id="rId3">
                  <a:extLst>
                    <a:ext uri="{A12FA001-AC4F-418D-AE19-62706E023703}">
                      <ahyp:hlinkClr xmlns:ahyp="http://schemas.microsoft.com/office/drawing/2018/hyperlinkcolor" val="tx"/>
                    </a:ext>
                  </a:extLst>
                </a:hlinkClick>
              </a:rPr>
              <a:t>Local Law 167</a:t>
            </a:r>
            <a:r>
              <a:rPr lang="en">
                <a:solidFill>
                  <a:schemeClr val="dk1"/>
                </a:solidFill>
              </a:rPr>
              <a:t>  passed in 2018 requires them to make methodology for projecting need for new school seats more transparent, as well as provide these estimates by grade level, but this has not been done.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u="sng">
                <a:solidFill>
                  <a:schemeClr val="dk1"/>
                </a:solidFill>
                <a:hlinkClick r:id="rId4">
                  <a:extLst>
                    <a:ext uri="{A12FA001-AC4F-418D-AE19-62706E023703}">
                      <ahyp:hlinkClr xmlns:ahyp="http://schemas.microsoft.com/office/drawing/2018/hyperlinkcolor" val="tx"/>
                    </a:ext>
                  </a:extLst>
                </a:hlinkClick>
              </a:rPr>
              <a:t>Local Law 168</a:t>
            </a:r>
            <a:r>
              <a:rPr lang="en">
                <a:solidFill>
                  <a:schemeClr val="dk1"/>
                </a:solidFill>
              </a:rPr>
              <a:t> passed in 2018 created a Task Force for School Siting to report and analyze identify sites where new schools could be built, including all empty lots owned privately and by the city- &amp; privately-owned lots.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The Task Force met twice, released a 2-pg report &amp; a spreadsheet that ruled out hundreds of city-owned sites for unclear reasons, and never reported on privately owned sites.</a:t>
            </a:r>
            <a:endParaRPr>
              <a:solidFill>
                <a:schemeClr val="dk1"/>
              </a:solidFill>
            </a:endParaRPr>
          </a:p>
        </p:txBody>
      </p:sp>
      <p:sp>
        <p:nvSpPr>
          <p:cNvPr id="221" name="Google Shape;221;p23:notes"/>
          <p:cNvSpPr>
            <a:spLocks noGrp="1" noRot="1" noChangeAspect="1"/>
          </p:cNvSpPr>
          <p:nvPr>
            <p:ph type="sldImg" idx="2"/>
          </p:nvPr>
        </p:nvSpPr>
        <p:spPr>
          <a:xfrm>
            <a:off x="266700" y="711200"/>
            <a:ext cx="6324600" cy="35575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2CE03-AC48-4406-B599-F5D9E0F4F7A5}"/>
              </a:ext>
            </a:extLst>
          </p:cNvPr>
          <p:cNvSpPr>
            <a:spLocks noGrp="1"/>
          </p:cNvSpPr>
          <p:nvPr>
            <p:ph type="ctrTitle"/>
          </p:nvPr>
        </p:nvSpPr>
        <p:spPr>
          <a:xfrm>
            <a:off x="1524000" y="1122363"/>
            <a:ext cx="9144000" cy="2387600"/>
          </a:xfrm>
        </p:spPr>
        <p:txBody>
          <a:bodyPr anchor="b"/>
          <a:lstStyle>
            <a:lvl1pPr algn="ctr">
              <a:defRPr sz="6000">
                <a:latin typeface="Avenir Next LT Pro" panose="020B05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CC5006B-0C69-421F-8FF1-3369872F5227}"/>
              </a:ext>
            </a:extLst>
          </p:cNvPr>
          <p:cNvSpPr>
            <a:spLocks noGrp="1"/>
          </p:cNvSpPr>
          <p:nvPr>
            <p:ph type="subTitle" idx="1"/>
          </p:nvPr>
        </p:nvSpPr>
        <p:spPr>
          <a:xfrm>
            <a:off x="1524000" y="3602038"/>
            <a:ext cx="9144000" cy="1655762"/>
          </a:xfrm>
        </p:spPr>
        <p:txBody>
          <a:bodyPr/>
          <a:lstStyle>
            <a:lvl1pPr marL="0" indent="0" algn="ctr">
              <a:buNone/>
              <a:defRPr sz="2400">
                <a:latin typeface="Avenir Next LT Pro"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6CA2A59-A485-430B-9E6B-79B18AE89095}"/>
              </a:ext>
            </a:extLst>
          </p:cNvPr>
          <p:cNvSpPr>
            <a:spLocks noGrp="1"/>
          </p:cNvSpPr>
          <p:nvPr>
            <p:ph type="dt" sz="half" idx="10"/>
          </p:nvPr>
        </p:nvSpPr>
        <p:spPr/>
        <p:txBody>
          <a:bodyPr/>
          <a:lstStyle/>
          <a:p>
            <a:fld id="{95488E97-8086-4CC9-8C42-90FA64E6A8D7}" type="datetimeFigureOut">
              <a:rPr lang="en-US" smtClean="0"/>
              <a:t>7/10/2023</a:t>
            </a:fld>
            <a:endParaRPr lang="en-US"/>
          </a:p>
        </p:txBody>
      </p:sp>
      <p:sp>
        <p:nvSpPr>
          <p:cNvPr id="5" name="Footer Placeholder 4">
            <a:extLst>
              <a:ext uri="{FF2B5EF4-FFF2-40B4-BE49-F238E27FC236}">
                <a16:creationId xmlns:a16="http://schemas.microsoft.com/office/drawing/2014/main" id="{0BA08B58-56D5-453A-A894-5289E6ADF6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60BC97-BC28-419E-847D-E31829336C93}"/>
              </a:ext>
            </a:extLst>
          </p:cNvPr>
          <p:cNvSpPr>
            <a:spLocks noGrp="1"/>
          </p:cNvSpPr>
          <p:nvPr>
            <p:ph type="sldNum" sz="quarter" idx="12"/>
          </p:nvPr>
        </p:nvSpPr>
        <p:spPr/>
        <p:txBody>
          <a:bodyPr/>
          <a:lstStyle/>
          <a:p>
            <a:fld id="{3A2799F2-F172-4249-A09E-B7F405C574DD}" type="slidenum">
              <a:rPr lang="en-US" smtClean="0"/>
              <a:t>‹#›</a:t>
            </a:fld>
            <a:endParaRPr lang="en-US"/>
          </a:p>
        </p:txBody>
      </p:sp>
    </p:spTree>
    <p:extLst>
      <p:ext uri="{BB962C8B-B14F-4D97-AF65-F5344CB8AC3E}">
        <p14:creationId xmlns:p14="http://schemas.microsoft.com/office/powerpoint/2010/main" val="357599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B0059-1757-4D5D-96E4-587787834135}"/>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9F17ED86-FBC6-452A-BE76-606976F87A43}"/>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DB60E9B-4F97-4C8B-9E4C-0EA7DA5D79F2}"/>
              </a:ext>
            </a:extLst>
          </p:cNvPr>
          <p:cNvSpPr>
            <a:spLocks noGrp="1"/>
          </p:cNvSpPr>
          <p:nvPr>
            <p:ph type="dt" sz="half" idx="10"/>
          </p:nvPr>
        </p:nvSpPr>
        <p:spPr/>
        <p:txBody>
          <a:bodyPr/>
          <a:lstStyle/>
          <a:p>
            <a:fld id="{95488E97-8086-4CC9-8C42-90FA64E6A8D7}" type="datetimeFigureOut">
              <a:rPr lang="en-US" smtClean="0"/>
              <a:t>7/10/2023</a:t>
            </a:fld>
            <a:endParaRPr lang="en-US"/>
          </a:p>
        </p:txBody>
      </p:sp>
      <p:sp>
        <p:nvSpPr>
          <p:cNvPr id="5" name="Footer Placeholder 4">
            <a:extLst>
              <a:ext uri="{FF2B5EF4-FFF2-40B4-BE49-F238E27FC236}">
                <a16:creationId xmlns:a16="http://schemas.microsoft.com/office/drawing/2014/main" id="{25615941-2334-447E-84E5-071DB8BC7C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8F9F87-D36A-43CB-89A2-7C0D29599776}"/>
              </a:ext>
            </a:extLst>
          </p:cNvPr>
          <p:cNvSpPr>
            <a:spLocks noGrp="1"/>
          </p:cNvSpPr>
          <p:nvPr>
            <p:ph type="sldNum" sz="quarter" idx="12"/>
          </p:nvPr>
        </p:nvSpPr>
        <p:spPr/>
        <p:txBody>
          <a:bodyPr/>
          <a:lstStyle/>
          <a:p>
            <a:fld id="{3A2799F2-F172-4249-A09E-B7F405C574DD}" type="slidenum">
              <a:rPr lang="en-US" smtClean="0"/>
              <a:t>‹#›</a:t>
            </a:fld>
            <a:endParaRPr lang="en-US"/>
          </a:p>
        </p:txBody>
      </p:sp>
    </p:spTree>
    <p:extLst>
      <p:ext uri="{BB962C8B-B14F-4D97-AF65-F5344CB8AC3E}">
        <p14:creationId xmlns:p14="http://schemas.microsoft.com/office/powerpoint/2010/main" val="820084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38EAF6-C6FB-47A4-9592-E6AD7EA68ECE}"/>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1F5BEF1-B2F5-408A-A7EB-457619AB5DA3}"/>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12183E-7E9B-48D8-8AD1-8E3F78C1F3EF}"/>
              </a:ext>
            </a:extLst>
          </p:cNvPr>
          <p:cNvSpPr>
            <a:spLocks noGrp="1"/>
          </p:cNvSpPr>
          <p:nvPr>
            <p:ph type="dt" sz="half" idx="10"/>
          </p:nvPr>
        </p:nvSpPr>
        <p:spPr/>
        <p:txBody>
          <a:bodyPr/>
          <a:lstStyle/>
          <a:p>
            <a:fld id="{95488E97-8086-4CC9-8C42-90FA64E6A8D7}" type="datetimeFigureOut">
              <a:rPr lang="en-US" smtClean="0"/>
              <a:t>7/10/2023</a:t>
            </a:fld>
            <a:endParaRPr lang="en-US"/>
          </a:p>
        </p:txBody>
      </p:sp>
      <p:sp>
        <p:nvSpPr>
          <p:cNvPr id="5" name="Footer Placeholder 4">
            <a:extLst>
              <a:ext uri="{FF2B5EF4-FFF2-40B4-BE49-F238E27FC236}">
                <a16:creationId xmlns:a16="http://schemas.microsoft.com/office/drawing/2014/main" id="{719143D7-9320-4FAC-BA3E-078A884B16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584EB2-8240-404A-B0DD-9B5A530954FA}"/>
              </a:ext>
            </a:extLst>
          </p:cNvPr>
          <p:cNvSpPr>
            <a:spLocks noGrp="1"/>
          </p:cNvSpPr>
          <p:nvPr>
            <p:ph type="sldNum" sz="quarter" idx="12"/>
          </p:nvPr>
        </p:nvSpPr>
        <p:spPr/>
        <p:txBody>
          <a:bodyPr/>
          <a:lstStyle/>
          <a:p>
            <a:fld id="{3A2799F2-F172-4249-A09E-B7F405C574DD}" type="slidenum">
              <a:rPr lang="en-US" smtClean="0"/>
              <a:t>‹#›</a:t>
            </a:fld>
            <a:endParaRPr lang="en-US"/>
          </a:p>
        </p:txBody>
      </p:sp>
    </p:spTree>
    <p:extLst>
      <p:ext uri="{BB962C8B-B14F-4D97-AF65-F5344CB8AC3E}">
        <p14:creationId xmlns:p14="http://schemas.microsoft.com/office/powerpoint/2010/main" val="1389959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C2663-35F4-4F60-F663-A61F87C63D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42122A-99CD-2E48-6D00-CB0F426F3E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081700-680D-263D-13F0-6B610346BFFA}"/>
              </a:ext>
            </a:extLst>
          </p:cNvPr>
          <p:cNvSpPr>
            <a:spLocks noGrp="1"/>
          </p:cNvSpPr>
          <p:nvPr>
            <p:ph type="dt" sz="half" idx="10"/>
          </p:nvPr>
        </p:nvSpPr>
        <p:spPr/>
        <p:txBody>
          <a:bodyPr/>
          <a:lstStyle/>
          <a:p>
            <a:fld id="{2D6808AF-3829-4E97-A07D-9A1AB0392124}" type="datetimeFigureOut">
              <a:rPr lang="en-US" smtClean="0"/>
              <a:t>7/10/2023</a:t>
            </a:fld>
            <a:endParaRPr lang="en-US"/>
          </a:p>
        </p:txBody>
      </p:sp>
      <p:sp>
        <p:nvSpPr>
          <p:cNvPr id="5" name="Footer Placeholder 4">
            <a:extLst>
              <a:ext uri="{FF2B5EF4-FFF2-40B4-BE49-F238E27FC236}">
                <a16:creationId xmlns:a16="http://schemas.microsoft.com/office/drawing/2014/main" id="{5BC55C80-5924-1625-225B-419556527F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E48362-7774-39B7-55B9-825F5B190D72}"/>
              </a:ext>
            </a:extLst>
          </p:cNvPr>
          <p:cNvSpPr>
            <a:spLocks noGrp="1"/>
          </p:cNvSpPr>
          <p:nvPr>
            <p:ph type="sldNum" sz="quarter" idx="12"/>
          </p:nvPr>
        </p:nvSpPr>
        <p:spPr/>
        <p:txBody>
          <a:bodyPr/>
          <a:lstStyle/>
          <a:p>
            <a:fld id="{5C29DDB1-C4D8-4B6C-946A-5FD7677D2C3A}" type="slidenum">
              <a:rPr lang="en-US" smtClean="0"/>
              <a:t>‹#›</a:t>
            </a:fld>
            <a:endParaRPr lang="en-US"/>
          </a:p>
        </p:txBody>
      </p:sp>
    </p:spTree>
    <p:extLst>
      <p:ext uri="{BB962C8B-B14F-4D97-AF65-F5344CB8AC3E}">
        <p14:creationId xmlns:p14="http://schemas.microsoft.com/office/powerpoint/2010/main" val="3950353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E5C33-8952-F893-891C-BCC1FD2703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DC685D-8ECD-C037-AB36-5A82CFE353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D56B2E-11CB-1CE9-5507-78574D4A663B}"/>
              </a:ext>
            </a:extLst>
          </p:cNvPr>
          <p:cNvSpPr>
            <a:spLocks noGrp="1"/>
          </p:cNvSpPr>
          <p:nvPr>
            <p:ph type="dt" sz="half" idx="10"/>
          </p:nvPr>
        </p:nvSpPr>
        <p:spPr/>
        <p:txBody>
          <a:bodyPr/>
          <a:lstStyle/>
          <a:p>
            <a:fld id="{2D6808AF-3829-4E97-A07D-9A1AB0392124}" type="datetimeFigureOut">
              <a:rPr lang="en-US" smtClean="0"/>
              <a:t>7/10/2023</a:t>
            </a:fld>
            <a:endParaRPr lang="en-US"/>
          </a:p>
        </p:txBody>
      </p:sp>
      <p:sp>
        <p:nvSpPr>
          <p:cNvPr id="5" name="Footer Placeholder 4">
            <a:extLst>
              <a:ext uri="{FF2B5EF4-FFF2-40B4-BE49-F238E27FC236}">
                <a16:creationId xmlns:a16="http://schemas.microsoft.com/office/drawing/2014/main" id="{9D88C679-B2CA-89AC-398E-E802526A8A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1C285E-573D-1DF4-6494-07E9F7325A59}"/>
              </a:ext>
            </a:extLst>
          </p:cNvPr>
          <p:cNvSpPr>
            <a:spLocks noGrp="1"/>
          </p:cNvSpPr>
          <p:nvPr>
            <p:ph type="sldNum" sz="quarter" idx="12"/>
          </p:nvPr>
        </p:nvSpPr>
        <p:spPr/>
        <p:txBody>
          <a:bodyPr/>
          <a:lstStyle/>
          <a:p>
            <a:fld id="{5C29DDB1-C4D8-4B6C-946A-5FD7677D2C3A}" type="slidenum">
              <a:rPr lang="en-US" smtClean="0"/>
              <a:t>‹#›</a:t>
            </a:fld>
            <a:endParaRPr lang="en-US"/>
          </a:p>
        </p:txBody>
      </p:sp>
    </p:spTree>
    <p:extLst>
      <p:ext uri="{BB962C8B-B14F-4D97-AF65-F5344CB8AC3E}">
        <p14:creationId xmlns:p14="http://schemas.microsoft.com/office/powerpoint/2010/main" val="3489441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BC5F1-FEA0-E682-C198-D4ABE0990D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1276B1-33E6-EBCB-FA7A-B8DAA15263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4D4112-903A-C114-5375-0A1B4452DA16}"/>
              </a:ext>
            </a:extLst>
          </p:cNvPr>
          <p:cNvSpPr>
            <a:spLocks noGrp="1"/>
          </p:cNvSpPr>
          <p:nvPr>
            <p:ph type="dt" sz="half" idx="10"/>
          </p:nvPr>
        </p:nvSpPr>
        <p:spPr/>
        <p:txBody>
          <a:bodyPr/>
          <a:lstStyle/>
          <a:p>
            <a:fld id="{2D6808AF-3829-4E97-A07D-9A1AB0392124}" type="datetimeFigureOut">
              <a:rPr lang="en-US" smtClean="0"/>
              <a:t>7/10/2023</a:t>
            </a:fld>
            <a:endParaRPr lang="en-US"/>
          </a:p>
        </p:txBody>
      </p:sp>
      <p:sp>
        <p:nvSpPr>
          <p:cNvPr id="5" name="Footer Placeholder 4">
            <a:extLst>
              <a:ext uri="{FF2B5EF4-FFF2-40B4-BE49-F238E27FC236}">
                <a16:creationId xmlns:a16="http://schemas.microsoft.com/office/drawing/2014/main" id="{5006717F-D859-C584-B257-80331369AC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D8FCE1-8293-8039-5113-AA9B32851380}"/>
              </a:ext>
            </a:extLst>
          </p:cNvPr>
          <p:cNvSpPr>
            <a:spLocks noGrp="1"/>
          </p:cNvSpPr>
          <p:nvPr>
            <p:ph type="sldNum" sz="quarter" idx="12"/>
          </p:nvPr>
        </p:nvSpPr>
        <p:spPr/>
        <p:txBody>
          <a:bodyPr/>
          <a:lstStyle/>
          <a:p>
            <a:fld id="{5C29DDB1-C4D8-4B6C-946A-5FD7677D2C3A}" type="slidenum">
              <a:rPr lang="en-US" smtClean="0"/>
              <a:t>‹#›</a:t>
            </a:fld>
            <a:endParaRPr lang="en-US"/>
          </a:p>
        </p:txBody>
      </p:sp>
    </p:spTree>
    <p:extLst>
      <p:ext uri="{BB962C8B-B14F-4D97-AF65-F5344CB8AC3E}">
        <p14:creationId xmlns:p14="http://schemas.microsoft.com/office/powerpoint/2010/main" val="2846116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C26A0-E113-8E8D-8D91-F0FB07F7F4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917929-499F-990D-C48E-3A604D3FA1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BFC9BC-FA1B-873B-5C7F-42BE7E90A3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DF34BE-52DE-7901-5368-B15EB7EE9D04}"/>
              </a:ext>
            </a:extLst>
          </p:cNvPr>
          <p:cNvSpPr>
            <a:spLocks noGrp="1"/>
          </p:cNvSpPr>
          <p:nvPr>
            <p:ph type="dt" sz="half" idx="10"/>
          </p:nvPr>
        </p:nvSpPr>
        <p:spPr/>
        <p:txBody>
          <a:bodyPr/>
          <a:lstStyle/>
          <a:p>
            <a:fld id="{2D6808AF-3829-4E97-A07D-9A1AB0392124}" type="datetimeFigureOut">
              <a:rPr lang="en-US" smtClean="0"/>
              <a:t>7/10/2023</a:t>
            </a:fld>
            <a:endParaRPr lang="en-US"/>
          </a:p>
        </p:txBody>
      </p:sp>
      <p:sp>
        <p:nvSpPr>
          <p:cNvPr id="6" name="Footer Placeholder 5">
            <a:extLst>
              <a:ext uri="{FF2B5EF4-FFF2-40B4-BE49-F238E27FC236}">
                <a16:creationId xmlns:a16="http://schemas.microsoft.com/office/drawing/2014/main" id="{D172F7FD-DD60-D569-1617-669C6AF6FC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047D92-1536-FD20-6DB8-F5764791D5DD}"/>
              </a:ext>
            </a:extLst>
          </p:cNvPr>
          <p:cNvSpPr>
            <a:spLocks noGrp="1"/>
          </p:cNvSpPr>
          <p:nvPr>
            <p:ph type="sldNum" sz="quarter" idx="12"/>
          </p:nvPr>
        </p:nvSpPr>
        <p:spPr/>
        <p:txBody>
          <a:bodyPr/>
          <a:lstStyle/>
          <a:p>
            <a:fld id="{5C29DDB1-C4D8-4B6C-946A-5FD7677D2C3A}" type="slidenum">
              <a:rPr lang="en-US" smtClean="0"/>
              <a:t>‹#›</a:t>
            </a:fld>
            <a:endParaRPr lang="en-US"/>
          </a:p>
        </p:txBody>
      </p:sp>
    </p:spTree>
    <p:extLst>
      <p:ext uri="{BB962C8B-B14F-4D97-AF65-F5344CB8AC3E}">
        <p14:creationId xmlns:p14="http://schemas.microsoft.com/office/powerpoint/2010/main" val="3913811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1983F-7AB2-A962-A856-6173483C59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E713D3-135D-03AD-B8F1-2990E3D7DA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AC3CE9-81D5-F081-25FD-82B983A2FC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E89908-4A38-479E-A351-8F1CD0A89D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0DA36C-E856-33A2-892E-9E51A8F55F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CF4C76-160E-D877-BF2E-F11534430604}"/>
              </a:ext>
            </a:extLst>
          </p:cNvPr>
          <p:cNvSpPr>
            <a:spLocks noGrp="1"/>
          </p:cNvSpPr>
          <p:nvPr>
            <p:ph type="dt" sz="half" idx="10"/>
          </p:nvPr>
        </p:nvSpPr>
        <p:spPr/>
        <p:txBody>
          <a:bodyPr/>
          <a:lstStyle/>
          <a:p>
            <a:fld id="{2D6808AF-3829-4E97-A07D-9A1AB0392124}" type="datetimeFigureOut">
              <a:rPr lang="en-US" smtClean="0"/>
              <a:t>7/10/2023</a:t>
            </a:fld>
            <a:endParaRPr lang="en-US"/>
          </a:p>
        </p:txBody>
      </p:sp>
      <p:sp>
        <p:nvSpPr>
          <p:cNvPr id="8" name="Footer Placeholder 7">
            <a:extLst>
              <a:ext uri="{FF2B5EF4-FFF2-40B4-BE49-F238E27FC236}">
                <a16:creationId xmlns:a16="http://schemas.microsoft.com/office/drawing/2014/main" id="{5333E4A9-6821-1B94-99A3-8BFB14E139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6C1E0E-ECCA-878F-C2CB-98657B287A07}"/>
              </a:ext>
            </a:extLst>
          </p:cNvPr>
          <p:cNvSpPr>
            <a:spLocks noGrp="1"/>
          </p:cNvSpPr>
          <p:nvPr>
            <p:ph type="sldNum" sz="quarter" idx="12"/>
          </p:nvPr>
        </p:nvSpPr>
        <p:spPr/>
        <p:txBody>
          <a:bodyPr/>
          <a:lstStyle/>
          <a:p>
            <a:fld id="{5C29DDB1-C4D8-4B6C-946A-5FD7677D2C3A}" type="slidenum">
              <a:rPr lang="en-US" smtClean="0"/>
              <a:t>‹#›</a:t>
            </a:fld>
            <a:endParaRPr lang="en-US"/>
          </a:p>
        </p:txBody>
      </p:sp>
    </p:spTree>
    <p:extLst>
      <p:ext uri="{BB962C8B-B14F-4D97-AF65-F5344CB8AC3E}">
        <p14:creationId xmlns:p14="http://schemas.microsoft.com/office/powerpoint/2010/main" val="1583343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AC140-3584-4D8C-AC47-6A41DA4510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F557BA-6BFA-59AC-B226-B04FC6A7D7A6}"/>
              </a:ext>
            </a:extLst>
          </p:cNvPr>
          <p:cNvSpPr>
            <a:spLocks noGrp="1"/>
          </p:cNvSpPr>
          <p:nvPr>
            <p:ph type="dt" sz="half" idx="10"/>
          </p:nvPr>
        </p:nvSpPr>
        <p:spPr/>
        <p:txBody>
          <a:bodyPr/>
          <a:lstStyle/>
          <a:p>
            <a:fld id="{2D6808AF-3829-4E97-A07D-9A1AB0392124}" type="datetimeFigureOut">
              <a:rPr lang="en-US" smtClean="0"/>
              <a:t>7/10/2023</a:t>
            </a:fld>
            <a:endParaRPr lang="en-US"/>
          </a:p>
        </p:txBody>
      </p:sp>
      <p:sp>
        <p:nvSpPr>
          <p:cNvPr id="4" name="Footer Placeholder 3">
            <a:extLst>
              <a:ext uri="{FF2B5EF4-FFF2-40B4-BE49-F238E27FC236}">
                <a16:creationId xmlns:a16="http://schemas.microsoft.com/office/drawing/2014/main" id="{7F7E49B5-5E15-5A7A-E2AF-11D785C1A9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F896B0-282D-8604-F215-903C9C55B1CD}"/>
              </a:ext>
            </a:extLst>
          </p:cNvPr>
          <p:cNvSpPr>
            <a:spLocks noGrp="1"/>
          </p:cNvSpPr>
          <p:nvPr>
            <p:ph type="sldNum" sz="quarter" idx="12"/>
          </p:nvPr>
        </p:nvSpPr>
        <p:spPr/>
        <p:txBody>
          <a:bodyPr/>
          <a:lstStyle/>
          <a:p>
            <a:fld id="{5C29DDB1-C4D8-4B6C-946A-5FD7677D2C3A}" type="slidenum">
              <a:rPr lang="en-US" smtClean="0"/>
              <a:t>‹#›</a:t>
            </a:fld>
            <a:endParaRPr lang="en-US"/>
          </a:p>
        </p:txBody>
      </p:sp>
    </p:spTree>
    <p:extLst>
      <p:ext uri="{BB962C8B-B14F-4D97-AF65-F5344CB8AC3E}">
        <p14:creationId xmlns:p14="http://schemas.microsoft.com/office/powerpoint/2010/main" val="1087770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252F00-1C24-28A3-6E46-EC75584ED25C}"/>
              </a:ext>
            </a:extLst>
          </p:cNvPr>
          <p:cNvSpPr>
            <a:spLocks noGrp="1"/>
          </p:cNvSpPr>
          <p:nvPr>
            <p:ph type="dt" sz="half" idx="10"/>
          </p:nvPr>
        </p:nvSpPr>
        <p:spPr/>
        <p:txBody>
          <a:bodyPr/>
          <a:lstStyle/>
          <a:p>
            <a:fld id="{2D6808AF-3829-4E97-A07D-9A1AB0392124}" type="datetimeFigureOut">
              <a:rPr lang="en-US" smtClean="0"/>
              <a:t>7/10/2023</a:t>
            </a:fld>
            <a:endParaRPr lang="en-US"/>
          </a:p>
        </p:txBody>
      </p:sp>
      <p:sp>
        <p:nvSpPr>
          <p:cNvPr id="3" name="Footer Placeholder 2">
            <a:extLst>
              <a:ext uri="{FF2B5EF4-FFF2-40B4-BE49-F238E27FC236}">
                <a16:creationId xmlns:a16="http://schemas.microsoft.com/office/drawing/2014/main" id="{4CB239BA-1DB6-DBB9-C898-76DF4D3379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218C2A-1961-3E24-A4FD-AC13B621D29E}"/>
              </a:ext>
            </a:extLst>
          </p:cNvPr>
          <p:cNvSpPr>
            <a:spLocks noGrp="1"/>
          </p:cNvSpPr>
          <p:nvPr>
            <p:ph type="sldNum" sz="quarter" idx="12"/>
          </p:nvPr>
        </p:nvSpPr>
        <p:spPr/>
        <p:txBody>
          <a:bodyPr/>
          <a:lstStyle/>
          <a:p>
            <a:fld id="{5C29DDB1-C4D8-4B6C-946A-5FD7677D2C3A}" type="slidenum">
              <a:rPr lang="en-US" smtClean="0"/>
              <a:t>‹#›</a:t>
            </a:fld>
            <a:endParaRPr lang="en-US"/>
          </a:p>
        </p:txBody>
      </p:sp>
    </p:spTree>
    <p:extLst>
      <p:ext uri="{BB962C8B-B14F-4D97-AF65-F5344CB8AC3E}">
        <p14:creationId xmlns:p14="http://schemas.microsoft.com/office/powerpoint/2010/main" val="2365163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5C1EC-0250-83B8-64DD-B36B3040BB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D9CE375-0A7D-F7A8-6F8A-8A50D9A97E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66D82F-57ED-3E89-09F8-5A0559B23A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FC08B2-E671-CDAC-886D-2598DBCAA937}"/>
              </a:ext>
            </a:extLst>
          </p:cNvPr>
          <p:cNvSpPr>
            <a:spLocks noGrp="1"/>
          </p:cNvSpPr>
          <p:nvPr>
            <p:ph type="dt" sz="half" idx="10"/>
          </p:nvPr>
        </p:nvSpPr>
        <p:spPr/>
        <p:txBody>
          <a:bodyPr/>
          <a:lstStyle/>
          <a:p>
            <a:fld id="{2D6808AF-3829-4E97-A07D-9A1AB0392124}" type="datetimeFigureOut">
              <a:rPr lang="en-US" smtClean="0"/>
              <a:t>7/10/2023</a:t>
            </a:fld>
            <a:endParaRPr lang="en-US"/>
          </a:p>
        </p:txBody>
      </p:sp>
      <p:sp>
        <p:nvSpPr>
          <p:cNvPr id="6" name="Footer Placeholder 5">
            <a:extLst>
              <a:ext uri="{FF2B5EF4-FFF2-40B4-BE49-F238E27FC236}">
                <a16:creationId xmlns:a16="http://schemas.microsoft.com/office/drawing/2014/main" id="{0615A80D-5FA4-C9A0-F80C-AD324A8ED9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736FE8-8223-0BBB-32B5-0EAB8B217D01}"/>
              </a:ext>
            </a:extLst>
          </p:cNvPr>
          <p:cNvSpPr>
            <a:spLocks noGrp="1"/>
          </p:cNvSpPr>
          <p:nvPr>
            <p:ph type="sldNum" sz="quarter" idx="12"/>
          </p:nvPr>
        </p:nvSpPr>
        <p:spPr/>
        <p:txBody>
          <a:bodyPr/>
          <a:lstStyle/>
          <a:p>
            <a:fld id="{5C29DDB1-C4D8-4B6C-946A-5FD7677D2C3A}" type="slidenum">
              <a:rPr lang="en-US" smtClean="0"/>
              <a:t>‹#›</a:t>
            </a:fld>
            <a:endParaRPr lang="en-US"/>
          </a:p>
        </p:txBody>
      </p:sp>
    </p:spTree>
    <p:extLst>
      <p:ext uri="{BB962C8B-B14F-4D97-AF65-F5344CB8AC3E}">
        <p14:creationId xmlns:p14="http://schemas.microsoft.com/office/powerpoint/2010/main" val="1878638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44042-A7B6-47DE-B317-C828422EA36B}"/>
              </a:ext>
            </a:extLst>
          </p:cNvPr>
          <p:cNvSpPr>
            <a:spLocks noGrp="1"/>
          </p:cNvSpPr>
          <p:nvPr>
            <p:ph type="title"/>
          </p:nvPr>
        </p:nvSpPr>
        <p:spPr/>
        <p:txBody>
          <a:bodyPr/>
          <a:lstStyle>
            <a:lvl1pPr>
              <a:defRPr>
                <a:latin typeface="Avenir Next LT Pro" panose="020B05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89B46D60-251D-41DB-9730-3664C5A5BCD5}"/>
              </a:ext>
            </a:extLst>
          </p:cNvPr>
          <p:cNvSpPr>
            <a:spLocks noGrp="1"/>
          </p:cNvSpPr>
          <p:nvPr>
            <p:ph idx="1"/>
          </p:nvPr>
        </p:nvSpPr>
        <p:spPr/>
        <p:txBody>
          <a:bodyPr/>
          <a:lstStyle>
            <a:lvl1pPr>
              <a:defRPr>
                <a:latin typeface="Avenir Next LT Pro" panose="020B0504020202020204" pitchFamily="34" charset="0"/>
              </a:defRPr>
            </a:lvl1pPr>
            <a:lvl2pPr>
              <a:defRPr>
                <a:latin typeface="Avenir Next LT Pro" panose="020B0504020202020204" pitchFamily="34" charset="0"/>
              </a:defRPr>
            </a:lvl2pPr>
            <a:lvl3pPr>
              <a:defRPr>
                <a:latin typeface="Avenir Next LT Pro" panose="020B0504020202020204" pitchFamily="34" charset="0"/>
              </a:defRPr>
            </a:lvl3pPr>
            <a:lvl4pPr>
              <a:defRPr>
                <a:latin typeface="Avenir Next LT Pro" panose="020B0504020202020204" pitchFamily="34" charset="0"/>
              </a:defRPr>
            </a:lvl4pPr>
            <a:lvl5pPr>
              <a:defRPr>
                <a:latin typeface="Avenir Next LT Pro"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258BA90-6CC9-4339-8780-43DA2C512B17}"/>
              </a:ext>
            </a:extLst>
          </p:cNvPr>
          <p:cNvSpPr>
            <a:spLocks noGrp="1"/>
          </p:cNvSpPr>
          <p:nvPr>
            <p:ph type="dt" sz="half" idx="10"/>
          </p:nvPr>
        </p:nvSpPr>
        <p:spPr/>
        <p:txBody>
          <a:bodyPr/>
          <a:lstStyle/>
          <a:p>
            <a:fld id="{95488E97-8086-4CC9-8C42-90FA64E6A8D7}" type="datetimeFigureOut">
              <a:rPr lang="en-US" smtClean="0"/>
              <a:t>7/10/2023</a:t>
            </a:fld>
            <a:endParaRPr lang="en-US"/>
          </a:p>
        </p:txBody>
      </p:sp>
      <p:sp>
        <p:nvSpPr>
          <p:cNvPr id="5" name="Footer Placeholder 4">
            <a:extLst>
              <a:ext uri="{FF2B5EF4-FFF2-40B4-BE49-F238E27FC236}">
                <a16:creationId xmlns:a16="http://schemas.microsoft.com/office/drawing/2014/main" id="{42211A2E-3D5E-462F-86AB-969D513DC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4D1929-E48E-48B2-AF62-6D55E1C0C5F1}"/>
              </a:ext>
            </a:extLst>
          </p:cNvPr>
          <p:cNvSpPr>
            <a:spLocks noGrp="1"/>
          </p:cNvSpPr>
          <p:nvPr>
            <p:ph type="sldNum" sz="quarter" idx="12"/>
          </p:nvPr>
        </p:nvSpPr>
        <p:spPr/>
        <p:txBody>
          <a:bodyPr/>
          <a:lstStyle/>
          <a:p>
            <a:fld id="{3A2799F2-F172-4249-A09E-B7F405C574DD}" type="slidenum">
              <a:rPr lang="en-US" smtClean="0"/>
              <a:t>‹#›</a:t>
            </a:fld>
            <a:endParaRPr lang="en-US"/>
          </a:p>
        </p:txBody>
      </p:sp>
    </p:spTree>
    <p:extLst>
      <p:ext uri="{BB962C8B-B14F-4D97-AF65-F5344CB8AC3E}">
        <p14:creationId xmlns:p14="http://schemas.microsoft.com/office/powerpoint/2010/main" val="3786376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5C10E-113B-2D31-B38B-27800448BA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729FEC-2DCC-48A8-7DCA-8ECB6776AC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C14115-807C-E244-3F41-01960E1862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AE62B3-4C59-6099-90AB-5760662EC5C1}"/>
              </a:ext>
            </a:extLst>
          </p:cNvPr>
          <p:cNvSpPr>
            <a:spLocks noGrp="1"/>
          </p:cNvSpPr>
          <p:nvPr>
            <p:ph type="dt" sz="half" idx="10"/>
          </p:nvPr>
        </p:nvSpPr>
        <p:spPr/>
        <p:txBody>
          <a:bodyPr/>
          <a:lstStyle/>
          <a:p>
            <a:fld id="{2D6808AF-3829-4E97-A07D-9A1AB0392124}" type="datetimeFigureOut">
              <a:rPr lang="en-US" smtClean="0"/>
              <a:t>7/10/2023</a:t>
            </a:fld>
            <a:endParaRPr lang="en-US"/>
          </a:p>
        </p:txBody>
      </p:sp>
      <p:sp>
        <p:nvSpPr>
          <p:cNvPr id="6" name="Footer Placeholder 5">
            <a:extLst>
              <a:ext uri="{FF2B5EF4-FFF2-40B4-BE49-F238E27FC236}">
                <a16:creationId xmlns:a16="http://schemas.microsoft.com/office/drawing/2014/main" id="{1949F2DB-02D3-DB90-90D4-DC39D97F68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A47A1E-C6A6-5ABC-8B1F-1FF286088EDC}"/>
              </a:ext>
            </a:extLst>
          </p:cNvPr>
          <p:cNvSpPr>
            <a:spLocks noGrp="1"/>
          </p:cNvSpPr>
          <p:nvPr>
            <p:ph type="sldNum" sz="quarter" idx="12"/>
          </p:nvPr>
        </p:nvSpPr>
        <p:spPr/>
        <p:txBody>
          <a:bodyPr/>
          <a:lstStyle/>
          <a:p>
            <a:fld id="{5C29DDB1-C4D8-4B6C-946A-5FD7677D2C3A}" type="slidenum">
              <a:rPr lang="en-US" smtClean="0"/>
              <a:t>‹#›</a:t>
            </a:fld>
            <a:endParaRPr lang="en-US"/>
          </a:p>
        </p:txBody>
      </p:sp>
    </p:spTree>
    <p:extLst>
      <p:ext uri="{BB962C8B-B14F-4D97-AF65-F5344CB8AC3E}">
        <p14:creationId xmlns:p14="http://schemas.microsoft.com/office/powerpoint/2010/main" val="702817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11AB3-48F6-3DB5-FD50-C74C9F5AC5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EE0F26-34CF-05CD-4C19-D27A607484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0BAFFF-E553-D6F1-2356-168EC414B2F1}"/>
              </a:ext>
            </a:extLst>
          </p:cNvPr>
          <p:cNvSpPr>
            <a:spLocks noGrp="1"/>
          </p:cNvSpPr>
          <p:nvPr>
            <p:ph type="dt" sz="half" idx="10"/>
          </p:nvPr>
        </p:nvSpPr>
        <p:spPr/>
        <p:txBody>
          <a:bodyPr/>
          <a:lstStyle/>
          <a:p>
            <a:fld id="{2D6808AF-3829-4E97-A07D-9A1AB0392124}" type="datetimeFigureOut">
              <a:rPr lang="en-US" smtClean="0"/>
              <a:t>7/10/2023</a:t>
            </a:fld>
            <a:endParaRPr lang="en-US"/>
          </a:p>
        </p:txBody>
      </p:sp>
      <p:sp>
        <p:nvSpPr>
          <p:cNvPr id="5" name="Footer Placeholder 4">
            <a:extLst>
              <a:ext uri="{FF2B5EF4-FFF2-40B4-BE49-F238E27FC236}">
                <a16:creationId xmlns:a16="http://schemas.microsoft.com/office/drawing/2014/main" id="{FE574219-4658-6DB8-3FFA-D63C2D9001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3E677-7698-3F3D-8072-70412BB649C3}"/>
              </a:ext>
            </a:extLst>
          </p:cNvPr>
          <p:cNvSpPr>
            <a:spLocks noGrp="1"/>
          </p:cNvSpPr>
          <p:nvPr>
            <p:ph type="sldNum" sz="quarter" idx="12"/>
          </p:nvPr>
        </p:nvSpPr>
        <p:spPr/>
        <p:txBody>
          <a:bodyPr/>
          <a:lstStyle/>
          <a:p>
            <a:fld id="{5C29DDB1-C4D8-4B6C-946A-5FD7677D2C3A}" type="slidenum">
              <a:rPr lang="en-US" smtClean="0"/>
              <a:t>‹#›</a:t>
            </a:fld>
            <a:endParaRPr lang="en-US"/>
          </a:p>
        </p:txBody>
      </p:sp>
    </p:spTree>
    <p:extLst>
      <p:ext uri="{BB962C8B-B14F-4D97-AF65-F5344CB8AC3E}">
        <p14:creationId xmlns:p14="http://schemas.microsoft.com/office/powerpoint/2010/main" val="23674624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5F1990-2499-6496-3D1C-D9193CE9D6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55F7BE-9217-7A5A-638D-73D9D47988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91D121-890A-C5BA-6EA4-D52FF058B197}"/>
              </a:ext>
            </a:extLst>
          </p:cNvPr>
          <p:cNvSpPr>
            <a:spLocks noGrp="1"/>
          </p:cNvSpPr>
          <p:nvPr>
            <p:ph type="dt" sz="half" idx="10"/>
          </p:nvPr>
        </p:nvSpPr>
        <p:spPr/>
        <p:txBody>
          <a:bodyPr/>
          <a:lstStyle/>
          <a:p>
            <a:fld id="{2D6808AF-3829-4E97-A07D-9A1AB0392124}" type="datetimeFigureOut">
              <a:rPr lang="en-US" smtClean="0"/>
              <a:t>7/10/2023</a:t>
            </a:fld>
            <a:endParaRPr lang="en-US"/>
          </a:p>
        </p:txBody>
      </p:sp>
      <p:sp>
        <p:nvSpPr>
          <p:cNvPr id="5" name="Footer Placeholder 4">
            <a:extLst>
              <a:ext uri="{FF2B5EF4-FFF2-40B4-BE49-F238E27FC236}">
                <a16:creationId xmlns:a16="http://schemas.microsoft.com/office/drawing/2014/main" id="{5E756A35-49CF-5147-DA1F-F015314BD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3CD42-EA63-3B27-6839-DDD7F6031A31}"/>
              </a:ext>
            </a:extLst>
          </p:cNvPr>
          <p:cNvSpPr>
            <a:spLocks noGrp="1"/>
          </p:cNvSpPr>
          <p:nvPr>
            <p:ph type="sldNum" sz="quarter" idx="12"/>
          </p:nvPr>
        </p:nvSpPr>
        <p:spPr/>
        <p:txBody>
          <a:bodyPr/>
          <a:lstStyle/>
          <a:p>
            <a:fld id="{5C29DDB1-C4D8-4B6C-946A-5FD7677D2C3A}" type="slidenum">
              <a:rPr lang="en-US" smtClean="0"/>
              <a:t>‹#›</a:t>
            </a:fld>
            <a:endParaRPr lang="en-US"/>
          </a:p>
        </p:txBody>
      </p:sp>
    </p:spTree>
    <p:extLst>
      <p:ext uri="{BB962C8B-B14F-4D97-AF65-F5344CB8AC3E}">
        <p14:creationId xmlns:p14="http://schemas.microsoft.com/office/powerpoint/2010/main" val="550531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298C34-66F6-2927-F170-560E999AA85B}"/>
              </a:ext>
            </a:extLst>
          </p:cNvPr>
          <p:cNvSpPr>
            <a:spLocks noGrp="1"/>
          </p:cNvSpPr>
          <p:nvPr>
            <p:ph type="dt" sz="half" idx="10"/>
          </p:nvPr>
        </p:nvSpPr>
        <p:spPr/>
        <p:txBody>
          <a:bodyPr/>
          <a:lstStyle/>
          <a:p>
            <a:fld id="{0E33AA65-D607-498F-B67D-87C971E512AA}" type="datetimeFigureOut">
              <a:rPr lang="en-US" smtClean="0"/>
              <a:t>7/10/2023</a:t>
            </a:fld>
            <a:endParaRPr lang="en-US"/>
          </a:p>
        </p:txBody>
      </p:sp>
      <p:sp>
        <p:nvSpPr>
          <p:cNvPr id="3" name="Footer Placeholder 2">
            <a:extLst>
              <a:ext uri="{FF2B5EF4-FFF2-40B4-BE49-F238E27FC236}">
                <a16:creationId xmlns:a16="http://schemas.microsoft.com/office/drawing/2014/main" id="{C8464AA3-2A71-6054-BB36-59DA87FA74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36686F2-B8FA-6760-3D09-460C6AA394E1}"/>
              </a:ext>
            </a:extLst>
          </p:cNvPr>
          <p:cNvSpPr>
            <a:spLocks noGrp="1"/>
          </p:cNvSpPr>
          <p:nvPr>
            <p:ph type="sldNum" sz="quarter" idx="12"/>
          </p:nvPr>
        </p:nvSpPr>
        <p:spPr/>
        <p:txBody>
          <a:bodyPr/>
          <a:lstStyle/>
          <a:p>
            <a:fld id="{401A1F3D-4639-4D6B-B968-40AB383A2414}" type="slidenum">
              <a:rPr lang="en-US" smtClean="0"/>
              <a:t>‹#›</a:t>
            </a:fld>
            <a:endParaRPr lang="en-US"/>
          </a:p>
        </p:txBody>
      </p:sp>
    </p:spTree>
    <p:extLst>
      <p:ext uri="{BB962C8B-B14F-4D97-AF65-F5344CB8AC3E}">
        <p14:creationId xmlns:p14="http://schemas.microsoft.com/office/powerpoint/2010/main" val="1000941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779F9-BCAE-AE2C-DBD3-ADA2EF189D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2C2FFD-D961-C8D4-7A07-83E603FFE1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E48B8D-2879-9A61-18DA-B517D3F4BE8B}"/>
              </a:ext>
            </a:extLst>
          </p:cNvPr>
          <p:cNvSpPr>
            <a:spLocks noGrp="1"/>
          </p:cNvSpPr>
          <p:nvPr>
            <p:ph type="dt" sz="half" idx="10"/>
          </p:nvPr>
        </p:nvSpPr>
        <p:spPr/>
        <p:txBody>
          <a:bodyPr/>
          <a:lstStyle/>
          <a:p>
            <a:fld id="{0E33AA65-D607-498F-B67D-87C971E512AA}" type="datetimeFigureOut">
              <a:rPr lang="en-US" smtClean="0"/>
              <a:t>7/10/2023</a:t>
            </a:fld>
            <a:endParaRPr lang="en-US"/>
          </a:p>
        </p:txBody>
      </p:sp>
      <p:sp>
        <p:nvSpPr>
          <p:cNvPr id="5" name="Footer Placeholder 4">
            <a:extLst>
              <a:ext uri="{FF2B5EF4-FFF2-40B4-BE49-F238E27FC236}">
                <a16:creationId xmlns:a16="http://schemas.microsoft.com/office/drawing/2014/main" id="{5F135BE9-7FE5-199C-0E67-CF9D5597D1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5BE7C0-2A86-CC5D-850F-0A3DC20B82AA}"/>
              </a:ext>
            </a:extLst>
          </p:cNvPr>
          <p:cNvSpPr>
            <a:spLocks noGrp="1"/>
          </p:cNvSpPr>
          <p:nvPr>
            <p:ph type="sldNum" sz="quarter" idx="12"/>
          </p:nvPr>
        </p:nvSpPr>
        <p:spPr/>
        <p:txBody>
          <a:bodyPr/>
          <a:lstStyle/>
          <a:p>
            <a:fld id="{401A1F3D-4639-4D6B-B968-40AB383A2414}" type="slidenum">
              <a:rPr lang="en-US" smtClean="0"/>
              <a:t>‹#›</a:t>
            </a:fld>
            <a:endParaRPr lang="en-US"/>
          </a:p>
        </p:txBody>
      </p:sp>
    </p:spTree>
    <p:extLst>
      <p:ext uri="{BB962C8B-B14F-4D97-AF65-F5344CB8AC3E}">
        <p14:creationId xmlns:p14="http://schemas.microsoft.com/office/powerpoint/2010/main" val="1344771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EEFC4-A750-48FC-8C7B-1D35A1278253}"/>
              </a:ext>
            </a:extLst>
          </p:cNvPr>
          <p:cNvSpPr>
            <a:spLocks noGrp="1"/>
          </p:cNvSpPr>
          <p:nvPr>
            <p:ph type="title"/>
          </p:nvPr>
        </p:nvSpPr>
        <p:spPr>
          <a:xfrm>
            <a:off x="831850" y="1709738"/>
            <a:ext cx="10515600" cy="2852737"/>
          </a:xfrm>
        </p:spPr>
        <p:txBody>
          <a:bodyPr anchor="b"/>
          <a:lstStyle>
            <a:lvl1pPr>
              <a:defRPr sz="6000">
                <a:latin typeface="Avenir Next LT Pro" panose="020B05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29E695B6-04A6-4B3E-9682-A54D9D41A2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24CBD1DC-62E5-4A17-9D59-5750EB313AE9}"/>
              </a:ext>
            </a:extLst>
          </p:cNvPr>
          <p:cNvSpPr>
            <a:spLocks noGrp="1"/>
          </p:cNvSpPr>
          <p:nvPr>
            <p:ph type="dt" sz="half" idx="10"/>
          </p:nvPr>
        </p:nvSpPr>
        <p:spPr/>
        <p:txBody>
          <a:bodyPr/>
          <a:lstStyle/>
          <a:p>
            <a:fld id="{95488E97-8086-4CC9-8C42-90FA64E6A8D7}" type="datetimeFigureOut">
              <a:rPr lang="en-US" smtClean="0"/>
              <a:t>7/10/2023</a:t>
            </a:fld>
            <a:endParaRPr lang="en-US"/>
          </a:p>
        </p:txBody>
      </p:sp>
      <p:sp>
        <p:nvSpPr>
          <p:cNvPr id="5" name="Footer Placeholder 4">
            <a:extLst>
              <a:ext uri="{FF2B5EF4-FFF2-40B4-BE49-F238E27FC236}">
                <a16:creationId xmlns:a16="http://schemas.microsoft.com/office/drawing/2014/main" id="{48A719A9-A3EC-4DA6-990B-D87224D1E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7E04B7-BD94-42A8-80D1-3DB4FF16001A}"/>
              </a:ext>
            </a:extLst>
          </p:cNvPr>
          <p:cNvSpPr>
            <a:spLocks noGrp="1"/>
          </p:cNvSpPr>
          <p:nvPr>
            <p:ph type="sldNum" sz="quarter" idx="12"/>
          </p:nvPr>
        </p:nvSpPr>
        <p:spPr/>
        <p:txBody>
          <a:bodyPr/>
          <a:lstStyle/>
          <a:p>
            <a:fld id="{3A2799F2-F172-4249-A09E-B7F405C574DD}" type="slidenum">
              <a:rPr lang="en-US" smtClean="0"/>
              <a:t>‹#›</a:t>
            </a:fld>
            <a:endParaRPr lang="en-US"/>
          </a:p>
        </p:txBody>
      </p:sp>
    </p:spTree>
    <p:extLst>
      <p:ext uri="{BB962C8B-B14F-4D97-AF65-F5344CB8AC3E}">
        <p14:creationId xmlns:p14="http://schemas.microsoft.com/office/powerpoint/2010/main" val="622578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E4576-1759-4060-94FD-895D9F472C29}"/>
              </a:ext>
            </a:extLst>
          </p:cNvPr>
          <p:cNvSpPr>
            <a:spLocks noGrp="1"/>
          </p:cNvSpPr>
          <p:nvPr>
            <p:ph type="title"/>
          </p:nvPr>
        </p:nvSpPr>
        <p:spPr/>
        <p:txBody>
          <a:bodyPr/>
          <a:lstStyle>
            <a:lvl1pPr>
              <a:defRPr>
                <a:latin typeface="Avenir Next LT Pro" panose="020B05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DCE64090-AFE3-4CB2-BA8B-206C0D7E1BDA}"/>
              </a:ext>
            </a:extLst>
          </p:cNvPr>
          <p:cNvSpPr>
            <a:spLocks noGrp="1"/>
          </p:cNvSpPr>
          <p:nvPr>
            <p:ph sz="half" idx="1"/>
          </p:nvPr>
        </p:nvSpPr>
        <p:spPr>
          <a:xfrm>
            <a:off x="838200" y="1825625"/>
            <a:ext cx="5181600" cy="4351338"/>
          </a:xfrm>
        </p:spPr>
        <p:txBody>
          <a:bodyPr/>
          <a:lstStyle>
            <a:lvl1pPr>
              <a:defRPr>
                <a:latin typeface="Avenir Next LT Pro" panose="020B0504020202020204" pitchFamily="34" charset="0"/>
              </a:defRPr>
            </a:lvl1pPr>
            <a:lvl2pPr>
              <a:defRPr>
                <a:latin typeface="Avenir Next LT Pro" panose="020B0504020202020204" pitchFamily="34" charset="0"/>
              </a:defRPr>
            </a:lvl2pPr>
            <a:lvl3pPr>
              <a:defRPr>
                <a:latin typeface="Avenir Next LT Pro" panose="020B0504020202020204" pitchFamily="34" charset="0"/>
              </a:defRPr>
            </a:lvl3pPr>
            <a:lvl4pPr>
              <a:defRPr>
                <a:latin typeface="Avenir Next LT Pro" panose="020B0504020202020204" pitchFamily="34" charset="0"/>
              </a:defRPr>
            </a:lvl4pPr>
            <a:lvl5pPr>
              <a:defRPr>
                <a:latin typeface="Avenir Next LT Pro"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9890BE5-A3A3-47F1-ACDC-F184ED88BA00}"/>
              </a:ext>
            </a:extLst>
          </p:cNvPr>
          <p:cNvSpPr>
            <a:spLocks noGrp="1"/>
          </p:cNvSpPr>
          <p:nvPr>
            <p:ph sz="half" idx="2"/>
          </p:nvPr>
        </p:nvSpPr>
        <p:spPr>
          <a:xfrm>
            <a:off x="6172200" y="1825625"/>
            <a:ext cx="5181600" cy="4351338"/>
          </a:xfrm>
        </p:spPr>
        <p:txBody>
          <a:bodyPr/>
          <a:lstStyle>
            <a:lvl1pPr>
              <a:defRPr>
                <a:latin typeface="Avenir Next LT Pro" panose="020B0504020202020204" pitchFamily="34" charset="0"/>
              </a:defRPr>
            </a:lvl1pPr>
            <a:lvl2pPr>
              <a:defRPr>
                <a:latin typeface="Avenir Next LT Pro" panose="020B0504020202020204" pitchFamily="34" charset="0"/>
              </a:defRPr>
            </a:lvl2pPr>
            <a:lvl3pPr>
              <a:defRPr>
                <a:latin typeface="Avenir Next LT Pro" panose="020B0504020202020204" pitchFamily="34" charset="0"/>
              </a:defRPr>
            </a:lvl3pPr>
            <a:lvl4pPr>
              <a:defRPr>
                <a:latin typeface="Avenir Next LT Pro" panose="020B0504020202020204" pitchFamily="34" charset="0"/>
              </a:defRPr>
            </a:lvl4pPr>
            <a:lvl5pPr>
              <a:defRPr>
                <a:latin typeface="Avenir Next LT Pro" panose="020B05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EDCCDFA9-4052-4B25-AC0F-ADBCD931AC2D}"/>
              </a:ext>
            </a:extLst>
          </p:cNvPr>
          <p:cNvSpPr>
            <a:spLocks noGrp="1"/>
          </p:cNvSpPr>
          <p:nvPr>
            <p:ph type="dt" sz="half" idx="10"/>
          </p:nvPr>
        </p:nvSpPr>
        <p:spPr/>
        <p:txBody>
          <a:bodyPr/>
          <a:lstStyle>
            <a:lvl1pPr>
              <a:defRPr>
                <a:latin typeface="Avenir Next LT Pro" panose="020B0504020202020204" pitchFamily="34" charset="0"/>
              </a:defRPr>
            </a:lvl1pPr>
          </a:lstStyle>
          <a:p>
            <a:fld id="{95488E97-8086-4CC9-8C42-90FA64E6A8D7}" type="datetimeFigureOut">
              <a:rPr lang="en-US" smtClean="0"/>
              <a:pPr/>
              <a:t>7/10/2023</a:t>
            </a:fld>
            <a:endParaRPr lang="en-US" dirty="0"/>
          </a:p>
        </p:txBody>
      </p:sp>
      <p:sp>
        <p:nvSpPr>
          <p:cNvPr id="6" name="Footer Placeholder 5">
            <a:extLst>
              <a:ext uri="{FF2B5EF4-FFF2-40B4-BE49-F238E27FC236}">
                <a16:creationId xmlns:a16="http://schemas.microsoft.com/office/drawing/2014/main" id="{8ED5A25E-90F6-41D5-A7C4-976F3436D0AA}"/>
              </a:ext>
            </a:extLst>
          </p:cNvPr>
          <p:cNvSpPr>
            <a:spLocks noGrp="1"/>
          </p:cNvSpPr>
          <p:nvPr>
            <p:ph type="ftr" sz="quarter" idx="11"/>
          </p:nvPr>
        </p:nvSpPr>
        <p:spPr/>
        <p:txBody>
          <a:bodyPr/>
          <a:lstStyle>
            <a:lvl1pPr>
              <a:defRPr>
                <a:latin typeface="Avenir Next LT Pro" panose="020B0504020202020204" pitchFamily="34" charset="0"/>
              </a:defRPr>
            </a:lvl1pPr>
          </a:lstStyle>
          <a:p>
            <a:endParaRPr lang="en-US"/>
          </a:p>
        </p:txBody>
      </p:sp>
      <p:sp>
        <p:nvSpPr>
          <p:cNvPr id="7" name="Slide Number Placeholder 6">
            <a:extLst>
              <a:ext uri="{FF2B5EF4-FFF2-40B4-BE49-F238E27FC236}">
                <a16:creationId xmlns:a16="http://schemas.microsoft.com/office/drawing/2014/main" id="{78D1A48C-582E-4E5D-995B-8A549C20A5C8}"/>
              </a:ext>
            </a:extLst>
          </p:cNvPr>
          <p:cNvSpPr>
            <a:spLocks noGrp="1"/>
          </p:cNvSpPr>
          <p:nvPr>
            <p:ph type="sldNum" sz="quarter" idx="12"/>
          </p:nvPr>
        </p:nvSpPr>
        <p:spPr/>
        <p:txBody>
          <a:bodyPr/>
          <a:lstStyle>
            <a:lvl1pPr>
              <a:defRPr>
                <a:latin typeface="Avenir Next LT Pro" panose="020B0504020202020204" pitchFamily="34" charset="0"/>
              </a:defRPr>
            </a:lvl1pPr>
          </a:lstStyle>
          <a:p>
            <a:fld id="{3A2799F2-F172-4249-A09E-B7F405C574DD}" type="slidenum">
              <a:rPr lang="en-US" smtClean="0"/>
              <a:pPr/>
              <a:t>‹#›</a:t>
            </a:fld>
            <a:endParaRPr lang="en-US"/>
          </a:p>
        </p:txBody>
      </p:sp>
    </p:spTree>
    <p:extLst>
      <p:ext uri="{BB962C8B-B14F-4D97-AF65-F5344CB8AC3E}">
        <p14:creationId xmlns:p14="http://schemas.microsoft.com/office/powerpoint/2010/main" val="3758097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8F2F9-10E9-4AD8-BBBD-CE744750173B}"/>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FE664F8-AE74-412C-BE19-F924EA8661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16CA20B-4584-4DAF-A56A-1B7D74D0A70B}"/>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00F8DED-D09F-427F-8E1F-C4B6D2A02D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AEBA8C1-E72C-465E-AFB6-F0324F9343C8}"/>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B23BE63-E752-4F20-B647-848BADD07E6D}"/>
              </a:ext>
            </a:extLst>
          </p:cNvPr>
          <p:cNvSpPr>
            <a:spLocks noGrp="1"/>
          </p:cNvSpPr>
          <p:nvPr>
            <p:ph type="dt" sz="half" idx="10"/>
          </p:nvPr>
        </p:nvSpPr>
        <p:spPr/>
        <p:txBody>
          <a:bodyPr/>
          <a:lstStyle/>
          <a:p>
            <a:fld id="{95488E97-8086-4CC9-8C42-90FA64E6A8D7}" type="datetimeFigureOut">
              <a:rPr lang="en-US" smtClean="0"/>
              <a:t>7/10/2023</a:t>
            </a:fld>
            <a:endParaRPr lang="en-US"/>
          </a:p>
        </p:txBody>
      </p:sp>
      <p:sp>
        <p:nvSpPr>
          <p:cNvPr id="8" name="Footer Placeholder 7">
            <a:extLst>
              <a:ext uri="{FF2B5EF4-FFF2-40B4-BE49-F238E27FC236}">
                <a16:creationId xmlns:a16="http://schemas.microsoft.com/office/drawing/2014/main" id="{258060D0-1930-4248-A65B-BDF2D764A6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23DB3B-BDF3-4D75-AD25-81AEDFC0CBD5}"/>
              </a:ext>
            </a:extLst>
          </p:cNvPr>
          <p:cNvSpPr>
            <a:spLocks noGrp="1"/>
          </p:cNvSpPr>
          <p:nvPr>
            <p:ph type="sldNum" sz="quarter" idx="12"/>
          </p:nvPr>
        </p:nvSpPr>
        <p:spPr/>
        <p:txBody>
          <a:bodyPr/>
          <a:lstStyle/>
          <a:p>
            <a:fld id="{3A2799F2-F172-4249-A09E-B7F405C574DD}" type="slidenum">
              <a:rPr lang="en-US" smtClean="0"/>
              <a:t>‹#›</a:t>
            </a:fld>
            <a:endParaRPr lang="en-US"/>
          </a:p>
        </p:txBody>
      </p:sp>
    </p:spTree>
    <p:extLst>
      <p:ext uri="{BB962C8B-B14F-4D97-AF65-F5344CB8AC3E}">
        <p14:creationId xmlns:p14="http://schemas.microsoft.com/office/powerpoint/2010/main" val="3849700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E0E3C-2586-429A-9A12-97E19D5A1AF0}"/>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2AAE3F3-3E3C-4E3D-BD7A-F1C80A21849A}"/>
              </a:ext>
            </a:extLst>
          </p:cNvPr>
          <p:cNvSpPr>
            <a:spLocks noGrp="1"/>
          </p:cNvSpPr>
          <p:nvPr>
            <p:ph type="dt" sz="half" idx="10"/>
          </p:nvPr>
        </p:nvSpPr>
        <p:spPr/>
        <p:txBody>
          <a:bodyPr/>
          <a:lstStyle>
            <a:lvl1pPr>
              <a:defRPr>
                <a:latin typeface="Avenir Next LT Pro" panose="020B0504020202020204" pitchFamily="34" charset="0"/>
              </a:defRPr>
            </a:lvl1pPr>
          </a:lstStyle>
          <a:p>
            <a:fld id="{95488E97-8086-4CC9-8C42-90FA64E6A8D7}" type="datetimeFigureOut">
              <a:rPr lang="en-US" smtClean="0"/>
              <a:pPr/>
              <a:t>7/10/2023</a:t>
            </a:fld>
            <a:endParaRPr lang="en-US" dirty="0"/>
          </a:p>
        </p:txBody>
      </p:sp>
      <p:sp>
        <p:nvSpPr>
          <p:cNvPr id="4" name="Footer Placeholder 3">
            <a:extLst>
              <a:ext uri="{FF2B5EF4-FFF2-40B4-BE49-F238E27FC236}">
                <a16:creationId xmlns:a16="http://schemas.microsoft.com/office/drawing/2014/main" id="{85E6B135-2991-4FDE-9DD6-435090E60BDE}"/>
              </a:ext>
            </a:extLst>
          </p:cNvPr>
          <p:cNvSpPr>
            <a:spLocks noGrp="1"/>
          </p:cNvSpPr>
          <p:nvPr>
            <p:ph type="ftr" sz="quarter" idx="11"/>
          </p:nvPr>
        </p:nvSpPr>
        <p:spPr/>
        <p:txBody>
          <a:bodyPr/>
          <a:lstStyle>
            <a:lvl1pPr>
              <a:defRPr>
                <a:latin typeface="Avenir Next LT Pro" panose="020B0504020202020204" pitchFamily="34" charset="0"/>
              </a:defRPr>
            </a:lvl1pPr>
          </a:lstStyle>
          <a:p>
            <a:endParaRPr lang="en-US" dirty="0"/>
          </a:p>
        </p:txBody>
      </p:sp>
      <p:sp>
        <p:nvSpPr>
          <p:cNvPr id="5" name="Slide Number Placeholder 4">
            <a:extLst>
              <a:ext uri="{FF2B5EF4-FFF2-40B4-BE49-F238E27FC236}">
                <a16:creationId xmlns:a16="http://schemas.microsoft.com/office/drawing/2014/main" id="{F3903B09-461E-4E2F-B315-829AB1EEF7A2}"/>
              </a:ext>
            </a:extLst>
          </p:cNvPr>
          <p:cNvSpPr>
            <a:spLocks noGrp="1"/>
          </p:cNvSpPr>
          <p:nvPr>
            <p:ph type="sldNum" sz="quarter" idx="12"/>
          </p:nvPr>
        </p:nvSpPr>
        <p:spPr/>
        <p:txBody>
          <a:bodyPr/>
          <a:lstStyle/>
          <a:p>
            <a:fld id="{3A2799F2-F172-4249-A09E-B7F405C574DD}" type="slidenum">
              <a:rPr lang="en-US" smtClean="0"/>
              <a:t>‹#›</a:t>
            </a:fld>
            <a:endParaRPr lang="en-US" dirty="0"/>
          </a:p>
        </p:txBody>
      </p:sp>
    </p:spTree>
    <p:extLst>
      <p:ext uri="{BB962C8B-B14F-4D97-AF65-F5344CB8AC3E}">
        <p14:creationId xmlns:p14="http://schemas.microsoft.com/office/powerpoint/2010/main" val="4003096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5C7DB2-ADE1-4F9E-BCE3-CCBF9E70579C}"/>
              </a:ext>
            </a:extLst>
          </p:cNvPr>
          <p:cNvSpPr>
            <a:spLocks noGrp="1"/>
          </p:cNvSpPr>
          <p:nvPr>
            <p:ph type="dt" sz="half" idx="10"/>
          </p:nvPr>
        </p:nvSpPr>
        <p:spPr/>
        <p:txBody>
          <a:bodyPr/>
          <a:lstStyle>
            <a:lvl1pPr>
              <a:defRPr>
                <a:latin typeface="Avenir Next LT Pro" panose="020B0504020202020204" pitchFamily="34" charset="0"/>
              </a:defRPr>
            </a:lvl1pPr>
          </a:lstStyle>
          <a:p>
            <a:fld id="{95488E97-8086-4CC9-8C42-90FA64E6A8D7}" type="datetimeFigureOut">
              <a:rPr lang="en-US" smtClean="0"/>
              <a:pPr/>
              <a:t>7/10/2023</a:t>
            </a:fld>
            <a:endParaRPr lang="en-US" dirty="0"/>
          </a:p>
        </p:txBody>
      </p:sp>
      <p:sp>
        <p:nvSpPr>
          <p:cNvPr id="3" name="Footer Placeholder 2">
            <a:extLst>
              <a:ext uri="{FF2B5EF4-FFF2-40B4-BE49-F238E27FC236}">
                <a16:creationId xmlns:a16="http://schemas.microsoft.com/office/drawing/2014/main" id="{3DC3F607-E5B6-4A49-9C25-BE07C11775B7}"/>
              </a:ext>
            </a:extLst>
          </p:cNvPr>
          <p:cNvSpPr>
            <a:spLocks noGrp="1"/>
          </p:cNvSpPr>
          <p:nvPr>
            <p:ph type="ftr" sz="quarter" idx="11"/>
          </p:nvPr>
        </p:nvSpPr>
        <p:spPr/>
        <p:txBody>
          <a:bodyPr/>
          <a:lstStyle>
            <a:lvl1pPr>
              <a:defRPr>
                <a:latin typeface="Avenir Next LT Pro" panose="020B0504020202020204" pitchFamily="34" charset="0"/>
              </a:defRPr>
            </a:lvl1pPr>
          </a:lstStyle>
          <a:p>
            <a:endParaRPr lang="en-US" dirty="0"/>
          </a:p>
        </p:txBody>
      </p:sp>
      <p:sp>
        <p:nvSpPr>
          <p:cNvPr id="4" name="Slide Number Placeholder 3">
            <a:extLst>
              <a:ext uri="{FF2B5EF4-FFF2-40B4-BE49-F238E27FC236}">
                <a16:creationId xmlns:a16="http://schemas.microsoft.com/office/drawing/2014/main" id="{6F3594C5-C966-4FD0-97D4-973172984227}"/>
              </a:ext>
            </a:extLst>
          </p:cNvPr>
          <p:cNvSpPr>
            <a:spLocks noGrp="1"/>
          </p:cNvSpPr>
          <p:nvPr>
            <p:ph type="sldNum" sz="quarter" idx="12"/>
          </p:nvPr>
        </p:nvSpPr>
        <p:spPr/>
        <p:txBody>
          <a:bodyPr/>
          <a:lstStyle/>
          <a:p>
            <a:fld id="{3A2799F2-F172-4249-A09E-B7F405C574DD}" type="slidenum">
              <a:rPr lang="en-US" smtClean="0"/>
              <a:t>‹#›</a:t>
            </a:fld>
            <a:endParaRPr lang="en-US" dirty="0"/>
          </a:p>
        </p:txBody>
      </p:sp>
    </p:spTree>
    <p:extLst>
      <p:ext uri="{BB962C8B-B14F-4D97-AF65-F5344CB8AC3E}">
        <p14:creationId xmlns:p14="http://schemas.microsoft.com/office/powerpoint/2010/main" val="3775002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83D74-0757-4692-BDA3-D012C1B5C666}"/>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D84D455A-CE8D-42A7-92EA-5671F518CD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6040873-E3E8-4D5C-B5B1-65A02175A8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64557DD-C355-426F-A825-89A9A17D6238}"/>
              </a:ext>
            </a:extLst>
          </p:cNvPr>
          <p:cNvSpPr>
            <a:spLocks noGrp="1"/>
          </p:cNvSpPr>
          <p:nvPr>
            <p:ph type="dt" sz="half" idx="10"/>
          </p:nvPr>
        </p:nvSpPr>
        <p:spPr/>
        <p:txBody>
          <a:bodyPr/>
          <a:lstStyle/>
          <a:p>
            <a:fld id="{95488E97-8086-4CC9-8C42-90FA64E6A8D7}" type="datetimeFigureOut">
              <a:rPr lang="en-US" smtClean="0"/>
              <a:t>7/10/2023</a:t>
            </a:fld>
            <a:endParaRPr lang="en-US"/>
          </a:p>
        </p:txBody>
      </p:sp>
      <p:sp>
        <p:nvSpPr>
          <p:cNvPr id="6" name="Footer Placeholder 5">
            <a:extLst>
              <a:ext uri="{FF2B5EF4-FFF2-40B4-BE49-F238E27FC236}">
                <a16:creationId xmlns:a16="http://schemas.microsoft.com/office/drawing/2014/main" id="{E9855B79-D3ED-47E8-BE09-EA547A303C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613A6-AF6B-4584-A400-AC56723C9D9A}"/>
              </a:ext>
            </a:extLst>
          </p:cNvPr>
          <p:cNvSpPr>
            <a:spLocks noGrp="1"/>
          </p:cNvSpPr>
          <p:nvPr>
            <p:ph type="sldNum" sz="quarter" idx="12"/>
          </p:nvPr>
        </p:nvSpPr>
        <p:spPr/>
        <p:txBody>
          <a:bodyPr/>
          <a:lstStyle/>
          <a:p>
            <a:fld id="{3A2799F2-F172-4249-A09E-B7F405C574DD}" type="slidenum">
              <a:rPr lang="en-US" smtClean="0"/>
              <a:t>‹#›</a:t>
            </a:fld>
            <a:endParaRPr lang="en-US"/>
          </a:p>
        </p:txBody>
      </p:sp>
    </p:spTree>
    <p:extLst>
      <p:ext uri="{BB962C8B-B14F-4D97-AF65-F5344CB8AC3E}">
        <p14:creationId xmlns:p14="http://schemas.microsoft.com/office/powerpoint/2010/main" val="1831407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B32AA-D87E-4F32-BB30-053A4B5B88E6}"/>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68F98EF6-DD15-4FD3-A3CA-E5D4582A14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B9F9608-DFBD-45C5-A1D8-9E1F29536D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9500CD1-8E76-42D6-9DA9-143474430080}"/>
              </a:ext>
            </a:extLst>
          </p:cNvPr>
          <p:cNvSpPr>
            <a:spLocks noGrp="1"/>
          </p:cNvSpPr>
          <p:nvPr>
            <p:ph type="dt" sz="half" idx="10"/>
          </p:nvPr>
        </p:nvSpPr>
        <p:spPr/>
        <p:txBody>
          <a:bodyPr/>
          <a:lstStyle/>
          <a:p>
            <a:fld id="{95488E97-8086-4CC9-8C42-90FA64E6A8D7}" type="datetimeFigureOut">
              <a:rPr lang="en-US" smtClean="0"/>
              <a:t>7/10/2023</a:t>
            </a:fld>
            <a:endParaRPr lang="en-US"/>
          </a:p>
        </p:txBody>
      </p:sp>
      <p:sp>
        <p:nvSpPr>
          <p:cNvPr id="6" name="Footer Placeholder 5">
            <a:extLst>
              <a:ext uri="{FF2B5EF4-FFF2-40B4-BE49-F238E27FC236}">
                <a16:creationId xmlns:a16="http://schemas.microsoft.com/office/drawing/2014/main" id="{AA53941F-0473-43E3-B773-CB5842C202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EF54ED-EDE0-4B53-902A-5B7836AD412E}"/>
              </a:ext>
            </a:extLst>
          </p:cNvPr>
          <p:cNvSpPr>
            <a:spLocks noGrp="1"/>
          </p:cNvSpPr>
          <p:nvPr>
            <p:ph type="sldNum" sz="quarter" idx="12"/>
          </p:nvPr>
        </p:nvSpPr>
        <p:spPr/>
        <p:txBody>
          <a:bodyPr/>
          <a:lstStyle/>
          <a:p>
            <a:fld id="{3A2799F2-F172-4249-A09E-B7F405C574DD}" type="slidenum">
              <a:rPr lang="en-US" smtClean="0"/>
              <a:t>‹#›</a:t>
            </a:fld>
            <a:endParaRPr lang="en-US"/>
          </a:p>
        </p:txBody>
      </p:sp>
    </p:spTree>
    <p:extLst>
      <p:ext uri="{BB962C8B-B14F-4D97-AF65-F5344CB8AC3E}">
        <p14:creationId xmlns:p14="http://schemas.microsoft.com/office/powerpoint/2010/main" val="2047455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435E92-2B85-44D6-824A-7645D9F6A2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AC3460D-5165-4DBB-8806-F6ACFD2F52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F229880-2B4A-4E1E-BC62-FC38131C9D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88E97-8086-4CC9-8C42-90FA64E6A8D7}" type="datetimeFigureOut">
              <a:rPr lang="en-US" smtClean="0"/>
              <a:t>7/10/2023</a:t>
            </a:fld>
            <a:endParaRPr lang="en-US"/>
          </a:p>
        </p:txBody>
      </p:sp>
      <p:sp>
        <p:nvSpPr>
          <p:cNvPr id="5" name="Footer Placeholder 4">
            <a:extLst>
              <a:ext uri="{FF2B5EF4-FFF2-40B4-BE49-F238E27FC236}">
                <a16:creationId xmlns:a16="http://schemas.microsoft.com/office/drawing/2014/main" id="{FD1C3F56-07D1-4932-9A32-4CCA41AE3A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10B30C-0A2C-48F9-8F7F-78C7C40513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799F2-F172-4249-A09E-B7F405C574DD}" type="slidenum">
              <a:rPr lang="en-US" smtClean="0"/>
              <a:t>‹#›</a:t>
            </a:fld>
            <a:endParaRPr lang="en-US"/>
          </a:p>
        </p:txBody>
      </p:sp>
    </p:spTree>
    <p:extLst>
      <p:ext uri="{BB962C8B-B14F-4D97-AF65-F5344CB8AC3E}">
        <p14:creationId xmlns:p14="http://schemas.microsoft.com/office/powerpoint/2010/main" val="354095721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Avenir Next LT Pro"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8EB2E7-21A4-4F6E-B09F-0604E0C5C0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977382-BD2E-7357-E96F-9CC07CA4F5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C68EE-748B-0D15-2E27-972E229939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808AF-3829-4E97-A07D-9A1AB0392124}" type="datetimeFigureOut">
              <a:rPr lang="en-US" smtClean="0"/>
              <a:t>7/10/2023</a:t>
            </a:fld>
            <a:endParaRPr lang="en-US"/>
          </a:p>
        </p:txBody>
      </p:sp>
      <p:sp>
        <p:nvSpPr>
          <p:cNvPr id="5" name="Footer Placeholder 4">
            <a:extLst>
              <a:ext uri="{FF2B5EF4-FFF2-40B4-BE49-F238E27FC236}">
                <a16:creationId xmlns:a16="http://schemas.microsoft.com/office/drawing/2014/main" id="{4FF2B528-2D15-18A5-5D65-CD83B91C0F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8E4D4E-43EB-D0B7-37C8-A634FFD7D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9DDB1-C4D8-4B6C-946A-5FD7677D2C3A}" type="slidenum">
              <a:rPr lang="en-US" smtClean="0"/>
              <a:t>‹#›</a:t>
            </a:fld>
            <a:endParaRPr lang="en-US"/>
          </a:p>
        </p:txBody>
      </p:sp>
    </p:spTree>
    <p:extLst>
      <p:ext uri="{BB962C8B-B14F-4D97-AF65-F5344CB8AC3E}">
        <p14:creationId xmlns:p14="http://schemas.microsoft.com/office/powerpoint/2010/main" val="38591012"/>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51" r:id="rId3"/>
    <p:sldLayoutId id="2147483652" r:id="rId4"/>
    <p:sldLayoutId id="2147483653" r:id="rId5"/>
    <p:sldLayoutId id="2147483654" r:id="rId6"/>
    <p:sldLayoutId id="214748367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649944-00F1-785B-D741-46E2E775EF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E2AB32-0CB0-B5BB-F44A-455AE5D4B0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49C64-EC10-672B-F6D9-C22A8E514F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3AA65-D607-498F-B67D-87C971E512AA}" type="datetimeFigureOut">
              <a:rPr lang="en-US" smtClean="0"/>
              <a:t>7/10/2023</a:t>
            </a:fld>
            <a:endParaRPr lang="en-US"/>
          </a:p>
        </p:txBody>
      </p:sp>
      <p:sp>
        <p:nvSpPr>
          <p:cNvPr id="5" name="Footer Placeholder 4">
            <a:extLst>
              <a:ext uri="{FF2B5EF4-FFF2-40B4-BE49-F238E27FC236}">
                <a16:creationId xmlns:a16="http://schemas.microsoft.com/office/drawing/2014/main" id="{47865350-3550-645B-5CE0-DDC2AADBC9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E6AC8C-59B8-197B-85B2-ABA4091DEA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A1F3D-4639-4D6B-B968-40AB383A2414}" type="slidenum">
              <a:rPr lang="en-US" smtClean="0"/>
              <a:t>‹#›</a:t>
            </a:fld>
            <a:endParaRPr lang="en-US"/>
          </a:p>
        </p:txBody>
      </p:sp>
    </p:spTree>
    <p:extLst>
      <p:ext uri="{BB962C8B-B14F-4D97-AF65-F5344CB8AC3E}">
        <p14:creationId xmlns:p14="http://schemas.microsoft.com/office/powerpoint/2010/main" val="533348821"/>
      </p:ext>
    </p:extLst>
  </p:cSld>
  <p:clrMap bg1="lt1" tx1="dk1" bg2="lt2" tx2="dk2" accent1="accent1" accent2="accent2" accent3="accent3" accent4="accent4" accent5="accent5" accent6="accent6" hlink="hlink" folHlink="folHlink"/>
  <p:sldLayoutIdLst>
    <p:sldLayoutId id="2147483655"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info@Classsizematters.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dnnhh5cc1.evoqondemand.com/Portals/0/Section%206_%20Capacity%20Projects%20in%20Process_1.xlsx" TargetMode="External"/><Relationship Id="rId2" Type="http://schemas.openxmlformats.org/officeDocument/2006/relationships/chart" Target="../charts/chart12.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hyperlink" Target="https://www.nyc.gov/site/omb/publications/fiscal-year-archive.page" TargetMode="External"/><Relationship Id="rId2" Type="http://schemas.openxmlformats.org/officeDocument/2006/relationships/chart" Target="../charts/chart13.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https://docs.google.com/spreadsheets/d/1BFfICwODtzvB1qZIz1n74QRuJt28ayYAZqsprd4XIg4/view#gid=1133683399"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3" Type="http://schemas.openxmlformats.org/officeDocument/2006/relationships/hyperlink" Target="https://tinyurl.com/NYCschoolovercrowdingmap" TargetMode="External"/><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legistar.council.nyc.gov/View.ashx?M=F&amp;ID=6714467&amp;GUID=ED9C486B-ACA7-4D5B-8D56-F2EA0A950976"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nycsca.org/community/capital-plan-reports-data" TargetMode="External"/><Relationship Id="rId2" Type="http://schemas.openxmlformats.org/officeDocument/2006/relationships/hyperlink" Target="https://legistar.council.nyc.gov/View.ashx?M=F&amp;ID=6714467&amp;GUID=ED9C486B-ACA7-4D5B-8D56-F2EA0A950976"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legistar.council.nyc.gov/View.ashx?M=F&amp;ID=6715118&amp;GUID=2EE4A502-7E3B-44BF-9A06-EB8BC691F61B"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council.nyc.gov/budget/wp-content/uploads/sites/54/2023/05/DOE.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C7EA8-42F5-4E3A-9C58-FFB86D18AB1A}"/>
              </a:ext>
            </a:extLst>
          </p:cNvPr>
          <p:cNvSpPr>
            <a:spLocks noGrp="1"/>
          </p:cNvSpPr>
          <p:nvPr>
            <p:ph type="ctrTitle"/>
          </p:nvPr>
        </p:nvSpPr>
        <p:spPr>
          <a:xfrm>
            <a:off x="1751937" y="2302013"/>
            <a:ext cx="9220863" cy="1393687"/>
          </a:xfrm>
        </p:spPr>
        <p:txBody>
          <a:bodyPr>
            <a:normAutofit/>
          </a:bodyPr>
          <a:lstStyle/>
          <a:p>
            <a:pPr marL="0" marR="0">
              <a:spcBef>
                <a:spcPts val="0"/>
              </a:spcBef>
              <a:spcAft>
                <a:spcPts val="0"/>
              </a:spcAft>
            </a:pPr>
            <a:r>
              <a:rPr lang="en-US" sz="3200" b="1" u="sng" dirty="0">
                <a:solidFill>
                  <a:srgbClr val="000000"/>
                </a:solidFill>
                <a:ea typeface="Calibri"/>
                <a:cs typeface="Calibri"/>
                <a:sym typeface="Calibri"/>
              </a:rPr>
              <a:t>The new class size law and planning for class size reduction; implications for capital plan </a:t>
            </a:r>
            <a:br>
              <a:rPr lang="en-US" sz="3200" b="1" u="sng" dirty="0">
                <a:solidFill>
                  <a:srgbClr val="000000"/>
                </a:solidFill>
                <a:ea typeface="Calibri"/>
                <a:cs typeface="Calibri"/>
                <a:sym typeface="Calibri"/>
              </a:rPr>
            </a:br>
            <a:endParaRPr lang="en-US" sz="2000" b="1" i="1" dirty="0">
              <a:effectLst/>
              <a:ea typeface="Calibri" panose="020F0502020204030204" pitchFamily="34" charset="0"/>
            </a:endParaRPr>
          </a:p>
        </p:txBody>
      </p:sp>
      <p:sp>
        <p:nvSpPr>
          <p:cNvPr id="3" name="Subtitle 2">
            <a:extLst>
              <a:ext uri="{FF2B5EF4-FFF2-40B4-BE49-F238E27FC236}">
                <a16:creationId xmlns:a16="http://schemas.microsoft.com/office/drawing/2014/main" id="{C77F8C9D-CDDA-460B-A6EE-479BB53DC44F}"/>
              </a:ext>
            </a:extLst>
          </p:cNvPr>
          <p:cNvSpPr>
            <a:spLocks noGrp="1"/>
          </p:cNvSpPr>
          <p:nvPr>
            <p:ph type="subTitle" idx="1"/>
          </p:nvPr>
        </p:nvSpPr>
        <p:spPr>
          <a:xfrm>
            <a:off x="1447137" y="4440914"/>
            <a:ext cx="9220863" cy="1879204"/>
          </a:xfrm>
        </p:spPr>
        <p:txBody>
          <a:bodyPr>
            <a:normAutofit fontScale="92500" lnSpcReduction="20000"/>
          </a:bodyPr>
          <a:lstStyle/>
          <a:p>
            <a:endParaRPr lang="en-US" dirty="0">
              <a:highlight>
                <a:srgbClr val="FFFF00"/>
              </a:highlight>
            </a:endParaRPr>
          </a:p>
          <a:p>
            <a:r>
              <a:rPr lang="en-US" dirty="0"/>
              <a:t>Presentation </a:t>
            </a:r>
            <a:r>
              <a:rPr lang="en-US"/>
              <a:t>for CSWG capital </a:t>
            </a:r>
            <a:r>
              <a:rPr lang="en-US" dirty="0"/>
              <a:t>plan subcommittee</a:t>
            </a:r>
          </a:p>
          <a:p>
            <a:r>
              <a:rPr lang="en-US" dirty="0"/>
              <a:t>Leonie Haimson, Class Size Matters</a:t>
            </a:r>
          </a:p>
          <a:p>
            <a:r>
              <a:rPr lang="en-US" dirty="0">
                <a:hlinkClick r:id="rId2"/>
              </a:rPr>
              <a:t>info@classsizematters.org</a:t>
            </a:r>
            <a:r>
              <a:rPr lang="en-US" dirty="0"/>
              <a:t> </a:t>
            </a:r>
          </a:p>
          <a:p>
            <a:r>
              <a:rPr lang="en-US" dirty="0"/>
              <a:t>7.6.2023</a:t>
            </a:r>
          </a:p>
        </p:txBody>
      </p:sp>
      <p:pic>
        <p:nvPicPr>
          <p:cNvPr id="6" name="Picture 5" descr="A picture containing text&#10;&#10;Description automatically generated">
            <a:extLst>
              <a:ext uri="{FF2B5EF4-FFF2-40B4-BE49-F238E27FC236}">
                <a16:creationId xmlns:a16="http://schemas.microsoft.com/office/drawing/2014/main" id="{F146864B-B9CA-4B22-ACAB-E993B4587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61" y="175743"/>
            <a:ext cx="3338511" cy="2225674"/>
          </a:xfrm>
          <a:prstGeom prst="rect">
            <a:avLst/>
          </a:prstGeom>
        </p:spPr>
      </p:pic>
    </p:spTree>
    <p:extLst>
      <p:ext uri="{BB962C8B-B14F-4D97-AF65-F5344CB8AC3E}">
        <p14:creationId xmlns:p14="http://schemas.microsoft.com/office/powerpoint/2010/main" val="4218648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3CF78A6C-4AAC-E77F-CFC3-10A482482FAF}"/>
              </a:ext>
            </a:extLst>
          </p:cNvPr>
          <p:cNvGraphicFramePr>
            <a:graphicFrameLocks/>
          </p:cNvGraphicFramePr>
          <p:nvPr>
            <p:extLst>
              <p:ext uri="{D42A27DB-BD31-4B8C-83A1-F6EECF244321}">
                <p14:modId xmlns:p14="http://schemas.microsoft.com/office/powerpoint/2010/main" val="3046277161"/>
              </p:ext>
            </p:extLst>
          </p:nvPr>
        </p:nvGraphicFramePr>
        <p:xfrm>
          <a:off x="486137" y="673092"/>
          <a:ext cx="10907210" cy="55118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6104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a:extLst>
              <a:ext uri="{FF2B5EF4-FFF2-40B4-BE49-F238E27FC236}">
                <a16:creationId xmlns:a16="http://schemas.microsoft.com/office/drawing/2014/main" id="{8101E187-1FD6-4D09-AC2B-AC9CFE891967}"/>
              </a:ext>
            </a:extLst>
          </p:cNvPr>
          <p:cNvGraphicFramePr>
            <a:graphicFrameLocks/>
          </p:cNvGraphicFramePr>
          <p:nvPr>
            <p:extLst>
              <p:ext uri="{D42A27DB-BD31-4B8C-83A1-F6EECF244321}">
                <p14:modId xmlns:p14="http://schemas.microsoft.com/office/powerpoint/2010/main" val="504129920"/>
              </p:ext>
            </p:extLst>
          </p:nvPr>
        </p:nvGraphicFramePr>
        <p:xfrm>
          <a:off x="2418080" y="1158240"/>
          <a:ext cx="7752080" cy="47955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4728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B9C0B3D-FA7D-F68D-52A3-969961801F77}"/>
              </a:ext>
            </a:extLst>
          </p:cNvPr>
          <p:cNvSpPr>
            <a:spLocks noGrp="1"/>
          </p:cNvSpPr>
          <p:nvPr>
            <p:ph type="title"/>
          </p:nvPr>
        </p:nvSpPr>
        <p:spPr>
          <a:xfrm>
            <a:off x="635000" y="640823"/>
            <a:ext cx="3418659" cy="5583148"/>
          </a:xfrm>
        </p:spPr>
        <p:txBody>
          <a:bodyPr anchor="ctr">
            <a:normAutofit/>
          </a:bodyPr>
          <a:lstStyle/>
          <a:p>
            <a:r>
              <a:rPr lang="en-US" sz="3800" dirty="0"/>
              <a:t>DOE likely will likely comply with 20% cap next year, but out years unclear without expanded capital plan &amp; policy reforms</a:t>
            </a:r>
          </a:p>
        </p:txBody>
      </p:sp>
      <p:sp>
        <p:nvSpPr>
          <p:cNvPr id="4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ontent Placeholder 3">
            <a:extLst>
              <a:ext uri="{FF2B5EF4-FFF2-40B4-BE49-F238E27FC236}">
                <a16:creationId xmlns:a16="http://schemas.microsoft.com/office/drawing/2014/main" id="{9CB595A8-DC85-961F-0221-636EE372FD4D}"/>
              </a:ext>
            </a:extLst>
          </p:cNvPr>
          <p:cNvGraphicFramePr>
            <a:graphicFrameLocks noGrp="1"/>
          </p:cNvGraphicFramePr>
          <p:nvPr>
            <p:ph idx="1"/>
            <p:extLst>
              <p:ext uri="{D42A27DB-BD31-4B8C-83A1-F6EECF244321}">
                <p14:modId xmlns:p14="http://schemas.microsoft.com/office/powerpoint/2010/main" val="3490621254"/>
              </p:ext>
            </p:extLst>
          </p:nvPr>
        </p:nvGraphicFramePr>
        <p:xfrm>
          <a:off x="4611441" y="1769268"/>
          <a:ext cx="6900512" cy="3319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9830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52281E2-12BF-3F56-13E9-A6E365F4D1E5}"/>
              </a:ext>
            </a:extLst>
          </p:cNvPr>
          <p:cNvGraphicFramePr>
            <a:graphicFrameLocks/>
          </p:cNvGraphicFramePr>
          <p:nvPr>
            <p:extLst>
              <p:ext uri="{D42A27DB-BD31-4B8C-83A1-F6EECF244321}">
                <p14:modId xmlns:p14="http://schemas.microsoft.com/office/powerpoint/2010/main" val="3701896484"/>
              </p:ext>
            </p:extLst>
          </p:nvPr>
        </p:nvGraphicFramePr>
        <p:xfrm>
          <a:off x="954158" y="355601"/>
          <a:ext cx="9962984" cy="58543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1295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27CB57-3B62-4914-BE97-195C148DABE7}"/>
              </a:ext>
            </a:extLst>
          </p:cNvPr>
          <p:cNvSpPr>
            <a:spLocks noGrp="1"/>
          </p:cNvSpPr>
          <p:nvPr>
            <p:ph type="title"/>
          </p:nvPr>
        </p:nvSpPr>
        <p:spPr>
          <a:xfrm>
            <a:off x="841248" y="548640"/>
            <a:ext cx="3600860" cy="5431536"/>
          </a:xfrm>
        </p:spPr>
        <p:txBody>
          <a:bodyPr>
            <a:normAutofit/>
          </a:bodyPr>
          <a:lstStyle/>
          <a:p>
            <a:r>
              <a:rPr lang="en-US" sz="4200" dirty="0"/>
              <a:t>Big concern: capital plan cut nearly $2.3B in new capacity vs. plan adopted in 2021 </a:t>
            </a:r>
          </a:p>
        </p:txBody>
      </p:sp>
      <p:sp>
        <p:nvSpPr>
          <p:cNvPr id="2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76ACA0D-E6A7-4B74-B5CD-22DD4488104F}"/>
              </a:ext>
            </a:extLst>
          </p:cNvPr>
          <p:cNvSpPr>
            <a:spLocks noGrp="1"/>
          </p:cNvSpPr>
          <p:nvPr>
            <p:ph idx="1"/>
          </p:nvPr>
        </p:nvSpPr>
        <p:spPr>
          <a:xfrm>
            <a:off x="5126418" y="1027579"/>
            <a:ext cx="6224335" cy="5340170"/>
          </a:xfrm>
        </p:spPr>
        <p:txBody>
          <a:bodyPr anchor="ctr">
            <a:normAutofit lnSpcReduction="10000"/>
          </a:bodyPr>
          <a:lstStyle/>
          <a:p>
            <a:r>
              <a:rPr lang="en-US" sz="2200" dirty="0"/>
              <a:t>347,000 (38%) of students citywide were enrolled in schools over 100%, according to latest available Blue Book ( based on Oct. 2021 register).</a:t>
            </a:r>
          </a:p>
          <a:p>
            <a:endParaRPr lang="en-US" sz="2200" dirty="0"/>
          </a:p>
          <a:p>
            <a:r>
              <a:rPr lang="en-US" sz="2200" dirty="0"/>
              <a:t>Yet amount to be spent on new capacity plunged from </a:t>
            </a:r>
            <a:r>
              <a:rPr lang="en-US" sz="2200" dirty="0">
                <a:effectLst/>
              </a:rPr>
              <a:t>$7.8B to $6.3B in the June 2022 adopted plan</a:t>
            </a:r>
            <a:endParaRPr lang="en-US" sz="2200" dirty="0"/>
          </a:p>
          <a:p>
            <a:endParaRPr lang="en-US" sz="2200" dirty="0"/>
          </a:p>
          <a:p>
            <a:r>
              <a:rPr lang="en-US" sz="2200" dirty="0"/>
              <a:t>More than 11,000 net seats cut (57,489 to 46,010)</a:t>
            </a:r>
          </a:p>
          <a:p>
            <a:endParaRPr lang="en-US" sz="2200" dirty="0"/>
          </a:p>
          <a:p>
            <a:r>
              <a:rPr lang="en-US" sz="2200" dirty="0"/>
              <a:t>Capital plan adopted in June 2023 cuts another $820M &amp; puts 11,000 seats in 11 districts into “funded for design only” category.</a:t>
            </a:r>
          </a:p>
        </p:txBody>
      </p:sp>
    </p:spTree>
    <p:extLst>
      <p:ext uri="{BB962C8B-B14F-4D97-AF65-F5344CB8AC3E}">
        <p14:creationId xmlns:p14="http://schemas.microsoft.com/office/powerpoint/2010/main" val="2917950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68438ED-EB5F-9162-BCDC-8EED546860C1}"/>
              </a:ext>
            </a:extLst>
          </p:cNvPr>
          <p:cNvSpPr txBox="1"/>
          <p:nvPr/>
        </p:nvSpPr>
        <p:spPr>
          <a:xfrm>
            <a:off x="1224858" y="6166855"/>
            <a:ext cx="9737932" cy="307777"/>
          </a:xfrm>
          <a:prstGeom prst="rect">
            <a:avLst/>
          </a:prstGeom>
          <a:noFill/>
        </p:spPr>
        <p:txBody>
          <a:bodyPr wrap="square">
            <a:spAutoFit/>
          </a:bodyPr>
          <a:lstStyle/>
          <a:p>
            <a:r>
              <a:rPr lang="en-US" sz="1400" i="1"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Source: New Capacity section of </a:t>
            </a:r>
            <a:r>
              <a:rPr lang="en-US" sz="1400" i="1" dirty="0">
                <a:effectLst/>
                <a:latin typeface="Avenir Next LT Pro" panose="020B0504020202020204" pitchFamily="34" charset="0"/>
                <a:ea typeface="Calibri" panose="020F0502020204030204" pitchFamily="34" charset="0"/>
                <a:cs typeface="Times New Roman" panose="02020603050405020304" pitchFamily="18" charset="0"/>
              </a:rPr>
              <a:t>FY2020 – 2024 Capital Plan</a:t>
            </a:r>
            <a:r>
              <a:rPr lang="en-US" sz="1400" i="1" dirty="0">
                <a:solidFill>
                  <a:srgbClr val="000000"/>
                </a:solidFill>
                <a:effectLst/>
                <a:latin typeface="Avenir Next LT Pro" panose="020B0504020202020204" pitchFamily="34" charset="0"/>
                <a:ea typeface="Times New Roman" panose="02020603050405020304" pitchFamily="18" charset="0"/>
                <a:cs typeface="Times New Roman" panose="02020603050405020304" pitchFamily="18" charset="0"/>
              </a:rPr>
              <a:t>, including un-sited D75 seats </a:t>
            </a:r>
            <a:endParaRPr lang="en-US" sz="1400" i="1" dirty="0"/>
          </a:p>
        </p:txBody>
      </p:sp>
      <p:graphicFrame>
        <p:nvGraphicFramePr>
          <p:cNvPr id="6" name="Chart 5">
            <a:extLst>
              <a:ext uri="{FF2B5EF4-FFF2-40B4-BE49-F238E27FC236}">
                <a16:creationId xmlns:a16="http://schemas.microsoft.com/office/drawing/2014/main" id="{1C809DB8-ADA5-50B6-515B-FFEB297A7C16}"/>
              </a:ext>
            </a:extLst>
          </p:cNvPr>
          <p:cNvGraphicFramePr>
            <a:graphicFrameLocks/>
          </p:cNvGraphicFramePr>
          <p:nvPr>
            <p:extLst>
              <p:ext uri="{D42A27DB-BD31-4B8C-83A1-F6EECF244321}">
                <p14:modId xmlns:p14="http://schemas.microsoft.com/office/powerpoint/2010/main" val="1371104951"/>
              </p:ext>
            </p:extLst>
          </p:nvPr>
        </p:nvGraphicFramePr>
        <p:xfrm>
          <a:off x="751840" y="284480"/>
          <a:ext cx="9889489" cy="58243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0261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033C1-2D78-4A67-0E4F-F24FA9979B84}"/>
              </a:ext>
            </a:extLst>
          </p:cNvPr>
          <p:cNvSpPr>
            <a:spLocks noGrp="1"/>
          </p:cNvSpPr>
          <p:nvPr>
            <p:ph type="title"/>
          </p:nvPr>
        </p:nvSpPr>
        <p:spPr>
          <a:xfrm>
            <a:off x="638882" y="639193"/>
            <a:ext cx="3255095" cy="3573516"/>
          </a:xfrm>
        </p:spPr>
        <p:txBody>
          <a:bodyPr vert="horz" lIns="91440" tIns="45720" rIns="91440" bIns="45720" rtlCol="0" anchor="b">
            <a:normAutofit/>
          </a:bodyPr>
          <a:lstStyle/>
          <a:p>
            <a:r>
              <a:rPr lang="en-US" sz="3100" kern="1200" dirty="0">
                <a:solidFill>
                  <a:schemeClr val="tx1"/>
                </a:solidFill>
              </a:rPr>
              <a:t>Net 11,000 seats cut </a:t>
            </a:r>
            <a:r>
              <a:rPr lang="en-US" sz="3100" dirty="0"/>
              <a:t>in new proposed Feb. amendment compared to plan adopted in June 2021.</a:t>
            </a:r>
            <a:br>
              <a:rPr lang="en-US" sz="3100" dirty="0"/>
            </a:br>
            <a:r>
              <a:rPr lang="en-US" sz="2000" i="1" dirty="0"/>
              <a:t>.</a:t>
            </a:r>
            <a:endParaRPr lang="en-US" sz="2000" i="1" kern="1200" dirty="0">
              <a:solidFill>
                <a:schemeClr val="tx1"/>
              </a:solidFill>
            </a:endParaRPr>
          </a:p>
        </p:txBody>
      </p:sp>
      <p:graphicFrame>
        <p:nvGraphicFramePr>
          <p:cNvPr id="3" name="Chart 2">
            <a:extLst>
              <a:ext uri="{FF2B5EF4-FFF2-40B4-BE49-F238E27FC236}">
                <a16:creationId xmlns:a16="http://schemas.microsoft.com/office/drawing/2014/main" id="{9B8630A3-0F6C-B715-374D-B4604AC2720C}"/>
              </a:ext>
            </a:extLst>
          </p:cNvPr>
          <p:cNvGraphicFramePr>
            <a:graphicFrameLocks/>
          </p:cNvGraphicFramePr>
          <p:nvPr/>
        </p:nvGraphicFramePr>
        <p:xfrm>
          <a:off x="4210691" y="449213"/>
          <a:ext cx="7507543" cy="60384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3026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6F902-C519-EFC8-1C2C-6290BBCF625D}"/>
              </a:ext>
            </a:extLst>
          </p:cNvPr>
          <p:cNvSpPr>
            <a:spLocks noGrp="1"/>
          </p:cNvSpPr>
          <p:nvPr>
            <p:ph type="title"/>
          </p:nvPr>
        </p:nvSpPr>
        <p:spPr>
          <a:xfrm>
            <a:off x="588579" y="228491"/>
            <a:ext cx="11067392" cy="1325563"/>
          </a:xfrm>
        </p:spPr>
        <p:txBody>
          <a:bodyPr>
            <a:normAutofit fontScale="90000"/>
          </a:bodyPr>
          <a:lstStyle/>
          <a:p>
            <a:r>
              <a:rPr lang="en-US" dirty="0"/>
              <a:t>Cuts in capital plan despite SCA claims to cost $30B-$35B to create sufficient space to comply with law</a:t>
            </a:r>
          </a:p>
        </p:txBody>
      </p:sp>
      <p:sp>
        <p:nvSpPr>
          <p:cNvPr id="3" name="Content Placeholder 2">
            <a:extLst>
              <a:ext uri="{FF2B5EF4-FFF2-40B4-BE49-F238E27FC236}">
                <a16:creationId xmlns:a16="http://schemas.microsoft.com/office/drawing/2014/main" id="{9DDD3F8A-0ED1-AB3F-7DAB-47753190326C}"/>
              </a:ext>
            </a:extLst>
          </p:cNvPr>
          <p:cNvSpPr>
            <a:spLocks noGrp="1"/>
          </p:cNvSpPr>
          <p:nvPr>
            <p:ph idx="1"/>
          </p:nvPr>
        </p:nvSpPr>
        <p:spPr>
          <a:xfrm>
            <a:off x="378372" y="1554054"/>
            <a:ext cx="11445765" cy="4938820"/>
          </a:xfrm>
          <a:ln>
            <a:solidFill>
              <a:schemeClr val="accent1"/>
            </a:solidFill>
          </a:ln>
        </p:spPr>
        <p:txBody>
          <a:bodyPr>
            <a:normAutofit fontScale="70000" lnSpcReduction="20000"/>
          </a:bodyPr>
          <a:lstStyle/>
          <a:p>
            <a:r>
              <a:rPr lang="en-US" dirty="0">
                <a:latin typeface="Calibri" panose="020F0502020204030204" pitchFamily="34" charset="0"/>
                <a:cs typeface="Calibri" panose="020F0502020204030204" pitchFamily="34" charset="0"/>
              </a:rPr>
              <a:t>This would allow for the construction of about 200,000 more seats.</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This figure likely inflated as it is the exact same DOE estimate for new seats proposed for 2019 City Council bill</a:t>
            </a:r>
            <a:r>
              <a:rPr lang="en-US" dirty="0">
                <a:effectLst/>
                <a:latin typeface="Calibri" panose="020F0502020204030204" pitchFamily="34" charset="0"/>
                <a:cs typeface="Calibri" panose="020F0502020204030204" pitchFamily="34" charset="0"/>
              </a:rPr>
              <a:t>– which would require smaller classes of </a:t>
            </a:r>
            <a:r>
              <a:rPr lang="en-US" dirty="0"/>
              <a:t>14-21 students per class (depending on the size of the classroom) </a:t>
            </a:r>
            <a:r>
              <a:rPr lang="en-US" dirty="0">
                <a:effectLst/>
                <a:latin typeface="Calibri" panose="020F0502020204030204" pitchFamily="34" charset="0"/>
                <a:cs typeface="Calibri" panose="020F0502020204030204" pitchFamily="34" charset="0"/>
              </a:rPr>
              <a:t>rather than 20-25 students per class, as in the state bill.</a:t>
            </a:r>
          </a:p>
          <a:p>
            <a:pPr marL="0" indent="0">
              <a:buNone/>
            </a:pPr>
            <a:endParaRPr lang="en-US" dirty="0">
              <a:effectLst/>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At that time, the IBO </a:t>
            </a:r>
            <a:r>
              <a:rPr lang="en-US" dirty="0">
                <a:effectLst/>
                <a:latin typeface="Calibri" panose="020F0502020204030204" pitchFamily="34" charset="0"/>
                <a:cs typeface="Calibri" panose="020F0502020204030204" pitchFamily="34" charset="0"/>
              </a:rPr>
              <a:t>estimated the number of seats required by this bill at half that number– or 100,000, based on 2019-2020 enrollment. To finance this, they said it would cost roughly $1 billion a year over 30 years, with half of that covered by the state.</a:t>
            </a:r>
          </a:p>
          <a:p>
            <a:endParaRPr lang="en-US" dirty="0">
              <a:effectLst/>
              <a:latin typeface="Calibri" panose="020F0502020204030204" pitchFamily="34" charset="0"/>
              <a:cs typeface="Calibri" panose="020F0502020204030204" pitchFamily="34" charset="0"/>
            </a:endParaRPr>
          </a:p>
          <a:p>
            <a:r>
              <a:rPr lang="en-US" dirty="0">
                <a:effectLst/>
                <a:latin typeface="Calibri" panose="020F0502020204030204" pitchFamily="34" charset="0"/>
                <a:cs typeface="Calibri" panose="020F0502020204030204" pitchFamily="34" charset="0"/>
              </a:rPr>
              <a:t>Not only was City Council bill more ambitious in terms of class sizes, but enrollment has fallen since the 2019-2020 school year, alleviating overcrowding and thus likely requiring fewer additional seats to lower class size</a:t>
            </a: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In any case, this new estimate starkly contradicts the SCA proposed Feb. amendment to the capital plan that would fund the creation of only 35,000 seats, while cutting more than 21,000 from the capital plan adopted in June 2021. </a:t>
            </a:r>
          </a:p>
          <a:p>
            <a:endParaRPr lang="en-US" dirty="0"/>
          </a:p>
        </p:txBody>
      </p:sp>
    </p:spTree>
    <p:extLst>
      <p:ext uri="{BB962C8B-B14F-4D97-AF65-F5344CB8AC3E}">
        <p14:creationId xmlns:p14="http://schemas.microsoft.com/office/powerpoint/2010/main" val="398917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DD57DBC8-F55E-FCF6-EAE6-B2A069D19324}"/>
              </a:ext>
            </a:extLst>
          </p:cNvPr>
          <p:cNvGraphicFramePr>
            <a:graphicFrameLocks/>
          </p:cNvGraphicFramePr>
          <p:nvPr>
            <p:extLst>
              <p:ext uri="{D42A27DB-BD31-4B8C-83A1-F6EECF244321}">
                <p14:modId xmlns:p14="http://schemas.microsoft.com/office/powerpoint/2010/main" val="416133309"/>
              </p:ext>
            </p:extLst>
          </p:nvPr>
        </p:nvGraphicFramePr>
        <p:xfrm>
          <a:off x="1679712" y="944217"/>
          <a:ext cx="8885584" cy="529755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F687F582-379E-1E11-74B9-5CC444B83DE8}"/>
              </a:ext>
            </a:extLst>
          </p:cNvPr>
          <p:cNvSpPr txBox="1"/>
          <p:nvPr/>
        </p:nvSpPr>
        <p:spPr>
          <a:xfrm>
            <a:off x="2119745" y="5184233"/>
            <a:ext cx="6844146" cy="307777"/>
          </a:xfrm>
          <a:prstGeom prst="rect">
            <a:avLst/>
          </a:prstGeom>
          <a:noFill/>
        </p:spPr>
        <p:txBody>
          <a:bodyPr wrap="square">
            <a:spAutoFit/>
          </a:bodyPr>
          <a:lstStyle/>
          <a:p>
            <a:r>
              <a:rPr lang="en-US" sz="1400" b="0" u="sng" strike="noStrike" dirty="0">
                <a:solidFill>
                  <a:srgbClr val="0563C1"/>
                </a:solidFill>
                <a:effectLst/>
                <a:latin typeface="Avenir Next LT Pro" panose="020B0504020202020204" pitchFamily="34" charset="0"/>
                <a:hlinkClick r:id="rId3"/>
              </a:rPr>
              <a:t>Source: FY2020 – 2024 Capital Plan, List of Projects in Process</a:t>
            </a:r>
            <a:r>
              <a:rPr lang="en-US" sz="1400" dirty="0">
                <a:latin typeface="Avenir Next LT Pro" panose="020B0504020202020204" pitchFamily="34" charset="0"/>
              </a:rPr>
              <a:t> </a:t>
            </a:r>
          </a:p>
        </p:txBody>
      </p:sp>
    </p:spTree>
    <p:extLst>
      <p:ext uri="{BB962C8B-B14F-4D97-AF65-F5344CB8AC3E}">
        <p14:creationId xmlns:p14="http://schemas.microsoft.com/office/powerpoint/2010/main" val="4004232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9C177F73-E62E-02AA-4746-A2801678BD41}"/>
              </a:ext>
            </a:extLst>
          </p:cNvPr>
          <p:cNvGraphicFramePr>
            <a:graphicFrameLocks/>
          </p:cNvGraphicFramePr>
          <p:nvPr>
            <p:extLst>
              <p:ext uri="{D42A27DB-BD31-4B8C-83A1-F6EECF244321}">
                <p14:modId xmlns:p14="http://schemas.microsoft.com/office/powerpoint/2010/main" val="3213670161"/>
              </p:ext>
            </p:extLst>
          </p:nvPr>
        </p:nvGraphicFramePr>
        <p:xfrm>
          <a:off x="1878496" y="983974"/>
          <a:ext cx="8458200" cy="523792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B69C072-08C6-E8C9-7FB6-70D9EB956ABE}"/>
              </a:ext>
            </a:extLst>
          </p:cNvPr>
          <p:cNvSpPr txBox="1"/>
          <p:nvPr/>
        </p:nvSpPr>
        <p:spPr>
          <a:xfrm>
            <a:off x="2202871" y="5336417"/>
            <a:ext cx="8133825" cy="307777"/>
          </a:xfrm>
          <a:prstGeom prst="rect">
            <a:avLst/>
          </a:prstGeom>
          <a:noFill/>
        </p:spPr>
        <p:txBody>
          <a:bodyPr wrap="square">
            <a:spAutoFit/>
          </a:bodyPr>
          <a:lstStyle/>
          <a:p>
            <a:r>
              <a:rPr lang="en-US" sz="1400" dirty="0">
                <a:solidFill>
                  <a:schemeClr val="tx1">
                    <a:lumMod val="50000"/>
                    <a:lumOff val="50000"/>
                  </a:schemeClr>
                </a:solidFill>
                <a:latin typeface="Avenir Next LT Pro" panose="020B0504020202020204" pitchFamily="34" charset="0"/>
                <a:hlinkClick r:id="rId3"/>
              </a:rPr>
              <a:t>Source: NYC OMB Executive Budget </a:t>
            </a:r>
            <a:r>
              <a:rPr lang="en-US" sz="1400" i="1" dirty="0">
                <a:solidFill>
                  <a:schemeClr val="tx1">
                    <a:lumMod val="50000"/>
                    <a:lumOff val="50000"/>
                  </a:schemeClr>
                </a:solidFill>
                <a:latin typeface="Avenir Next LT Pro" panose="020B0504020202020204" pitchFamily="34" charset="0"/>
                <a:hlinkClick r:id="rId3"/>
              </a:rPr>
              <a:t>Ten Year Capital Strategy, </a:t>
            </a:r>
            <a:r>
              <a:rPr lang="en-US" sz="1400" i="0" dirty="0">
                <a:solidFill>
                  <a:schemeClr val="tx1">
                    <a:lumMod val="50000"/>
                    <a:lumOff val="50000"/>
                  </a:schemeClr>
                </a:solidFill>
                <a:latin typeface="Avenir Next LT Pro" panose="020B0504020202020204" pitchFamily="34" charset="0"/>
                <a:hlinkClick r:id="rId3"/>
              </a:rPr>
              <a:t>2003-2023</a:t>
            </a:r>
            <a:endParaRPr lang="en-US" sz="1400" dirty="0">
              <a:solidFill>
                <a:schemeClr val="tx1">
                  <a:lumMod val="50000"/>
                  <a:lumOff val="50000"/>
                </a:schemeClr>
              </a:solidFill>
              <a:latin typeface="Avenir Next LT Pro" panose="020B0504020202020204" pitchFamily="34" charset="0"/>
            </a:endParaRPr>
          </a:p>
        </p:txBody>
      </p:sp>
    </p:spTree>
    <p:extLst>
      <p:ext uri="{BB962C8B-B14F-4D97-AF65-F5344CB8AC3E}">
        <p14:creationId xmlns:p14="http://schemas.microsoft.com/office/powerpoint/2010/main" val="492958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A02736-145C-31F3-3ED5-A9C4B9F7126D}"/>
              </a:ext>
            </a:extLst>
          </p:cNvPr>
          <p:cNvSpPr>
            <a:spLocks noGrp="1"/>
          </p:cNvSpPr>
          <p:nvPr>
            <p:ph type="title"/>
          </p:nvPr>
        </p:nvSpPr>
        <p:spPr>
          <a:xfrm>
            <a:off x="635000" y="640823"/>
            <a:ext cx="3484418" cy="5583148"/>
          </a:xfrm>
        </p:spPr>
        <p:txBody>
          <a:bodyPr anchor="ctr">
            <a:normAutofit/>
          </a:bodyPr>
          <a:lstStyle/>
          <a:p>
            <a:r>
              <a:rPr lang="en-US" sz="5400" dirty="0"/>
              <a:t>Last year, there were big budget cuts to schools</a:t>
            </a:r>
          </a:p>
        </p:txBody>
      </p:sp>
      <p:sp>
        <p:nvSpPr>
          <p:cNvPr id="4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ext Placeholder 2">
            <a:extLst>
              <a:ext uri="{FF2B5EF4-FFF2-40B4-BE49-F238E27FC236}">
                <a16:creationId xmlns:a16="http://schemas.microsoft.com/office/drawing/2014/main" id="{931D910A-AE1E-B54D-0251-1804D3296C5B}"/>
              </a:ext>
            </a:extLst>
          </p:cNvPr>
          <p:cNvGraphicFramePr/>
          <p:nvPr>
            <p:extLst>
              <p:ext uri="{D42A27DB-BD31-4B8C-83A1-F6EECF244321}">
                <p14:modId xmlns:p14="http://schemas.microsoft.com/office/powerpoint/2010/main" val="4261283856"/>
              </p:ext>
            </p:extLst>
          </p:nvPr>
        </p:nvGraphicFramePr>
        <p:xfrm>
          <a:off x="4656488" y="1385455"/>
          <a:ext cx="6900512" cy="4311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9614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78959998-E137-4A74-6D0D-E85CF8404EE1}"/>
              </a:ext>
            </a:extLst>
          </p:cNvPr>
          <p:cNvGraphicFramePr>
            <a:graphicFrameLocks/>
          </p:cNvGraphicFramePr>
          <p:nvPr/>
        </p:nvGraphicFramePr>
        <p:xfrm>
          <a:off x="856527" y="335666"/>
          <a:ext cx="10868627" cy="63660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2791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F357703-FFE1-94FD-A9C0-FFB2AF3DE5E3}"/>
              </a:ext>
            </a:extLst>
          </p:cNvPr>
          <p:cNvGraphicFramePr>
            <a:graphicFrameLocks/>
          </p:cNvGraphicFramePr>
          <p:nvPr/>
        </p:nvGraphicFramePr>
        <p:xfrm>
          <a:off x="902368" y="180474"/>
          <a:ext cx="10130590" cy="64128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33058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5F5699EA-DF86-1010-5187-EF828D013D6D}"/>
              </a:ext>
            </a:extLst>
          </p:cNvPr>
          <p:cNvGraphicFramePr>
            <a:graphicFrameLocks/>
          </p:cNvGraphicFramePr>
          <p:nvPr/>
        </p:nvGraphicFramePr>
        <p:xfrm>
          <a:off x="902368" y="433137"/>
          <a:ext cx="10022306" cy="5991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0820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BB678D-B235-104F-E591-D0D94F87E4A6}"/>
              </a:ext>
            </a:extLst>
          </p:cNvPr>
          <p:cNvSpPr>
            <a:spLocks noGrp="1"/>
          </p:cNvSpPr>
          <p:nvPr>
            <p:ph type="title"/>
          </p:nvPr>
        </p:nvSpPr>
        <p:spPr>
          <a:xfrm>
            <a:off x="838200" y="365125"/>
            <a:ext cx="10515600" cy="1325563"/>
          </a:xfrm>
        </p:spPr>
        <p:txBody>
          <a:bodyPr>
            <a:normAutofit fontScale="90000"/>
          </a:bodyPr>
          <a:lstStyle/>
          <a:p>
            <a:r>
              <a:rPr lang="en-US" sz="5400" dirty="0"/>
              <a:t>Cuts in capital plan not explained and class size not mentioned</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263F72-B311-6E3B-ED7B-F16B5723D8CB}"/>
              </a:ext>
            </a:extLst>
          </p:cNvPr>
          <p:cNvSpPr>
            <a:spLocks noGrp="1"/>
          </p:cNvSpPr>
          <p:nvPr>
            <p:ph idx="1"/>
          </p:nvPr>
        </p:nvSpPr>
        <p:spPr>
          <a:xfrm>
            <a:off x="669036" y="1908313"/>
            <a:ext cx="10684764" cy="4273031"/>
          </a:xfrm>
        </p:spPr>
        <p:txBody>
          <a:bodyPr>
            <a:normAutofit fontScale="92500" lnSpcReduction="10000"/>
          </a:bodyPr>
          <a:lstStyle/>
          <a:p>
            <a:r>
              <a:rPr lang="en-US" sz="1800" dirty="0">
                <a:latin typeface="Avenir Next LT Pro" panose="020B0504020202020204" pitchFamily="34" charset="0"/>
              </a:rPr>
              <a:t>No mention in any of these plans of new state law or need to create more space for class size reduction to comply </a:t>
            </a:r>
          </a:p>
          <a:p>
            <a:endParaRPr lang="en-US" sz="1800" dirty="0">
              <a:latin typeface="Avenir Next LT Pro" panose="020B0504020202020204" pitchFamily="34" charset="0"/>
            </a:endParaRPr>
          </a:p>
          <a:p>
            <a:pPr lvl="0"/>
            <a:r>
              <a:rPr lang="en-US" sz="1800" dirty="0">
                <a:latin typeface="Avenir Next LT Pro" panose="020B0504020202020204" pitchFamily="34" charset="0"/>
              </a:rPr>
              <a:t>SCA changed school capacity formula in 2019-2020 Blue Book by adjusting room capacity limits down to smaller classes ---but at the same time, changed “efficiency ratio” in utilization formula that assumes how many periods a day a MS or HS classroom will be scheduled.  </a:t>
            </a:r>
          </a:p>
          <a:p>
            <a:pPr lvl="0"/>
            <a:endParaRPr lang="en-US" sz="1800" dirty="0">
              <a:latin typeface="Avenir Next LT Pro" panose="020B0504020202020204" pitchFamily="34" charset="0"/>
            </a:endParaRPr>
          </a:p>
          <a:p>
            <a:pPr lvl="0"/>
            <a:r>
              <a:rPr lang="en-US" sz="1800" dirty="0">
                <a:latin typeface="Avenir Next LT Pro" panose="020B0504020202020204" pitchFamily="34" charset="0"/>
              </a:rPr>
              <a:t>Previously regular classrooms were expected to be in use 7 of 8 periods a day. Specialty rooms 5 of 8 periods a day.</a:t>
            </a:r>
          </a:p>
          <a:p>
            <a:pPr lvl="0"/>
            <a:endParaRPr lang="en-US" sz="1800" dirty="0"/>
          </a:p>
          <a:p>
            <a:pPr lvl="0"/>
            <a:r>
              <a:rPr lang="en-US" sz="1800" dirty="0">
                <a:latin typeface="Avenir Next LT Pro" panose="020B0504020202020204" pitchFamily="34" charset="0"/>
              </a:rPr>
              <a:t>Now all MS and HS rooms expected to be scheduled 100% of time – difficult if not impossible to achieve.</a:t>
            </a:r>
          </a:p>
          <a:p>
            <a:pPr lvl="0"/>
            <a:endParaRPr lang="en-US" sz="1800" b="1" i="1" dirty="0"/>
          </a:p>
          <a:p>
            <a:pPr lvl="0"/>
            <a:r>
              <a:rPr lang="en-US" sz="2400" b="1" i="1" dirty="0">
                <a:latin typeface="Avenir Next LT Pro" panose="020B0504020202020204" pitchFamily="34" charset="0"/>
              </a:rPr>
              <a:t>This single change artificially added 2593 seats to existing MS &amp; 20,279 Seats to HS without building any additional space </a:t>
            </a:r>
          </a:p>
          <a:p>
            <a:pPr lvl="0"/>
            <a:endParaRPr lang="en-US" sz="2400" dirty="0">
              <a:latin typeface="Avenir Next LT Pro" panose="020B0504020202020204" pitchFamily="34" charset="0"/>
            </a:endParaRPr>
          </a:p>
          <a:p>
            <a:endParaRPr lang="en-US" sz="2200" dirty="0"/>
          </a:p>
        </p:txBody>
      </p:sp>
    </p:spTree>
    <p:extLst>
      <p:ext uri="{BB962C8B-B14F-4D97-AF65-F5344CB8AC3E}">
        <p14:creationId xmlns:p14="http://schemas.microsoft.com/office/powerpoint/2010/main" val="3889669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BF9D11F-F646-0B4C-9526-B7699F07EEC7}"/>
              </a:ext>
            </a:extLst>
          </p:cNvPr>
          <p:cNvSpPr>
            <a:spLocks noGrp="1"/>
          </p:cNvSpPr>
          <p:nvPr>
            <p:ph type="title"/>
          </p:nvPr>
        </p:nvSpPr>
        <p:spPr>
          <a:xfrm>
            <a:off x="638882" y="639193"/>
            <a:ext cx="3571810" cy="3573516"/>
          </a:xfrm>
        </p:spPr>
        <p:txBody>
          <a:bodyPr vert="horz" lIns="91440" tIns="45720" rIns="91440" bIns="45720" rtlCol="0" anchor="b">
            <a:normAutofit fontScale="90000"/>
          </a:bodyPr>
          <a:lstStyle/>
          <a:p>
            <a:r>
              <a:rPr lang="en-US" sz="4100" kern="1200" dirty="0">
                <a:solidFill>
                  <a:schemeClr val="tx1"/>
                </a:solidFill>
              </a:rPr>
              <a:t>2,593 Seats were added in Middle Schools due to the revised efficiency ratio</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4" title="Chart"/>
          <p:cNvGraphicFramePr>
            <a:graphicFrameLocks noGrp="1"/>
          </p:cNvGraphicFramePr>
          <p:nvPr>
            <p:ph idx="4294967295"/>
            <p:extLst>
              <p:ext uri="{D42A27DB-BD31-4B8C-83A1-F6EECF244321}">
                <p14:modId xmlns:p14="http://schemas.microsoft.com/office/powerpoint/2010/main" val="2615773190"/>
              </p:ext>
            </p:extLst>
          </p:nvPr>
        </p:nvGraphicFramePr>
        <p:xfrm>
          <a:off x="4210692" y="640080"/>
          <a:ext cx="7658220" cy="55504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3684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EE78A8-5532-926D-FA7D-54FE113E5CB6}"/>
              </a:ext>
            </a:extLst>
          </p:cNvPr>
          <p:cNvSpPr>
            <a:spLocks noGrp="1"/>
          </p:cNvSpPr>
          <p:nvPr>
            <p:ph type="title"/>
          </p:nvPr>
        </p:nvSpPr>
        <p:spPr>
          <a:xfrm>
            <a:off x="638882" y="639193"/>
            <a:ext cx="3571810" cy="3573516"/>
          </a:xfrm>
        </p:spPr>
        <p:txBody>
          <a:bodyPr vert="horz" lIns="91440" tIns="45720" rIns="91440" bIns="45720" rtlCol="0" anchor="b">
            <a:normAutofit fontScale="90000"/>
          </a:bodyPr>
          <a:lstStyle/>
          <a:p>
            <a:r>
              <a:rPr lang="en-US" sz="4100" kern="1200" dirty="0">
                <a:solidFill>
                  <a:schemeClr val="tx1"/>
                </a:solidFill>
              </a:rPr>
              <a:t>20,279 Seats were added to High Schools due to the Revised Efficiency Ratio</a:t>
            </a:r>
          </a:p>
        </p:txBody>
      </p:sp>
      <p:sp>
        <p:nvSpPr>
          <p:cNvPr id="1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title="Chart"/>
          <p:cNvGraphicFramePr>
            <a:graphicFrameLocks/>
          </p:cNvGraphicFramePr>
          <p:nvPr>
            <p:extLst>
              <p:ext uri="{D42A27DB-BD31-4B8C-83A1-F6EECF244321}">
                <p14:modId xmlns:p14="http://schemas.microsoft.com/office/powerpoint/2010/main" val="886062600"/>
              </p:ext>
            </p:extLst>
          </p:nvPr>
        </p:nvGraphicFramePr>
        <p:xfrm>
          <a:off x="4004441" y="640080"/>
          <a:ext cx="7864471" cy="55504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3193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C586A0-9A40-8DCA-B10C-567F852E4117}"/>
              </a:ext>
            </a:extLst>
          </p:cNvPr>
          <p:cNvSpPr>
            <a:spLocks noGrp="1"/>
          </p:cNvSpPr>
          <p:nvPr>
            <p:ph type="title"/>
          </p:nvPr>
        </p:nvSpPr>
        <p:spPr>
          <a:xfrm>
            <a:off x="686834" y="591344"/>
            <a:ext cx="3200400" cy="5585619"/>
          </a:xfrm>
        </p:spPr>
        <p:txBody>
          <a:bodyPr>
            <a:normAutofit/>
          </a:bodyPr>
          <a:lstStyle/>
          <a:p>
            <a:r>
              <a:rPr lang="en-US">
                <a:solidFill>
                  <a:srgbClr val="FFFFFF"/>
                </a:solidFill>
                <a:latin typeface="Avenir Next LT Pro" panose="020B0504020202020204" pitchFamily="34" charset="0"/>
              </a:rPr>
              <a:t>We calculated the need for new school seats three ways</a:t>
            </a:r>
          </a:p>
        </p:txBody>
      </p:sp>
      <p:sp>
        <p:nvSpPr>
          <p:cNvPr id="22" name="Arc 2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A304B57-F2EC-8711-56B4-FB92B5DF80AF}"/>
              </a:ext>
            </a:extLst>
          </p:cNvPr>
          <p:cNvSpPr>
            <a:spLocks noGrp="1"/>
          </p:cNvSpPr>
          <p:nvPr>
            <p:ph idx="1"/>
          </p:nvPr>
        </p:nvSpPr>
        <p:spPr>
          <a:xfrm>
            <a:off x="4447308" y="591344"/>
            <a:ext cx="7186527" cy="5585619"/>
          </a:xfrm>
        </p:spPr>
        <p:txBody>
          <a:bodyPr anchor="ctr">
            <a:normAutofit/>
          </a:bodyPr>
          <a:lstStyle/>
          <a:p>
            <a:r>
              <a:rPr lang="en-US" sz="2600" dirty="0">
                <a:latin typeface="Avenir Next LT Pro" panose="020B0504020202020204" pitchFamily="34" charset="0"/>
              </a:rPr>
              <a:t>A: We used the latest capacity/enrollment data from the ‘21-’22 Blue Book.</a:t>
            </a:r>
          </a:p>
          <a:p>
            <a:endParaRPr lang="en-US" sz="2600" dirty="0">
              <a:latin typeface="Avenir Next LT Pro" panose="020B0504020202020204" pitchFamily="34" charset="0"/>
            </a:endParaRPr>
          </a:p>
          <a:p>
            <a:r>
              <a:rPr lang="en-US" sz="2600" dirty="0">
                <a:latin typeface="Avenir Next LT Pro" panose="020B0504020202020204" pitchFamily="34" charset="0"/>
              </a:rPr>
              <a:t>B: Using ‘21-’22 enrollment data but MS/HS capacity with original efficiency ratio  (classrooms scheduled 7/8 periods; specialty rooms 6/8 periods; efficiency ratio of ES unchanged) &amp; original class size assumptions </a:t>
            </a:r>
          </a:p>
          <a:p>
            <a:endParaRPr lang="en-US" sz="2600" dirty="0">
              <a:latin typeface="Avenir Next LT Pro" panose="020B0504020202020204" pitchFamily="34" charset="0"/>
            </a:endParaRPr>
          </a:p>
          <a:p>
            <a:r>
              <a:rPr lang="en-US" sz="2600" dirty="0">
                <a:latin typeface="Avenir Next LT Pro" panose="020B0504020202020204" pitchFamily="34" charset="0"/>
              </a:rPr>
              <a:t>C: With ‘21-’22 enrollment data w/ original efficiency ratio &amp; adjusted for smaller class sizes in grades 4-8 (23 vs. 28); and grades 9-12 (25 vs. 30)</a:t>
            </a:r>
          </a:p>
        </p:txBody>
      </p:sp>
    </p:spTree>
    <p:extLst>
      <p:ext uri="{BB962C8B-B14F-4D97-AF65-F5344CB8AC3E}">
        <p14:creationId xmlns:p14="http://schemas.microsoft.com/office/powerpoint/2010/main" val="2787093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F2945F-0C75-88ED-AF2D-28CA968B79B3}"/>
              </a:ext>
            </a:extLst>
          </p:cNvPr>
          <p:cNvSpPr>
            <a:spLocks noGrp="1"/>
          </p:cNvSpPr>
          <p:nvPr>
            <p:ph type="title"/>
          </p:nvPr>
        </p:nvSpPr>
        <p:spPr>
          <a:xfrm>
            <a:off x="541243" y="835751"/>
            <a:ext cx="2516917" cy="3573516"/>
          </a:xfrm>
        </p:spPr>
        <p:txBody>
          <a:bodyPr vert="horz" lIns="91440" tIns="45720" rIns="91440" bIns="45720" rtlCol="0" anchor="b">
            <a:noAutofit/>
          </a:bodyPr>
          <a:lstStyle/>
          <a:p>
            <a:r>
              <a:rPr lang="en-US" sz="2400" i="0" u="none" strike="noStrike" kern="1200" baseline="0" dirty="0">
                <a:solidFill>
                  <a:schemeClr val="tx1"/>
                </a:solidFill>
                <a:effectLst/>
              </a:rPr>
              <a:t>Estimates of seat shortage in overutilized schools range from </a:t>
            </a:r>
            <a:r>
              <a:rPr lang="en-US" sz="2400" dirty="0"/>
              <a:t>48</a:t>
            </a:r>
            <a:r>
              <a:rPr lang="en-US" sz="2400" i="0" u="none" strike="noStrike" kern="1200" baseline="0" dirty="0">
                <a:solidFill>
                  <a:schemeClr val="tx1"/>
                </a:solidFill>
                <a:effectLst/>
              </a:rPr>
              <a:t>K –100K depending on which efficiency ratio &amp; assumed class sizes</a:t>
            </a:r>
            <a:br>
              <a:rPr lang="en-US" sz="2800" kern="1200" dirty="0">
                <a:solidFill>
                  <a:schemeClr val="tx1"/>
                </a:solidFill>
              </a:rPr>
            </a:br>
            <a:endParaRPr lang="en-US" sz="2800" kern="1200" dirty="0">
              <a:solidFill>
                <a:schemeClr val="tx1"/>
              </a:solidFill>
            </a:endParaRPr>
          </a:p>
        </p:txBody>
      </p:sp>
      <p:sp>
        <p:nvSpPr>
          <p:cNvPr id="1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a:extLst>
              <a:ext uri="{FF2B5EF4-FFF2-40B4-BE49-F238E27FC236}">
                <a16:creationId xmlns:a16="http://schemas.microsoft.com/office/drawing/2014/main" id="{781CDB4E-1FE9-06D5-6E2B-87E1FCFAA1A0}"/>
              </a:ext>
            </a:extLst>
          </p:cNvPr>
          <p:cNvGraphicFramePr>
            <a:graphicFrameLocks/>
          </p:cNvGraphicFramePr>
          <p:nvPr>
            <p:extLst>
              <p:ext uri="{D42A27DB-BD31-4B8C-83A1-F6EECF244321}">
                <p14:modId xmlns:p14="http://schemas.microsoft.com/office/powerpoint/2010/main" val="2322965349"/>
              </p:ext>
            </p:extLst>
          </p:nvPr>
        </p:nvGraphicFramePr>
        <p:xfrm>
          <a:off x="4541651" y="217985"/>
          <a:ext cx="7202330" cy="63811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4308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19FB50-027A-1877-33D5-133CEF1AF2CB}"/>
              </a:ext>
            </a:extLst>
          </p:cNvPr>
          <p:cNvSpPr>
            <a:spLocks noGrp="1"/>
          </p:cNvSpPr>
          <p:nvPr>
            <p:ph type="title"/>
          </p:nvPr>
        </p:nvSpPr>
        <p:spPr>
          <a:xfrm>
            <a:off x="841248" y="548640"/>
            <a:ext cx="3600860" cy="5431536"/>
          </a:xfrm>
        </p:spPr>
        <p:txBody>
          <a:bodyPr>
            <a:normAutofit/>
          </a:bodyPr>
          <a:lstStyle/>
          <a:p>
            <a:r>
              <a:rPr lang="en-US" sz="5400" dirty="0"/>
              <a:t>These estimates based on 2021-22 Blue Book figures, but…</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AF54306-2BED-A9BC-9916-C8D243B3567B}"/>
              </a:ext>
            </a:extLst>
          </p:cNvPr>
          <p:cNvSpPr>
            <a:spLocks noGrp="1"/>
          </p:cNvSpPr>
          <p:nvPr>
            <p:ph idx="1"/>
          </p:nvPr>
        </p:nvSpPr>
        <p:spPr>
          <a:xfrm>
            <a:off x="5077704" y="429370"/>
            <a:ext cx="6273049" cy="5923722"/>
          </a:xfrm>
        </p:spPr>
        <p:txBody>
          <a:bodyPr anchor="ctr">
            <a:normAutofit fontScale="92500" lnSpcReduction="20000"/>
          </a:bodyPr>
          <a:lstStyle/>
          <a:p>
            <a:r>
              <a:rPr lang="en-US" sz="1900" dirty="0"/>
              <a:t>Blue Book capacity figures often incorrect as do not fully take into account need for specialized rooms, intervention rooms, &amp; issues related to co-located schools</a:t>
            </a:r>
          </a:p>
          <a:p>
            <a:endParaRPr lang="en-US" sz="1900" dirty="0"/>
          </a:p>
          <a:p>
            <a:r>
              <a:rPr lang="en-US" sz="1900" dirty="0"/>
              <a:t>Future enrollment trends difficult to predict especially as changes in in-migration and out migration rates uncertain</a:t>
            </a:r>
          </a:p>
          <a:p>
            <a:endParaRPr lang="en-US" sz="1900" dirty="0"/>
          </a:p>
          <a:p>
            <a:pPr marL="0" indent="0">
              <a:buNone/>
            </a:pPr>
            <a:endParaRPr lang="en-US" sz="1900" dirty="0"/>
          </a:p>
          <a:p>
            <a:r>
              <a:rPr lang="en-US" sz="1900" dirty="0"/>
              <a:t>More than 15,000 newly enrolled homeless students in 599 schools are currently receiving funds through </a:t>
            </a:r>
            <a:r>
              <a:rPr lang="en-US" sz="1900" dirty="0">
                <a:hlinkClick r:id="rId2"/>
              </a:rPr>
              <a:t>Project Open Arms</a:t>
            </a:r>
            <a:endParaRPr lang="en-US" sz="1900" dirty="0"/>
          </a:p>
          <a:p>
            <a:endParaRPr lang="en-US" sz="1900" dirty="0"/>
          </a:p>
          <a:p>
            <a:r>
              <a:rPr lang="en-US" sz="1900" dirty="0"/>
              <a:t>Even before migrant surge, census data showed significant increase in immigration to NYC</a:t>
            </a:r>
          </a:p>
          <a:p>
            <a:endParaRPr lang="en-US" sz="1900" dirty="0"/>
          </a:p>
          <a:p>
            <a:r>
              <a:rPr lang="en-US" sz="1900" dirty="0"/>
              <a:t>Reducing class size could lure more parents into staying in city and/or sending their children to public schools vs. charters/privates as happened in CA</a:t>
            </a:r>
          </a:p>
          <a:p>
            <a:endParaRPr lang="en-US" sz="1900" dirty="0"/>
          </a:p>
          <a:p>
            <a:r>
              <a:rPr lang="en-US" sz="1900" dirty="0"/>
              <a:t>DOE/SCA also looks at building starts which add to &amp; redistribute student population across the city </a:t>
            </a:r>
          </a:p>
          <a:p>
            <a:endParaRPr lang="en-US" sz="1900" dirty="0"/>
          </a:p>
        </p:txBody>
      </p:sp>
    </p:spTree>
    <p:extLst>
      <p:ext uri="{BB962C8B-B14F-4D97-AF65-F5344CB8AC3E}">
        <p14:creationId xmlns:p14="http://schemas.microsoft.com/office/powerpoint/2010/main" val="668839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4DB5F7-38B0-657F-DCCD-95AC911001F7}"/>
              </a:ext>
            </a:extLst>
          </p:cNvPr>
          <p:cNvSpPr>
            <a:spLocks noGrp="1"/>
          </p:cNvSpPr>
          <p:nvPr>
            <p:ph type="title"/>
          </p:nvPr>
        </p:nvSpPr>
        <p:spPr>
          <a:xfrm>
            <a:off x="638882" y="639193"/>
            <a:ext cx="2744398" cy="3573516"/>
          </a:xfrm>
        </p:spPr>
        <p:txBody>
          <a:bodyPr vert="horz" lIns="91440" tIns="45720" rIns="91440" bIns="45720" rtlCol="0" anchor="b">
            <a:noAutofit/>
          </a:bodyPr>
          <a:lstStyle/>
          <a:p>
            <a:r>
              <a:rPr lang="en-US" sz="2000" kern="1200" dirty="0">
                <a:solidFill>
                  <a:schemeClr val="tx1"/>
                </a:solidFill>
              </a:rPr>
              <a:t>Another ~40K seats </a:t>
            </a:r>
            <a:r>
              <a:rPr lang="en-US" sz="2000" dirty="0"/>
              <a:t>may be </a:t>
            </a:r>
            <a:r>
              <a:rPr lang="en-US" sz="2000" kern="1200" dirty="0">
                <a:solidFill>
                  <a:schemeClr val="tx1"/>
                </a:solidFill>
              </a:rPr>
              <a:t>needed from new residential development 2020-2029</a:t>
            </a:r>
            <a:br>
              <a:rPr lang="en-US" sz="2000" kern="1200" dirty="0">
                <a:solidFill>
                  <a:schemeClr val="tx1"/>
                </a:solidFill>
              </a:rPr>
            </a:br>
            <a:br>
              <a:rPr lang="en-US" sz="2000" kern="1200" dirty="0">
                <a:solidFill>
                  <a:schemeClr val="tx1"/>
                </a:solidFill>
              </a:rPr>
            </a:br>
            <a:r>
              <a:rPr lang="en-US" sz="1800" i="1" kern="1200" dirty="0">
                <a:solidFill>
                  <a:schemeClr val="tx1"/>
                </a:solidFill>
              </a:rPr>
              <a:t>(</a:t>
            </a:r>
            <a:r>
              <a:rPr lang="en-US" sz="1800" i="1" dirty="0">
                <a:ea typeface="Calibri" panose="020F0502020204030204" pitchFamily="34" charset="0"/>
                <a:cs typeface="Times New Roman" panose="02020603050405020304" pitchFamily="18" charset="0"/>
              </a:rPr>
              <a:t>H</a:t>
            </a:r>
            <a:r>
              <a:rPr lang="en-US" sz="1800" i="1" dirty="0">
                <a:effectLst/>
                <a:ea typeface="Calibri" panose="020F0502020204030204" pitchFamily="34" charset="0"/>
                <a:cs typeface="Times New Roman" panose="02020603050405020304" pitchFamily="18" charset="0"/>
              </a:rPr>
              <a:t>ousing start data 6/2020; multiplier based on 2010 census data)</a:t>
            </a:r>
            <a:br>
              <a:rPr lang="en-US" sz="2800" kern="1200" dirty="0">
                <a:solidFill>
                  <a:schemeClr val="tx1"/>
                </a:solidFill>
              </a:rPr>
            </a:br>
            <a:endParaRPr lang="en-US" sz="2800" kern="1200" dirty="0">
              <a:solidFill>
                <a:schemeClr val="tx1"/>
              </a:solidFill>
            </a:endParaRPr>
          </a:p>
        </p:txBody>
      </p:sp>
      <p:sp>
        <p:nvSpPr>
          <p:cNvPr id="308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E9607640-B7AA-5B80-620E-9DE2DDA010E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20777" y="566928"/>
            <a:ext cx="8048135" cy="565099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CD9A59E-86E9-75B7-12CF-0515D8F0895D}"/>
              </a:ext>
            </a:extLst>
          </p:cNvPr>
          <p:cNvSpPr txBox="1"/>
          <p:nvPr/>
        </p:nvSpPr>
        <p:spPr>
          <a:xfrm>
            <a:off x="630936" y="2807208"/>
            <a:ext cx="3429000" cy="341071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1400" dirty="0"/>
          </a:p>
        </p:txBody>
      </p:sp>
    </p:spTree>
    <p:extLst>
      <p:ext uri="{BB962C8B-B14F-4D97-AF65-F5344CB8AC3E}">
        <p14:creationId xmlns:p14="http://schemas.microsoft.com/office/powerpoint/2010/main" val="2759051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732B59-F521-89EB-592F-9A1839A20359}"/>
              </a:ext>
            </a:extLst>
          </p:cNvPr>
          <p:cNvSpPr>
            <a:spLocks noGrp="1"/>
          </p:cNvSpPr>
          <p:nvPr>
            <p:ph type="title"/>
          </p:nvPr>
        </p:nvSpPr>
        <p:spPr>
          <a:xfrm>
            <a:off x="841248" y="548640"/>
            <a:ext cx="3600860" cy="5431536"/>
          </a:xfrm>
        </p:spPr>
        <p:txBody>
          <a:bodyPr>
            <a:normAutofit/>
          </a:bodyPr>
          <a:lstStyle/>
          <a:p>
            <a:r>
              <a:rPr lang="en-US" sz="5400" dirty="0"/>
              <a:t>How much were schools cut?</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EAF363C-3797-FEBF-ECE0-F0DB25C99B65}"/>
              </a:ext>
            </a:extLst>
          </p:cNvPr>
          <p:cNvSpPr>
            <a:spLocks noGrp="1"/>
          </p:cNvSpPr>
          <p:nvPr>
            <p:ph idx="1"/>
          </p:nvPr>
        </p:nvSpPr>
        <p:spPr>
          <a:xfrm>
            <a:off x="5047488" y="1178560"/>
            <a:ext cx="6204560" cy="4242307"/>
          </a:xfrm>
        </p:spPr>
        <p:txBody>
          <a:bodyPr anchor="ctr">
            <a:noAutofit/>
          </a:bodyPr>
          <a:lstStyle/>
          <a:p>
            <a:r>
              <a:rPr lang="en-US" sz="2000" dirty="0"/>
              <a:t>City Comptroller estimated that 77% of schools had their Fair Student Funding cut by a total of $469 million</a:t>
            </a:r>
          </a:p>
          <a:p>
            <a:endParaRPr lang="en-US" sz="2000" dirty="0"/>
          </a:p>
          <a:p>
            <a:r>
              <a:rPr lang="en-US" sz="2000" dirty="0"/>
              <a:t>But FSF is only one part of school budgets.</a:t>
            </a:r>
          </a:p>
          <a:p>
            <a:endParaRPr lang="en-US" sz="2000" dirty="0"/>
          </a:p>
          <a:p>
            <a:r>
              <a:rPr lang="en-US" sz="2000" dirty="0"/>
              <a:t>As of Jan. 13, 2023, schools’ entire Galaxy budgets slashed by net $822 Million. </a:t>
            </a:r>
          </a:p>
          <a:p>
            <a:endParaRPr lang="en-US" sz="2000" dirty="0"/>
          </a:p>
          <a:p>
            <a:r>
              <a:rPr lang="en-US" sz="2000" dirty="0"/>
              <a:t>86% of schools suffered Galaxy cuts totaling  $893 million, averaging about $655,000 each. </a:t>
            </a:r>
          </a:p>
          <a:p>
            <a:endParaRPr lang="en-US" sz="2000" dirty="0"/>
          </a:p>
          <a:p>
            <a:endParaRPr lang="en-US" sz="1800" b="1" i="1" dirty="0"/>
          </a:p>
        </p:txBody>
      </p:sp>
    </p:spTree>
    <p:extLst>
      <p:ext uri="{BB962C8B-B14F-4D97-AF65-F5344CB8AC3E}">
        <p14:creationId xmlns:p14="http://schemas.microsoft.com/office/powerpoint/2010/main" val="119588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A92599-0112-437A-4A33-69EB6CEEE326}"/>
              </a:ext>
            </a:extLst>
          </p:cNvPr>
          <p:cNvSpPr>
            <a:spLocks noGrp="1"/>
          </p:cNvSpPr>
          <p:nvPr>
            <p:ph type="title"/>
          </p:nvPr>
        </p:nvSpPr>
        <p:spPr>
          <a:xfrm>
            <a:off x="635000" y="640823"/>
            <a:ext cx="3418659" cy="5583148"/>
          </a:xfrm>
        </p:spPr>
        <p:txBody>
          <a:bodyPr anchor="ctr">
            <a:normAutofit/>
          </a:bodyPr>
          <a:lstStyle/>
          <a:p>
            <a:r>
              <a:rPr lang="en-US" sz="4000" dirty="0"/>
              <a:t>Reforms also need to be considered to admissions/ zoning policies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08D8AE6D-A592-A031-AB48-FE76C5DD4D30}"/>
              </a:ext>
            </a:extLst>
          </p:cNvPr>
          <p:cNvGraphicFramePr>
            <a:graphicFrameLocks noGrp="1"/>
          </p:cNvGraphicFramePr>
          <p:nvPr>
            <p:ph idx="1"/>
            <p:extLst>
              <p:ext uri="{D42A27DB-BD31-4B8C-83A1-F6EECF244321}">
                <p14:modId xmlns:p14="http://schemas.microsoft.com/office/powerpoint/2010/main" val="263146467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2677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Map&#10;&#10;Description automatically generated">
            <a:extLst>
              <a:ext uri="{FF2B5EF4-FFF2-40B4-BE49-F238E27FC236}">
                <a16:creationId xmlns:a16="http://schemas.microsoft.com/office/drawing/2014/main" id="{353AFD99-BE72-1607-1F1B-2833E327F3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441" y="1856752"/>
            <a:ext cx="9585435" cy="4539269"/>
          </a:xfrm>
          <a:prstGeom prst="rect">
            <a:avLst/>
          </a:prstGeom>
        </p:spPr>
      </p:pic>
      <p:sp>
        <p:nvSpPr>
          <p:cNvPr id="2" name="Title 1">
            <a:extLst>
              <a:ext uri="{FF2B5EF4-FFF2-40B4-BE49-F238E27FC236}">
                <a16:creationId xmlns:a16="http://schemas.microsoft.com/office/drawing/2014/main" id="{CD0611F2-9D3C-E3B4-2DD1-5E5EC097E8BE}"/>
              </a:ext>
            </a:extLst>
          </p:cNvPr>
          <p:cNvSpPr>
            <a:spLocks noGrp="1"/>
          </p:cNvSpPr>
          <p:nvPr>
            <p:ph type="title"/>
          </p:nvPr>
        </p:nvSpPr>
        <p:spPr/>
        <p:txBody>
          <a:bodyPr>
            <a:normAutofit fontScale="90000"/>
          </a:bodyPr>
          <a:lstStyle/>
          <a:p>
            <a:r>
              <a:rPr lang="en-US" dirty="0"/>
              <a:t>We have interactive school overcrowding map at </a:t>
            </a:r>
            <a:r>
              <a:rPr lang="en-US" dirty="0">
                <a:hlinkClick r:id="rId3"/>
              </a:rPr>
              <a:t>https://tinyurl.com/NYCschoolovercrowdingmap</a:t>
            </a:r>
            <a:endParaRPr lang="en-US" dirty="0"/>
          </a:p>
        </p:txBody>
      </p:sp>
    </p:spTree>
    <p:extLst>
      <p:ext uri="{BB962C8B-B14F-4D97-AF65-F5344CB8AC3E}">
        <p14:creationId xmlns:p14="http://schemas.microsoft.com/office/powerpoint/2010/main" val="1728721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ECC0A2-A1D8-8EE6-54E2-C594FB373537}"/>
              </a:ext>
            </a:extLst>
          </p:cNvPr>
          <p:cNvSpPr>
            <a:spLocks noGrp="1"/>
          </p:cNvSpPr>
          <p:nvPr>
            <p:ph type="title"/>
          </p:nvPr>
        </p:nvSpPr>
        <p:spPr>
          <a:xfrm>
            <a:off x="841248" y="548640"/>
            <a:ext cx="3600860" cy="5431536"/>
          </a:xfrm>
        </p:spPr>
        <p:txBody>
          <a:bodyPr>
            <a:normAutofit/>
          </a:bodyPr>
          <a:lstStyle/>
          <a:p>
            <a:r>
              <a:rPr lang="en-US" sz="4600" dirty="0"/>
              <a:t>Other steps DOE could take to create more space for smaller classes </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973033C-A359-1A1F-3128-0EB7C9722A6F}"/>
              </a:ext>
            </a:extLst>
          </p:cNvPr>
          <p:cNvSpPr>
            <a:spLocks noGrp="1"/>
          </p:cNvSpPr>
          <p:nvPr>
            <p:ph idx="1"/>
          </p:nvPr>
        </p:nvSpPr>
        <p:spPr>
          <a:xfrm>
            <a:off x="5126417" y="548640"/>
            <a:ext cx="6224335" cy="5796937"/>
          </a:xfrm>
        </p:spPr>
        <p:txBody>
          <a:bodyPr anchor="ctr">
            <a:norm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more than 34,000 empty 3K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preK</a:t>
            </a:r>
            <a:r>
              <a:rPr lang="en-US" sz="1800" dirty="0">
                <a:effectLst/>
                <a:latin typeface="Calibri" panose="020F0502020204030204" pitchFamily="34" charset="0"/>
                <a:ea typeface="Calibri" panose="020F0502020204030204" pitchFamily="34" charset="0"/>
                <a:cs typeface="Times New Roman" panose="02020603050405020304" pitchFamily="18" charset="0"/>
              </a:rPr>
              <a:t> seats in CBOs and DOE pre-K centers, according to data released last week </a:t>
            </a:r>
          </a:p>
          <a:p>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latin typeface="Calibri" panose="020F0502020204030204" pitchFamily="34" charset="0"/>
                <a:cs typeface="Calibri" panose="020F0502020204030204" pitchFamily="34" charset="0"/>
              </a:rPr>
              <a:t>Moving 3K and </a:t>
            </a:r>
            <a:r>
              <a:rPr lang="en-US" sz="1800" dirty="0" err="1">
                <a:latin typeface="Calibri" panose="020F0502020204030204" pitchFamily="34" charset="0"/>
                <a:cs typeface="Calibri" panose="020F0502020204030204" pitchFamily="34" charset="0"/>
              </a:rPr>
              <a:t>preK</a:t>
            </a:r>
            <a:r>
              <a:rPr lang="en-US" sz="1800" dirty="0">
                <a:latin typeface="Calibri" panose="020F0502020204030204" pitchFamily="34" charset="0"/>
                <a:cs typeface="Calibri" panose="020F0502020204030204" pitchFamily="34" charset="0"/>
              </a:rPr>
              <a:t> classes out of overcrowded elementary schools into neighborhood CBOs would benefit parents and children, since many CBOs have longer hours and higher quality ratings</a:t>
            </a:r>
          </a:p>
          <a:p>
            <a:endParaRPr lang="en-US" sz="1800" dirty="0">
              <a:latin typeface="Calibri" panose="020F0502020204030204" pitchFamily="34" charset="0"/>
              <a:cs typeface="Calibri" panose="020F0502020204030204" pitchFamily="34" charset="0"/>
            </a:endParaRPr>
          </a:p>
          <a:p>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would also create more space in elementary schools and provide CBOs with more sustainable budgets –over the short and long term</a:t>
            </a:r>
          </a:p>
          <a:p>
            <a:endParaRPr lang="en-US" sz="1800" b="1" i="1" dirty="0">
              <a:latin typeface="Calibri" panose="020F0502020204030204" pitchFamily="34" charset="0"/>
              <a:ea typeface="Calibri" panose="020F0502020204030204" pitchFamily="34" charset="0"/>
              <a:cs typeface="Calibri" panose="020F0502020204030204" pitchFamily="34" charset="0"/>
            </a:endParaRPr>
          </a:p>
          <a:p>
            <a:r>
              <a:rPr lang="en-US" sz="1800" dirty="0">
                <a:latin typeface="Calibri" panose="020F0502020204030204" pitchFamily="34" charset="0"/>
                <a:ea typeface="Calibri" panose="020F0502020204030204" pitchFamily="34" charset="0"/>
                <a:cs typeface="Calibri" panose="020F0502020204030204" pitchFamily="34" charset="0"/>
              </a:rPr>
              <a:t>Merging co-located schools and moving charter schools out of DOE buildings would also help in terms of funding and creating additional space for smaller classes.</a:t>
            </a:r>
          </a:p>
          <a:p>
            <a:endParaRPr lang="en-US" sz="1400" b="1" i="1" dirty="0">
              <a:ea typeface="Calibri" panose="020F0502020204030204" pitchFamily="34" charset="0"/>
              <a:cs typeface="Calibri" panose="020F0502020204030204" pitchFamily="34" charset="0"/>
            </a:endParaRPr>
          </a:p>
          <a:p>
            <a:endParaRPr lang="en-US" sz="1400" dirty="0"/>
          </a:p>
        </p:txBody>
      </p:sp>
    </p:spTree>
    <p:extLst>
      <p:ext uri="{BB962C8B-B14F-4D97-AF65-F5344CB8AC3E}">
        <p14:creationId xmlns:p14="http://schemas.microsoft.com/office/powerpoint/2010/main" val="1502578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3"/>
          <p:cNvSpPr txBox="1">
            <a:spLocks noGrp="1"/>
          </p:cNvSpPr>
          <p:nvPr>
            <p:ph type="title"/>
          </p:nvPr>
        </p:nvSpPr>
        <p:spPr>
          <a:xfrm>
            <a:off x="918210" y="449639"/>
            <a:ext cx="10515600" cy="842000"/>
          </a:xfrm>
          <a:prstGeom prst="rect">
            <a:avLst/>
          </a:prstGeom>
          <a:noFill/>
          <a:ln>
            <a:noFill/>
          </a:ln>
        </p:spPr>
        <p:txBody>
          <a:bodyPr spcFirstLastPara="1" vert="horz" wrap="square" lIns="121900" tIns="121900" rIns="121900" bIns="121900" rtlCol="0" anchor="t" anchorCtr="0">
            <a:noAutofit/>
          </a:bodyPr>
          <a:lstStyle/>
          <a:p>
            <a:pPr algn="ctr">
              <a:lnSpc>
                <a:spcPct val="100000"/>
              </a:lnSpc>
              <a:spcBef>
                <a:spcPts val="0"/>
              </a:spcBef>
              <a:buSzPts val="3000"/>
            </a:pPr>
            <a:r>
              <a:rPr lang="en-US" sz="3200" b="1" dirty="0"/>
              <a:t>SCA/DOE claims they’re building sufficient seats but haven’t provided evidence to support this</a:t>
            </a:r>
            <a:endParaRPr sz="3200" dirty="0"/>
          </a:p>
        </p:txBody>
      </p:sp>
      <p:sp>
        <p:nvSpPr>
          <p:cNvPr id="224" name="Google Shape;224;p23"/>
          <p:cNvSpPr txBox="1">
            <a:spLocks noGrp="1"/>
          </p:cNvSpPr>
          <p:nvPr>
            <p:ph type="body" idx="1"/>
          </p:nvPr>
        </p:nvSpPr>
        <p:spPr>
          <a:xfrm>
            <a:off x="229736" y="1503680"/>
            <a:ext cx="11296998" cy="5091920"/>
          </a:xfrm>
          <a:prstGeom prst="rect">
            <a:avLst/>
          </a:prstGeom>
          <a:noFill/>
          <a:ln>
            <a:noFill/>
          </a:ln>
        </p:spPr>
        <p:txBody>
          <a:bodyPr spcFirstLastPara="1" vert="horz" wrap="square" lIns="121900" tIns="121900" rIns="121900" bIns="121900" rtlCol="0" anchor="t" anchorCtr="0">
            <a:noAutofit/>
          </a:bodyPr>
          <a:lstStyle/>
          <a:p>
            <a:pPr>
              <a:lnSpc>
                <a:spcPct val="115000"/>
              </a:lnSpc>
              <a:spcBef>
                <a:spcPts val="0"/>
              </a:spcBef>
            </a:pPr>
            <a:r>
              <a:rPr lang="en" sz="2000" u="sng" dirty="0">
                <a:solidFill>
                  <a:schemeClr val="hlink"/>
                </a:solidFill>
                <a:cs typeface="Calibri" panose="020F0502020204030204" pitchFamily="34" charset="0"/>
                <a:hlinkClick r:id="rId3"/>
              </a:rPr>
              <a:t>Local Law 167</a:t>
            </a:r>
            <a:r>
              <a:rPr lang="en" sz="2000" dirty="0">
                <a:cs typeface="Calibri" panose="020F0502020204030204" pitchFamily="34" charset="0"/>
              </a:rPr>
              <a:t>  (2018) requires DOE to provide transparent methodology and data on which seats needs estimates made by 2019. None of this has happened.</a:t>
            </a:r>
          </a:p>
          <a:p>
            <a:pPr>
              <a:lnSpc>
                <a:spcPct val="115000"/>
              </a:lnSpc>
              <a:spcBef>
                <a:spcPts val="0"/>
              </a:spcBef>
            </a:pPr>
            <a:endParaRPr lang="en" sz="2000" dirty="0">
              <a:cs typeface="Calibri" panose="020F0502020204030204" pitchFamily="34" charset="0"/>
            </a:endParaRPr>
          </a:p>
          <a:p>
            <a:pPr marL="0" marR="0">
              <a:lnSpc>
                <a:spcPct val="107000"/>
              </a:lnSpc>
              <a:spcBef>
                <a:spcPts val="0"/>
              </a:spcBef>
              <a:spcAft>
                <a:spcPts val="800"/>
              </a:spcAft>
            </a:pPr>
            <a:r>
              <a:rPr lang="en-US" sz="2000" dirty="0">
                <a:effectLst/>
                <a:ea typeface="Calibri" panose="020F0502020204030204" pitchFamily="34" charset="0"/>
                <a:cs typeface="Calibri" panose="020F0502020204030204" pitchFamily="34" charset="0"/>
              </a:rPr>
              <a:t>Enrollment projections do not include </a:t>
            </a:r>
            <a:r>
              <a:rPr lang="en-US" sz="2000" dirty="0">
                <a:effectLst/>
                <a:ea typeface="Times New Roman" panose="02020603050405020304" pitchFamily="18" charset="0"/>
                <a:cs typeface="Calibri" panose="020F0502020204030204" pitchFamily="34" charset="0"/>
              </a:rPr>
              <a:t>3K, D75, D79 or co-located charter school students, all of whom taking up increased space in our schools, and </a:t>
            </a:r>
            <a:r>
              <a:rPr lang="en-US" sz="2000" dirty="0">
                <a:effectLst/>
                <a:ea typeface="Calibri" panose="020F0502020204030204" pitchFamily="34" charset="0"/>
                <a:cs typeface="Calibri" panose="020F0502020204030204" pitchFamily="34" charset="0"/>
              </a:rPr>
              <a:t>no sub-district trends are available.</a:t>
            </a:r>
          </a:p>
          <a:p>
            <a:pPr marL="0" marR="0">
              <a:lnSpc>
                <a:spcPct val="107000"/>
              </a:lnSpc>
              <a:spcBef>
                <a:spcPts val="0"/>
              </a:spcBef>
              <a:spcAft>
                <a:spcPts val="800"/>
              </a:spcAft>
            </a:pPr>
            <a:endParaRPr lang="en-US" sz="2000" dirty="0">
              <a:effectLst/>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2000" dirty="0">
                <a:ea typeface="Calibri" panose="020F0502020204030204" pitchFamily="34" charset="0"/>
                <a:cs typeface="Times New Roman" panose="02020603050405020304" pitchFamily="18" charset="0"/>
              </a:rPr>
              <a:t>S</a:t>
            </a:r>
            <a:r>
              <a:rPr lang="en-US" sz="2000" dirty="0">
                <a:effectLst/>
                <a:ea typeface="Calibri" panose="020F0502020204030204" pitchFamily="34" charset="0"/>
                <a:cs typeface="Times New Roman" panose="02020603050405020304" pitchFamily="18" charset="0"/>
              </a:rPr>
              <a:t>eats listed under “seats needed” in capital plan STILL do not differentiate elementary vs MS needs; and IS vs HS seats; and housing start data is from 6/2020; with multiplier based on 2010 census data; </a:t>
            </a:r>
          </a:p>
          <a:p>
            <a:pPr marL="0">
              <a:lnSpc>
                <a:spcPct val="107000"/>
              </a:lnSpc>
              <a:spcBef>
                <a:spcPts val="0"/>
              </a:spcBef>
              <a:spcAft>
                <a:spcPts val="800"/>
              </a:spcAft>
            </a:pPr>
            <a:endParaRPr lang="en-US" sz="2000" dirty="0">
              <a:ea typeface="Calibri" panose="020F0502020204030204" pitchFamily="34" charset="0"/>
              <a:cs typeface="Times New Roman" panose="02020603050405020304" pitchFamily="18" charset="0"/>
            </a:endParaRPr>
          </a:p>
          <a:p>
            <a:pPr marL="0" indent="0">
              <a:lnSpc>
                <a:spcPct val="115000"/>
              </a:lnSpc>
              <a:spcBef>
                <a:spcPts val="0"/>
              </a:spcBef>
              <a:buNone/>
            </a:pPr>
            <a:endParaRPr sz="2667" dirty="0"/>
          </a:p>
        </p:txBody>
      </p:sp>
      <p:sp>
        <p:nvSpPr>
          <p:cNvPr id="225" name="Google Shape;225;p23"/>
          <p:cNvSpPr/>
          <p:nvPr/>
        </p:nvSpPr>
        <p:spPr>
          <a:xfrm rot="807167">
            <a:off x="9805593" y="3516307"/>
            <a:ext cx="2095908" cy="769555"/>
          </a:xfrm>
          <a:prstGeom prst="horizontalScroll">
            <a:avLst>
              <a:gd name="adj" fmla="val 12500"/>
            </a:avLst>
          </a:prstGeom>
          <a:noFill/>
          <a:ln w="38100"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solidFill>
                  <a:schemeClr val="accent4"/>
                </a:solidFill>
                <a:latin typeface="Alfa Slab One"/>
                <a:ea typeface="Alfa Slab One"/>
                <a:cs typeface="Alfa Slab One"/>
                <a:sym typeface="Alfa Slab One"/>
              </a:rPr>
              <a:t>FAILED!</a:t>
            </a:r>
            <a:endParaRPr sz="2400" dirty="0">
              <a:solidFill>
                <a:schemeClr val="accent4"/>
              </a:solidFill>
              <a:latin typeface="Alfa Slab One"/>
              <a:ea typeface="Alfa Slab One"/>
              <a:cs typeface="Alfa Slab One"/>
              <a:sym typeface="Alfa Slab One"/>
            </a:endParaRPr>
          </a:p>
        </p:txBody>
      </p:sp>
    </p:spTree>
    <p:extLst>
      <p:ext uri="{BB962C8B-B14F-4D97-AF65-F5344CB8AC3E}">
        <p14:creationId xmlns:p14="http://schemas.microsoft.com/office/powerpoint/2010/main" val="2396813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A73EB-3B52-9BAA-4918-324AF0E9633F}"/>
              </a:ext>
            </a:extLst>
          </p:cNvPr>
          <p:cNvSpPr>
            <a:spLocks noGrp="1"/>
          </p:cNvSpPr>
          <p:nvPr>
            <p:ph type="title"/>
          </p:nvPr>
        </p:nvSpPr>
        <p:spPr/>
        <p:txBody>
          <a:bodyPr/>
          <a:lstStyle/>
          <a:p>
            <a:r>
              <a:rPr lang="en" sz="4400" u="sng" dirty="0">
                <a:solidFill>
                  <a:schemeClr val="hlink"/>
                </a:solidFill>
                <a:cs typeface="Calibri" panose="020F0502020204030204" pitchFamily="34" charset="0"/>
                <a:hlinkClick r:id="rId2"/>
              </a:rPr>
              <a:t>More issues with lack of compliance with Local Law 167</a:t>
            </a:r>
            <a:r>
              <a:rPr lang="en" sz="4400" dirty="0">
                <a:cs typeface="Calibri" panose="020F0502020204030204" pitchFamily="34" charset="0"/>
              </a:rPr>
              <a:t> </a:t>
            </a:r>
            <a:endParaRPr lang="en-US" dirty="0"/>
          </a:p>
        </p:txBody>
      </p:sp>
      <p:sp>
        <p:nvSpPr>
          <p:cNvPr id="3" name="Content Placeholder 2">
            <a:extLst>
              <a:ext uri="{FF2B5EF4-FFF2-40B4-BE49-F238E27FC236}">
                <a16:creationId xmlns:a16="http://schemas.microsoft.com/office/drawing/2014/main" id="{6FA7E14F-9996-A2CB-BDD0-E271AB79ED8F}"/>
              </a:ext>
            </a:extLst>
          </p:cNvPr>
          <p:cNvSpPr>
            <a:spLocks noGrp="1"/>
          </p:cNvSpPr>
          <p:nvPr>
            <p:ph idx="1"/>
          </p:nvPr>
        </p:nvSpPr>
        <p:spPr/>
        <p:txBody>
          <a:bodyPr>
            <a:normAutofit fontScale="92500" lnSpcReduction="10000"/>
          </a:bodyPr>
          <a:lstStyle/>
          <a:p>
            <a:pPr marL="0">
              <a:lnSpc>
                <a:spcPct val="107000"/>
              </a:lnSpc>
              <a:spcBef>
                <a:spcPts val="0"/>
              </a:spcBef>
              <a:spcAft>
                <a:spcPts val="800"/>
              </a:spcAft>
            </a:pPr>
            <a:r>
              <a:rPr lang="en-US" sz="2800" dirty="0">
                <a:effectLst/>
                <a:ea typeface="Calibri" panose="020F0502020204030204" pitchFamily="34" charset="0"/>
                <a:cs typeface="Times New Roman" panose="02020603050405020304" pitchFamily="18" charset="0"/>
              </a:rPr>
              <a:t>Contrary to requirements in the law, no methodology is described, instead says SCA says they draw on various </a:t>
            </a:r>
            <a:r>
              <a:rPr lang="en-US" dirty="0">
                <a:ea typeface="Calibri" panose="020F0502020204030204" pitchFamily="34" charset="0"/>
                <a:cs typeface="Times New Roman" panose="02020603050405020304" pitchFamily="18" charset="0"/>
              </a:rPr>
              <a:t>data sources </a:t>
            </a:r>
            <a:r>
              <a:rPr lang="en-US" sz="2800" dirty="0">
                <a:effectLst/>
                <a:ea typeface="Calibri" panose="020F0502020204030204" pitchFamily="34" charset="0"/>
                <a:cs typeface="Times New Roman" panose="02020603050405020304" pitchFamily="18" charset="0"/>
              </a:rPr>
              <a:t>including above, and then uses “</a:t>
            </a:r>
            <a:r>
              <a:rPr lang="en-US" sz="2800" i="1" dirty="0">
                <a:effectLst/>
                <a:ea typeface="Calibri" panose="020F0502020204030204" pitchFamily="34" charset="0"/>
                <a:cs typeface="Times New Roman" panose="02020603050405020304" pitchFamily="18" charset="0"/>
              </a:rPr>
              <a:t>qualitative analysis” and “various strategies to address need</a:t>
            </a:r>
            <a:r>
              <a:rPr lang="en-US" sz="2800" i="1" dirty="0">
                <a:ea typeface="Calibri" panose="020F0502020204030204" pitchFamily="34" charset="0"/>
                <a:cs typeface="Times New Roman" panose="02020603050405020304" pitchFamily="18" charset="0"/>
              </a:rPr>
              <a:t>.”</a:t>
            </a:r>
          </a:p>
          <a:p>
            <a:pPr marL="0">
              <a:lnSpc>
                <a:spcPct val="107000"/>
              </a:lnSpc>
              <a:spcBef>
                <a:spcPts val="0"/>
              </a:spcBef>
              <a:spcAft>
                <a:spcPts val="800"/>
              </a:spcAft>
            </a:pPr>
            <a:endParaRPr lang="en-US" sz="2800" i="1" dirty="0">
              <a:ea typeface="Calibri" panose="020F0502020204030204" pitchFamily="34" charset="0"/>
              <a:cs typeface="Times New Roman" panose="02020603050405020304" pitchFamily="18" charset="0"/>
            </a:endParaRPr>
          </a:p>
          <a:p>
            <a:pPr marL="0">
              <a:lnSpc>
                <a:spcPct val="107000"/>
              </a:lnSpc>
              <a:spcBef>
                <a:spcPts val="0"/>
              </a:spcBef>
              <a:spcAft>
                <a:spcPts val="800"/>
              </a:spcAft>
            </a:pPr>
            <a:r>
              <a:rPr lang="en-US" sz="2800" dirty="0">
                <a:effectLst/>
                <a:ea typeface="Calibri" panose="020F0502020204030204" pitchFamily="34" charset="0"/>
                <a:cs typeface="Times New Roman" panose="02020603050405020304" pitchFamily="18" charset="0"/>
              </a:rPr>
              <a:t>None of the underlying data or results posted has been updated since class size law passed in June 2022.</a:t>
            </a:r>
          </a:p>
          <a:p>
            <a:endParaRPr lang="en-US" sz="2800" dirty="0">
              <a:effectLst/>
              <a:ea typeface="Calibri" panose="020F0502020204030204" pitchFamily="34" charset="0"/>
              <a:cs typeface="Times New Roman" panose="02020603050405020304" pitchFamily="18" charset="0"/>
            </a:endParaRPr>
          </a:p>
          <a:p>
            <a:r>
              <a:rPr lang="en-US" sz="2800" i="1" dirty="0">
                <a:effectLst/>
                <a:ea typeface="Calibri" panose="020F0502020204030204" pitchFamily="34" charset="0"/>
                <a:cs typeface="Times New Roman" panose="02020603050405020304" pitchFamily="18" charset="0"/>
                <a:hlinkClick r:id="rId3"/>
              </a:rPr>
              <a:t>http://www.nycsca.org/community/capital-plan-reports-data</a:t>
            </a:r>
            <a:r>
              <a:rPr lang="en-US" sz="2800" i="1" dirty="0">
                <a:effectLst/>
                <a:ea typeface="Calibri" panose="020F0502020204030204" pitchFamily="34" charset="0"/>
                <a:cs typeface="Times New Roman" panose="02020603050405020304" pitchFamily="18" charset="0"/>
              </a:rPr>
              <a:t> as of </a:t>
            </a:r>
            <a:r>
              <a:rPr lang="en-US" sz="2800" i="1" dirty="0">
                <a:ea typeface="Calibri" panose="020F0502020204030204" pitchFamily="34" charset="0"/>
                <a:cs typeface="Times New Roman" panose="02020603050405020304" pitchFamily="18" charset="0"/>
              </a:rPr>
              <a:t>7.4.23.</a:t>
            </a:r>
            <a:endParaRPr lang="en-US" sz="2800"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97936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9CE60-D02E-0C5C-02C8-961ABFCBE73D}"/>
              </a:ext>
            </a:extLst>
          </p:cNvPr>
          <p:cNvSpPr>
            <a:spLocks noGrp="1"/>
          </p:cNvSpPr>
          <p:nvPr>
            <p:ph type="title"/>
          </p:nvPr>
        </p:nvSpPr>
        <p:spPr>
          <a:xfrm>
            <a:off x="838200" y="365125"/>
            <a:ext cx="11026140" cy="1325563"/>
          </a:xfrm>
        </p:spPr>
        <p:txBody>
          <a:bodyPr/>
          <a:lstStyle/>
          <a:p>
            <a:r>
              <a:rPr lang="en-US" dirty="0"/>
              <a:t>DOE  also in non-compliance with Local Law 168</a:t>
            </a:r>
          </a:p>
        </p:txBody>
      </p:sp>
      <p:sp>
        <p:nvSpPr>
          <p:cNvPr id="3" name="Content Placeholder 2">
            <a:extLst>
              <a:ext uri="{FF2B5EF4-FFF2-40B4-BE49-F238E27FC236}">
                <a16:creationId xmlns:a16="http://schemas.microsoft.com/office/drawing/2014/main" id="{3B780E71-DC9F-2453-3AC3-8F505D7FAC03}"/>
              </a:ext>
            </a:extLst>
          </p:cNvPr>
          <p:cNvSpPr>
            <a:spLocks noGrp="1"/>
          </p:cNvSpPr>
          <p:nvPr>
            <p:ph idx="1"/>
          </p:nvPr>
        </p:nvSpPr>
        <p:spPr/>
        <p:txBody>
          <a:bodyPr>
            <a:normAutofit fontScale="92500" lnSpcReduction="10000"/>
          </a:bodyPr>
          <a:lstStyle/>
          <a:p>
            <a:pPr marL="0" indent="0">
              <a:lnSpc>
                <a:spcPct val="115000"/>
              </a:lnSpc>
              <a:spcBef>
                <a:spcPts val="1333"/>
              </a:spcBef>
              <a:buNone/>
            </a:pPr>
            <a:r>
              <a:rPr lang="en-US" sz="2800" u="sng" dirty="0">
                <a:solidFill>
                  <a:schemeClr val="hlink"/>
                </a:solidFill>
                <a:hlinkClick r:id="rId2"/>
              </a:rPr>
              <a:t>Local Law 168</a:t>
            </a:r>
            <a:r>
              <a:rPr lang="en-US" sz="2800" dirty="0"/>
              <a:t> (2018) created a Task Force for School Siting                     to identify sites where new schools could be built, including all city-owned &amp; privately-</a:t>
            </a:r>
            <a:r>
              <a:rPr lang="en-US" dirty="0"/>
              <a:t>owned </a:t>
            </a:r>
            <a:r>
              <a:rPr lang="en-US" sz="2800" dirty="0"/>
              <a:t>empty lots</a:t>
            </a:r>
          </a:p>
          <a:p>
            <a:pPr marL="0" indent="0">
              <a:lnSpc>
                <a:spcPct val="115000"/>
              </a:lnSpc>
              <a:spcBef>
                <a:spcPts val="1333"/>
              </a:spcBef>
              <a:spcAft>
                <a:spcPts val="1333"/>
              </a:spcAft>
              <a:buNone/>
            </a:pPr>
            <a:r>
              <a:rPr lang="en-US" sz="2800" dirty="0"/>
              <a:t>The Task Force met only twice, released a 2-pg report with no input from City Council &amp; parent members </a:t>
            </a:r>
          </a:p>
          <a:p>
            <a:pPr marL="0" indent="0">
              <a:lnSpc>
                <a:spcPct val="115000"/>
              </a:lnSpc>
              <a:spcBef>
                <a:spcPts val="1333"/>
              </a:spcBef>
              <a:spcAft>
                <a:spcPts val="1333"/>
              </a:spcAft>
              <a:buNone/>
            </a:pPr>
            <a:r>
              <a:rPr lang="en-US" sz="2800" dirty="0"/>
              <a:t>Through FOIL we received a spreadsheet that ruled out hundreds of city-owned sites for unclear reasons, and never reported on suitability of 22,065 privately-owned sites.</a:t>
            </a:r>
          </a:p>
          <a:p>
            <a:endParaRPr lang="en-US" dirty="0"/>
          </a:p>
        </p:txBody>
      </p:sp>
      <p:sp>
        <p:nvSpPr>
          <p:cNvPr id="4" name="Google Shape;225;p23">
            <a:extLst>
              <a:ext uri="{FF2B5EF4-FFF2-40B4-BE49-F238E27FC236}">
                <a16:creationId xmlns:a16="http://schemas.microsoft.com/office/drawing/2014/main" id="{C195E774-8DC2-9FBF-1B91-CE611C83D1D8}"/>
              </a:ext>
            </a:extLst>
          </p:cNvPr>
          <p:cNvSpPr/>
          <p:nvPr/>
        </p:nvSpPr>
        <p:spPr>
          <a:xfrm rot="807167">
            <a:off x="9805593" y="3516307"/>
            <a:ext cx="2095908" cy="769555"/>
          </a:xfrm>
          <a:prstGeom prst="horizontalScroll">
            <a:avLst>
              <a:gd name="adj" fmla="val 12500"/>
            </a:avLst>
          </a:prstGeom>
          <a:noFill/>
          <a:ln w="38100"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algn="ctr"/>
            <a:r>
              <a:rPr lang="en" sz="2400" dirty="0">
                <a:solidFill>
                  <a:schemeClr val="accent4"/>
                </a:solidFill>
                <a:latin typeface="Alfa Slab One"/>
                <a:ea typeface="Alfa Slab One"/>
                <a:cs typeface="Alfa Slab One"/>
                <a:sym typeface="Alfa Slab One"/>
              </a:rPr>
              <a:t>FAILED!</a:t>
            </a:r>
            <a:endParaRPr sz="2400" dirty="0">
              <a:solidFill>
                <a:schemeClr val="accent4"/>
              </a:solidFill>
              <a:latin typeface="Alfa Slab One"/>
              <a:ea typeface="Alfa Slab One"/>
              <a:cs typeface="Alfa Slab One"/>
              <a:sym typeface="Alfa Slab One"/>
            </a:endParaRPr>
          </a:p>
        </p:txBody>
      </p:sp>
    </p:spTree>
    <p:extLst>
      <p:ext uri="{BB962C8B-B14F-4D97-AF65-F5344CB8AC3E}">
        <p14:creationId xmlns:p14="http://schemas.microsoft.com/office/powerpoint/2010/main" val="1436050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DC1DB-E99F-7D3B-1D88-6166ED00D09A}"/>
              </a:ext>
            </a:extLst>
          </p:cNvPr>
          <p:cNvSpPr>
            <a:spLocks noGrp="1"/>
          </p:cNvSpPr>
          <p:nvPr>
            <p:ph type="title"/>
          </p:nvPr>
        </p:nvSpPr>
        <p:spPr/>
        <p:txBody>
          <a:bodyPr/>
          <a:lstStyle/>
          <a:p>
            <a:r>
              <a:rPr lang="en-US" dirty="0"/>
              <a:t>Issues with the DOE draft “plan”</a:t>
            </a:r>
          </a:p>
        </p:txBody>
      </p:sp>
      <p:sp>
        <p:nvSpPr>
          <p:cNvPr id="3" name="Content Placeholder 2">
            <a:extLst>
              <a:ext uri="{FF2B5EF4-FFF2-40B4-BE49-F238E27FC236}">
                <a16:creationId xmlns:a16="http://schemas.microsoft.com/office/drawing/2014/main" id="{A757CC6C-3A8E-19AE-96B8-99CD84060D36}"/>
              </a:ext>
            </a:extLst>
          </p:cNvPr>
          <p:cNvSpPr>
            <a:spLocks noGrp="1"/>
          </p:cNvSpPr>
          <p:nvPr>
            <p:ph idx="1"/>
          </p:nvPr>
        </p:nvSpPr>
        <p:spPr>
          <a:xfrm>
            <a:off x="631767" y="1446415"/>
            <a:ext cx="11039302" cy="4730548"/>
          </a:xfrm>
        </p:spPr>
        <p:txBody>
          <a:bodyPr>
            <a:noAutofit/>
          </a:bodyPr>
          <a:lstStyle/>
          <a:p>
            <a:r>
              <a:rPr lang="en-US" sz="1800" dirty="0"/>
              <a:t>Not a single penny of additional $500M in CFE/C4E funds to be allocated specifically for class size reduction or more staffing, though 4,000 K12  full-time teaching positions have been eliminated over last 5 years with another 800 or so to be eliminated according to  new budget. </a:t>
            </a:r>
          </a:p>
          <a:p>
            <a:endParaRPr lang="en-US" sz="1800" dirty="0"/>
          </a:p>
          <a:p>
            <a:r>
              <a:rPr lang="en-US" sz="1800" dirty="0"/>
              <a:t>More than 300K students crammed into overcrowded schools this year </a:t>
            </a:r>
          </a:p>
          <a:p>
            <a:endParaRPr lang="en-US" sz="1800" dirty="0"/>
          </a:p>
          <a:p>
            <a:r>
              <a:rPr lang="en-US" sz="1800" dirty="0"/>
              <a:t>DOE claims will cost $30B-$35B to provide enough space but doesn’t explain why they are cutting new capacity $7.8B by $2.3 B &amp; 22,000 seats.</a:t>
            </a:r>
          </a:p>
          <a:p>
            <a:endParaRPr lang="en-US" sz="1800" dirty="0"/>
          </a:p>
          <a:p>
            <a:r>
              <a:rPr lang="en-US" sz="1800" dirty="0"/>
              <a:t>Takes at least 5 years to site &amp; build schools so this cannot be put off till next year or beyond unless we risk putting in hundreds more trailers.  </a:t>
            </a:r>
          </a:p>
          <a:p>
            <a:endParaRPr lang="en-US" sz="1800" dirty="0"/>
          </a:p>
          <a:p>
            <a:r>
              <a:rPr lang="en-US" sz="1800" dirty="0"/>
              <a:t>DOE “plan” includes no changes in zoning or enrollment to cap overcrowded schools at lower levels</a:t>
            </a:r>
          </a:p>
          <a:p>
            <a:endParaRPr lang="en-US" sz="1800" dirty="0"/>
          </a:p>
        </p:txBody>
      </p:sp>
    </p:spTree>
    <p:extLst>
      <p:ext uri="{BB962C8B-B14F-4D97-AF65-F5344CB8AC3E}">
        <p14:creationId xmlns:p14="http://schemas.microsoft.com/office/powerpoint/2010/main" val="1674947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765B8-C5DB-2D17-18F9-70CF6E483480}"/>
              </a:ext>
            </a:extLst>
          </p:cNvPr>
          <p:cNvSpPr>
            <a:spLocks noGrp="1"/>
          </p:cNvSpPr>
          <p:nvPr>
            <p:ph type="title"/>
          </p:nvPr>
        </p:nvSpPr>
        <p:spPr/>
        <p:txBody>
          <a:bodyPr/>
          <a:lstStyle/>
          <a:p>
            <a:r>
              <a:rPr lang="en-US" dirty="0"/>
              <a:t>Only one DOE promise for next year in its draft class size plan</a:t>
            </a:r>
          </a:p>
        </p:txBody>
      </p:sp>
      <p:sp>
        <p:nvSpPr>
          <p:cNvPr id="3" name="Content Placeholder 2">
            <a:extLst>
              <a:ext uri="{FF2B5EF4-FFF2-40B4-BE49-F238E27FC236}">
                <a16:creationId xmlns:a16="http://schemas.microsoft.com/office/drawing/2014/main" id="{98F1A626-64DE-B66C-7DB4-9D95CC9611A8}"/>
              </a:ext>
            </a:extLst>
          </p:cNvPr>
          <p:cNvSpPr>
            <a:spLocks noGrp="1"/>
          </p:cNvSpPr>
          <p:nvPr>
            <p:ph idx="1"/>
          </p:nvPr>
        </p:nvSpPr>
        <p:spPr/>
        <p:txBody>
          <a:bodyPr>
            <a:normAutofit fontScale="77500" lnSpcReduction="20000"/>
          </a:bodyPr>
          <a:lstStyle/>
          <a:p>
            <a:r>
              <a:rPr lang="en-US" sz="2800" dirty="0"/>
              <a:t>DOE draft plan contains NO proposed changes to policies or practices fo</a:t>
            </a:r>
            <a:r>
              <a:rPr lang="en-US" dirty="0"/>
              <a:t>r next year </a:t>
            </a:r>
            <a:r>
              <a:rPr lang="en-US" sz="2800" dirty="0"/>
              <a:t>except for one:</a:t>
            </a:r>
          </a:p>
          <a:p>
            <a:endParaRPr lang="en-US" dirty="0"/>
          </a:p>
          <a:p>
            <a:r>
              <a:rPr lang="en-US" b="1" i="1" dirty="0"/>
              <a:t>Ensure that schools with classrooms that currently meet the class size mandate have appropriate funding to continue to maintain these class sizes in SY23-24. </a:t>
            </a:r>
          </a:p>
          <a:p>
            <a:endParaRPr lang="en-US" dirty="0"/>
          </a:p>
          <a:p>
            <a:r>
              <a:rPr lang="en-US" dirty="0"/>
              <a:t>Yet there is no information in the plan or otherwise on how  the DOE is planning to ensure this, and we have already heard from some schools where  classes made the class size caps in the law but will not make the caps next year.  </a:t>
            </a:r>
          </a:p>
          <a:p>
            <a:endParaRPr lang="en-US" dirty="0"/>
          </a:p>
          <a:p>
            <a:r>
              <a:rPr lang="en-US" dirty="0"/>
              <a:t>These schools appear to have received no special funding or support to prevent class sizes from further increasing.</a:t>
            </a:r>
          </a:p>
          <a:p>
            <a:endParaRPr lang="en-US" sz="2800" dirty="0"/>
          </a:p>
          <a:p>
            <a:endParaRPr lang="en-US" sz="2800" dirty="0"/>
          </a:p>
          <a:p>
            <a:endParaRPr lang="en-US" dirty="0"/>
          </a:p>
        </p:txBody>
      </p:sp>
    </p:spTree>
    <p:extLst>
      <p:ext uri="{BB962C8B-B14F-4D97-AF65-F5344CB8AC3E}">
        <p14:creationId xmlns:p14="http://schemas.microsoft.com/office/powerpoint/2010/main" val="13252857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21704-9B6C-F75F-41C4-3975478C6067}"/>
              </a:ext>
            </a:extLst>
          </p:cNvPr>
          <p:cNvSpPr>
            <a:spLocks noGrp="1"/>
          </p:cNvSpPr>
          <p:nvPr>
            <p:ph type="title"/>
          </p:nvPr>
        </p:nvSpPr>
        <p:spPr>
          <a:xfrm>
            <a:off x="473826" y="548640"/>
            <a:ext cx="2967644" cy="5431536"/>
          </a:xfrm>
          <a:ln>
            <a:solidFill>
              <a:schemeClr val="accent2">
                <a:lumMod val="75000"/>
              </a:schemeClr>
            </a:solidFill>
          </a:ln>
        </p:spPr>
        <p:txBody>
          <a:bodyPr>
            <a:normAutofit/>
          </a:bodyPr>
          <a:lstStyle/>
          <a:p>
            <a:r>
              <a:rPr lang="en-US" sz="3600" dirty="0"/>
              <a:t>Education budget for next year again claims NOT to cut school budgets, but is this true? </a:t>
            </a:r>
          </a:p>
        </p:txBody>
      </p:sp>
      <p:sp>
        <p:nvSpPr>
          <p:cNvPr id="27" name="Text Placeholder 2">
            <a:extLst>
              <a:ext uri="{FF2B5EF4-FFF2-40B4-BE49-F238E27FC236}">
                <a16:creationId xmlns:a16="http://schemas.microsoft.com/office/drawing/2014/main" id="{07690669-0B3A-66C8-E5FA-5B4216DA6463}"/>
              </a:ext>
            </a:extLst>
          </p:cNvPr>
          <p:cNvSpPr>
            <a:spLocks noGrp="1"/>
          </p:cNvSpPr>
          <p:nvPr>
            <p:ph idx="1"/>
          </p:nvPr>
        </p:nvSpPr>
        <p:spPr>
          <a:xfrm>
            <a:off x="3441470" y="157943"/>
            <a:ext cx="8620298" cy="6700058"/>
          </a:xfrm>
        </p:spPr>
        <p:txBody>
          <a:bodyPr anchor="ctr">
            <a:normAutofit lnSpcReduction="10000"/>
          </a:bodyPr>
          <a:lstStyle/>
          <a:p>
            <a:pPr marL="0" marR="0">
              <a:spcBef>
                <a:spcPts val="0"/>
              </a:spcBef>
              <a:spcAft>
                <a:spcPts val="0"/>
              </a:spcAft>
            </a:pPr>
            <a:endParaRPr lang="en-US" sz="2100" dirty="0">
              <a:cs typeface="Calibri" panose="020F0502020204030204" pitchFamily="34" charset="0"/>
            </a:endParaRPr>
          </a:p>
          <a:p>
            <a:pPr marL="0" marR="0">
              <a:spcBef>
                <a:spcPts val="0"/>
              </a:spcBef>
              <a:spcAft>
                <a:spcPts val="0"/>
              </a:spcAft>
            </a:pPr>
            <a:endParaRPr lang="en-US" sz="2100" dirty="0">
              <a:cs typeface="Calibri" panose="020F0502020204030204" pitchFamily="34" charset="0"/>
            </a:endParaRPr>
          </a:p>
          <a:p>
            <a:pPr marL="0" marR="0">
              <a:spcBef>
                <a:spcPts val="0"/>
              </a:spcBef>
              <a:spcAft>
                <a:spcPts val="0"/>
              </a:spcAft>
            </a:pPr>
            <a:r>
              <a:rPr lang="en-US" sz="2100" dirty="0">
                <a:cs typeface="Calibri" panose="020F0502020204030204" pitchFamily="34" charset="0"/>
              </a:rPr>
              <a:t>DOE overall budget flat for next year despite $500M in additional state foundation funds – the final tranche of 3-year phase-in of $1.3B</a:t>
            </a:r>
            <a:endParaRPr lang="en-US" sz="2100" dirty="0">
              <a:ea typeface="Calibri" panose="020F0502020204030204" pitchFamily="34" charset="0"/>
              <a:cs typeface="Calibri" panose="020F0502020204030204" pitchFamily="34" charset="0"/>
            </a:endParaRPr>
          </a:p>
          <a:p>
            <a:pPr marL="0" marR="0">
              <a:spcBef>
                <a:spcPts val="0"/>
              </a:spcBef>
              <a:spcAft>
                <a:spcPts val="0"/>
              </a:spcAft>
            </a:pPr>
            <a:endParaRPr lang="en-US" sz="2100" dirty="0">
              <a:ea typeface="Calibri" panose="020F0502020204030204" pitchFamily="34" charset="0"/>
              <a:cs typeface="Calibri" panose="020F0502020204030204" pitchFamily="34" charset="0"/>
            </a:endParaRPr>
          </a:p>
          <a:p>
            <a:r>
              <a:rPr lang="en-US" sz="2100" dirty="0">
                <a:ea typeface="Calibri" panose="020F0502020204030204" pitchFamily="34" charset="0"/>
                <a:cs typeface="Calibri" panose="020F0502020204030204" pitchFamily="34" charset="0"/>
              </a:rPr>
              <a:t>DOE claims no cuts to school </a:t>
            </a:r>
            <a:r>
              <a:rPr lang="en-US" sz="2100" b="1" i="1" dirty="0">
                <a:ea typeface="Calibri" panose="020F0502020204030204" pitchFamily="34" charset="0"/>
                <a:cs typeface="Calibri" panose="020F0502020204030204" pitchFamily="34" charset="0"/>
              </a:rPr>
              <a:t>initial budgets </a:t>
            </a:r>
            <a:r>
              <a:rPr lang="en-US" sz="2100" dirty="0">
                <a:ea typeface="Calibri" panose="020F0502020204030204" pitchFamily="34" charset="0"/>
                <a:cs typeface="Calibri" panose="020F0502020204030204" pitchFamily="34" charset="0"/>
              </a:rPr>
              <a:t>compared to this year’s </a:t>
            </a:r>
            <a:r>
              <a:rPr lang="en-US" sz="2100" b="1" i="1" dirty="0">
                <a:ea typeface="Calibri" panose="020F0502020204030204" pitchFamily="34" charset="0"/>
                <a:cs typeface="Calibri" panose="020F0502020204030204" pitchFamily="34" charset="0"/>
              </a:rPr>
              <a:t>initial budgets</a:t>
            </a:r>
            <a:r>
              <a:rPr lang="en-US" sz="2100" dirty="0">
                <a:ea typeface="Calibri" panose="020F0502020204030204" pitchFamily="34" charset="0"/>
                <a:cs typeface="Calibri" panose="020F0502020204030204" pitchFamily="34" charset="0"/>
              </a:rPr>
              <a:t>, though mid-year adjustments (i.e. funding givebacks) may be required. </a:t>
            </a:r>
          </a:p>
          <a:p>
            <a:endParaRPr lang="en-US" sz="2100" dirty="0">
              <a:ea typeface="Calibri" panose="020F0502020204030204" pitchFamily="34" charset="0"/>
              <a:cs typeface="Calibri" panose="020F0502020204030204" pitchFamily="34" charset="0"/>
            </a:endParaRPr>
          </a:p>
          <a:p>
            <a:r>
              <a:rPr lang="en-US" sz="2100" b="1" i="1" dirty="0">
                <a:ea typeface="Calibri" panose="020F0502020204030204" pitchFamily="34" charset="0"/>
                <a:cs typeface="Calibri" panose="020F0502020204030204" pitchFamily="34" charset="0"/>
              </a:rPr>
              <a:t>In addition, 1/3 of schools will see cuts in Fair Student Funding – primary source of funding for teachers and other staffing.</a:t>
            </a:r>
          </a:p>
          <a:p>
            <a:endParaRPr lang="en-US" sz="2100" b="1" i="1" dirty="0">
              <a:ea typeface="Calibri" panose="020F0502020204030204" pitchFamily="34" charset="0"/>
              <a:cs typeface="Calibri" panose="020F0502020204030204" pitchFamily="34" charset="0"/>
            </a:endParaRPr>
          </a:p>
          <a:p>
            <a:r>
              <a:rPr lang="en-US" sz="2100" b="1" i="1" dirty="0">
                <a:ea typeface="Calibri" panose="020F0502020204030204" pitchFamily="34" charset="0"/>
                <a:cs typeface="Calibri" panose="020F0502020204030204" pitchFamily="34" charset="0"/>
              </a:rPr>
              <a:t>Schools with higher percentages of students who are Black, Hispanic, have disabilities and in poverty are more likely to see FSF cuts.  </a:t>
            </a:r>
          </a:p>
          <a:p>
            <a:endParaRPr lang="en-US" sz="2100" b="1" dirty="0">
              <a:ea typeface="Calibri" panose="020F0502020204030204" pitchFamily="34" charset="0"/>
              <a:cs typeface="Calibri" panose="020F0502020204030204" pitchFamily="34" charset="0"/>
            </a:endParaRPr>
          </a:p>
          <a:p>
            <a:r>
              <a:rPr lang="en-US" sz="2100" dirty="0">
                <a:ea typeface="Calibri" panose="020F0502020204030204" pitchFamily="34" charset="0"/>
                <a:cs typeface="Calibri" panose="020F0502020204030204" pitchFamily="34" charset="0"/>
              </a:rPr>
              <a:t>Already we’ve heard of some schools forced to excess teachers; and according to </a:t>
            </a:r>
            <a:r>
              <a:rPr lang="en-US" sz="2100" dirty="0">
                <a:ea typeface="Calibri" panose="020F0502020204030204" pitchFamily="34" charset="0"/>
                <a:cs typeface="Calibri" panose="020F0502020204030204" pitchFamily="34" charset="0"/>
                <a:hlinkClick r:id="rId2"/>
              </a:rPr>
              <a:t>Council analysis</a:t>
            </a:r>
            <a:r>
              <a:rPr lang="en-US" sz="2100" dirty="0">
                <a:ea typeface="Calibri" panose="020F0502020204030204" pitchFamily="34" charset="0"/>
                <a:cs typeface="Calibri" panose="020F0502020204030204" pitchFamily="34" charset="0"/>
              </a:rPr>
              <a:t>, this budget will lead to the elimination of over 800 full-time teaching positions, many of them unfilled.</a:t>
            </a:r>
          </a:p>
          <a:p>
            <a:endParaRPr lang="en-US" sz="2100" dirty="0">
              <a:ea typeface="Calibri" panose="020F0502020204030204" pitchFamily="34" charset="0"/>
              <a:cs typeface="Calibri" panose="020F0502020204030204" pitchFamily="34" charset="0"/>
            </a:endParaRPr>
          </a:p>
          <a:p>
            <a:endParaRPr lang="en-US" sz="2100" dirty="0">
              <a:ea typeface="Calibri" panose="020F0502020204030204" pitchFamily="34" charset="0"/>
              <a:cs typeface="Calibri" panose="020F0502020204030204" pitchFamily="34" charset="0"/>
            </a:endParaRPr>
          </a:p>
          <a:p>
            <a:endParaRPr lang="en-US" sz="1800" dirty="0"/>
          </a:p>
        </p:txBody>
      </p:sp>
    </p:spTree>
    <p:extLst>
      <p:ext uri="{BB962C8B-B14F-4D97-AF65-F5344CB8AC3E}">
        <p14:creationId xmlns:p14="http://schemas.microsoft.com/office/powerpoint/2010/main" val="3598080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B7439-B8F7-E28F-1FB4-16A06DEF0C0A}"/>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2198BBFE-0E78-8049-33CA-B4B271911586}"/>
              </a:ext>
            </a:extLst>
          </p:cNvPr>
          <p:cNvSpPr>
            <a:spLocks noGrp="1"/>
          </p:cNvSpPr>
          <p:nvPr>
            <p:ph idx="1"/>
          </p:nvPr>
        </p:nvSpPr>
        <p:spPr>
          <a:xfrm>
            <a:off x="640080" y="1574800"/>
            <a:ext cx="10713720" cy="4602163"/>
          </a:xfrm>
        </p:spPr>
        <p:txBody>
          <a:bodyPr>
            <a:normAutofit fontScale="92500"/>
          </a:bodyPr>
          <a:lstStyle/>
          <a:p>
            <a:r>
              <a:rPr lang="en-US" dirty="0"/>
              <a:t>Questions about presentation?</a:t>
            </a:r>
          </a:p>
          <a:p>
            <a:endParaRPr lang="en-US" dirty="0"/>
          </a:p>
          <a:p>
            <a:r>
              <a:rPr lang="en-US" dirty="0"/>
              <a:t>Who should we invite to our next committee working group meeting July 13?  SCA/ DOE space planning/ census bureau/ others?</a:t>
            </a:r>
          </a:p>
          <a:p>
            <a:endParaRPr lang="en-US" dirty="0"/>
          </a:p>
          <a:p>
            <a:r>
              <a:rPr lang="en-US" dirty="0"/>
              <a:t>Should we provide list of questions to the speakers in advance to give them time to prepare &amp; have less excuse if they come without answers?</a:t>
            </a:r>
          </a:p>
          <a:p>
            <a:endParaRPr lang="en-US" dirty="0"/>
          </a:p>
          <a:p>
            <a:r>
              <a:rPr lang="en-US" dirty="0"/>
              <a:t>What else? </a:t>
            </a:r>
          </a:p>
          <a:p>
            <a:endParaRPr lang="en-US" dirty="0"/>
          </a:p>
        </p:txBody>
      </p:sp>
    </p:spTree>
    <p:extLst>
      <p:ext uri="{BB962C8B-B14F-4D97-AF65-F5344CB8AC3E}">
        <p14:creationId xmlns:p14="http://schemas.microsoft.com/office/powerpoint/2010/main" val="3230717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4"/>
          <p:cNvSpPr txBox="1">
            <a:spLocks noGrp="1"/>
          </p:cNvSpPr>
          <p:nvPr>
            <p:ph type="title"/>
          </p:nvPr>
        </p:nvSpPr>
        <p:spPr>
          <a:xfrm>
            <a:off x="978389" y="556553"/>
            <a:ext cx="10614991" cy="112574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ct val="100000"/>
              <a:buFont typeface="Calibri"/>
              <a:buNone/>
            </a:pPr>
            <a:r>
              <a:rPr lang="en-US" sz="2800" dirty="0"/>
              <a:t>Citywide average class sizes in K-3</a:t>
            </a:r>
            <a:r>
              <a:rPr lang="en-US" sz="2800" baseline="30000" dirty="0"/>
              <a:t>rd</a:t>
            </a:r>
            <a:r>
              <a:rPr lang="en-US" sz="2800" dirty="0"/>
              <a:t> increased this year to 22.2, above eventual cap of 20</a:t>
            </a:r>
            <a:endParaRPr lang="en-US" sz="3000" dirty="0"/>
          </a:p>
        </p:txBody>
      </p:sp>
      <p:sp>
        <p:nvSpPr>
          <p:cNvPr id="4" name="TextBox 3">
            <a:extLst>
              <a:ext uri="{FF2B5EF4-FFF2-40B4-BE49-F238E27FC236}">
                <a16:creationId xmlns:a16="http://schemas.microsoft.com/office/drawing/2014/main" id="{B2603F78-36CF-CC18-49D2-6296533C179A}"/>
              </a:ext>
            </a:extLst>
          </p:cNvPr>
          <p:cNvSpPr txBox="1"/>
          <p:nvPr/>
        </p:nvSpPr>
        <p:spPr>
          <a:xfrm>
            <a:off x="9665962" y="4611793"/>
            <a:ext cx="1927418" cy="600164"/>
          </a:xfrm>
          <a:prstGeom prst="rect">
            <a:avLst/>
          </a:prstGeom>
          <a:noFill/>
        </p:spPr>
        <p:txBody>
          <a:bodyPr wrap="square">
            <a:spAutoFit/>
          </a:bodyPr>
          <a:lstStyle/>
          <a:p>
            <a:pPr algn="ctr"/>
            <a:r>
              <a:rPr lang="en-US" sz="1100" dirty="0">
                <a:latin typeface="Avenir Next LT Pro" panose="020B0504020202020204" pitchFamily="34" charset="0"/>
              </a:rPr>
              <a:t>*Class size data during</a:t>
            </a:r>
          </a:p>
          <a:p>
            <a:pPr algn="ctr"/>
            <a:r>
              <a:rPr lang="en-US" sz="1100" dirty="0">
                <a:latin typeface="Avenir Next LT Pro" panose="020B0504020202020204" pitchFamily="34" charset="0"/>
              </a:rPr>
              <a:t>2020-21 school year </a:t>
            </a:r>
          </a:p>
          <a:p>
            <a:pPr algn="ctr"/>
            <a:r>
              <a:rPr lang="en-US" sz="1100" dirty="0">
                <a:latin typeface="Avenir Next LT Pro" panose="020B0504020202020204" pitchFamily="34" charset="0"/>
              </a:rPr>
              <a:t> in person only</a:t>
            </a:r>
          </a:p>
        </p:txBody>
      </p:sp>
      <p:graphicFrame>
        <p:nvGraphicFramePr>
          <p:cNvPr id="3" name="Chart 2">
            <a:extLst>
              <a:ext uri="{FF2B5EF4-FFF2-40B4-BE49-F238E27FC236}">
                <a16:creationId xmlns:a16="http://schemas.microsoft.com/office/drawing/2014/main" id="{F7DFF5DA-385D-8F0F-D52D-D7D8FC85A98B}"/>
              </a:ext>
            </a:extLst>
          </p:cNvPr>
          <p:cNvGraphicFramePr>
            <a:graphicFrameLocks/>
          </p:cNvGraphicFramePr>
          <p:nvPr>
            <p:extLst>
              <p:ext uri="{D42A27DB-BD31-4B8C-83A1-F6EECF244321}">
                <p14:modId xmlns:p14="http://schemas.microsoft.com/office/powerpoint/2010/main" val="1280280707"/>
              </p:ext>
            </p:extLst>
          </p:nvPr>
        </p:nvGraphicFramePr>
        <p:xfrm>
          <a:off x="676258" y="1646043"/>
          <a:ext cx="10839483" cy="43415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27294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5"/>
          <p:cNvSpPr txBox="1">
            <a:spLocks noGrp="1"/>
          </p:cNvSpPr>
          <p:nvPr>
            <p:ph type="title"/>
          </p:nvPr>
        </p:nvSpPr>
        <p:spPr>
          <a:xfrm>
            <a:off x="246529" y="123078"/>
            <a:ext cx="11698942"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3000" dirty="0"/>
              <a:t>Citywide average class sizes in 4</a:t>
            </a:r>
            <a:r>
              <a:rPr lang="en-US" sz="3000" baseline="30000" dirty="0"/>
              <a:t>th</a:t>
            </a:r>
            <a:r>
              <a:rPr lang="en-US" sz="3000" dirty="0"/>
              <a:t>-8</a:t>
            </a:r>
            <a:r>
              <a:rPr lang="en-US" sz="3000" baseline="30000" dirty="0"/>
              <a:t>th</a:t>
            </a:r>
            <a:r>
              <a:rPr lang="en-US" sz="3000" dirty="0"/>
              <a:t> increased this year to 24.8, above eventual cap on 23 </a:t>
            </a:r>
          </a:p>
        </p:txBody>
      </p:sp>
      <p:sp>
        <p:nvSpPr>
          <p:cNvPr id="3" name="TextBox 2">
            <a:extLst>
              <a:ext uri="{FF2B5EF4-FFF2-40B4-BE49-F238E27FC236}">
                <a16:creationId xmlns:a16="http://schemas.microsoft.com/office/drawing/2014/main" id="{274CD626-1690-5010-85FC-746E23CCC078}"/>
              </a:ext>
            </a:extLst>
          </p:cNvPr>
          <p:cNvSpPr txBox="1"/>
          <p:nvPr/>
        </p:nvSpPr>
        <p:spPr>
          <a:xfrm>
            <a:off x="9218126" y="4613002"/>
            <a:ext cx="1924878" cy="600164"/>
          </a:xfrm>
          <a:prstGeom prst="rect">
            <a:avLst/>
          </a:prstGeom>
          <a:noFill/>
        </p:spPr>
        <p:txBody>
          <a:bodyPr wrap="square">
            <a:spAutoFit/>
          </a:bodyPr>
          <a:lstStyle/>
          <a:p>
            <a:pPr algn="ctr"/>
            <a:r>
              <a:rPr lang="en-US" sz="1100" dirty="0">
                <a:latin typeface="Avenir Next LT Pro" panose="020B0504020202020204" pitchFamily="34" charset="0"/>
              </a:rPr>
              <a:t>*Class size data during</a:t>
            </a:r>
          </a:p>
          <a:p>
            <a:pPr algn="ctr"/>
            <a:r>
              <a:rPr lang="en-US" sz="1100" dirty="0">
                <a:latin typeface="Avenir Next LT Pro" panose="020B0504020202020204" pitchFamily="34" charset="0"/>
              </a:rPr>
              <a:t>2020-21 school year </a:t>
            </a:r>
          </a:p>
          <a:p>
            <a:pPr algn="ctr"/>
            <a:r>
              <a:rPr lang="en-US" sz="1100" dirty="0">
                <a:latin typeface="Avenir Next LT Pro" panose="020B0504020202020204" pitchFamily="34" charset="0"/>
              </a:rPr>
              <a:t> in person only</a:t>
            </a:r>
          </a:p>
        </p:txBody>
      </p:sp>
      <p:graphicFrame>
        <p:nvGraphicFramePr>
          <p:cNvPr id="2" name="Chart 1">
            <a:extLst>
              <a:ext uri="{FF2B5EF4-FFF2-40B4-BE49-F238E27FC236}">
                <a16:creationId xmlns:a16="http://schemas.microsoft.com/office/drawing/2014/main" id="{F7DFF5DA-385D-8F0F-D52D-D7D8FC85A98B}"/>
              </a:ext>
            </a:extLst>
          </p:cNvPr>
          <p:cNvGraphicFramePr>
            <a:graphicFrameLocks/>
          </p:cNvGraphicFramePr>
          <p:nvPr>
            <p:extLst>
              <p:ext uri="{D42A27DB-BD31-4B8C-83A1-F6EECF244321}">
                <p14:modId xmlns:p14="http://schemas.microsoft.com/office/powerpoint/2010/main" val="251800173"/>
              </p:ext>
            </p:extLst>
          </p:nvPr>
        </p:nvGraphicFramePr>
        <p:xfrm>
          <a:off x="516851" y="1361440"/>
          <a:ext cx="10839483" cy="45923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0133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6"/>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400"/>
              <a:buFont typeface="Calibri"/>
              <a:buNone/>
            </a:pPr>
            <a:r>
              <a:rPr lang="en-US" sz="3000" dirty="0"/>
              <a:t>Citywide high schools averaged 24.1 students per class, below the cap of 25 – but huge disparities in class size across HS</a:t>
            </a:r>
          </a:p>
        </p:txBody>
      </p:sp>
      <p:sp>
        <p:nvSpPr>
          <p:cNvPr id="4" name="TextBox 3">
            <a:extLst>
              <a:ext uri="{FF2B5EF4-FFF2-40B4-BE49-F238E27FC236}">
                <a16:creationId xmlns:a16="http://schemas.microsoft.com/office/drawing/2014/main" id="{922E4B7D-1BF3-BE16-15B1-9777FE85A6F9}"/>
              </a:ext>
            </a:extLst>
          </p:cNvPr>
          <p:cNvSpPr txBox="1"/>
          <p:nvPr/>
        </p:nvSpPr>
        <p:spPr>
          <a:xfrm>
            <a:off x="9329683" y="5173304"/>
            <a:ext cx="2130133" cy="600164"/>
          </a:xfrm>
          <a:prstGeom prst="rect">
            <a:avLst/>
          </a:prstGeom>
          <a:noFill/>
        </p:spPr>
        <p:txBody>
          <a:bodyPr wrap="square">
            <a:spAutoFit/>
          </a:bodyPr>
          <a:lstStyle/>
          <a:p>
            <a:pPr algn="ctr"/>
            <a:r>
              <a:rPr lang="en-US" sz="1100" dirty="0">
                <a:latin typeface="Avenir Next LT Pro" panose="020B0504020202020204" pitchFamily="34" charset="0"/>
              </a:rPr>
              <a:t>*Class size data during</a:t>
            </a:r>
          </a:p>
          <a:p>
            <a:pPr algn="ctr"/>
            <a:r>
              <a:rPr lang="en-US" sz="1100" dirty="0">
                <a:latin typeface="Avenir Next LT Pro" panose="020B0504020202020204" pitchFamily="34" charset="0"/>
              </a:rPr>
              <a:t>2020-21 school year </a:t>
            </a:r>
          </a:p>
          <a:p>
            <a:pPr algn="ctr"/>
            <a:r>
              <a:rPr lang="en-US" sz="1100" dirty="0">
                <a:latin typeface="Avenir Next LT Pro" panose="020B0504020202020204" pitchFamily="34" charset="0"/>
              </a:rPr>
              <a:t> in person only</a:t>
            </a:r>
          </a:p>
        </p:txBody>
      </p:sp>
      <p:graphicFrame>
        <p:nvGraphicFramePr>
          <p:cNvPr id="3" name="Chart 2">
            <a:extLst>
              <a:ext uri="{FF2B5EF4-FFF2-40B4-BE49-F238E27FC236}">
                <a16:creationId xmlns:a16="http://schemas.microsoft.com/office/drawing/2014/main" id="{F7DFF5DA-385D-8F0F-D52D-D7D8FC85A98B}"/>
              </a:ext>
            </a:extLst>
          </p:cNvPr>
          <p:cNvGraphicFramePr>
            <a:graphicFrameLocks/>
          </p:cNvGraphicFramePr>
          <p:nvPr>
            <p:extLst>
              <p:ext uri="{D42A27DB-BD31-4B8C-83A1-F6EECF244321}">
                <p14:modId xmlns:p14="http://schemas.microsoft.com/office/powerpoint/2010/main" val="936926167"/>
              </p:ext>
            </p:extLst>
          </p:nvPr>
        </p:nvGraphicFramePr>
        <p:xfrm>
          <a:off x="676258" y="1651907"/>
          <a:ext cx="10839483" cy="44034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53901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53C242B4-D9B7-2835-95BC-3E90ECB5E898}"/>
              </a:ext>
            </a:extLst>
          </p:cNvPr>
          <p:cNvSpPr>
            <a:spLocks noGrp="1"/>
          </p:cNvSpPr>
          <p:nvPr>
            <p:ph type="title"/>
          </p:nvPr>
        </p:nvSpPr>
        <p:spPr>
          <a:xfrm>
            <a:off x="541243" y="402336"/>
            <a:ext cx="3571810" cy="4025219"/>
          </a:xfrm>
        </p:spPr>
        <p:txBody>
          <a:bodyPr vert="horz" lIns="91440" tIns="45720" rIns="91440" bIns="45720" rtlCol="0" anchor="b">
            <a:normAutofit fontScale="90000"/>
          </a:bodyPr>
          <a:lstStyle/>
          <a:p>
            <a:pPr>
              <a:defRPr sz="2000" b="0" i="0" u="none" strike="noStrike" kern="1200" spc="0" baseline="0">
                <a:solidFill>
                  <a:srgbClr val="000000">
                    <a:lumMod val="65000"/>
                    <a:lumOff val="35000"/>
                  </a:srgbClr>
                </a:solidFill>
                <a:latin typeface="Avenir Next LT Pro" panose="020B0504020202020204" pitchFamily="34" charset="0"/>
                <a:ea typeface="+mn-ea"/>
                <a:cs typeface="+mn-cs"/>
              </a:defRPr>
            </a:pPr>
            <a:r>
              <a:rPr lang="en-US" sz="3200" kern="1200" dirty="0">
                <a:solidFill>
                  <a:schemeClr val="tx1"/>
                </a:solidFill>
              </a:rPr>
              <a:t>Still more than 232,000* students citywide were crammed into classes of 30 or more (&gt;149,000 in HS )</a:t>
            </a:r>
            <a:br>
              <a:rPr lang="en-US" sz="2600" kern="1200" dirty="0">
                <a:solidFill>
                  <a:schemeClr val="tx1"/>
                </a:solidFill>
              </a:rPr>
            </a:br>
            <a:r>
              <a:rPr lang="en-US" sz="1800" kern="1200" dirty="0">
                <a:solidFill>
                  <a:schemeClr val="tx1"/>
                </a:solidFill>
              </a:rPr>
              <a:t>* - </a:t>
            </a:r>
            <a:r>
              <a:rPr lang="en-US" sz="2000" i="1" kern="1200" dirty="0">
                <a:solidFill>
                  <a:schemeClr val="tx1"/>
                </a:solidFill>
              </a:rPr>
              <a:t>(only </a:t>
            </a:r>
            <a:r>
              <a:rPr lang="en-US" sz="2000" i="1" kern="1200" baseline="0" dirty="0">
                <a:solidFill>
                  <a:schemeClr val="tx1"/>
                </a:solidFill>
              </a:rPr>
              <a:t>HS social studies classes included, so not to double count)</a:t>
            </a:r>
            <a:br>
              <a:rPr lang="en-US" sz="2600" i="1" kern="1200" dirty="0">
                <a:solidFill>
                  <a:schemeClr val="tx1"/>
                </a:solidFill>
              </a:rPr>
            </a:br>
            <a:endParaRPr lang="en-US" sz="2600" kern="1200" dirty="0">
              <a:solidFill>
                <a:schemeClr val="tx1"/>
              </a:solidFill>
            </a:endParaRPr>
          </a:p>
        </p:txBody>
      </p:sp>
      <p:sp>
        <p:nvSpPr>
          <p:cNvPr id="3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7E95D5FE-B713-8DB0-8B38-C738E7DF0ED6}"/>
              </a:ext>
            </a:extLst>
          </p:cNvPr>
          <p:cNvGraphicFramePr>
            <a:graphicFrameLocks/>
          </p:cNvGraphicFramePr>
          <p:nvPr>
            <p:extLst>
              <p:ext uri="{D42A27DB-BD31-4B8C-83A1-F6EECF244321}">
                <p14:modId xmlns:p14="http://schemas.microsoft.com/office/powerpoint/2010/main" val="1104757554"/>
              </p:ext>
            </p:extLst>
          </p:nvPr>
        </p:nvGraphicFramePr>
        <p:xfrm>
          <a:off x="4113053" y="640080"/>
          <a:ext cx="7755859" cy="5815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7139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499D720-FB8B-C6D5-3AE0-130D77500620}"/>
              </a:ext>
            </a:extLst>
          </p:cNvPr>
          <p:cNvGraphicFramePr>
            <a:graphicFrameLocks/>
          </p:cNvGraphicFramePr>
          <p:nvPr>
            <p:extLst>
              <p:ext uri="{D42A27DB-BD31-4B8C-83A1-F6EECF244321}">
                <p14:modId xmlns:p14="http://schemas.microsoft.com/office/powerpoint/2010/main" val="3232075633"/>
              </p:ext>
            </p:extLst>
          </p:nvPr>
        </p:nvGraphicFramePr>
        <p:xfrm>
          <a:off x="631135" y="545799"/>
          <a:ext cx="10336193" cy="53497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7697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5E2639BE-CF23-958E-7ECB-6B063FCD4103}"/>
              </a:ext>
            </a:extLst>
          </p:cNvPr>
          <p:cNvGraphicFramePr>
            <a:graphicFrameLocks/>
          </p:cNvGraphicFramePr>
          <p:nvPr>
            <p:extLst>
              <p:ext uri="{D42A27DB-BD31-4B8C-83A1-F6EECF244321}">
                <p14:modId xmlns:p14="http://schemas.microsoft.com/office/powerpoint/2010/main" val="2928246080"/>
              </p:ext>
            </p:extLst>
          </p:nvPr>
        </p:nvGraphicFramePr>
        <p:xfrm>
          <a:off x="972273" y="609431"/>
          <a:ext cx="10069975" cy="56391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4722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F0BA03C91B1245AEFD35B5F6236E7D" ma:contentTypeVersion="8" ma:contentTypeDescription="Create a new document." ma:contentTypeScope="" ma:versionID="79590b4dfa7f2d4d0f63a61dd01ae614">
  <xsd:schema xmlns:xsd="http://www.w3.org/2001/XMLSchema" xmlns:xs="http://www.w3.org/2001/XMLSchema" xmlns:p="http://schemas.microsoft.com/office/2006/metadata/properties" xmlns:ns3="b53c2371-b6b9-4060-aa54-286be6b00735" xmlns:ns4="9efb0a4c-7120-428c-9182-2be06fd5235d" targetNamespace="http://schemas.microsoft.com/office/2006/metadata/properties" ma:root="true" ma:fieldsID="4eeba8541615a2ce77429604d66f6f7b" ns3:_="" ns4:_="">
    <xsd:import namespace="b53c2371-b6b9-4060-aa54-286be6b00735"/>
    <xsd:import namespace="9efb0a4c-7120-428c-9182-2be06fd5235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3c2371-b6b9-4060-aa54-286be6b0073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fb0a4c-7120-428c-9182-2be06fd5235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9efb0a4c-7120-428c-9182-2be06fd5235d" xsi:nil="true"/>
  </documentManagement>
</p:properties>
</file>

<file path=customXml/itemProps1.xml><?xml version="1.0" encoding="utf-8"?>
<ds:datastoreItem xmlns:ds="http://schemas.openxmlformats.org/officeDocument/2006/customXml" ds:itemID="{3B03E217-EC31-4E64-865C-9417C5D19C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3c2371-b6b9-4060-aa54-286be6b00735"/>
    <ds:schemaRef ds:uri="9efb0a4c-7120-428c-9182-2be06fd523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618C1C-327A-466B-83CD-C3710C2C525B}">
  <ds:schemaRefs>
    <ds:schemaRef ds:uri="http://schemas.microsoft.com/sharepoint/v3/contenttype/forms"/>
  </ds:schemaRefs>
</ds:datastoreItem>
</file>

<file path=customXml/itemProps3.xml><?xml version="1.0" encoding="utf-8"?>
<ds:datastoreItem xmlns:ds="http://schemas.openxmlformats.org/officeDocument/2006/customXml" ds:itemID="{ADE8E1B2-A355-47AB-A772-0F7BDB61EC8A}">
  <ds:schemaRefs>
    <ds:schemaRef ds:uri="http://www.w3.org/XML/1998/namespace"/>
    <ds:schemaRef ds:uri="http://schemas.microsoft.com/office/2006/documentManagement/types"/>
    <ds:schemaRef ds:uri="http://schemas.microsoft.com/office/infopath/2007/PartnerControls"/>
    <ds:schemaRef ds:uri="http://purl.org/dc/elements/1.1/"/>
    <ds:schemaRef ds:uri="9efb0a4c-7120-428c-9182-2be06fd5235d"/>
    <ds:schemaRef ds:uri="http://purl.org/dc/dcmitype/"/>
    <ds:schemaRef ds:uri="http://purl.org/dc/terms/"/>
    <ds:schemaRef ds:uri="http://schemas.openxmlformats.org/package/2006/metadata/core-properties"/>
    <ds:schemaRef ds:uri="b53c2371-b6b9-4060-aa54-286be6b0073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74847</TotalTime>
  <Words>2731</Words>
  <Application>Microsoft Office PowerPoint</Application>
  <PresentationFormat>Widescreen</PresentationFormat>
  <Paragraphs>200</Paragraphs>
  <Slides>39</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39</vt:i4>
      </vt:variant>
    </vt:vector>
  </HeadingPairs>
  <TitlesOfParts>
    <vt:vector size="48" baseType="lpstr">
      <vt:lpstr>Alfa Slab One</vt:lpstr>
      <vt:lpstr>Arial</vt:lpstr>
      <vt:lpstr>Avenir Next LT Pro</vt:lpstr>
      <vt:lpstr>Calibri</vt:lpstr>
      <vt:lpstr>Calibri Light</vt:lpstr>
      <vt:lpstr>Gill Sans MT</vt:lpstr>
      <vt:lpstr>Office Theme</vt:lpstr>
      <vt:lpstr>Office Theme</vt:lpstr>
      <vt:lpstr>Office Theme</vt:lpstr>
      <vt:lpstr>The new class size law and planning for class size reduction; implications for capital plan  </vt:lpstr>
      <vt:lpstr>Last year, there were big budget cuts to schools</vt:lpstr>
      <vt:lpstr>How much were schools cut?</vt:lpstr>
      <vt:lpstr>Citywide average class sizes in K-3rd increased this year to 22.2, above eventual cap of 20</vt:lpstr>
      <vt:lpstr>Citywide average class sizes in 4th-8th increased this year to 24.8, above eventual cap on 23 </vt:lpstr>
      <vt:lpstr>Citywide high schools averaged 24.1 students per class, below the cap of 25 – but huge disparities in class size across HS</vt:lpstr>
      <vt:lpstr>Still more than 232,000* students citywide were crammed into classes of 30 or more (&gt;149,000 in HS ) * - (only HS social studies classes included, so not to double count) </vt:lpstr>
      <vt:lpstr>PowerPoint Presentation</vt:lpstr>
      <vt:lpstr>PowerPoint Presentation</vt:lpstr>
      <vt:lpstr>PowerPoint Presentation</vt:lpstr>
      <vt:lpstr>PowerPoint Presentation</vt:lpstr>
      <vt:lpstr>DOE likely will likely comply with 20% cap next year, but out years unclear without expanded capital plan &amp; policy reforms</vt:lpstr>
      <vt:lpstr>PowerPoint Presentation</vt:lpstr>
      <vt:lpstr>Big concern: capital plan cut nearly $2.3B in new capacity vs. plan adopted in 2021 </vt:lpstr>
      <vt:lpstr>PowerPoint Presentation</vt:lpstr>
      <vt:lpstr>Net 11,000 seats cut in new proposed Feb. amendment compared to plan adopted in June 2021. .</vt:lpstr>
      <vt:lpstr>Cuts in capital plan despite SCA claims to cost $30B-$35B to create sufficient space to comply with law</vt:lpstr>
      <vt:lpstr>PowerPoint Presentation</vt:lpstr>
      <vt:lpstr>PowerPoint Presentation</vt:lpstr>
      <vt:lpstr>PowerPoint Presentation</vt:lpstr>
      <vt:lpstr>PowerPoint Presentation</vt:lpstr>
      <vt:lpstr>PowerPoint Presentation</vt:lpstr>
      <vt:lpstr>Cuts in capital plan not explained and class size not mentioned</vt:lpstr>
      <vt:lpstr>2,593 Seats were added in Middle Schools due to the revised efficiency ratio</vt:lpstr>
      <vt:lpstr>20,279 Seats were added to High Schools due to the Revised Efficiency Ratio</vt:lpstr>
      <vt:lpstr>We calculated the need for new school seats three ways</vt:lpstr>
      <vt:lpstr>Estimates of seat shortage in overutilized schools range from 48K –100K depending on which efficiency ratio &amp; assumed class sizes </vt:lpstr>
      <vt:lpstr>These estimates based on 2021-22 Blue Book figures, but…</vt:lpstr>
      <vt:lpstr>Another ~40K seats may be needed from new residential development 2020-2029  (Housing start data 6/2020; multiplier based on 2010 census data) </vt:lpstr>
      <vt:lpstr>Reforms also need to be considered to admissions/ zoning policies</vt:lpstr>
      <vt:lpstr>We have interactive school overcrowding map at https://tinyurl.com/NYCschoolovercrowdingmap</vt:lpstr>
      <vt:lpstr>Other steps DOE could take to create more space for smaller classes </vt:lpstr>
      <vt:lpstr>SCA/DOE claims they’re building sufficient seats but haven’t provided evidence to support this</vt:lpstr>
      <vt:lpstr>More issues with lack of compliance with Local Law 167 </vt:lpstr>
      <vt:lpstr>DOE  also in non-compliance with Local Law 168</vt:lpstr>
      <vt:lpstr>Issues with the DOE draft “plan”</vt:lpstr>
      <vt:lpstr>Only one DOE promise for next year in its draft class size plan</vt:lpstr>
      <vt:lpstr>Education budget for next year again claims NOT to cut school budgets, but is this true? </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NYC Kids need &amp; should receive smaller classes next year- more than ever before</dc:title>
  <dc:creator>leonie haimson</dc:creator>
  <cp:lastModifiedBy>Leonie Haimson</cp:lastModifiedBy>
  <cp:revision>576</cp:revision>
  <cp:lastPrinted>2023-03-07T15:16:30Z</cp:lastPrinted>
  <dcterms:created xsi:type="dcterms:W3CDTF">2021-03-30T22:35:41Z</dcterms:created>
  <dcterms:modified xsi:type="dcterms:W3CDTF">2023-07-10T19:25:25Z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0x0101000AF0BA03C91B1245AEFD35B5F6236E7D</vt:lpwstr>
  </property>
</Properties>
</file>