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6" r:id="rId2"/>
    <p:sldId id="359" r:id="rId3"/>
    <p:sldId id="352" r:id="rId4"/>
    <p:sldId id="356" r:id="rId5"/>
    <p:sldId id="351" r:id="rId6"/>
    <p:sldId id="325" r:id="rId7"/>
    <p:sldId id="337" r:id="rId8"/>
    <p:sldId id="328" r:id="rId9"/>
    <p:sldId id="263" r:id="rId10"/>
    <p:sldId id="260" r:id="rId11"/>
    <p:sldId id="264" r:id="rId12"/>
    <p:sldId id="335" r:id="rId13"/>
    <p:sldId id="272" r:id="rId14"/>
    <p:sldId id="360" r:id="rId15"/>
    <p:sldId id="354" r:id="rId16"/>
    <p:sldId id="353" r:id="rId17"/>
    <p:sldId id="358" r:id="rId18"/>
    <p:sldId id="357" r:id="rId19"/>
    <p:sldId id="361" r:id="rId20"/>
    <p:sldId id="362" r:id="rId21"/>
  </p:sldIdLst>
  <p:sldSz cx="12192000" cy="6858000"/>
  <p:notesSz cx="6858000" cy="9313863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ie haimson" initials="lh" lastIdx="1" clrIdx="0">
    <p:extLst>
      <p:ext uri="{19B8F6BF-5375-455C-9EA6-DF929625EA0E}">
        <p15:presenceInfo xmlns:p15="http://schemas.microsoft.com/office/powerpoint/2012/main" userId="10446233a4725461" providerId="Windows Live"/>
      </p:ext>
    </p:extLst>
  </p:cmAuthor>
  <p:cmAuthor id="2" name="Emily Carrazana" initials="EC" lastIdx="1" clrIdx="1">
    <p:extLst>
      <p:ext uri="{19B8F6BF-5375-455C-9EA6-DF929625EA0E}">
        <p15:presenceInfo xmlns:p15="http://schemas.microsoft.com/office/powerpoint/2012/main" userId="4ed1fd93670073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eonie\Dropbox\Class%20Size%20Matters%20Team%20Folder\Data%20and%20Reports\Class%20Size%20Data\NYC%20class%20size%20vs.%20NYS%202016-201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ie\Dropbox\Class%20Size%20Matters%20Team%20Folder\Data%20and%20Reports\Class%20Size%20Data\2006-2019%20citywide%20&amp;%20district%20class%20size%20trends_mast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ie\Dropbox\Class%20Size%20Matters%20Team%20Folder\Data%20and%20Reports\Class%20Size%20Data\2006-2019%20citywide%20&amp;%20district%20class%20size%20trends_mast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ie\Dropbox\Class%20Size%20Matters%20Team%20Folder\Data%20and%20Reports\Class%20Size%20Data\2006-2019%20citywide%20&amp;%20district%20class%20size%20trends_mast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ie\Dropbox\Class%20Size%20Matters%20Team%20Folder\Data%20and%20Reports\Class%20Size%20Data\2019-20\Nov%202019%20distrib%20class%20size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i="1" dirty="0">
                <a:solidFill>
                  <a:schemeClr val="tx1"/>
                </a:solidFill>
                <a:latin typeface="+mj-lt"/>
              </a:rPr>
              <a:t> Yet NYC class sizes remain 15-30% higher on average than rest of the state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NYC</c:v>
                </c:pt>
              </c:strCache>
            </c:strRef>
          </c:tx>
          <c:spPr>
            <a:solidFill>
              <a:srgbClr val="FF2F2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Sheet2!$A$2:$A$13</c:f>
              <c:strCache>
                <c:ptCount val="12"/>
                <c:pt idx="0">
                  <c:v>Kindergarten</c:v>
                </c:pt>
                <c:pt idx="1">
                  <c:v>1st  gr</c:v>
                </c:pt>
                <c:pt idx="2">
                  <c:v>2nd gr</c:v>
                </c:pt>
                <c:pt idx="3">
                  <c:v>3rd gr</c:v>
                </c:pt>
                <c:pt idx="4">
                  <c:v>4th gr</c:v>
                </c:pt>
                <c:pt idx="5">
                  <c:v>5th gr</c:v>
                </c:pt>
                <c:pt idx="6">
                  <c:v>6th gr</c:v>
                </c:pt>
                <c:pt idx="7">
                  <c:v>English 7</c:v>
                </c:pt>
                <c:pt idx="8">
                  <c:v>Math 7</c:v>
                </c:pt>
                <c:pt idx="9">
                  <c:v>English 9</c:v>
                </c:pt>
                <c:pt idx="10">
                  <c:v>English 11</c:v>
                </c:pt>
                <c:pt idx="11">
                  <c:v>HS Chemistry</c:v>
                </c:pt>
              </c:strCache>
            </c:strRef>
          </c:cat>
          <c:val>
            <c:numRef>
              <c:f>Sheet2!$B$2:$B$13</c:f>
              <c:numCache>
                <c:formatCode>0.0</c:formatCode>
                <c:ptCount val="12"/>
                <c:pt idx="0">
                  <c:v>23.285310734463277</c:v>
                </c:pt>
                <c:pt idx="1">
                  <c:v>23.864337101747175</c:v>
                </c:pt>
                <c:pt idx="2">
                  <c:v>24.82139646388972</c:v>
                </c:pt>
                <c:pt idx="3">
                  <c:v>24.791919805589309</c:v>
                </c:pt>
                <c:pt idx="4">
                  <c:v>25.784881784881787</c:v>
                </c:pt>
                <c:pt idx="5">
                  <c:v>26.524603174603175</c:v>
                </c:pt>
                <c:pt idx="6">
                  <c:v>26.913978494623656</c:v>
                </c:pt>
                <c:pt idx="7">
                  <c:v>25.593628928110203</c:v>
                </c:pt>
                <c:pt idx="8">
                  <c:v>26.105962933118452</c:v>
                </c:pt>
                <c:pt idx="9">
                  <c:v>23.635301353013531</c:v>
                </c:pt>
                <c:pt idx="10">
                  <c:v>24.895230330207909</c:v>
                </c:pt>
                <c:pt idx="11">
                  <c:v>26.839229968782519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2C-4FE2-852B-EBC6C740474F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rest of state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2370974225362E-2"/>
                  <c:y val="1.96498411717773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986737793284227E-2"/>
                      <c:h val="0.100457238613651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B2C-4FE2-852B-EBC6C740474F}"/>
                </c:ext>
              </c:extLst>
            </c:dLbl>
            <c:dLbl>
              <c:idx val="1"/>
              <c:layout>
                <c:manualLayout>
                  <c:x val="8.0224639096511084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D12-42D8-85C0-C81F42B1ACFB}"/>
                </c:ext>
              </c:extLst>
            </c:dLbl>
            <c:dLbl>
              <c:idx val="2"/>
              <c:layout>
                <c:manualLayout>
                  <c:x val="9.62695669158133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AB-43D1-B809-5FF7B1297440}"/>
                </c:ext>
              </c:extLst>
            </c:dLbl>
            <c:dLbl>
              <c:idx val="3"/>
              <c:layout>
                <c:manualLayout>
                  <c:x val="6.4179711277208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AB-43D1-B809-5FF7B1297440}"/>
                </c:ext>
              </c:extLst>
            </c:dLbl>
            <c:dLbl>
              <c:idx val="4"/>
              <c:layout>
                <c:manualLayout>
                  <c:x val="9.62695669158136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AB-43D1-B809-5FF7B1297440}"/>
                </c:ext>
              </c:extLst>
            </c:dLbl>
            <c:dLbl>
              <c:idx val="5"/>
              <c:layout>
                <c:manualLayout>
                  <c:x val="8.02246390965107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AB-43D1-B809-5FF7B1297440}"/>
                </c:ext>
              </c:extLst>
            </c:dLbl>
            <c:dLbl>
              <c:idx val="6"/>
              <c:layout>
                <c:manualLayout>
                  <c:x val="6.41797112772091E-3"/>
                  <c:y val="-5.23990553328870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AB-43D1-B809-5FF7B1297440}"/>
                </c:ext>
              </c:extLst>
            </c:dLbl>
            <c:dLbl>
              <c:idx val="7"/>
              <c:layout>
                <c:manualLayout>
                  <c:x val="8.022463909651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AB-43D1-B809-5FF7B1297440}"/>
                </c:ext>
              </c:extLst>
            </c:dLbl>
            <c:dLbl>
              <c:idx val="8"/>
              <c:layout>
                <c:manualLayout>
                  <c:x val="6.41797112772079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AB-43D1-B809-5FF7B1297440}"/>
                </c:ext>
              </c:extLst>
            </c:dLbl>
            <c:dLbl>
              <c:idx val="9"/>
              <c:layout>
                <c:manualLayout>
                  <c:x val="6.41797112772079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AB-43D1-B809-5FF7B1297440}"/>
                </c:ext>
              </c:extLst>
            </c:dLbl>
            <c:dLbl>
              <c:idx val="10"/>
              <c:layout>
                <c:manualLayout>
                  <c:x val="4.8134783457906829E-3"/>
                  <c:y val="-1.047981106657740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AB-43D1-B809-5FF7B1297440}"/>
                </c:ext>
              </c:extLst>
            </c:dLbl>
            <c:dLbl>
              <c:idx val="11"/>
              <c:layout>
                <c:manualLayout>
                  <c:x val="8.02246390965113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AB-43D1-B809-5FF7B12974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Sheet2!$A$2:$A$13</c:f>
              <c:strCache>
                <c:ptCount val="12"/>
                <c:pt idx="0">
                  <c:v>Kindergarten</c:v>
                </c:pt>
                <c:pt idx="1">
                  <c:v>1st  gr</c:v>
                </c:pt>
                <c:pt idx="2">
                  <c:v>2nd gr</c:v>
                </c:pt>
                <c:pt idx="3">
                  <c:v>3rd gr</c:v>
                </c:pt>
                <c:pt idx="4">
                  <c:v>4th gr</c:v>
                </c:pt>
                <c:pt idx="5">
                  <c:v>5th gr</c:v>
                </c:pt>
                <c:pt idx="6">
                  <c:v>6th gr</c:v>
                </c:pt>
                <c:pt idx="7">
                  <c:v>English 7</c:v>
                </c:pt>
                <c:pt idx="8">
                  <c:v>Math 7</c:v>
                </c:pt>
                <c:pt idx="9">
                  <c:v>English 9</c:v>
                </c:pt>
                <c:pt idx="10">
                  <c:v>English 11</c:v>
                </c:pt>
                <c:pt idx="11">
                  <c:v>HS Chemistry</c:v>
                </c:pt>
              </c:strCache>
            </c:strRef>
          </c:cat>
          <c:val>
            <c:numRef>
              <c:f>Sheet2!$C$2:$C$13</c:f>
              <c:numCache>
                <c:formatCode>0.0</c:formatCode>
                <c:ptCount val="12"/>
                <c:pt idx="0">
                  <c:v>19.033339439457777</c:v>
                </c:pt>
                <c:pt idx="1">
                  <c:v>19.713748354335152</c:v>
                </c:pt>
                <c:pt idx="2">
                  <c:v>20.325109963664179</c:v>
                </c:pt>
                <c:pt idx="3">
                  <c:v>20.906702723585088</c:v>
                </c:pt>
                <c:pt idx="4">
                  <c:v>21.456433224755699</c:v>
                </c:pt>
                <c:pt idx="5">
                  <c:v>22.081556767476449</c:v>
                </c:pt>
                <c:pt idx="6">
                  <c:v>22.388121546961326</c:v>
                </c:pt>
                <c:pt idx="7">
                  <c:v>20.646695375397865</c:v>
                </c:pt>
                <c:pt idx="8">
                  <c:v>20.584360554699536</c:v>
                </c:pt>
                <c:pt idx="9">
                  <c:v>20.551371115173673</c:v>
                </c:pt>
                <c:pt idx="10">
                  <c:v>20.509986382206083</c:v>
                </c:pt>
                <c:pt idx="11">
                  <c:v>20.644137525712608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2C-4FE2-852B-EBC6C7404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27440"/>
        <c:axId val="7032144"/>
      </c:barChart>
      <c:catAx>
        <c:axId val="702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32144"/>
        <c:crosses val="autoZero"/>
        <c:auto val="1"/>
        <c:lblAlgn val="ctr"/>
        <c:lblOffset val="100"/>
        <c:noMultiLvlLbl val="0"/>
      </c:catAx>
      <c:valAx>
        <c:axId val="7032144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323569501747091"/>
          <c:y val="0.93650644353756518"/>
          <c:w val="0.50945538966812776"/>
          <c:h val="6.34935564624347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Average Citywide K-3rd Class Sizes</a:t>
            </a:r>
            <a:r>
              <a:rPr lang="en-US" sz="36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>
              <a:defRPr/>
            </a:pPr>
            <a:r>
              <a:rPr lang="en-US" sz="2800" i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Increased 14% since 2007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449687994298726E-2"/>
          <c:y val="0.18048772509757027"/>
          <c:w val="0.95175340251342755"/>
          <c:h val="0.57466080448488976"/>
        </c:manualLayout>
      </c:layout>
      <c:lineChart>
        <c:grouping val="standard"/>
        <c:varyColors val="0"/>
        <c:ser>
          <c:idx val="0"/>
          <c:order val="0"/>
          <c:tx>
            <c:strRef>
              <c:f>'Citywide trends 2007-2019'!$B$32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'Citywide trends 2007-2019'!$C$31:$O$31</c:f>
              <c:strCache>
                <c:ptCount val="13"/>
                <c:pt idx="0">
                  <c:v>2007-8</c:v>
                </c:pt>
                <c:pt idx="1">
                  <c:v>2008-9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2018-9</c:v>
                </c:pt>
                <c:pt idx="12">
                  <c:v>2019-20</c:v>
                </c:pt>
              </c:strCache>
            </c:strRef>
          </c:cat>
          <c:val>
            <c:numRef>
              <c:f>'Citywide trends 2007-2019'!$C$32:$O$32</c:f>
              <c:numCache>
                <c:formatCode>General</c:formatCode>
                <c:ptCount val="13"/>
                <c:pt idx="0">
                  <c:v>20.7</c:v>
                </c:pt>
                <c:pt idx="1">
                  <c:v>20.5</c:v>
                </c:pt>
                <c:pt idx="2">
                  <c:v>20.3</c:v>
                </c:pt>
                <c:pt idx="3">
                  <c:v>20.100000000000001</c:v>
                </c:pt>
                <c:pt idx="4">
                  <c:v>19.899999999999999</c:v>
                </c:pt>
                <c:pt idx="5">
                  <c:v>19.899999999999999</c:v>
                </c:pt>
                <c:pt idx="6">
                  <c:v>19.899999999999999</c:v>
                </c:pt>
                <c:pt idx="7">
                  <c:v>19.899999999999999</c:v>
                </c:pt>
                <c:pt idx="8">
                  <c:v>19.899999999999999</c:v>
                </c:pt>
                <c:pt idx="9">
                  <c:v>19.899999999999999</c:v>
                </c:pt>
                <c:pt idx="10">
                  <c:v>19.899999999999999</c:v>
                </c:pt>
                <c:pt idx="11">
                  <c:v>19.899999999999999</c:v>
                </c:pt>
                <c:pt idx="12">
                  <c:v>19.899999999999999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1A-44EB-A2F3-2DAB830E1758}"/>
            </c:ext>
          </c:extLst>
        </c:ser>
        <c:ser>
          <c:idx val="1"/>
          <c:order val="1"/>
          <c:tx>
            <c:strRef>
              <c:f>'Citywide trends 2007-2019'!$B$33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'Citywide trends 2007-2019'!$C$31:$O$31</c:f>
              <c:strCache>
                <c:ptCount val="13"/>
                <c:pt idx="0">
                  <c:v>2007-8</c:v>
                </c:pt>
                <c:pt idx="1">
                  <c:v>2008-9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2018-9</c:v>
                </c:pt>
                <c:pt idx="12">
                  <c:v>2019-20</c:v>
                </c:pt>
              </c:strCache>
            </c:strRef>
          </c:cat>
          <c:val>
            <c:numRef>
              <c:f>'Citywide trends 2007-2019'!$C$33:$O$33</c:f>
              <c:numCache>
                <c:formatCode>General</c:formatCode>
                <c:ptCount val="13"/>
                <c:pt idx="0">
                  <c:v>20.9</c:v>
                </c:pt>
                <c:pt idx="1">
                  <c:v>21.4</c:v>
                </c:pt>
                <c:pt idx="2">
                  <c:v>22.1</c:v>
                </c:pt>
                <c:pt idx="3">
                  <c:v>22.9</c:v>
                </c:pt>
                <c:pt idx="4">
                  <c:v>23.9</c:v>
                </c:pt>
                <c:pt idx="5">
                  <c:v>24.5</c:v>
                </c:pt>
                <c:pt idx="6" formatCode="0.0">
                  <c:v>24.86</c:v>
                </c:pt>
                <c:pt idx="7" formatCode="0.0">
                  <c:v>24.70293504689128</c:v>
                </c:pt>
                <c:pt idx="8">
                  <c:v>24.6</c:v>
                </c:pt>
                <c:pt idx="9">
                  <c:v>24.2</c:v>
                </c:pt>
                <c:pt idx="10" formatCode="0.0">
                  <c:v>23.959246235686592</c:v>
                </c:pt>
                <c:pt idx="11">
                  <c:v>23.9</c:v>
                </c:pt>
                <c:pt idx="12">
                  <c:v>23.8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1A-44EB-A2F3-2DAB830E1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8899200"/>
        <c:axId val="348900768"/>
      </c:lineChart>
      <c:catAx>
        <c:axId val="34889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900768"/>
        <c:crosses val="autoZero"/>
        <c:auto val="1"/>
        <c:lblAlgn val="ctr"/>
        <c:lblOffset val="100"/>
        <c:noMultiLvlLbl val="0"/>
      </c:catAx>
      <c:valAx>
        <c:axId val="348900768"/>
        <c:scaling>
          <c:orientation val="minMax"/>
          <c:min val="1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89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44294380420989"/>
          <c:y val="0.91187657089359742"/>
          <c:w val="0.62131720289930648"/>
          <c:h val="8.8123429106402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Average Citywide 4</a:t>
            </a:r>
            <a:r>
              <a:rPr lang="en-US" sz="36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-8</a:t>
            </a:r>
            <a:r>
              <a:rPr lang="en-US" sz="36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Sizes </a:t>
            </a:r>
          </a:p>
          <a:p>
            <a:pPr>
              <a:defRPr sz="3200"/>
            </a:pP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Increased 6% Since 2007</a:t>
            </a:r>
          </a:p>
        </c:rich>
      </c:tx>
      <c:layout>
        <c:manualLayout>
          <c:xMode val="edge"/>
          <c:yMode val="edge"/>
          <c:x val="0.20556717510064557"/>
          <c:y val="3.3103830771153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'Citywide trends 2007-2019'!$B$13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'Citywide trends 2007-2019'!$C$12:$O$12</c:f>
              <c:strCache>
                <c:ptCount val="13"/>
                <c:pt idx="0">
                  <c:v>2007-8</c:v>
                </c:pt>
                <c:pt idx="1">
                  <c:v>2008-9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2018-2019</c:v>
                </c:pt>
                <c:pt idx="12">
                  <c:v>2019-2020</c:v>
                </c:pt>
              </c:strCache>
            </c:strRef>
          </c:cat>
          <c:val>
            <c:numRef>
              <c:f>'Citywide trends 2007-2019'!$C$13:$O$13</c:f>
              <c:numCache>
                <c:formatCode>General</c:formatCode>
                <c:ptCount val="13"/>
                <c:pt idx="0">
                  <c:v>24.8</c:v>
                </c:pt>
                <c:pt idx="1">
                  <c:v>24.6</c:v>
                </c:pt>
                <c:pt idx="2">
                  <c:v>23.8</c:v>
                </c:pt>
                <c:pt idx="3">
                  <c:v>23.3</c:v>
                </c:pt>
                <c:pt idx="4">
                  <c:v>22.9</c:v>
                </c:pt>
                <c:pt idx="5">
                  <c:v>22.9</c:v>
                </c:pt>
                <c:pt idx="6">
                  <c:v>22.9</c:v>
                </c:pt>
                <c:pt idx="7">
                  <c:v>22.9</c:v>
                </c:pt>
                <c:pt idx="8">
                  <c:v>22.9</c:v>
                </c:pt>
                <c:pt idx="9">
                  <c:v>22.9</c:v>
                </c:pt>
                <c:pt idx="10">
                  <c:v>22.9</c:v>
                </c:pt>
                <c:pt idx="11">
                  <c:v>22.9</c:v>
                </c:pt>
                <c:pt idx="12">
                  <c:v>22.9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C0-456E-8FD4-A0C71DF2C9D5}"/>
            </c:ext>
          </c:extLst>
        </c:ser>
        <c:ser>
          <c:idx val="1"/>
          <c:order val="1"/>
          <c:tx>
            <c:strRef>
              <c:f>'Citywide trends 2007-2019'!$B$14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'Citywide trends 2007-2019'!$C$12:$O$12</c:f>
              <c:strCache>
                <c:ptCount val="13"/>
                <c:pt idx="0">
                  <c:v>2007-8</c:v>
                </c:pt>
                <c:pt idx="1">
                  <c:v>2008-9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2018-2019</c:v>
                </c:pt>
                <c:pt idx="12">
                  <c:v>2019-2020</c:v>
                </c:pt>
              </c:strCache>
            </c:strRef>
          </c:cat>
          <c:val>
            <c:numRef>
              <c:f>'Citywide trends 2007-2019'!$C$14:$O$14</c:f>
              <c:numCache>
                <c:formatCode>General</c:formatCode>
                <c:ptCount val="13"/>
                <c:pt idx="0">
                  <c:v>25.1</c:v>
                </c:pt>
                <c:pt idx="1">
                  <c:v>25.3</c:v>
                </c:pt>
                <c:pt idx="2">
                  <c:v>25.8</c:v>
                </c:pt>
                <c:pt idx="3">
                  <c:v>26.3</c:v>
                </c:pt>
                <c:pt idx="4">
                  <c:v>26.6</c:v>
                </c:pt>
                <c:pt idx="5">
                  <c:v>26.7</c:v>
                </c:pt>
                <c:pt idx="6">
                  <c:v>26.8</c:v>
                </c:pt>
                <c:pt idx="7" formatCode="0.0">
                  <c:v>26.662623389660364</c:v>
                </c:pt>
                <c:pt idx="8">
                  <c:v>26.7</c:v>
                </c:pt>
                <c:pt idx="9">
                  <c:v>26.6</c:v>
                </c:pt>
                <c:pt idx="10" formatCode="0.0">
                  <c:v>26.619543650793652</c:v>
                </c:pt>
                <c:pt idx="11">
                  <c:v>26.6</c:v>
                </c:pt>
                <c:pt idx="12">
                  <c:v>26.5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C0-456E-8FD4-A0C71DF2C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30968"/>
        <c:axId val="349468568"/>
      </c:lineChart>
      <c:catAx>
        <c:axId val="7030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68568"/>
        <c:crosses val="autoZero"/>
        <c:auto val="1"/>
        <c:lblAlgn val="ctr"/>
        <c:lblOffset val="100"/>
        <c:noMultiLvlLbl val="0"/>
      </c:catAx>
      <c:valAx>
        <c:axId val="349468568"/>
        <c:scaling>
          <c:orientation val="minMax"/>
          <c:min val="2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30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Average</a:t>
            </a:r>
            <a:r>
              <a:rPr lang="en-US" sz="36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Citywide HS Class Sizes</a:t>
            </a:r>
            <a:r>
              <a:rPr lang="en-US" sz="3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>
              <a:defRPr sz="3200"/>
            </a:pPr>
            <a:r>
              <a:rPr lang="en-US" sz="2800" i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Increased 2% Since 2007</a:t>
            </a:r>
            <a:endParaRPr lang="en-US" sz="28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c:rich>
      </c:tx>
      <c:layout>
        <c:manualLayout>
          <c:xMode val="edge"/>
          <c:yMode val="edge"/>
          <c:x val="0.21530819173919044"/>
          <c:y val="1.9342317787199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'Citywide trends 2007-2019'!$B$6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'Citywide trends 2007-2019'!$C$5:$O$5</c:f>
              <c:strCache>
                <c:ptCount val="13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2018-2019</c:v>
                </c:pt>
                <c:pt idx="12">
                  <c:v>2019-20</c:v>
                </c:pt>
              </c:strCache>
            </c:strRef>
          </c:cat>
          <c:val>
            <c:numRef>
              <c:f>'Citywide trends 2007-2019'!$C$6:$O$6</c:f>
              <c:numCache>
                <c:formatCode>General</c:formatCode>
                <c:ptCount val="13"/>
                <c:pt idx="0">
                  <c:v>26.1</c:v>
                </c:pt>
                <c:pt idx="1">
                  <c:v>26.2</c:v>
                </c:pt>
                <c:pt idx="2">
                  <c:v>26.6</c:v>
                </c:pt>
                <c:pt idx="3">
                  <c:v>26.5</c:v>
                </c:pt>
                <c:pt idx="4">
                  <c:v>26.4</c:v>
                </c:pt>
                <c:pt idx="5">
                  <c:v>26.3</c:v>
                </c:pt>
                <c:pt idx="6">
                  <c:v>26.7</c:v>
                </c:pt>
                <c:pt idx="7">
                  <c:v>26.8</c:v>
                </c:pt>
                <c:pt idx="8">
                  <c:v>26.7</c:v>
                </c:pt>
                <c:pt idx="9">
                  <c:v>26.5</c:v>
                </c:pt>
                <c:pt idx="10">
                  <c:v>26.5</c:v>
                </c:pt>
                <c:pt idx="11">
                  <c:v>26.4</c:v>
                </c:pt>
                <c:pt idx="12">
                  <c:v>26.4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9F-472E-9099-2C511123AE45}"/>
            </c:ext>
          </c:extLst>
        </c:ser>
        <c:ser>
          <c:idx val="1"/>
          <c:order val="1"/>
          <c:tx>
            <c:strRef>
              <c:f>'Citywide trends 2007-2019'!$B$7</c:f>
              <c:strCache>
                <c:ptCount val="1"/>
                <c:pt idx="0">
                  <c:v>C4E Target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'Citywide trends 2007-2019'!$C$5:$O$5</c:f>
              <c:strCache>
                <c:ptCount val="13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2018-2019</c:v>
                </c:pt>
                <c:pt idx="12">
                  <c:v>2019-20</c:v>
                </c:pt>
              </c:strCache>
            </c:strRef>
          </c:cat>
          <c:val>
            <c:numRef>
              <c:f>'Citywide trends 2007-2019'!$C$7:$O$7</c:f>
              <c:numCache>
                <c:formatCode>General</c:formatCode>
                <c:ptCount val="13"/>
                <c:pt idx="0">
                  <c:v>26</c:v>
                </c:pt>
                <c:pt idx="1">
                  <c:v>25.7</c:v>
                </c:pt>
                <c:pt idx="2">
                  <c:v>25.2</c:v>
                </c:pt>
                <c:pt idx="3">
                  <c:v>24.8</c:v>
                </c:pt>
                <c:pt idx="4">
                  <c:v>24.5</c:v>
                </c:pt>
                <c:pt idx="5">
                  <c:v>24.5</c:v>
                </c:pt>
                <c:pt idx="6">
                  <c:v>24.5</c:v>
                </c:pt>
                <c:pt idx="7">
                  <c:v>24.5</c:v>
                </c:pt>
                <c:pt idx="8">
                  <c:v>24.5</c:v>
                </c:pt>
                <c:pt idx="9">
                  <c:v>24.5</c:v>
                </c:pt>
                <c:pt idx="10">
                  <c:v>24.5</c:v>
                </c:pt>
                <c:pt idx="11">
                  <c:v>24.5</c:v>
                </c:pt>
                <c:pt idx="12">
                  <c:v>24.5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9F-472E-9099-2C511123A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9471312"/>
        <c:axId val="349468176"/>
      </c:lineChart>
      <c:catAx>
        <c:axId val="34947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68176"/>
        <c:crosses val="autoZero"/>
        <c:auto val="1"/>
        <c:lblAlgn val="ctr"/>
        <c:lblOffset val="100"/>
        <c:noMultiLvlLbl val="0"/>
      </c:catAx>
      <c:valAx>
        <c:axId val="349468176"/>
        <c:scaling>
          <c:orientation val="minMax"/>
          <c:max val="28"/>
          <c:min val="2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713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At least *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325,430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NYC students in classes of 30 or</a:t>
            </a:r>
            <a:r>
              <a:rPr lang="en-US" sz="2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more as of Oct. 31, 2019</a:t>
            </a:r>
          </a:p>
        </c:rich>
      </c:tx>
      <c:layout>
        <c:manualLayout>
          <c:xMode val="edge"/>
          <c:yMode val="edge"/>
          <c:x val="0.12016238159675237"/>
          <c:y val="1.1851851851851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01535379796062"/>
          <c:y val="0.16053333333333333"/>
          <c:w val="0.8472146867974385"/>
          <c:h val="0.708508836395450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  <a:r>
                      <a:rPr lang="en-US" sz="2000" b="0" i="0" u="none" strike="noStrike" baseline="0" dirty="0">
                        <a:effectLst/>
                      </a:rPr>
                      <a:t>177,618 </a:t>
                    </a:r>
                    <a:r>
                      <a:rPr lang="en-US" dirty="0"/>
                      <a:t>,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F9F-4EC8-9ADA-C72864898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classes 30 or more  chart'!$A$3:$A$5</c:f>
              <c:strCache>
                <c:ptCount val="3"/>
                <c:pt idx="0">
                  <c:v>K-3</c:v>
                </c:pt>
                <c:pt idx="1">
                  <c:v>4th-8th</c:v>
                </c:pt>
                <c:pt idx="2">
                  <c:v>HS (min)</c:v>
                </c:pt>
              </c:strCache>
            </c:strRef>
          </c:cat>
          <c:val>
            <c:numRef>
              <c:f>'total classes 30 or more  chart'!$B$3:$B$5</c:f>
              <c:numCache>
                <c:formatCode>#,##0</c:formatCode>
                <c:ptCount val="3"/>
                <c:pt idx="0">
                  <c:v>35562</c:v>
                </c:pt>
                <c:pt idx="1">
                  <c:v>112250</c:v>
                </c:pt>
                <c:pt idx="2">
                  <c:v>177618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F-4EC8-9ADA-C72864898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472488"/>
        <c:axId val="349472880"/>
      </c:barChart>
      <c:catAx>
        <c:axId val="34947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72880"/>
        <c:crosses val="autoZero"/>
        <c:auto val="1"/>
        <c:lblAlgn val="ctr"/>
        <c:lblOffset val="100"/>
        <c:noMultiLvlLbl val="0"/>
      </c:catAx>
      <c:valAx>
        <c:axId val="34947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72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0.96024</cdr:y>
    </cdr:from>
    <cdr:to>
      <cdr:x>0.37699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5DC7155-2092-4AA2-9093-2D939A3212FA}"/>
            </a:ext>
          </a:extLst>
        </cdr:cNvPr>
        <cdr:cNvSpPr txBox="1"/>
      </cdr:nvSpPr>
      <cdr:spPr>
        <a:xfrm xmlns:a="http://schemas.openxmlformats.org/drawingml/2006/main">
          <a:off x="0" y="6156102"/>
          <a:ext cx="4262907" cy="254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/>
            <a:t>data source: NYSED for 2016-2017  </a:t>
          </a:r>
          <a:r>
            <a:rPr lang="en-US" dirty="0">
              <a:solidFill>
                <a:schemeClr val="tx1"/>
              </a:solidFill>
            </a:rPr>
            <a:t>http://www.p12.nysed.gov/irs/pmf/</a:t>
          </a:r>
          <a:r>
            <a:rPr lang="en-US" dirty="0"/>
            <a:t> 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0.37153</cdr:x>
      <cdr:y>0.66667</cdr:y>
    </cdr:from>
    <cdr:to>
      <cdr:x>0.57153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92DFA83-B2FD-4454-8F56-4635EC3A2477}"/>
            </a:ext>
          </a:extLst>
        </cdr:cNvPr>
        <cdr:cNvSpPr txBox="1"/>
      </cdr:nvSpPr>
      <cdr:spPr>
        <a:xfrm xmlns:a="http://schemas.openxmlformats.org/drawingml/2006/main">
          <a:off x="1698625" y="26955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5FCC6-7C91-4C2B-8DDF-748FDC948F4D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39B9B-E4CA-47B0-8655-E59F95FB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4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957E-13FF-471D-89A3-46101C1E2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43F2E-B81E-4B68-96B3-B8C140F0D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92C77-43CA-4358-ADE9-FB31A670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E0314-726B-4160-9D71-0745B225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1F8D9-75C1-4550-989C-6F4D804D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0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D807-63EC-4F72-81D0-07EAE07F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66380-5D1A-4353-AAED-5FDB0A826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0F944-7F3C-4964-B384-202515B0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A64A1-A13C-4B86-AFC6-65DC0A2D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4235-ADAE-46AB-8F43-7442BD92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4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ED70F3-66B4-4CD9-ADE8-3BF18BF19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44D97-F224-42DB-931E-CC4A7A208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E66DA-68AA-40C7-A83D-4186C17E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179AD-3F3A-4F24-9FEF-A4AB203F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B3584-482F-47DA-BEF0-C6F37A7E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6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BDAD-46E8-40A1-9F2A-0C59E017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69BC8-A5EC-4805-A76A-017C685DE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17C1B-715A-46D1-B8F8-DBEF6194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A75ED-D139-4481-BD93-B16337E7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F2F-D3B0-47B1-B081-ED485522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1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8A1BA-B27F-4578-A877-62A77351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52AA4-E2A6-4C21-97B7-6254C8AB5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59373-2B22-496F-A56E-DDFAE8FB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2B67A-0AAE-4938-B3E2-4BDD1CF6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FBC0D-B48E-491E-8CAB-7F686F8C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7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7359-8051-4BED-8AE9-4066FB1A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151D-124E-4EF5-9ED2-126854566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D2745-EF94-421E-B299-42369FD55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D6B61-525A-4824-A80F-E56F8F81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88936-F991-48E0-BFC8-C6A1B91E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0BF6F-8087-4609-AD72-ABA974DF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1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BABF-7994-4475-AE6E-452BE6C4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08246-CCAA-49EF-8CF5-D3A467C32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F0BE2-3B20-44CD-B96B-9C2D6C95F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473CD-B002-4C29-995A-21C0C17CB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F95EC-75B0-463C-925A-80C2D8C7B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34CA8-A02B-439E-9832-28374D3F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D1BAD-35AD-47D6-9483-34473252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AFF060-67D7-4D38-8AE8-3B955798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8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9D17-9518-4E5C-9861-2FEA26F0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29E2F-BCC8-4608-8DA5-4C4F8CF3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24C0F-2648-4E50-89B2-878CA360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90DF9-028D-4AB8-A58C-6CBC5880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9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0EB8A-DFBE-41E0-848C-44F9CC72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39BFD-7799-4366-96AA-25678FAA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96F7D-11D6-4FF5-B6D6-3101C5AE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1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9565-1E80-488A-A0B2-5F397FE6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1C5E3-708E-4EF0-82FD-28FC7AF8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B854A-F328-4221-AA3D-1684F8248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BFAD7-459A-4FFB-A235-49BAF969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58291-D01F-4B6E-843B-76C8B6D5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C3781-BC6B-4651-BA3F-33BD5AC7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5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CDB3B-6304-4770-BC62-CE450973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5B3BD3-7DD7-4AD1-8578-71513D47D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3BC78-BB39-466D-8B3B-3B70023F4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9D62C-4EA0-4AB7-B1E2-3D2C53D6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EECF6-ACC6-43E4-AF9D-14846679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0454C-5C6D-4F02-B779-7F6F91A5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1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B594EA-A468-4403-B47B-9A2D8C06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2083B-AE02-4D27-AF66-76765734A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72D7B-16A2-447F-8A77-FE3DB7DBD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A4A9-3DFD-424E-BD13-C79258E54CA7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0C5DF-4087-4B72-8D08-4E15B5411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6C1A6-4727-4D39-B0FF-3FD53FF5E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3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lasssizematters.org" TargetMode="External"/><Relationship Id="rId2" Type="http://schemas.openxmlformats.org/officeDocument/2006/relationships/hyperlink" Target="http://www.classsizematters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3C66-6C75-42B4-8B46-61F18118B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424" y="1122363"/>
            <a:ext cx="9460379" cy="1655762"/>
          </a:xfrm>
        </p:spPr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sz="4400" dirty="0"/>
              <a:t>Bill de Blasio’s education legacy</a:t>
            </a:r>
            <a:br>
              <a:rPr lang="en-US" sz="4400" dirty="0"/>
            </a:br>
            <a:endParaRPr lang="en-US" sz="28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E9F8F-6ECA-4B2C-AC5E-D6C2D9397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8326" y="3429000"/>
            <a:ext cx="9873673" cy="1828800"/>
          </a:xfrm>
        </p:spPr>
        <p:txBody>
          <a:bodyPr>
            <a:noAutofit/>
          </a:bodyPr>
          <a:lstStyle/>
          <a:p>
            <a:pPr algn="l"/>
            <a:endParaRPr lang="en-US" dirty="0"/>
          </a:p>
          <a:p>
            <a:pPr algn="l"/>
            <a:r>
              <a:rPr lang="en-US" dirty="0">
                <a:latin typeface="+mj-lt"/>
              </a:rPr>
              <a:t>Leonie Haimson</a:t>
            </a:r>
          </a:p>
          <a:p>
            <a:pPr algn="l"/>
            <a:r>
              <a:rPr lang="en-US" dirty="0">
                <a:latin typeface="+mj-lt"/>
              </a:rPr>
              <a:t>Class Size Matters</a:t>
            </a:r>
          </a:p>
          <a:p>
            <a:pPr algn="l"/>
            <a:r>
              <a:rPr lang="en-US" dirty="0">
                <a:latin typeface="+mj-lt"/>
              </a:rPr>
              <a:t>9/30/21</a:t>
            </a:r>
          </a:p>
          <a:p>
            <a:pPr algn="l"/>
            <a:r>
              <a:rPr lang="en-US" dirty="0">
                <a:latin typeface="+mj-lt"/>
                <a:hlinkClick r:id="rId2"/>
              </a:rPr>
              <a:t>www.classsizematters.org</a:t>
            </a:r>
            <a:endParaRPr lang="en-US" dirty="0">
              <a:latin typeface="+mj-lt"/>
            </a:endParaRPr>
          </a:p>
          <a:p>
            <a:pPr algn="l"/>
            <a:r>
              <a:rPr lang="en-US" dirty="0">
                <a:latin typeface="+mj-lt"/>
                <a:hlinkClick r:id="rId3"/>
              </a:rPr>
              <a:t>Info@classsizematters.org</a:t>
            </a:r>
            <a:r>
              <a:rPr lang="en-US" dirty="0">
                <a:latin typeface="+mj-lt"/>
              </a:rPr>
              <a:t>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ACE20B9-23B1-4D5F-AD32-5D7B618B2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4" y="2279928"/>
            <a:ext cx="2272145" cy="17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3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84DB256-BEBE-4415-97FE-61C7D53B6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473136"/>
              </p:ext>
            </p:extLst>
          </p:nvPr>
        </p:nvGraphicFramePr>
        <p:xfrm>
          <a:off x="656823" y="200025"/>
          <a:ext cx="10934163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909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591210F-50DF-475E-A9E5-C9B24DE975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40978"/>
              </p:ext>
            </p:extLst>
          </p:nvPr>
        </p:nvGraphicFramePr>
        <p:xfrm>
          <a:off x="643945" y="600075"/>
          <a:ext cx="10702342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7972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64254BA-3A8A-46C0-80FC-8D7495C80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784422"/>
              </p:ext>
            </p:extLst>
          </p:nvPr>
        </p:nvGraphicFramePr>
        <p:xfrm>
          <a:off x="489397" y="334852"/>
          <a:ext cx="11011437" cy="613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B08171-784C-4054-B07C-17A4AEA60197}"/>
              </a:ext>
            </a:extLst>
          </p:cNvPr>
          <p:cNvSpPr txBox="1"/>
          <p:nvPr/>
        </p:nvSpPr>
        <p:spPr>
          <a:xfrm>
            <a:off x="2686050" y="6181725"/>
            <a:ext cx="813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*Only HS students in social studies classes included to avoid double counting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89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FDF4A-7FD7-4D84-A5DA-E522AD12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need for smaller classes &amp; the opportunity to do so was unprecedented this year.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F40DE-04C0-433F-AB7C-14E0503BB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97" y="1690688"/>
            <a:ext cx="10849303" cy="4486276"/>
          </a:xfrm>
        </p:spPr>
        <p:txBody>
          <a:bodyPr>
            <a:noAutofit/>
          </a:bodyPr>
          <a:lstStyle/>
          <a:p>
            <a:r>
              <a:rPr lang="en-US" sz="2400" dirty="0"/>
              <a:t>Smaller classes critical to provide the social distancing as well as stronger academic support NYC kids need desperately after 1 ½ years of disrupted learning.</a:t>
            </a:r>
          </a:p>
          <a:p>
            <a:endParaRPr lang="en-US" sz="2400" dirty="0"/>
          </a:p>
          <a:p>
            <a:r>
              <a:rPr lang="en-US" sz="2400" dirty="0"/>
              <a:t>NYC schools receiving an additional $8B in state &amp; federal funds over the next three years; </a:t>
            </a:r>
          </a:p>
          <a:p>
            <a:endParaRPr lang="en-US" sz="2400" dirty="0"/>
          </a:p>
          <a:p>
            <a:r>
              <a:rPr lang="en-US" sz="2400" dirty="0"/>
              <a:t>Federal funds supposed to pay for health, safety &amp; education measures to help students recover from losses suffered during pandemic; </a:t>
            </a:r>
          </a:p>
          <a:p>
            <a:endParaRPr lang="en-US" sz="2400" dirty="0"/>
          </a:p>
          <a:p>
            <a:r>
              <a:rPr lang="en-US" sz="2400" dirty="0"/>
              <a:t>Schools are also getting additional state funding of $530M, rising to $1.3B annually over next three years, to fulfill CFE lawsuit in which class size was central issue. </a:t>
            </a:r>
          </a:p>
        </p:txBody>
      </p:sp>
    </p:spTree>
    <p:extLst>
      <p:ext uri="{BB962C8B-B14F-4D97-AF65-F5344CB8AC3E}">
        <p14:creationId xmlns:p14="http://schemas.microsoft.com/office/powerpoint/2010/main" val="217404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7E20-BFCF-424D-A820-2F1E1E18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ACC93-A64A-49FA-A15F-F1A2EDD59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688"/>
            <a:ext cx="10744200" cy="4486275"/>
          </a:xfrm>
        </p:spPr>
        <p:txBody>
          <a:bodyPr>
            <a:normAutofit/>
          </a:bodyPr>
          <a:lstStyle/>
          <a:p>
            <a:r>
              <a:rPr lang="en-US" sz="2800" dirty="0"/>
              <a:t>City Council pushed hard for at least $250M of these funds to be spent on class size reduction this </a:t>
            </a:r>
            <a:r>
              <a:rPr lang="en-US" dirty="0"/>
              <a:t>year </a:t>
            </a:r>
            <a:r>
              <a:rPr lang="en-US" sz="2800" dirty="0"/>
              <a:t>to provide safer, more productive and more equitable learning environment </a:t>
            </a:r>
          </a:p>
          <a:p>
            <a:endParaRPr lang="en-US" dirty="0"/>
          </a:p>
          <a:p>
            <a:r>
              <a:rPr lang="en-US" sz="2800" dirty="0"/>
              <a:t>But Mayor refused -- &amp; instead, DOE spending $18M for class size “pilot” in which a limited number of elementary schools can hire teachers to lower class size or push-in to existing classes.  </a:t>
            </a:r>
          </a:p>
          <a:p>
            <a:endParaRPr lang="en-US" sz="2800" dirty="0"/>
          </a:p>
          <a:p>
            <a:r>
              <a:rPr lang="en-US" sz="2800" dirty="0"/>
              <a:t>Merely changing teacher-student ratio </a:t>
            </a:r>
            <a:r>
              <a:rPr lang="en-US" dirty="0"/>
              <a:t>will NOT </a:t>
            </a:r>
            <a:r>
              <a:rPr lang="en-US" sz="2800" dirty="0"/>
              <a:t>provide same health or learning benefits as actual lowering class size.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98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EF691-99AC-453C-B3B9-C78E8BBF2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Standardized testing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5928-EE1D-432E-8D67-628689987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effectLst/>
              </a:rPr>
              <a:t>De Blasio promised to minimize the use of high-stakes standardized tests, and to refrain from using test scores to decide which schools to close and which students to be held back. </a:t>
            </a:r>
          </a:p>
          <a:p>
            <a:endParaRPr lang="en-US" dirty="0"/>
          </a:p>
          <a:p>
            <a:r>
              <a:rPr lang="en-US" dirty="0">
                <a:effectLst/>
              </a:rPr>
              <a:t>Grade-based retention was decreased, but schools continued to be closed during his administration – if not to the same extent as under Bloomberg.</a:t>
            </a:r>
          </a:p>
          <a:p>
            <a:endParaRPr lang="en-US" dirty="0"/>
          </a:p>
          <a:p>
            <a:r>
              <a:rPr lang="en-US" dirty="0">
                <a:effectLst/>
              </a:rPr>
              <a:t>He also promised not to expand testing into grades </a:t>
            </a:r>
            <a:r>
              <a:rPr lang="en-US" dirty="0" err="1">
                <a:effectLst/>
              </a:rPr>
              <a:t>preK</a:t>
            </a:r>
            <a:r>
              <a:rPr lang="en-US" dirty="0">
                <a:effectLst/>
              </a:rPr>
              <a:t> to 2nd, and not to create new local standardized exams.</a:t>
            </a:r>
          </a:p>
          <a:p>
            <a:endParaRPr lang="en-US" dirty="0"/>
          </a:p>
          <a:p>
            <a:r>
              <a:rPr lang="en-US" dirty="0"/>
              <a:t>Instead, the administration is now spending $36M this year on new interim assessments that will be given three times per year in all grades.</a:t>
            </a:r>
          </a:p>
          <a:p>
            <a:endParaRPr lang="en-US" dirty="0"/>
          </a:p>
          <a:p>
            <a:r>
              <a:rPr lang="en-US" dirty="0"/>
              <a:t>In grades 3-12 these tests are administered via computers, with no evidence of benefits to learning or reliability in terms of diagnostic results.</a:t>
            </a:r>
          </a:p>
        </p:txBody>
      </p:sp>
    </p:spTree>
    <p:extLst>
      <p:ext uri="{BB962C8B-B14F-4D97-AF65-F5344CB8AC3E}">
        <p14:creationId xmlns:p14="http://schemas.microsoft.com/office/powerpoint/2010/main" val="2349436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A833E-4A23-4091-A40D-D65D8B1F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 promised to improve transparency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4BD3D-6DC1-4346-AE73-FDF35AEEB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1" y="1487056"/>
            <a:ext cx="10670309" cy="468990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panose="020B0604020202020204" pitchFamily="34" charset="0"/>
              </a:rPr>
              <a:t>Pledged that NYC DOE would produce </a:t>
            </a:r>
            <a:r>
              <a:rPr lang="en-US" dirty="0">
                <a:effectLst/>
                <a:latin typeface="Arial" panose="020B0604020202020204" pitchFamily="34" charset="0"/>
              </a:rPr>
              <a:t>itemized, fully detailed breakdowns of education budget comparable to other city agencies.</a:t>
            </a:r>
            <a:r>
              <a:rPr lang="en-US" dirty="0">
                <a:latin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Said that DOE would promptly respond to Freedom of Information requests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Neither of these has happened.  Instead, FOIL requests take up to a year or more &amp; often result in official documents thoroughly redacted or with no info at all.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His administration also barred advocates from attending OMB t oversight meetings.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DOE closed School Leadership Team meetings to the public, which was overturned only when we along with Public Advocate Tish James won a lawsuit to block this in court.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91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520F3-A8CC-4704-9000-4E4664FAD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 school growth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BF78-EA3C-4305-89F1-4535510B6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1542553"/>
            <a:ext cx="10598426" cy="463441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 Blasio campaigned on platform of opposing privately-run charters, yet their growth has increased unabated during his administration</a:t>
            </a:r>
          </a:p>
          <a:p>
            <a:endParaRPr lang="en-US" dirty="0"/>
          </a:p>
          <a:p>
            <a:r>
              <a:rPr lang="en-US" dirty="0"/>
              <a:t>DOE now spending more than $2.4 billion per year on charter school operating aid, and more than $100M per year for charter school rent </a:t>
            </a:r>
          </a:p>
          <a:p>
            <a:endParaRPr lang="en-US" dirty="0"/>
          </a:p>
          <a:p>
            <a:r>
              <a:rPr lang="en-US" dirty="0"/>
              <a:t>Much of this also controlled by state legislation, yet de Blasio has helped charter schools expand &amp; recruit students by allowing them access to parent mailing lists – &amp; NYC is the only district in the nation that does this voluntarily.</a:t>
            </a:r>
          </a:p>
          <a:p>
            <a:endParaRPr lang="en-US" dirty="0"/>
          </a:p>
          <a:p>
            <a:r>
              <a:rPr lang="en-US" dirty="0"/>
              <a:t>He has also failed consistently to provide public schools co-located with charters with legally mandated matching funds for facility enhancements.</a:t>
            </a:r>
          </a:p>
        </p:txBody>
      </p:sp>
    </p:spTree>
    <p:extLst>
      <p:ext uri="{BB962C8B-B14F-4D97-AF65-F5344CB8AC3E}">
        <p14:creationId xmlns:p14="http://schemas.microsoft.com/office/powerpoint/2010/main" val="3858498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E243-24F6-4CA7-A94E-19438EC9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record on school policing &amp; discipline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7B104-9A08-44F6-8E75-9F2CE7454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382" y="1579418"/>
            <a:ext cx="10596418" cy="4597545"/>
          </a:xfrm>
        </p:spPr>
        <p:txBody>
          <a:bodyPr>
            <a:noAutofit/>
          </a:bodyPr>
          <a:lstStyle/>
          <a:p>
            <a:r>
              <a:rPr lang="en-US" sz="2000" dirty="0"/>
              <a:t>De Blasio promised to reduce the frequency and length of suspensions and minimize arrests for school-based infractions. </a:t>
            </a:r>
          </a:p>
          <a:p>
            <a:endParaRPr lang="en-US" sz="2000" dirty="0"/>
          </a:p>
          <a:p>
            <a:r>
              <a:rPr lang="en-US" sz="2000" dirty="0"/>
              <a:t>Pledged to reduce  racial disparities in suspension rates and to curtail the use of metal detectors </a:t>
            </a:r>
          </a:p>
          <a:p>
            <a:endParaRPr lang="en-US" sz="2000" dirty="0"/>
          </a:p>
          <a:p>
            <a:r>
              <a:rPr lang="en-US" sz="2000" dirty="0"/>
              <a:t>Suspensions have dropped nearly 39% percent over the last five years &amp; school-based arrests by 32%, according to the NYCLU. </a:t>
            </a:r>
          </a:p>
          <a:p>
            <a:endParaRPr lang="en-US" sz="2000" dirty="0"/>
          </a:p>
          <a:p>
            <a:r>
              <a:rPr lang="en-US" sz="2000" dirty="0"/>
              <a:t>But huge racial disparities remain, as Black students and students with disabilities twice as likely to be suspended.</a:t>
            </a:r>
          </a:p>
          <a:p>
            <a:endParaRPr lang="en-US" sz="2000" dirty="0"/>
          </a:p>
          <a:p>
            <a:r>
              <a:rPr lang="en-US" sz="2000" dirty="0"/>
              <a:t>He  has refused to lessen use of metal detectors in schools, or significantly lower number of NYPD-employed School Safety Agents, who outstrip the number of school social workers and counselors combined.</a:t>
            </a:r>
          </a:p>
        </p:txBody>
      </p:sp>
    </p:spTree>
    <p:extLst>
      <p:ext uri="{BB962C8B-B14F-4D97-AF65-F5344CB8AC3E}">
        <p14:creationId xmlns:p14="http://schemas.microsoft.com/office/powerpoint/2010/main" val="3352352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93BB3-E6DA-4EB5-9104-BDF49DB1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Citywide, nearly half of all students are in overcrowded schools – those at 100% or more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3D5E5A-2A9B-43A7-8CE4-D650339CC3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746412"/>
              </p:ext>
            </p:extLst>
          </p:nvPr>
        </p:nvGraphicFramePr>
        <p:xfrm>
          <a:off x="2117834" y="1862880"/>
          <a:ext cx="7956331" cy="4472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953">
                  <a:extLst>
                    <a:ext uri="{9D8B030D-6E8A-4147-A177-3AD203B41FA5}">
                      <a16:colId xmlns:a16="http://schemas.microsoft.com/office/drawing/2014/main" val="72639245"/>
                    </a:ext>
                  </a:extLst>
                </a:gridCol>
                <a:gridCol w="1690992">
                  <a:extLst>
                    <a:ext uri="{9D8B030D-6E8A-4147-A177-3AD203B41FA5}">
                      <a16:colId xmlns:a16="http://schemas.microsoft.com/office/drawing/2014/main" val="3465522808"/>
                    </a:ext>
                  </a:extLst>
                </a:gridCol>
                <a:gridCol w="3338623">
                  <a:extLst>
                    <a:ext uri="{9D8B030D-6E8A-4147-A177-3AD203B41FA5}">
                      <a16:colId xmlns:a16="http://schemas.microsoft.com/office/drawing/2014/main" val="2392107541"/>
                    </a:ext>
                  </a:extLst>
                </a:gridCol>
                <a:gridCol w="1300763">
                  <a:extLst>
                    <a:ext uri="{9D8B030D-6E8A-4147-A177-3AD203B41FA5}">
                      <a16:colId xmlns:a16="http://schemas.microsoft.com/office/drawing/2014/main" val="4061074514"/>
                    </a:ext>
                  </a:extLst>
                </a:gridCol>
              </a:tblGrid>
              <a:tr h="602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Total Students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Students in Overutilized Schools</a:t>
                      </a:r>
                      <a:endParaRPr lang="en-US" sz="2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%</a:t>
                      </a:r>
                      <a:endParaRPr lang="en-US" sz="2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41932089"/>
                  </a:ext>
                </a:extLst>
              </a:tr>
              <a:tr h="6020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Citywide</a:t>
                      </a:r>
                      <a:endParaRPr lang="en-US" sz="2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999,453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488,708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48.9%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54930193"/>
                  </a:ext>
                </a:extLst>
              </a:tr>
              <a:tr h="6020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Bronx</a:t>
                      </a:r>
                      <a:endParaRPr lang="en-US" sz="2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202,877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77,520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38.2%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57341670"/>
                  </a:ext>
                </a:extLst>
              </a:tr>
              <a:tr h="6020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Brooklyn</a:t>
                      </a:r>
                      <a:endParaRPr lang="en-US" sz="2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300,290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142,969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47.6%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58876101"/>
                  </a:ext>
                </a:extLst>
              </a:tr>
              <a:tr h="6020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Manhattan</a:t>
                      </a:r>
                      <a:endParaRPr lang="en-US" sz="2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156,483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59,977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38.3%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91814451"/>
                  </a:ext>
                </a:extLst>
              </a:tr>
              <a:tr h="6020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Queens</a:t>
                      </a:r>
                      <a:endParaRPr lang="en-US" sz="2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277,754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171,378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61.7%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08852260"/>
                  </a:ext>
                </a:extLst>
              </a:tr>
              <a:tr h="6020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Staten Island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62,049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36,864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59.4%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98145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15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8208-DE3A-45CF-A51D-020AB172F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When he ran for Mayor, Bill de Blasio portrayed himself as a leader who would make a whole host  of progressive changes in our schools.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8C74A-FE2C-41C9-BB92-4D2A7BC21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9927"/>
            <a:ext cx="10515600" cy="375703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sz="4000" i="1" dirty="0"/>
              <a:t>Yet his record in education </a:t>
            </a:r>
          </a:p>
          <a:p>
            <a:pPr marL="0" indent="0">
              <a:buNone/>
            </a:pPr>
            <a:r>
              <a:rPr lang="en-US" sz="4000" i="1" dirty="0"/>
              <a:t>is decidedly mixed.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F3A3C-02E3-47C0-9633-1C9CB450A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706" y="2243492"/>
            <a:ext cx="3916790" cy="39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45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4697-B992-4571-BF51-E6B0B3A3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B314-1158-4CC0-A9E0-1691C171B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45" y="1510748"/>
            <a:ext cx="10773355" cy="466621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Graduation rates have increased under de Blasio – from 66% to 77.3%, but far less for some subgroups like English Language Learners, where grad rates have only increased 2.2 points to 40.9%.</a:t>
            </a:r>
          </a:p>
          <a:p>
            <a:endParaRPr lang="en-US" dirty="0"/>
          </a:p>
          <a:p>
            <a:r>
              <a:rPr lang="en-US" dirty="0"/>
              <a:t>In terms of test score achievement on the only reliable tests known as the NAEPs, given by the US Dept of Ed every 2 years in ELA and math in 4</a:t>
            </a:r>
            <a:r>
              <a:rPr lang="en-US" baseline="30000" dirty="0"/>
              <a:t>th</a:t>
            </a:r>
            <a:r>
              <a:rPr lang="en-US" dirty="0"/>
              <a:t> and 8</a:t>
            </a:r>
            <a:r>
              <a:rPr lang="en-US" baseline="30000" dirty="0"/>
              <a:t>th</a:t>
            </a:r>
            <a:r>
              <a:rPr lang="en-US" dirty="0"/>
              <a:t> grades, there’s been no improvement in results or narrowing of racial achievement gaps since 2013.</a:t>
            </a:r>
          </a:p>
          <a:p>
            <a:endParaRPr lang="en-US" dirty="0"/>
          </a:p>
          <a:p>
            <a:r>
              <a:rPr lang="en-US" dirty="0"/>
              <a:t>In fact, between 2013 -2019 NYC students on average lost 5 pts in 4</a:t>
            </a:r>
            <a:r>
              <a:rPr lang="en-US" baseline="30000" dirty="0"/>
              <a:t>th</a:t>
            </a:r>
            <a:r>
              <a:rPr lang="en-US" dirty="0"/>
              <a:t> grade math (only large districts lost more: Baltimore, Philly &amp; Milwaukee)</a:t>
            </a:r>
          </a:p>
          <a:p>
            <a:endParaRPr lang="en-US" dirty="0"/>
          </a:p>
          <a:p>
            <a:r>
              <a:rPr lang="en-US" dirty="0"/>
              <a:t>No student subgroup made NAEP gains during this period except for Asians in 8</a:t>
            </a:r>
            <a:r>
              <a:rPr lang="en-US" baseline="30000" dirty="0"/>
              <a:t>th</a:t>
            </a:r>
            <a:r>
              <a:rPr lang="en-US" dirty="0"/>
              <a:t> grade math. </a:t>
            </a:r>
          </a:p>
          <a:p>
            <a:endParaRPr lang="en-US" dirty="0"/>
          </a:p>
          <a:p>
            <a:r>
              <a:rPr lang="en-US" dirty="0"/>
              <a:t>Groups whose scores fell the most were Black students (lost 9 points in 4</a:t>
            </a:r>
            <a:r>
              <a:rPr lang="en-US" baseline="30000" dirty="0"/>
              <a:t>th</a:t>
            </a:r>
            <a:r>
              <a:rPr lang="en-US" dirty="0"/>
              <a:t> grade math, and 7 points in 4</a:t>
            </a:r>
            <a:r>
              <a:rPr lang="en-US" baseline="30000" dirty="0"/>
              <a:t>th</a:t>
            </a:r>
            <a:r>
              <a:rPr lang="en-US" dirty="0"/>
              <a:t> gr reading) and free lunch students (lost seven points in 4</a:t>
            </a:r>
            <a:r>
              <a:rPr lang="en-US" baseline="30000" dirty="0"/>
              <a:t>th</a:t>
            </a:r>
            <a:r>
              <a:rPr lang="en-US" dirty="0"/>
              <a:t> grade math and six points in 4</a:t>
            </a:r>
            <a:r>
              <a:rPr lang="en-US" baseline="30000" dirty="0"/>
              <a:t>th</a:t>
            </a:r>
            <a:r>
              <a:rPr lang="en-US" dirty="0"/>
              <a:t> grade reading).</a:t>
            </a:r>
          </a:p>
          <a:p>
            <a:endParaRPr lang="en-US" dirty="0"/>
          </a:p>
          <a:p>
            <a:r>
              <a:rPr lang="en-US" dirty="0"/>
              <a:t>Hispanic students also lost 8 points in 4</a:t>
            </a:r>
            <a:r>
              <a:rPr lang="en-US" baseline="30000" dirty="0"/>
              <a:t>th</a:t>
            </a:r>
            <a:r>
              <a:rPr lang="en-US" dirty="0"/>
              <a:t> grade math.  </a:t>
            </a:r>
          </a:p>
        </p:txBody>
      </p:sp>
    </p:spTree>
    <p:extLst>
      <p:ext uri="{BB962C8B-B14F-4D97-AF65-F5344CB8AC3E}">
        <p14:creationId xmlns:p14="http://schemas.microsoft.com/office/powerpoint/2010/main" val="269139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883F-2940-4277-9B9D-715CAAA4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He promised to give parents and communities more voice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C507F-E976-44BA-84D7-92C839527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Pledged to give his appointees on the Panel </a:t>
            </a:r>
            <a:r>
              <a:rPr lang="en-US" dirty="0">
                <a:effectLst/>
                <a:latin typeface="Arial" panose="020B0604020202020204" pitchFamily="34" charset="0"/>
              </a:rPr>
              <a:t>for Educational Policy (NYC school board) two-year terms and not fire them at will. </a:t>
            </a: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Said he would allow parent-led Community Education Councils to cast advisory votes on school closures &amp; co-locations, and that </a:t>
            </a:r>
            <a:r>
              <a:rPr lang="en-US" dirty="0">
                <a:latin typeface="Arial" panose="020B0604020202020204" pitchFamily="34" charset="0"/>
              </a:rPr>
              <a:t>their advice would be addressed by </a:t>
            </a:r>
            <a:r>
              <a:rPr lang="en-US" dirty="0">
                <a:effectLst/>
                <a:latin typeface="Arial" panose="020B0604020202020204" pitchFamily="34" charset="0"/>
              </a:rPr>
              <a:t>the Panel on Education Policy before votes on these proposals.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Neither of these have happened, and parents &amp; communities remain relatively powerless.  </a:t>
            </a: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The PEP </a:t>
            </a:r>
            <a:r>
              <a:rPr lang="en-US" dirty="0">
                <a:latin typeface="Arial" panose="020B0604020202020204" pitchFamily="34" charset="0"/>
              </a:rPr>
              <a:t>remains largely a rubber-stamp body, with a super-majority of Mayoral appointees who almost never reject a school closing, co-location, spending allocation, or contract. 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66B5C-DBC4-4791-9116-8C0DEA60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and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B2795-93B0-4E37-ACF0-657264661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7" y="1383528"/>
            <a:ext cx="10884673" cy="4793436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NYC schools are among the most segregated in nation, in part because of housing segregation but also because they rely on high-stakes exams to screen and sort students.</a:t>
            </a:r>
          </a:p>
          <a:p>
            <a:endParaRPr lang="en-US" sz="8000" dirty="0">
              <a:effectLst/>
            </a:endParaRPr>
          </a:p>
          <a:p>
            <a:r>
              <a:rPr lang="en-US" sz="8000" dirty="0">
                <a:effectLst/>
              </a:rPr>
              <a:t>When he ran for mayor, </a:t>
            </a:r>
            <a:r>
              <a:rPr lang="en-US" sz="8000" dirty="0"/>
              <a:t>de Blasio </a:t>
            </a:r>
            <a:r>
              <a:rPr lang="en-US" sz="8000" dirty="0">
                <a:effectLst/>
              </a:rPr>
              <a:t>said “increasing diversity needs to be a strategic initiative by the DoE. …I will make sure that all children, regardless of SES (Socioeconomic status) </a:t>
            </a:r>
            <a:r>
              <a:rPr lang="en-US" sz="8000" dirty="0"/>
              <a:t>&amp; </a:t>
            </a:r>
            <a:r>
              <a:rPr lang="en-US" sz="8000" dirty="0">
                <a:effectLst/>
              </a:rPr>
              <a:t>race/ethnicity have access to our city’s selective and specialized high schools”, whose students are primarily white and Asian, while Black and Latino students make up 63% of the overall student population. </a:t>
            </a:r>
            <a:endParaRPr lang="en-US" sz="8000" dirty="0"/>
          </a:p>
          <a:p>
            <a:endParaRPr lang="en-US" sz="8000" dirty="0"/>
          </a:p>
          <a:p>
            <a:r>
              <a:rPr lang="en-US" sz="8000" dirty="0"/>
              <a:t>State law controls admissions at 3 of 8 specialized HS; but de Blasio has not changed admissions  in 5 other specialized HS  under his control to make it more equitable and/or  less reliant on a single high-stakes exam.</a:t>
            </a:r>
          </a:p>
          <a:p>
            <a:endParaRPr lang="en-US" sz="8000" dirty="0"/>
          </a:p>
          <a:p>
            <a:r>
              <a:rPr lang="en-US" sz="8000" dirty="0"/>
              <a:t>He also rejected most of the proposals of his own School Diversity Advisory Group, which proposed eliminating  gifted classes, which are overwhelmingly white and Asian and based on a high-stakes exam given at age of four.</a:t>
            </a:r>
          </a:p>
          <a:p>
            <a:endParaRPr lang="en-US" sz="8000" dirty="0"/>
          </a:p>
          <a:p>
            <a:pPr>
              <a:lnSpc>
                <a:spcPts val="165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sz="8000" dirty="0"/>
              <a:t>De Blasio also rejected thei</a:t>
            </a:r>
            <a:r>
              <a:rPr lang="en-US" sz="8000" i="1" dirty="0"/>
              <a:t>r </a:t>
            </a:r>
            <a:r>
              <a:rPr lang="en-US" sz="8000" dirty="0"/>
              <a:t>advice to eliminate middle school </a:t>
            </a:r>
            <a:r>
              <a:rPr lang="en-US" sz="8000" dirty="0">
                <a:effectLst/>
                <a:ea typeface="Calibri" panose="020F0502020204030204" pitchFamily="34" charset="0"/>
              </a:rPr>
              <a:t>admissions screens and to ensure that  HS </a:t>
            </a:r>
            <a:r>
              <a:rPr lang="en-US" sz="8000" dirty="0">
                <a:ea typeface="Calibri" panose="020F0502020204030204" pitchFamily="34" charset="0"/>
              </a:rPr>
              <a:t>enrollments are </a:t>
            </a:r>
            <a:r>
              <a:rPr lang="en-US" sz="8000" dirty="0">
                <a:effectLst/>
                <a:ea typeface="Calibri" panose="020F0502020204030204" pitchFamily="34" charset="0"/>
              </a:rPr>
              <a:t>more reflective of the city’s diversity as whole.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6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4913-190D-4BE6-A0BD-16C64873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Blasio promised to expand </a:t>
            </a:r>
            <a:r>
              <a:rPr lang="en-US" dirty="0" err="1"/>
              <a:t>preK</a:t>
            </a:r>
            <a:r>
              <a:rPr lang="en-US" dirty="0"/>
              <a:t> and lower class size when he ran for Mayor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6A7E1-EC8E-4F5F-8B43-CA3D52CAC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 has provided publicly-funded </a:t>
            </a:r>
            <a:r>
              <a:rPr lang="en-US" dirty="0" err="1"/>
              <a:t>preK</a:t>
            </a:r>
            <a:r>
              <a:rPr lang="en-US" dirty="0"/>
              <a:t> for all four-year-old children and is expanding 3K programs </a:t>
            </a:r>
          </a:p>
          <a:p>
            <a:endParaRPr lang="en-US" dirty="0"/>
          </a:p>
          <a:p>
            <a:r>
              <a:rPr lang="en-US" dirty="0"/>
              <a:t>While he also pledged to lower class size significantly and and if necessary, raise funding to do so, and that </a:t>
            </a:r>
            <a:r>
              <a:rPr lang="en-US" dirty="0">
                <a:effectLst/>
                <a:latin typeface="Arial" panose="020B0604020202020204" pitchFamily="34" charset="0"/>
              </a:rPr>
              <a:t>"</a:t>
            </a:r>
            <a:r>
              <a:rPr lang="en-US" i="1" dirty="0">
                <a:effectLst/>
                <a:latin typeface="Arial" panose="020B0604020202020204" pitchFamily="34" charset="0"/>
              </a:rPr>
              <a:t>Nothing will help our schools more than reducing class sizes</a:t>
            </a:r>
            <a:r>
              <a:rPr lang="en-US" dirty="0">
                <a:effectLst/>
                <a:latin typeface="Arial" panose="020B0604020202020204" pitchFamily="34" charset="0"/>
              </a:rPr>
              <a:t>," </a:t>
            </a:r>
            <a:r>
              <a:rPr lang="en-US" dirty="0"/>
              <a:t>this has not occurred. </a:t>
            </a:r>
          </a:p>
          <a:p>
            <a:endParaRPr lang="en-US" dirty="0"/>
          </a:p>
          <a:p>
            <a:r>
              <a:rPr lang="en-US" dirty="0"/>
              <a:t>Neither has he worked to alleviate school overcrowding as promised, nor to align NYC school capacity formula to smaller classes so that there is enough space .</a:t>
            </a:r>
          </a:p>
          <a:p>
            <a:endParaRPr lang="en-US" dirty="0"/>
          </a:p>
          <a:p>
            <a:r>
              <a:rPr lang="en-US" dirty="0"/>
              <a:t>In fact, the way he rapidly expanded </a:t>
            </a:r>
            <a:r>
              <a:rPr lang="en-US" dirty="0" err="1"/>
              <a:t>preK</a:t>
            </a:r>
            <a:r>
              <a:rPr lang="en-US" dirty="0"/>
              <a:t> and 3K in schools rather than maximize the use of neighborhood-based CBOs has led to worse overcrowding in 352 elementary schools that enroll about 236,000 students.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2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A0F450-D2BE-4523-AC0F-79E92BADF6ED}"/>
              </a:ext>
            </a:extLst>
          </p:cNvPr>
          <p:cNvSpPr/>
          <p:nvPr/>
        </p:nvSpPr>
        <p:spPr>
          <a:xfrm>
            <a:off x="434429" y="1620742"/>
            <a:ext cx="11323142" cy="4343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  <a:cs typeface="Calibri" panose="020F0502020204030204" pitchFamily="34" charset="0"/>
              </a:rPr>
              <a:t>Smaller classes lead to better grades and test scores, stronger student engagement, fewer disciplinary referrals, less teacher attrition and higher graduation rates, especially for students who need help the most.</a:t>
            </a:r>
            <a:br>
              <a:rPr lang="en-US" sz="2200" dirty="0"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Class size reduction is one of only a handful of reforms shown through rigorous research to narrow the achievement gap between economic and racial groups &amp; thus is a key driver for improving equity. </a:t>
            </a:r>
            <a:br>
              <a:rPr lang="en-US" sz="2200" dirty="0"/>
            </a:br>
            <a:endParaRPr lang="en-US" sz="2200" dirty="0"/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Some economists estimate that smaller classes yields economic benefits twice the costs; the benefits are especially large for low-income students and children of color. 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62455" y="420413"/>
            <a:ext cx="11295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Why is class size reduction so important, especially for disadvantaged children? </a:t>
            </a:r>
          </a:p>
        </p:txBody>
      </p:sp>
    </p:spTree>
    <p:extLst>
      <p:ext uri="{BB962C8B-B14F-4D97-AF65-F5344CB8AC3E}">
        <p14:creationId xmlns:p14="http://schemas.microsoft.com/office/powerpoint/2010/main" val="261054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83F5-F31E-4295-B5CB-3C7298123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 Campaign for Fiscal Equity lawsuit, NY’s highest court said class sizes were too large to provide NYC children with their constitutional right to a sound, basic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2FA7B-35BB-4F67-A929-CFB11C994B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82566" y="2270233"/>
            <a:ext cx="9433034" cy="390672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4000" i="1" dirty="0"/>
              <a:t>“[T]</a:t>
            </a:r>
            <a:r>
              <a:rPr lang="en-US" sz="4000" i="1" dirty="0" err="1"/>
              <a:t>ens</a:t>
            </a:r>
            <a:r>
              <a:rPr lang="en-US" sz="4000" i="1" dirty="0"/>
              <a:t> of thousands of students are placed in overcrowded classrooms …and provided with inadequate facilities and equipment. The number of children in these straits is large enough to represent a systemic failure.”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u="sng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u="sng" dirty="0"/>
              <a:t>(Campaign for Fiscal Equity, Inc., et al. v. State of New York, et al.</a:t>
            </a:r>
            <a:r>
              <a:rPr lang="en-US" sz="2800" dirty="0"/>
              <a:t>, 100 N.Y.2d 893, 911-12 (2003) (“</a:t>
            </a:r>
            <a:r>
              <a:rPr lang="en-US" sz="2800" u="sng" dirty="0"/>
              <a:t>CFE II</a:t>
            </a:r>
            <a:r>
              <a:rPr lang="en-US" sz="2800" dirty="0"/>
              <a:t>”).</a:t>
            </a:r>
            <a:endParaRPr lang="en-US" sz="2800" dirty="0">
              <a:hlinkClick r:id="" action="ppaction://noactio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7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436768-E62B-4C85-8FC8-F82DA13B69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802401"/>
              </p:ext>
            </p:extLst>
          </p:nvPr>
        </p:nvGraphicFramePr>
        <p:xfrm>
          <a:off x="399245" y="180304"/>
          <a:ext cx="11307651" cy="6410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641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1F34CEC-A549-43E6-A025-4AC1B8772C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631146"/>
              </p:ext>
            </p:extLst>
          </p:nvPr>
        </p:nvGraphicFramePr>
        <p:xfrm>
          <a:off x="901521" y="386366"/>
          <a:ext cx="10444766" cy="6297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2248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3426</TotalTime>
  <Words>1789</Words>
  <Application>Microsoft Office PowerPoint</Application>
  <PresentationFormat>Widescreen</PresentationFormat>
  <Paragraphs>163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Arial</vt:lpstr>
      <vt:lpstr>Calibri Light</vt:lpstr>
      <vt:lpstr>Office Theme</vt:lpstr>
      <vt:lpstr>  Bill de Blasio’s education legacy </vt:lpstr>
      <vt:lpstr> When he ran for Mayor, Bill de Blasio portrayed himself as a leader who would make a whole host  of progressive changes in our schools.  </vt:lpstr>
      <vt:lpstr> He promised to give parents and communities more voice </vt:lpstr>
      <vt:lpstr>Diversity and integration</vt:lpstr>
      <vt:lpstr>De Blasio promised to expand preK and lower class size when he ran for Mayor</vt:lpstr>
      <vt:lpstr>PowerPoint Presentation</vt:lpstr>
      <vt:lpstr>In Campaign for Fiscal Equity lawsuit, NY’s highest court said class sizes were too large to provide NYC children with their constitutional right to a sound, basic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need for smaller classes &amp; the opportunity to do so was unprecedented this year.</vt:lpstr>
      <vt:lpstr>What happened?</vt:lpstr>
      <vt:lpstr>Standardized testing </vt:lpstr>
      <vt:lpstr>He promised to improve transparency </vt:lpstr>
      <vt:lpstr>Charter school growth </vt:lpstr>
      <vt:lpstr>Mixed record on school policing &amp; discipline </vt:lpstr>
      <vt:lpstr>Citywide, nearly half of all students are in overcrowded schools – those at 100% or more</vt:lpstr>
      <vt:lpstr>Student outcomes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size data 2019</dc:title>
  <dc:creator>leonie haimson</dc:creator>
  <cp:lastModifiedBy>leonie haimson</cp:lastModifiedBy>
  <cp:revision>70</cp:revision>
  <cp:lastPrinted>2021-09-30T15:39:49Z</cp:lastPrinted>
  <dcterms:created xsi:type="dcterms:W3CDTF">2019-11-18T17:45:16Z</dcterms:created>
  <dcterms:modified xsi:type="dcterms:W3CDTF">2021-09-30T19:15:21Z</dcterms:modified>
</cp:coreProperties>
</file>