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AppData\Local\Temp\2020-21%20Citywide%20Class%20Size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AppData\Local\Temp\2020-21%20Citywide%20Class%20Size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AppData\Local\Temp\2020-21%20Citywide%20Class%20Size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lvl="0">
              <a:defRPr sz="1800" b="1" i="1">
                <a:solidFill>
                  <a:srgbClr val="757575"/>
                </a:solidFill>
                <a:latin typeface="+mn-lt"/>
              </a:defRPr>
            </a:pPr>
            <a:r>
              <a:rPr lang="en-US" sz="1800" b="1" i="1" dirty="0">
                <a:solidFill>
                  <a:srgbClr val="757575"/>
                </a:solidFill>
                <a:latin typeface="+mn-lt"/>
              </a:rPr>
              <a:t>Average Citywide K-3rd Class Sizes 2007-2020</a:t>
            </a:r>
          </a:p>
          <a:p>
            <a:pPr lvl="0">
              <a:defRPr sz="1800" b="1" i="1">
                <a:solidFill>
                  <a:srgbClr val="757575"/>
                </a:solidFill>
                <a:latin typeface="+mn-lt"/>
              </a:defRPr>
            </a:pPr>
            <a:r>
              <a:rPr lang="en-US" sz="1800" b="1" i="1" dirty="0">
                <a:solidFill>
                  <a:srgbClr val="757575"/>
                </a:solidFill>
                <a:latin typeface="+mn-lt"/>
              </a:rPr>
              <a:t>based on DOE reporting</a:t>
            </a:r>
          </a:p>
        </c:rich>
      </c:tx>
      <c:overlay val="0"/>
    </c:title>
    <c:autoTitleDeleted val="0"/>
    <c:plotArea>
      <c:layout/>
      <c:lineChart>
        <c:grouping val="standard"/>
        <c:varyColors val="1"/>
        <c:ser>
          <c:idx val="1"/>
          <c:order val="0"/>
          <c:tx>
            <c:strRef>
              <c:f>'K–3 Chart'!$C$1</c:f>
              <c:strCache>
                <c:ptCount val="1"/>
                <c:pt idx="0">
                  <c:v>Citywide Actual</c:v>
                </c:pt>
              </c:strCache>
            </c:strRef>
          </c:tx>
          <c:spPr>
            <a:ln cmpd="sng">
              <a:solidFill>
                <a:srgbClr val="ED7D31"/>
              </a:solidFill>
            </a:ln>
          </c:spPr>
          <c:marker>
            <c:symbol val="circle"/>
            <c:size val="7"/>
            <c:spPr>
              <a:solidFill>
                <a:srgbClr val="ED7D31"/>
              </a:solidFill>
              <a:ln cmpd="sng">
                <a:solidFill>
                  <a:srgbClr val="ED7D31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1600">
                    <a:solidFill>
                      <a:srgbClr val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'K–3 Chart'!$A$2:$A$15</c:f>
              <c:strCache>
                <c:ptCount val="14"/>
                <c:pt idx="0">
                  <c:v>2007–08</c:v>
                </c:pt>
                <c:pt idx="1">
                  <c:v>2008–09</c:v>
                </c:pt>
                <c:pt idx="2">
                  <c:v>2009–10</c:v>
                </c:pt>
                <c:pt idx="3">
                  <c:v>2010–11</c:v>
                </c:pt>
                <c:pt idx="4">
                  <c:v>2011–12</c:v>
                </c:pt>
                <c:pt idx="5">
                  <c:v>2012–13</c:v>
                </c:pt>
                <c:pt idx="6">
                  <c:v>2013–14</c:v>
                </c:pt>
                <c:pt idx="7">
                  <c:v>2014–15</c:v>
                </c:pt>
                <c:pt idx="8">
                  <c:v>2015–16</c:v>
                </c:pt>
                <c:pt idx="9">
                  <c:v>2016–17</c:v>
                </c:pt>
                <c:pt idx="10">
                  <c:v>2017–18</c:v>
                </c:pt>
                <c:pt idx="11">
                  <c:v>2018–19</c:v>
                </c:pt>
                <c:pt idx="12">
                  <c:v>2019–20</c:v>
                </c:pt>
                <c:pt idx="13">
                  <c:v>2020–21</c:v>
                </c:pt>
              </c:strCache>
            </c:strRef>
          </c:cat>
          <c:val>
            <c:numRef>
              <c:f>'K–3 Chart'!$C$2:$C$15</c:f>
              <c:numCache>
                <c:formatCode>General</c:formatCode>
                <c:ptCount val="14"/>
                <c:pt idx="0">
                  <c:v>20.9</c:v>
                </c:pt>
                <c:pt idx="1">
                  <c:v>21.4</c:v>
                </c:pt>
                <c:pt idx="2">
                  <c:v>22.1</c:v>
                </c:pt>
                <c:pt idx="3">
                  <c:v>22.9</c:v>
                </c:pt>
                <c:pt idx="4">
                  <c:v>23.9</c:v>
                </c:pt>
                <c:pt idx="5">
                  <c:v>24.5</c:v>
                </c:pt>
                <c:pt idx="6">
                  <c:v>24.9</c:v>
                </c:pt>
                <c:pt idx="7">
                  <c:v>24.7</c:v>
                </c:pt>
                <c:pt idx="8">
                  <c:v>24.6</c:v>
                </c:pt>
                <c:pt idx="9">
                  <c:v>24.2</c:v>
                </c:pt>
                <c:pt idx="10">
                  <c:v>24</c:v>
                </c:pt>
                <c:pt idx="11">
                  <c:v>23.9</c:v>
                </c:pt>
                <c:pt idx="12">
                  <c:v>23.8</c:v>
                </c:pt>
                <c:pt idx="13">
                  <c:v>18.7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0D-46FE-85C6-E2562A1CF7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4066711"/>
        <c:axId val="674955806"/>
      </c:lineChart>
      <c:catAx>
        <c:axId val="1504066711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r>
                  <a:rPr lang="en-US" b="0">
                    <a:solidFill>
                      <a:srgbClr val="000000"/>
                    </a:solidFill>
                    <a:latin typeface="+mn-lt"/>
                  </a:rPr>
                  <a:t>Year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b="0">
                <a:solidFill>
                  <a:srgbClr val="000000"/>
                </a:solidFill>
                <a:latin typeface="+mn-lt"/>
              </a:defRPr>
            </a:pPr>
            <a:endParaRPr lang="en-US"/>
          </a:p>
        </c:txPr>
        <c:crossAx val="674955806"/>
        <c:crosses val="autoZero"/>
        <c:auto val="1"/>
        <c:lblAlgn val="ctr"/>
        <c:lblOffset val="100"/>
        <c:noMultiLvlLbl val="1"/>
      </c:catAx>
      <c:valAx>
        <c:axId val="674955806"/>
        <c:scaling>
          <c:orientation val="minMax"/>
          <c:min val="18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minorGridlines>
          <c:spPr>
            <a:ln>
              <a:solidFill>
                <a:srgbClr val="CCCCCC">
                  <a:alpha val="0"/>
                </a:srgbClr>
              </a:solidFill>
            </a:ln>
          </c:spPr>
        </c:minorGridlines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b="0">
                <a:solidFill>
                  <a:srgbClr val="000000"/>
                </a:solidFill>
                <a:latin typeface="+mn-lt"/>
              </a:defRPr>
            </a:pPr>
            <a:endParaRPr lang="en-US"/>
          </a:p>
        </c:txPr>
        <c:crossAx val="1504066711"/>
        <c:crosses val="autoZero"/>
        <c:crossBetween val="between"/>
      </c:valAx>
    </c:plotArea>
    <c:plotVisOnly val="1"/>
    <c:dispBlanksAs val="zero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lvl="0">
              <a:defRPr b="1" i="1">
                <a:solidFill>
                  <a:srgbClr val="757575"/>
                </a:solidFill>
                <a:latin typeface="+mn-lt"/>
              </a:defRPr>
            </a:pPr>
            <a:r>
              <a:rPr lang="en-US" b="1" i="1" dirty="0">
                <a:solidFill>
                  <a:srgbClr val="757575"/>
                </a:solidFill>
                <a:latin typeface="+mn-lt"/>
              </a:rPr>
              <a:t>Average Citywide 4th-8th Class Sizes</a:t>
            </a:r>
            <a:r>
              <a:rPr lang="en-US" sz="1800" b="1" i="1" baseline="0" dirty="0">
                <a:effectLst/>
              </a:rPr>
              <a:t> 2007-2020</a:t>
            </a:r>
            <a:endParaRPr lang="en-US" dirty="0">
              <a:effectLst/>
            </a:endParaRPr>
          </a:p>
          <a:p>
            <a:pPr lvl="0">
              <a:defRPr b="1" i="1">
                <a:solidFill>
                  <a:srgbClr val="757575"/>
                </a:solidFill>
                <a:latin typeface="+mn-lt"/>
              </a:defRPr>
            </a:pPr>
            <a:r>
              <a:rPr lang="en-US" sz="1800" b="1" i="1" baseline="0" dirty="0">
                <a:effectLst/>
              </a:rPr>
              <a:t>based on DOE reporting</a:t>
            </a:r>
            <a:endParaRPr lang="en-US" dirty="0">
              <a:effectLst/>
            </a:endParaRPr>
          </a:p>
          <a:p>
            <a:pPr lvl="0">
              <a:defRPr b="1" i="1">
                <a:solidFill>
                  <a:srgbClr val="757575"/>
                </a:solidFill>
                <a:latin typeface="+mn-lt"/>
              </a:defRPr>
            </a:pPr>
            <a:endParaRPr lang="en-US" b="1" i="1" dirty="0">
              <a:solidFill>
                <a:srgbClr val="757575"/>
              </a:solidFill>
              <a:latin typeface="+mn-lt"/>
            </a:endParaRPr>
          </a:p>
        </c:rich>
      </c:tx>
      <c:overlay val="0"/>
    </c:title>
    <c:autoTitleDeleted val="0"/>
    <c:plotArea>
      <c:layout/>
      <c:lineChart>
        <c:grouping val="standard"/>
        <c:varyColors val="1"/>
        <c:ser>
          <c:idx val="1"/>
          <c:order val="0"/>
          <c:tx>
            <c:strRef>
              <c:f>'4-8 Chart'!$C$1</c:f>
              <c:strCache>
                <c:ptCount val="1"/>
                <c:pt idx="0">
                  <c:v>Citywide Actual</c:v>
                </c:pt>
              </c:strCache>
            </c:strRef>
          </c:tx>
          <c:spPr>
            <a:ln cmpd="sng">
              <a:solidFill>
                <a:srgbClr val="ED7D31"/>
              </a:solidFill>
            </a:ln>
          </c:spPr>
          <c:marker>
            <c:symbol val="circle"/>
            <c:size val="7"/>
            <c:spPr>
              <a:solidFill>
                <a:srgbClr val="ED7D31"/>
              </a:solidFill>
              <a:ln cmpd="sng">
                <a:solidFill>
                  <a:srgbClr val="ED7D31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1600">
                    <a:solidFill>
                      <a:srgbClr val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'4-8 Chart'!$A$2:$A$15</c:f>
              <c:strCache>
                <c:ptCount val="14"/>
                <c:pt idx="0">
                  <c:v>2007–08</c:v>
                </c:pt>
                <c:pt idx="1">
                  <c:v>2008–09</c:v>
                </c:pt>
                <c:pt idx="2">
                  <c:v>2009–10</c:v>
                </c:pt>
                <c:pt idx="3">
                  <c:v>2010–11</c:v>
                </c:pt>
                <c:pt idx="4">
                  <c:v>2011–12</c:v>
                </c:pt>
                <c:pt idx="5">
                  <c:v>2012–13</c:v>
                </c:pt>
                <c:pt idx="6">
                  <c:v>2013–14</c:v>
                </c:pt>
                <c:pt idx="7">
                  <c:v>2014–15</c:v>
                </c:pt>
                <c:pt idx="8">
                  <c:v>2015–16</c:v>
                </c:pt>
                <c:pt idx="9">
                  <c:v>2016–17</c:v>
                </c:pt>
                <c:pt idx="10">
                  <c:v>2017–18</c:v>
                </c:pt>
                <c:pt idx="11">
                  <c:v>2018–19</c:v>
                </c:pt>
                <c:pt idx="12">
                  <c:v>2019–20</c:v>
                </c:pt>
                <c:pt idx="13">
                  <c:v>2020–21</c:v>
                </c:pt>
              </c:strCache>
            </c:strRef>
          </c:cat>
          <c:val>
            <c:numRef>
              <c:f>'4-8 Chart'!$C$2:$C$15</c:f>
              <c:numCache>
                <c:formatCode>General</c:formatCode>
                <c:ptCount val="14"/>
                <c:pt idx="0">
                  <c:v>25.1</c:v>
                </c:pt>
                <c:pt idx="1">
                  <c:v>25.3</c:v>
                </c:pt>
                <c:pt idx="2">
                  <c:v>25.8</c:v>
                </c:pt>
                <c:pt idx="3">
                  <c:v>26.3</c:v>
                </c:pt>
                <c:pt idx="4">
                  <c:v>26.6</c:v>
                </c:pt>
                <c:pt idx="5">
                  <c:v>26.7</c:v>
                </c:pt>
                <c:pt idx="6">
                  <c:v>26.8</c:v>
                </c:pt>
                <c:pt idx="7">
                  <c:v>26.7</c:v>
                </c:pt>
                <c:pt idx="8">
                  <c:v>26.7</c:v>
                </c:pt>
                <c:pt idx="9">
                  <c:v>26.6</c:v>
                </c:pt>
                <c:pt idx="10">
                  <c:v>26.6</c:v>
                </c:pt>
                <c:pt idx="11">
                  <c:v>26.6</c:v>
                </c:pt>
                <c:pt idx="12">
                  <c:v>26.5</c:v>
                </c:pt>
                <c:pt idx="13">
                  <c:v>20.2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BA-40C0-A7A9-7F362FAF0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269375"/>
        <c:axId val="1675208397"/>
      </c:lineChart>
      <c:catAx>
        <c:axId val="908269375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r>
                  <a:rPr lang="en-US" b="0">
                    <a:solidFill>
                      <a:srgbClr val="000000"/>
                    </a:solidFill>
                    <a:latin typeface="+mn-lt"/>
                  </a:rPr>
                  <a:t>Year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b="0">
                <a:solidFill>
                  <a:srgbClr val="000000"/>
                </a:solidFill>
                <a:latin typeface="+mn-lt"/>
              </a:defRPr>
            </a:pPr>
            <a:endParaRPr lang="en-US"/>
          </a:p>
        </c:txPr>
        <c:crossAx val="1675208397"/>
        <c:crosses val="autoZero"/>
        <c:auto val="1"/>
        <c:lblAlgn val="ctr"/>
        <c:lblOffset val="100"/>
        <c:noMultiLvlLbl val="1"/>
      </c:catAx>
      <c:valAx>
        <c:axId val="1675208397"/>
        <c:scaling>
          <c:orientation val="minMax"/>
          <c:min val="18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minorGridlines>
          <c:spPr>
            <a:ln>
              <a:solidFill>
                <a:srgbClr val="CCCCCC">
                  <a:alpha val="0"/>
                </a:srgbClr>
              </a:solidFill>
            </a:ln>
          </c:spPr>
        </c:minorGridlines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b="0">
                <a:solidFill>
                  <a:srgbClr val="000000"/>
                </a:solidFill>
                <a:latin typeface="+mn-lt"/>
              </a:defRPr>
            </a:pPr>
            <a:endParaRPr lang="en-US"/>
          </a:p>
        </c:txPr>
        <c:crossAx val="908269375"/>
        <c:crosses val="autoZero"/>
        <c:crossBetween val="between"/>
      </c:valAx>
    </c:plotArea>
    <c:plotVisOnly val="1"/>
    <c:dispBlanksAs val="zero"/>
    <c:showDLblsOverMax val="1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lvl="0">
              <a:defRPr b="1" i="1">
                <a:solidFill>
                  <a:srgbClr val="757575"/>
                </a:solidFill>
                <a:latin typeface="+mn-lt"/>
              </a:defRPr>
            </a:pPr>
            <a:r>
              <a:rPr lang="en-US" b="1" i="1" dirty="0">
                <a:solidFill>
                  <a:srgbClr val="757575"/>
                </a:solidFill>
                <a:latin typeface="+mn-lt"/>
              </a:rPr>
              <a:t>Average Citywide HS Class Sizes </a:t>
            </a:r>
            <a:r>
              <a:rPr lang="en-US" sz="1800" b="1" i="1" baseline="0" dirty="0">
                <a:effectLst/>
              </a:rPr>
              <a:t>2007-2020</a:t>
            </a:r>
            <a:endParaRPr lang="en-US" dirty="0">
              <a:effectLst/>
            </a:endParaRPr>
          </a:p>
          <a:p>
            <a:pPr lvl="0">
              <a:defRPr b="1" i="1">
                <a:solidFill>
                  <a:srgbClr val="757575"/>
                </a:solidFill>
                <a:latin typeface="+mn-lt"/>
              </a:defRPr>
            </a:pPr>
            <a:r>
              <a:rPr lang="en-US" sz="1800" b="1" i="1" baseline="0" dirty="0">
                <a:effectLst/>
              </a:rPr>
              <a:t>based on DOE reporting</a:t>
            </a:r>
            <a:endParaRPr lang="en-US" dirty="0">
              <a:effectLst/>
            </a:endParaRPr>
          </a:p>
          <a:p>
            <a:pPr lvl="0">
              <a:defRPr b="1" i="1">
                <a:solidFill>
                  <a:srgbClr val="757575"/>
                </a:solidFill>
                <a:latin typeface="+mn-lt"/>
              </a:defRPr>
            </a:pPr>
            <a:endParaRPr lang="en-US" b="1" i="1" dirty="0">
              <a:solidFill>
                <a:srgbClr val="757575"/>
              </a:solidFill>
              <a:latin typeface="+mn-lt"/>
            </a:endParaRPr>
          </a:p>
        </c:rich>
      </c:tx>
      <c:overlay val="0"/>
    </c:title>
    <c:autoTitleDeleted val="0"/>
    <c:plotArea>
      <c:layout/>
      <c:lineChart>
        <c:grouping val="standard"/>
        <c:varyColors val="1"/>
        <c:ser>
          <c:idx val="1"/>
          <c:order val="0"/>
          <c:tx>
            <c:strRef>
              <c:f>'HS Chart'!$C$1</c:f>
              <c:strCache>
                <c:ptCount val="1"/>
                <c:pt idx="0">
                  <c:v>Citywide Actual</c:v>
                </c:pt>
              </c:strCache>
            </c:strRef>
          </c:tx>
          <c:spPr>
            <a:ln cmpd="sng">
              <a:solidFill>
                <a:srgbClr val="ED7D31"/>
              </a:solidFill>
            </a:ln>
          </c:spPr>
          <c:marker>
            <c:symbol val="circle"/>
            <c:size val="7"/>
            <c:spPr>
              <a:solidFill>
                <a:srgbClr val="ED7D31"/>
              </a:solidFill>
              <a:ln cmpd="sng">
                <a:solidFill>
                  <a:srgbClr val="ED7D31"/>
                </a:solidFill>
              </a:ln>
            </c:spPr>
          </c:marker>
          <c:dPt>
            <c:idx val="1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7632-4D3D-B650-56650DF537B2}"/>
              </c:ext>
            </c:extLst>
          </c:dPt>
          <c:dLbls>
            <c:dLbl>
              <c:idx val="13"/>
              <c:tx>
                <c:rich>
                  <a:bodyPr/>
                  <a:lstStyle/>
                  <a:p>
                    <a:pPr lvl="0">
                      <a:defRPr sz="1400" b="0">
                        <a:solidFill>
                          <a:srgbClr val="000000"/>
                        </a:solidFill>
                        <a:latin typeface="Roboto"/>
                      </a:defRPr>
                    </a:pPr>
                    <a:r>
                      <a:rPr lang="en-US" sz="1400" b="0">
                        <a:solidFill>
                          <a:srgbClr val="000000"/>
                        </a:solidFill>
                        <a:latin typeface="Roboto"/>
                      </a:rPr>
                      <a:t>20.0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632-4D3D-B650-56650DF537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1400">
                    <a:solidFill>
                      <a:srgbClr val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'HS Chart'!$A$2:$A$15</c:f>
              <c:strCache>
                <c:ptCount val="14"/>
                <c:pt idx="0">
                  <c:v>2007–08</c:v>
                </c:pt>
                <c:pt idx="1">
                  <c:v>2008–09</c:v>
                </c:pt>
                <c:pt idx="2">
                  <c:v>2009–10</c:v>
                </c:pt>
                <c:pt idx="3">
                  <c:v>2010–11</c:v>
                </c:pt>
                <c:pt idx="4">
                  <c:v>2011–12</c:v>
                </c:pt>
                <c:pt idx="5">
                  <c:v>2012–13</c:v>
                </c:pt>
                <c:pt idx="6">
                  <c:v>2013–14</c:v>
                </c:pt>
                <c:pt idx="7">
                  <c:v>2014–15</c:v>
                </c:pt>
                <c:pt idx="8">
                  <c:v>2015–16</c:v>
                </c:pt>
                <c:pt idx="9">
                  <c:v>2016–17</c:v>
                </c:pt>
                <c:pt idx="10">
                  <c:v>2017–18</c:v>
                </c:pt>
                <c:pt idx="11">
                  <c:v>2018–19</c:v>
                </c:pt>
                <c:pt idx="12">
                  <c:v>2019–20</c:v>
                </c:pt>
                <c:pt idx="13">
                  <c:v>2020–21</c:v>
                </c:pt>
              </c:strCache>
            </c:strRef>
          </c:cat>
          <c:val>
            <c:numRef>
              <c:f>'HS Chart'!$C$2:$C$15</c:f>
              <c:numCache>
                <c:formatCode>General</c:formatCode>
                <c:ptCount val="14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  <c:pt idx="11">
                  <c:v>26.4</c:v>
                </c:pt>
                <c:pt idx="12">
                  <c:v>26.4</c:v>
                </c:pt>
                <c:pt idx="13" formatCode="0.0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32-4D3D-B650-56650DF53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2329490"/>
        <c:axId val="1671992662"/>
      </c:lineChart>
      <c:catAx>
        <c:axId val="141232949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r>
                  <a:rPr lang="en-US" b="0">
                    <a:solidFill>
                      <a:srgbClr val="000000"/>
                    </a:solidFill>
                    <a:latin typeface="+mn-lt"/>
                  </a:rPr>
                  <a:t>Year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b="0">
                <a:solidFill>
                  <a:srgbClr val="000000"/>
                </a:solidFill>
                <a:latin typeface="+mn-lt"/>
              </a:defRPr>
            </a:pPr>
            <a:endParaRPr lang="en-US"/>
          </a:p>
        </c:txPr>
        <c:crossAx val="1671992662"/>
        <c:crosses val="autoZero"/>
        <c:auto val="1"/>
        <c:lblAlgn val="ctr"/>
        <c:lblOffset val="100"/>
        <c:noMultiLvlLbl val="1"/>
      </c:catAx>
      <c:valAx>
        <c:axId val="1671992662"/>
        <c:scaling>
          <c:orientation val="minMax"/>
          <c:min val="18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minorGridlines>
          <c:spPr>
            <a:ln>
              <a:solidFill>
                <a:srgbClr val="CCCCCC">
                  <a:alpha val="0"/>
                </a:srgbClr>
              </a:solidFill>
            </a:ln>
          </c:spPr>
        </c:minorGridlines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b="0">
                <a:solidFill>
                  <a:srgbClr val="000000"/>
                </a:solidFill>
                <a:latin typeface="+mn-lt"/>
              </a:defRPr>
            </a:pPr>
            <a:endParaRPr lang="en-US"/>
          </a:p>
        </c:txPr>
        <c:crossAx val="1412329490"/>
        <c:crosses val="autoZero"/>
        <c:crossBetween val="between"/>
      </c:valAx>
    </c:plotArea>
    <c:plotVisOnly val="1"/>
    <c:dispBlanksAs val="zero"/>
    <c:showDLblsOverMax val="1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7F4DC-7504-472B-BA6F-54F09FDA5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7B98BB-D9D6-4F28-BE41-B881FE5A2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C8AAC-8944-43A0-81F8-D8BC9FB8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AC47-9EED-4745-BA1E-D5BAF410D06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A6684-F131-4C98-AC35-1F48C835E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D92B4-CC63-4073-AC71-4C5013BE0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9330-86D1-405E-B513-9A7EEF9D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18D63-DFA9-4EEA-9229-BFDA4F65F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9C5DB-1F6A-40FD-9A4B-C0B0C36A7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07C2C-662C-416A-9AB3-9BFE28E59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AC47-9EED-4745-BA1E-D5BAF410D06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E559-0917-487F-AF9C-8E49D635B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3DD4A-F403-4E74-A49D-07026B3F2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9330-86D1-405E-B513-9A7EEF9D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0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BEA5AA-EEFC-4BAB-BE0E-82CE4CD95E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36791-A18D-47D6-91E0-28058A8E4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8315F-70CE-4A22-B63A-C76DBA3E3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AC47-9EED-4745-BA1E-D5BAF410D06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A24EB-5885-4CCC-81CF-CE993647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D024C-4837-409E-93FB-5F3D8BD7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9330-86D1-405E-B513-9A7EEF9D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95F19-ECB1-4FF2-A020-481DF68CE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CA682-CC0C-4AE1-A106-C529473B2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A5184-D0F7-423E-BCD1-4775217B9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AC47-9EED-4745-BA1E-D5BAF410D06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0F484-CCC2-4220-9027-F7374B923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B496F-F221-4024-9453-4A9F466F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9330-86D1-405E-B513-9A7EEF9D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B8BB0-50F9-4849-B78A-DD6552CA5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CD712-3302-4C32-856D-1509D274B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53EC1-C6C5-4696-892A-D8FDAC931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AC47-9EED-4745-BA1E-D5BAF410D06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26221-74FF-4F53-A9C3-15895FE78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773F6-4669-49D8-93DF-CF02D79EF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9330-86D1-405E-B513-9A7EEF9D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9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C6C55-CE64-42BB-9BE7-83A7B86E4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EB121-4DB9-432F-8755-A4B960BC7C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BC455-5B9F-41BE-8395-5056186E5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6360F-6371-4246-B2F3-5CFC612AD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AC47-9EED-4745-BA1E-D5BAF410D06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05B86A-03EE-4CF2-B72D-C1952E3B2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E0922-185B-455F-8301-A68F69722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9330-86D1-405E-B513-9A7EEF9D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73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B14F-13E1-4E6D-A905-289B5954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FA292-ED30-461C-9671-C863231F3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B22831-F6A2-4F96-81EF-69903397A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099852-1E9C-44D3-B6EE-902370A017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204ADB-E38C-405D-B816-CC8A9DD1F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0B17BF-0D7B-4CD7-9824-925A29EBA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AC47-9EED-4745-BA1E-D5BAF410D06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B172DE-2D43-414D-AD3E-A3C935016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D2A0AD-4167-4887-846E-3E962E572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9330-86D1-405E-B513-9A7EEF9D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2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16684-F123-424D-BB85-786342B7D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178C3E-3A4B-410A-B73C-4EE01E630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AC47-9EED-4745-BA1E-D5BAF410D06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DF7C75-A509-483D-A621-236EFD93A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24E6A-A43A-4E78-A435-51E680F64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9330-86D1-405E-B513-9A7EEF9D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5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C7591-C73E-4885-A616-077923C8E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AC47-9EED-4745-BA1E-D5BAF410D06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ED3F06-B49C-40EB-A971-6DBED734C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D10CF-8D59-4ED3-8153-CD35BFAD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9330-86D1-405E-B513-9A7EEF9D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12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B24BA-FAF7-447C-8001-237A118D6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B2BDD-FD0A-4A17-AED7-D8D495836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BA70E3-394D-41C9-AB8E-45E048BFC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9D985-C76D-4D49-9A5C-4EF6AEFC3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AC47-9EED-4745-BA1E-D5BAF410D06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A604-8D11-4CCB-84D1-943F21BA1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C8641-0296-49F8-91AB-7B353A9B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9330-86D1-405E-B513-9A7EEF9D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9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B7CA9-B692-420B-B818-3ADADA2F1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76F623-B9A8-4792-95F3-AF8037D638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2476D1-2B25-4CAE-9735-9147E64F2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E3A4C6-E8F5-4D98-A00B-D37A6FAF9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AC47-9EED-4745-BA1E-D5BAF410D06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42A49-E0AE-49CF-BDD6-2CE1AE598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DF62FA-1463-42B0-9090-794C024BD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9330-86D1-405E-B513-9A7EEF9D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8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A575DA-B0EA-485E-A760-106E8EF1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1CE5B-9321-4CBC-8853-9EE0DB276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58DFA-B031-42E5-991F-1D6F543AC5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7AC47-9EED-4745-BA1E-D5BAF410D06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40DC4-8F18-4A07-8899-44495FCA7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B6350-BB13-4B05-838C-D9FA798362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E9330-86D1-405E-B513-9A7EEF9D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3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title="Chart">
            <a:extLst>
              <a:ext uri="{FF2B5EF4-FFF2-40B4-BE49-F238E27FC236}">
                <a16:creationId xmlns:a16="http://schemas.microsoft.com/office/drawing/2014/main" id="{C54BC2AE-BED0-4E6F-B92E-6D42FFFE43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1024224"/>
              </p:ext>
            </p:extLst>
          </p:nvPr>
        </p:nvGraphicFramePr>
        <p:xfrm>
          <a:off x="894080" y="701040"/>
          <a:ext cx="9956800" cy="5171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841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 title="Chart">
            <a:extLst>
              <a:ext uri="{FF2B5EF4-FFF2-40B4-BE49-F238E27FC236}">
                <a16:creationId xmlns:a16="http://schemas.microsoft.com/office/drawing/2014/main" id="{DF82BC53-8FFB-4FAB-8E0A-02EC3B5720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416782"/>
              </p:ext>
            </p:extLst>
          </p:nvPr>
        </p:nvGraphicFramePr>
        <p:xfrm>
          <a:off x="1615440" y="528320"/>
          <a:ext cx="9641840" cy="5262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993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 title="Chart">
            <a:extLst>
              <a:ext uri="{FF2B5EF4-FFF2-40B4-BE49-F238E27FC236}">
                <a16:creationId xmlns:a16="http://schemas.microsoft.com/office/drawing/2014/main" id="{415F4306-02DF-475D-B251-6A6C7DA974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648430"/>
              </p:ext>
            </p:extLst>
          </p:nvPr>
        </p:nvGraphicFramePr>
        <p:xfrm>
          <a:off x="1503680" y="690880"/>
          <a:ext cx="9699708" cy="5463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8581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leonie haimson</dc:creator>
  <cp:lastModifiedBy>leonie haimson</cp:lastModifiedBy>
  <cp:revision>1</cp:revision>
  <dcterms:created xsi:type="dcterms:W3CDTF">2021-09-14T15:55:20Z</dcterms:created>
  <dcterms:modified xsi:type="dcterms:W3CDTF">2021-09-14T16:01:36Z</dcterms:modified>
</cp:coreProperties>
</file>