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369" r:id="rId4"/>
    <p:sldId id="367" r:id="rId5"/>
    <p:sldId id="262" r:id="rId6"/>
    <p:sldId id="350" r:id="rId7"/>
    <p:sldId id="354" r:id="rId8"/>
    <p:sldId id="355" r:id="rId9"/>
    <p:sldId id="328" r:id="rId10"/>
    <p:sldId id="370" r:id="rId11"/>
    <p:sldId id="372" r:id="rId12"/>
    <p:sldId id="375" r:id="rId13"/>
    <p:sldId id="373" r:id="rId14"/>
    <p:sldId id="376" r:id="rId15"/>
    <p:sldId id="377" r:id="rId16"/>
    <p:sldId id="380" r:id="rId17"/>
    <p:sldId id="36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AppData\Local\Microsoft\Windows\INetCache\Content.Outlook\PRBGFD6E\class%20size%20LT%20trends%201998-2018%20(Updated%2004.22.21)%20(004)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Dropbox\Documents\Copy%20of%20class%20size%20LT%20trends%201998-2019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Leonie\Dropbox\Class%20Size%20Matters%20Team%20Folder\Data%20and%20Reports\Class%20Size%20Data\NYC%20class%20size%20vs.%20NYS%202016-2017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AppData\Local\Temp\Temp1_Data_Q5_210521.zip\NYC%20Kids%20PACClass%20Size%20Matters%20Survey%20On%20How%20To%20Spend%20Billions%20of%20Federal%20and%20State%20School%20Improvement%20Funds%20deadline%20May%2019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eonie\AppData\Local\Temp\Temp1_Data_Q5_210521.zip\NYC%20Kids%20PACClass%20Size%20Matters%20Survey%20On%20How%20To%20Spend%20Billions%20of%20Federal%20and%20State%20School%20Improvement%20Funds%20deadline%20May%2019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2EE6-402F-A433-06EA0EF0DA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Sheet1!$B$2:$W$2</c:f>
              <c:strCache>
                <c:ptCount val="22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  <c:pt idx="16">
                  <c:v>2014/15</c:v>
                </c:pt>
                <c:pt idx="17">
                  <c:v>2015/16</c:v>
                </c:pt>
                <c:pt idx="18">
                  <c:v>2016/17</c:v>
                </c:pt>
                <c:pt idx="19">
                  <c:v>2017/18</c:v>
                </c:pt>
                <c:pt idx="20">
                  <c:v>2018/19</c:v>
                </c:pt>
                <c:pt idx="21">
                  <c:v>2019/20</c:v>
                </c:pt>
              </c:strCache>
            </c:strRef>
          </c:cat>
          <c:val>
            <c:numRef>
              <c:f>Sheet1!$B$3:$W$3</c:f>
              <c:numCache>
                <c:formatCode>0.0</c:formatCode>
                <c:ptCount val="22"/>
                <c:pt idx="0">
                  <c:v>24.902153703129841</c:v>
                </c:pt>
                <c:pt idx="1">
                  <c:v>23.24580561180214</c:v>
                </c:pt>
                <c:pt idx="2">
                  <c:v>22.379472224198022</c:v>
                </c:pt>
                <c:pt idx="3">
                  <c:v>22.09556068031133</c:v>
                </c:pt>
                <c:pt idx="4">
                  <c:v>21.680386880954114</c:v>
                </c:pt>
                <c:pt idx="5">
                  <c:v>21.550788221296848</c:v>
                </c:pt>
                <c:pt idx="6">
                  <c:v>21.284872298624755</c:v>
                </c:pt>
                <c:pt idx="7">
                  <c:v>21.119423684413285</c:v>
                </c:pt>
                <c:pt idx="8">
                  <c:v>21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24.46</c:v>
                </c:pt>
                <c:pt idx="15">
                  <c:v>24.9</c:v>
                </c:pt>
                <c:pt idx="16">
                  <c:v>24.7</c:v>
                </c:pt>
                <c:pt idx="17">
                  <c:v>24.6</c:v>
                </c:pt>
                <c:pt idx="18">
                  <c:v>24.2</c:v>
                </c:pt>
                <c:pt idx="19">
                  <c:v>24</c:v>
                </c:pt>
                <c:pt idx="20">
                  <c:v>23.9</c:v>
                </c:pt>
                <c:pt idx="21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EE6-402F-A433-06EA0EF0D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2700240"/>
        <c:axId val="722700880"/>
      </c:lineChart>
      <c:catAx>
        <c:axId val="722700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00880"/>
        <c:crosses val="autoZero"/>
        <c:auto val="1"/>
        <c:lblAlgn val="ctr"/>
        <c:lblOffset val="100"/>
        <c:noMultiLvlLbl val="0"/>
      </c:catAx>
      <c:valAx>
        <c:axId val="722700880"/>
        <c:scaling>
          <c:orientation val="minMax"/>
          <c:max val="25"/>
          <c:min val="2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00240"/>
        <c:crosses val="autoZero"/>
        <c:crossBetween val="between"/>
        <c:majorUnit val="0.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Pt>
            <c:idx val="6"/>
            <c:marker>
              <c:symbol val="none"/>
            </c:marker>
            <c:bubble3D val="0"/>
            <c:spPr>
              <a:ln w="28575" cap="rnd">
                <a:solidFill>
                  <a:schemeClr val="accent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99E5-4317-BD25-AD36B975E5A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Sheet1!$B$28:$W$28</c:f>
              <c:strCache>
                <c:ptCount val="22"/>
                <c:pt idx="0">
                  <c:v>1998/99</c:v>
                </c:pt>
                <c:pt idx="1">
                  <c:v>1999/2000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  <c:pt idx="16">
                  <c:v>2014/15</c:v>
                </c:pt>
                <c:pt idx="17">
                  <c:v>2015/16</c:v>
                </c:pt>
                <c:pt idx="18">
                  <c:v>2016/17</c:v>
                </c:pt>
                <c:pt idx="19">
                  <c:v>2017/18</c:v>
                </c:pt>
                <c:pt idx="20">
                  <c:v>2018/19</c:v>
                </c:pt>
                <c:pt idx="21">
                  <c:v>2019/20</c:v>
                </c:pt>
              </c:strCache>
            </c:strRef>
          </c:cat>
          <c:val>
            <c:numRef>
              <c:f>Sheet1!$B$29:$W$29</c:f>
              <c:numCache>
                <c:formatCode>0.0</c:formatCode>
                <c:ptCount val="22"/>
                <c:pt idx="0">
                  <c:v>28.087172502203348</c:v>
                </c:pt>
                <c:pt idx="1">
                  <c:v>27.508882565561795</c:v>
                </c:pt>
                <c:pt idx="2">
                  <c:v>27.230740547393541</c:v>
                </c:pt>
                <c:pt idx="3">
                  <c:v>27.356857818504285</c:v>
                </c:pt>
                <c:pt idx="4">
                  <c:v>27.044258811460395</c:v>
                </c:pt>
                <c:pt idx="5">
                  <c:v>26.700728862973762</c:v>
                </c:pt>
                <c:pt idx="6">
                  <c:v>26.442842354333038</c:v>
                </c:pt>
                <c:pt idx="7">
                  <c:v>25.920627802690582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  <c:pt idx="16" formatCode="General">
                  <c:v>26.7</c:v>
                </c:pt>
                <c:pt idx="17" formatCode="General">
                  <c:v>26.7</c:v>
                </c:pt>
                <c:pt idx="18" formatCode="General">
                  <c:v>26.6</c:v>
                </c:pt>
                <c:pt idx="19" formatCode="General">
                  <c:v>26.6</c:v>
                </c:pt>
                <c:pt idx="20" formatCode="General">
                  <c:v>26.6</c:v>
                </c:pt>
                <c:pt idx="21" formatCode="General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9E5-4317-BD25-AD36B975E5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722709520"/>
        <c:axId val="722709840"/>
      </c:lineChart>
      <c:catAx>
        <c:axId val="722709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09840"/>
        <c:crosses val="autoZero"/>
        <c:auto val="1"/>
        <c:lblAlgn val="ctr"/>
        <c:lblOffset val="100"/>
        <c:noMultiLvlLbl val="0"/>
      </c:catAx>
      <c:valAx>
        <c:axId val="7227098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70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200" i="1" dirty="0">
                <a:solidFill>
                  <a:schemeClr val="tx1"/>
                </a:solidFill>
                <a:latin typeface="+mj-lt"/>
              </a:rPr>
              <a:t> NYC class sizes are 15-30% higher on average than rest of the state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NYC</c:v>
                </c:pt>
              </c:strCache>
            </c:strRef>
          </c:tx>
          <c:spPr>
            <a:solidFill>
              <a:srgbClr val="FF2F2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Sheet2!$B$2:$B$13</c:f>
              <c:numCache>
                <c:formatCode>0.0</c:formatCode>
                <c:ptCount val="12"/>
                <c:pt idx="0">
                  <c:v>23.285310734463277</c:v>
                </c:pt>
                <c:pt idx="1">
                  <c:v>23.864337101747175</c:v>
                </c:pt>
                <c:pt idx="2">
                  <c:v>24.82139646388972</c:v>
                </c:pt>
                <c:pt idx="3">
                  <c:v>24.791919805589309</c:v>
                </c:pt>
                <c:pt idx="4">
                  <c:v>25.784881784881787</c:v>
                </c:pt>
                <c:pt idx="5">
                  <c:v>26.524603174603175</c:v>
                </c:pt>
                <c:pt idx="6">
                  <c:v>26.913978494623656</c:v>
                </c:pt>
                <c:pt idx="7">
                  <c:v>25.593628928110203</c:v>
                </c:pt>
                <c:pt idx="8">
                  <c:v>26.105962933118452</c:v>
                </c:pt>
                <c:pt idx="9">
                  <c:v>23.635301353013531</c:v>
                </c:pt>
                <c:pt idx="10">
                  <c:v>24.895230330207909</c:v>
                </c:pt>
                <c:pt idx="11">
                  <c:v>26.839229968782519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C-4FE2-852B-EBC6C740474F}"/>
            </c:ext>
          </c:extLst>
        </c:ser>
        <c:ser>
          <c:idx val="1"/>
          <c:order val="1"/>
          <c:tx>
            <c:strRef>
              <c:f>Sheet2!$C$1</c:f>
              <c:strCache>
                <c:ptCount val="1"/>
                <c:pt idx="0">
                  <c:v>rest of state</c:v>
                </c:pt>
              </c:strCache>
            </c:strRef>
          </c:tx>
          <c:spPr>
            <a:solidFill>
              <a:schemeClr val="tx1">
                <a:lumMod val="85000"/>
                <a:lumOff val="1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32370974225362E-2"/>
                  <c:y val="1.964984117177739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986737793284227E-2"/>
                      <c:h val="0.100457238613651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EB2C-4FE2-852B-EBC6C740474F}"/>
                </c:ext>
              </c:extLst>
            </c:dLbl>
            <c:dLbl>
              <c:idx val="1"/>
              <c:layout>
                <c:manualLayout>
                  <c:x val="8.0224639096511084E-3"/>
                  <c:y val="0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0" tIns="19050" rIns="0" bIns="19050" anchor="ctr" anchorCtr="1">
                  <a:noAutofit/>
                </a:bodyPr>
                <a:lstStyle/>
                <a:p>
                  <a:pPr>
                    <a:defRPr sz="14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6D12-42D8-85C0-C81F42B1ACFB}"/>
                </c:ext>
              </c:extLst>
            </c:dLbl>
            <c:dLbl>
              <c:idx val="2"/>
              <c:layout>
                <c:manualLayout>
                  <c:x val="9.626956691581336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7AB-43D1-B809-5FF7B1297440}"/>
                </c:ext>
              </c:extLst>
            </c:dLbl>
            <c:dLbl>
              <c:idx val="3"/>
              <c:layout>
                <c:manualLayout>
                  <c:x val="6.417971127720851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7AB-43D1-B809-5FF7B1297440}"/>
                </c:ext>
              </c:extLst>
            </c:dLbl>
            <c:dLbl>
              <c:idx val="4"/>
              <c:layout>
                <c:manualLayout>
                  <c:x val="9.626956691581365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7AB-43D1-B809-5FF7B1297440}"/>
                </c:ext>
              </c:extLst>
            </c:dLbl>
            <c:dLbl>
              <c:idx val="5"/>
              <c:layout>
                <c:manualLayout>
                  <c:x val="8.022463909651078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7AB-43D1-B809-5FF7B1297440}"/>
                </c:ext>
              </c:extLst>
            </c:dLbl>
            <c:dLbl>
              <c:idx val="6"/>
              <c:layout>
                <c:manualLayout>
                  <c:x val="6.41797112772091E-3"/>
                  <c:y val="-5.239905533288704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7AB-43D1-B809-5FF7B1297440}"/>
                </c:ext>
              </c:extLst>
            </c:dLbl>
            <c:dLbl>
              <c:idx val="7"/>
              <c:layout>
                <c:manualLayout>
                  <c:x val="8.0224639096510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7AB-43D1-B809-5FF7B1297440}"/>
                </c:ext>
              </c:extLst>
            </c:dLbl>
            <c:dLbl>
              <c:idx val="8"/>
              <c:layout>
                <c:manualLayout>
                  <c:x val="6.41797112772079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7AB-43D1-B809-5FF7B1297440}"/>
                </c:ext>
              </c:extLst>
            </c:dLbl>
            <c:dLbl>
              <c:idx val="9"/>
              <c:layout>
                <c:manualLayout>
                  <c:x val="6.417971127720792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7AB-43D1-B809-5FF7B1297440}"/>
                </c:ext>
              </c:extLst>
            </c:dLbl>
            <c:dLbl>
              <c:idx val="10"/>
              <c:layout>
                <c:manualLayout>
                  <c:x val="4.8134783457906829E-3"/>
                  <c:y val="-1.0479811066577409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7AB-43D1-B809-5FF7B1297440}"/>
                </c:ext>
              </c:extLst>
            </c:dLbl>
            <c:dLbl>
              <c:idx val="11"/>
              <c:layout>
                <c:manualLayout>
                  <c:x val="8.0224639096511379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7AB-43D1-B809-5FF7B12974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0" tIns="19050" rIns="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Sheet2!$A$2:$A$13</c:f>
              <c:strCache>
                <c:ptCount val="12"/>
                <c:pt idx="0">
                  <c:v>Kindergarten</c:v>
                </c:pt>
                <c:pt idx="1">
                  <c:v>1st  gr</c:v>
                </c:pt>
                <c:pt idx="2">
                  <c:v>2nd gr</c:v>
                </c:pt>
                <c:pt idx="3">
                  <c:v>3rd gr</c:v>
                </c:pt>
                <c:pt idx="4">
                  <c:v>4th gr</c:v>
                </c:pt>
                <c:pt idx="5">
                  <c:v>5th gr</c:v>
                </c:pt>
                <c:pt idx="6">
                  <c:v>6th gr</c:v>
                </c:pt>
                <c:pt idx="7">
                  <c:v>English 7</c:v>
                </c:pt>
                <c:pt idx="8">
                  <c:v>Math 7</c:v>
                </c:pt>
                <c:pt idx="9">
                  <c:v>English 9</c:v>
                </c:pt>
                <c:pt idx="10">
                  <c:v>English 11</c:v>
                </c:pt>
                <c:pt idx="11">
                  <c:v>HS Chemistry</c:v>
                </c:pt>
              </c:strCache>
            </c:strRef>
          </c:cat>
          <c:val>
            <c:numRef>
              <c:f>Sheet2!$C$2:$C$13</c:f>
              <c:numCache>
                <c:formatCode>0.0</c:formatCode>
                <c:ptCount val="12"/>
                <c:pt idx="0">
                  <c:v>19.033339439457777</c:v>
                </c:pt>
                <c:pt idx="1">
                  <c:v>19.713748354335152</c:v>
                </c:pt>
                <c:pt idx="2">
                  <c:v>20.325109963664179</c:v>
                </c:pt>
                <c:pt idx="3">
                  <c:v>20.906702723585088</c:v>
                </c:pt>
                <c:pt idx="4">
                  <c:v>21.456433224755699</c:v>
                </c:pt>
                <c:pt idx="5">
                  <c:v>22.081556767476449</c:v>
                </c:pt>
                <c:pt idx="6">
                  <c:v>22.388121546961326</c:v>
                </c:pt>
                <c:pt idx="7">
                  <c:v>20.646695375397865</c:v>
                </c:pt>
                <c:pt idx="8">
                  <c:v>20.584360554699536</c:v>
                </c:pt>
                <c:pt idx="9">
                  <c:v>20.551371115173673</c:v>
                </c:pt>
                <c:pt idx="10">
                  <c:v>20.509986382206083</c:v>
                </c:pt>
                <c:pt idx="11">
                  <c:v>20.644137525712608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2C-4FE2-852B-EBC6C74047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27440"/>
        <c:axId val="7032144"/>
      </c:barChart>
      <c:catAx>
        <c:axId val="7027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32144"/>
        <c:crosses val="autoZero"/>
        <c:auto val="1"/>
        <c:lblAlgn val="ctr"/>
        <c:lblOffset val="100"/>
        <c:noMultiLvlLbl val="0"/>
      </c:catAx>
      <c:valAx>
        <c:axId val="7032144"/>
        <c:scaling>
          <c:orientation val="minMax"/>
          <c:min val="1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274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323569501747091"/>
          <c:y val="0.93650644353756518"/>
          <c:w val="0.50945538966812776"/>
          <c:h val="6.34935564624347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/>
            <a:r>
              <a:rPr lang="en-US" sz="2400" dirty="0">
                <a:latin typeface="+mn-lt"/>
              </a:rPr>
              <a:t>Below are 14 potential options for investing this new funding. </a:t>
            </a:r>
          </a:p>
          <a:p>
            <a:pPr algn="ctr"/>
            <a:r>
              <a:rPr lang="en-US" sz="2400" dirty="0">
                <a:latin typeface="+mn-lt"/>
              </a:rPr>
              <a:t>Please rank as many as you please, in order of preference</a:t>
            </a:r>
          </a:p>
          <a:p>
            <a:pPr algn="ctr"/>
            <a:r>
              <a:rPr lang="en-US" sz="2400" dirty="0"/>
              <a:t>(</a:t>
            </a:r>
            <a:r>
              <a:rPr lang="en-US" sz="2400" i="1" dirty="0"/>
              <a:t>weighted averages</a:t>
            </a:r>
            <a:r>
              <a:rPr lang="en-US" sz="2400" dirty="0"/>
              <a:t>)</a:t>
            </a:r>
          </a:p>
        </c:rich>
      </c:tx>
      <c:layout>
        <c:manualLayout>
          <c:xMode val="edge"/>
          <c:yMode val="edge"/>
          <c:x val="9.3412519576318978E-2"/>
          <c:y val="5.4749544186222044E-3"/>
        </c:manualLayout>
      </c:layout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'Question 5'!$B$3</c:f>
              <c:strCache>
                <c:ptCount val="1"/>
                <c:pt idx="0">
                  <c:v>117</c:v>
                </c:pt>
              </c:strCache>
            </c:strRef>
          </c:tx>
          <c:spPr>
            <a:effectLst>
              <a:outerShdw blurRad="50800" dist="50800" dir="5400000" algn="ctr" rotWithShape="0">
                <a:schemeClr val="tx1"/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'Question 5'!$A$4:$A$17</c:f>
              <c:strCache>
                <c:ptCount val="14"/>
                <c:pt idx="0">
                  <c:v>Class size reduction</c:v>
                </c:pt>
                <c:pt idx="1">
                  <c:v>More social workers, school counselors, psychologists</c:v>
                </c:pt>
                <c:pt idx="2">
                  <c:v>More extra-curricular activities (art, music, sports)</c:v>
                </c:pt>
                <c:pt idx="3">
                  <c:v>Infrastructure improvements (Leasing, building more schools; facility upgrades etc.)</c:v>
                </c:pt>
                <c:pt idx="4">
                  <c:v>Anti-racism &amp; anti-bias training for teachers and school leaders</c:v>
                </c:pt>
                <c:pt idx="5">
                  <c:v>Better internet connectivity and devices for students</c:v>
                </c:pt>
                <c:pt idx="6">
                  <c:v>More support staff (paraprofessionals, teaching assistants, etc.)</c:v>
                </c:pt>
                <c:pt idx="7">
                  <c:v>Recruitment and retention of diverse teaching staff</c:v>
                </c:pt>
                <c:pt idx="8">
                  <c:v>Expansion of Community schools initiative </c:v>
                </c:pt>
                <c:pt idx="9">
                  <c:v>Culturally responsive and sustaining education</c:v>
                </c:pt>
                <c:pt idx="10">
                  <c:v>Restorative justice programs</c:v>
                </c:pt>
                <c:pt idx="11">
                  <c:v>Expanded summer learning/ enrichment program</c:v>
                </c:pt>
                <c:pt idx="12">
                  <c:v>Extended school day/ school year</c:v>
                </c:pt>
                <c:pt idx="13">
                  <c:v>Other programs or initiatives [please describe in Question 6]</c:v>
                </c:pt>
              </c:strCache>
            </c:strRef>
          </c:cat>
          <c:val>
            <c:numRef>
              <c:f>'Question 5'!$B$4:$B$17</c:f>
              <c:numCache>
                <c:formatCode>0</c:formatCode>
                <c:ptCount val="14"/>
                <c:pt idx="0">
                  <c:v>11.52</c:v>
                </c:pt>
                <c:pt idx="1">
                  <c:v>10.39</c:v>
                </c:pt>
                <c:pt idx="2">
                  <c:v>9.52</c:v>
                </c:pt>
                <c:pt idx="3">
                  <c:v>9.3000000000000007</c:v>
                </c:pt>
                <c:pt idx="4">
                  <c:v>7.53</c:v>
                </c:pt>
                <c:pt idx="5">
                  <c:v>7.45</c:v>
                </c:pt>
                <c:pt idx="6">
                  <c:v>7.42</c:v>
                </c:pt>
                <c:pt idx="7">
                  <c:v>7.26</c:v>
                </c:pt>
                <c:pt idx="8">
                  <c:v>7.19</c:v>
                </c:pt>
                <c:pt idx="9">
                  <c:v>6.87</c:v>
                </c:pt>
                <c:pt idx="10">
                  <c:v>6.08</c:v>
                </c:pt>
                <c:pt idx="11">
                  <c:v>5.83</c:v>
                </c:pt>
                <c:pt idx="12">
                  <c:v>4.54</c:v>
                </c:pt>
                <c:pt idx="13">
                  <c:v>4.09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86-411E-BDA1-8348996461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"/>
        <c:axId val="100"/>
      </c:barChart>
      <c:valAx>
        <c:axId val="10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10"/>
        <c:crosses val="autoZero"/>
        <c:crossBetween val="between"/>
      </c:valAx>
      <c:catAx>
        <c:axId val="1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en-US"/>
          </a:p>
        </c:txPr>
        <c:crossAx val="100"/>
        <c:crosses val="autoZero"/>
        <c:auto val="0"/>
        <c:lblAlgn val="ctr"/>
        <c:lblOffset val="100"/>
        <c:noMultiLvlLbl val="0"/>
      </c:catAx>
    </c:plotArea>
    <c:plotVisOnly val="0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/>
              <a:t>First</a:t>
            </a:r>
            <a:r>
              <a:rPr lang="en-US" sz="2000" b="1" baseline="0" dirty="0"/>
              <a:t> choice only </a:t>
            </a:r>
            <a:endParaRPr lang="en-US" sz="20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44B-425F-B0B6-2A85C41C162D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44B-425F-B0B6-2A85C41C162D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44B-425F-B0B6-2A85C41C162D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44B-425F-B0B6-2A85C41C162D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44B-425F-B0B6-2A85C41C162D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44B-425F-B0B6-2A85C41C162D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44B-425F-B0B6-2A85C41C162D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44B-425F-B0B6-2A85C41C162D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744B-425F-B0B6-2A85C41C162D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744B-425F-B0B6-2A85C41C162D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744B-425F-B0B6-2A85C41C162D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744B-425F-B0B6-2A85C41C162D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744B-425F-B0B6-2A85C41C162D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744B-425F-B0B6-2A85C41C162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Sheet1!$A$1:$A$14</c:f>
              <c:strCache>
                <c:ptCount val="14"/>
                <c:pt idx="0">
                  <c:v>Expanded summer learning/ enrichment program</c:v>
                </c:pt>
                <c:pt idx="1">
                  <c:v>Restorative justice programs</c:v>
                </c:pt>
                <c:pt idx="2">
                  <c:v>Better internet connectivity and devices for students</c:v>
                </c:pt>
                <c:pt idx="3">
                  <c:v>Expansion of Community schools initiative (wrap-around services, etc.)</c:v>
                </c:pt>
                <c:pt idx="4">
                  <c:v>More support staff (paraprofessionals, teaching assistants, etc.)</c:v>
                </c:pt>
                <c:pt idx="5">
                  <c:v>Recruitment and retention of diverse teaching staff</c:v>
                </c:pt>
                <c:pt idx="6">
                  <c:v>Extended school day/ school year</c:v>
                </c:pt>
                <c:pt idx="7">
                  <c:v>Anti-racism &amp; anti-bias training for teachers and school leaders</c:v>
                </c:pt>
                <c:pt idx="8">
                  <c:v>Culturally responsive and sustaining education</c:v>
                </c:pt>
                <c:pt idx="9">
                  <c:v>Infrastructure improvements (Leasing and/or building more schools; facility upgrades; cafeteria/ playground renovation, outdoor classrooms, etc.)</c:v>
                </c:pt>
                <c:pt idx="10">
                  <c:v>More extra-curricular activities (art, music, sports)</c:v>
                </c:pt>
                <c:pt idx="11">
                  <c:v>Other programs or initiatives </c:v>
                </c:pt>
                <c:pt idx="12">
                  <c:v>Additional social workers, school counselors, psychologists for mental health support</c:v>
                </c:pt>
                <c:pt idx="13">
                  <c:v>Class size reduction</c:v>
                </c:pt>
              </c:strCache>
            </c:strRef>
          </c:cat>
          <c:val>
            <c:numRef>
              <c:f>Sheet1!$B$1:$B$14</c:f>
              <c:numCache>
                <c:formatCode>0%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1.7100000000000001E-2</c:v>
                </c:pt>
                <c:pt idx="3">
                  <c:v>1.7100000000000001E-2</c:v>
                </c:pt>
                <c:pt idx="4">
                  <c:v>1.7100000000000001E-2</c:v>
                </c:pt>
                <c:pt idx="5">
                  <c:v>1.7100000000000001E-2</c:v>
                </c:pt>
                <c:pt idx="6">
                  <c:v>3.4200000000000001E-2</c:v>
                </c:pt>
                <c:pt idx="7">
                  <c:v>4.2700000000000002E-2</c:v>
                </c:pt>
                <c:pt idx="8">
                  <c:v>4.2700000000000002E-2</c:v>
                </c:pt>
                <c:pt idx="9">
                  <c:v>5.9799999999999999E-2</c:v>
                </c:pt>
                <c:pt idx="10">
                  <c:v>5.9799999999999999E-2</c:v>
                </c:pt>
                <c:pt idx="11">
                  <c:v>8.5500000000000007E-2</c:v>
                </c:pt>
                <c:pt idx="12">
                  <c:v>0.14530000000000001</c:v>
                </c:pt>
                <c:pt idx="13">
                  <c:v>0.46150000000000002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744B-425F-B0B6-2A85C41C16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634245215"/>
        <c:axId val="1634246463"/>
      </c:barChart>
      <c:catAx>
        <c:axId val="163424521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246463"/>
        <c:crosses val="autoZero"/>
        <c:auto val="1"/>
        <c:lblAlgn val="ctr"/>
        <c:lblOffset val="100"/>
        <c:noMultiLvlLbl val="0"/>
      </c:catAx>
      <c:valAx>
        <c:axId val="163424646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342452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0.26848</cdr:x>
      <cdr:y>0.65669</cdr:y>
    </cdr:from>
    <cdr:to>
      <cdr:x>0.26848</cdr:x>
      <cdr:y>0.71969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id="{A7471D21-EFC9-C74B-945C-B38DC73CC0F7}"/>
            </a:ext>
          </a:extLst>
        </cdr:cNvPr>
        <cdr:cNvCxnSpPr/>
      </cdr:nvCxnSpPr>
      <cdr:spPr>
        <a:xfrm xmlns:a="http://schemas.openxmlformats.org/drawingml/2006/main">
          <a:off x="3286126" y="2647950"/>
          <a:ext cx="0" cy="254000"/>
        </a:xfrm>
        <a:prstGeom xmlns:a="http://schemas.openxmlformats.org/drawingml/2006/main" prst="line">
          <a:avLst/>
        </a:prstGeom>
        <a:ln xmlns:a="http://schemas.openxmlformats.org/drawingml/2006/main" w="28575" cap="sq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0.21245</cdr:x>
      <cdr:y>0.70709</cdr:y>
    </cdr:from>
    <cdr:to>
      <cdr:x>0.31933</cdr:x>
      <cdr:y>0.80804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1D0360B4-A04C-E74A-9E3F-57EA14134D79}"/>
            </a:ext>
          </a:extLst>
        </cdr:cNvPr>
        <cdr:cNvSpPr txBox="1"/>
      </cdr:nvSpPr>
      <cdr:spPr>
        <a:xfrm xmlns:a="http://schemas.openxmlformats.org/drawingml/2006/main">
          <a:off x="2381761" y="3485389"/>
          <a:ext cx="1198224" cy="4976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US" sz="1100" dirty="0"/>
            <a:t>CFE Decision Issued</a:t>
          </a:r>
          <a:r>
            <a:rPr lang="en-US" sz="1100" baseline="0" dirty="0"/>
            <a:t> </a:t>
          </a:r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0.28421</cdr:x>
      <cdr:y>0.35479</cdr:y>
    </cdr:from>
    <cdr:to>
      <cdr:x>0.28421</cdr:x>
      <cdr:y>0.40959</cdr:y>
    </cdr:to>
    <cdr:cxnSp macro="">
      <cdr:nvCxnSpPr>
        <cdr:cNvPr id="2" name="Straight Connector 1">
          <a:extLst xmlns:a="http://schemas.openxmlformats.org/drawingml/2006/main">
            <a:ext uri="{FF2B5EF4-FFF2-40B4-BE49-F238E27FC236}">
              <a16:creationId xmlns:a16="http://schemas.microsoft.com/office/drawing/2014/main" id="{D2F7003C-FF23-A247-8677-F90ABB149003}"/>
            </a:ext>
          </a:extLst>
        </cdr:cNvPr>
        <cdr:cNvCxnSpPr/>
      </cdr:nvCxnSpPr>
      <cdr:spPr>
        <a:xfrm xmlns:a="http://schemas.openxmlformats.org/drawingml/2006/main">
          <a:off x="3514726" y="1644650"/>
          <a:ext cx="0" cy="254000"/>
        </a:xfrm>
        <a:prstGeom xmlns:a="http://schemas.openxmlformats.org/drawingml/2006/main" prst="line">
          <a:avLst/>
        </a:prstGeom>
        <a:ln xmlns:a="http://schemas.openxmlformats.org/drawingml/2006/main" w="28575" cap="sq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0.23107</cdr:x>
      <cdr:y>0.40274</cdr:y>
    </cdr:from>
    <cdr:to>
      <cdr:x>0.33684</cdr:x>
      <cdr:y>0.45479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E999016-FA57-7D4E-B7F4-1B4082309104}"/>
            </a:ext>
          </a:extLst>
        </cdr:cNvPr>
        <cdr:cNvSpPr txBox="1"/>
      </cdr:nvSpPr>
      <cdr:spPr>
        <a:xfrm xmlns:a="http://schemas.openxmlformats.org/drawingml/2006/main">
          <a:off x="2857500" y="1866900"/>
          <a:ext cx="1308100" cy="2413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/>
            <a:t>CFE Decision Issued</a:t>
          </a:r>
          <a:r>
            <a:rPr lang="en-US" sz="1100" baseline="0" dirty="0"/>
            <a:t> </a:t>
          </a:r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0.96024</cdr:y>
    </cdr:from>
    <cdr:to>
      <cdr:x>0.37699</cdr:x>
      <cdr:y>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5DC7155-2092-4AA2-9093-2D939A3212FA}"/>
            </a:ext>
          </a:extLst>
        </cdr:cNvPr>
        <cdr:cNvSpPr txBox="1"/>
      </cdr:nvSpPr>
      <cdr:spPr>
        <a:xfrm xmlns:a="http://schemas.openxmlformats.org/drawingml/2006/main">
          <a:off x="0" y="6156102"/>
          <a:ext cx="4262907" cy="2548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/>
            <a:t>data source: NYSED for 2016-2017  </a:t>
          </a:r>
          <a:r>
            <a:rPr lang="en-US" dirty="0">
              <a:solidFill>
                <a:schemeClr val="tx1"/>
              </a:solidFill>
            </a:rPr>
            <a:t>http://www.p12.nysed.gov/irs/pmf/</a:t>
          </a:r>
          <a:r>
            <a:rPr lang="en-US" dirty="0"/>
            <a:t> </a:t>
          </a:r>
        </a:p>
        <a:p xmlns:a="http://schemas.openxmlformats.org/drawingml/2006/main">
          <a:endParaRPr lang="en-US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A0708-A910-465A-8473-27A530311AF1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99656-AFC5-4E9F-8585-8E317FB144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097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3988A-C8D2-450D-B655-57C1F51B344F}" type="slidenum">
              <a:rPr lang="en-US"/>
              <a:pPr/>
              <a:t>5</a:t>
            </a:fld>
            <a:endParaRPr lang="en-US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2CE03-AC48-4406-B599-F5D9E0F4F7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C5006B-0C69-421F-8FF1-3369872F52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A2A59-A485-430B-9E6B-79B18AE89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08B58-56D5-453A-A894-5289E6ADF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0BC97-BC28-419E-847D-E31829336C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9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B0059-1757-4D5D-96E4-5877878341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7ED86-FBC6-452A-BE76-606976F87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60E9B-4F97-4C8B-9E4C-0EA7DA5D7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15941-2334-447E-84E5-071DB8BC7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F9F87-D36A-43CB-89A2-7C0D29599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84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38EAF6-C6FB-47A4-9592-E6AD7EA68E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5BEF1-B2F5-408A-A7EB-457619AB5D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2183E-7E9B-48D8-8AD1-8E3F78C1F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9143D7-9320-4FAC-BA3E-078A884B1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84EB2-8240-404A-B0DD-9B5A53095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59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54518" y="965200"/>
            <a:ext cx="5183716" cy="34925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09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44042-A7B6-47DE-B317-C828422EA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46D60-251D-41DB-9730-3664C5A5BC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58BA90-6CC9-4339-8780-43DA2C512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211A2E-3D5E-462F-86AB-969D513DC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D1929-E48E-48B2-AF62-6D55E1C0C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376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EEFC4-A750-48FC-8C7B-1D35A1278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695B6-04A6-4B3E-9682-A54D9D41A2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CBD1DC-62E5-4A17-9D59-5750EB31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A719A9-A3EC-4DA6-990B-D87224D1E2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7E04B7-BD94-42A8-80D1-3DB4FF160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578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E4576-1759-4060-94FD-895D9F47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64090-AFE3-4CB2-BA8B-206C0D7E1B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890BE5-A3A3-47F1-ACDC-F184ED88BA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CDFA9-4052-4B25-AC0F-ADBCD931A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D5A25E-90F6-41D5-A7C4-976F3436D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1A48C-582E-4E5D-995B-8A549C20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097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8F2F9-10E9-4AD8-BBBD-CE7447501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E664F8-AE74-412C-BE19-F924EA8661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6CA20B-4584-4DAF-A56A-1B7D74D0A7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0F8DED-D09F-427F-8E1F-C4B6D2A02D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EBA8C1-E72C-465E-AFB6-F0324F9343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23BE63-E752-4F20-B647-848BADD07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8060D0-1930-4248-A65B-BDF2D764A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E23DB3B-BDF3-4D75-AD25-81AEDFC0C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70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E0E3C-2586-429A-9A12-97E19D5A1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2AAE3F3-3E3C-4E3D-BD7A-F1C80A218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E6B135-2991-4FDE-9DD6-435090E60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903B09-461E-4E2F-B315-829AB1EEF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09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15C7DB2-ADE1-4F9E-BCE3-CCBF9E705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DC3F607-E5B6-4A49-9C25-BE07C1177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3594C5-C966-4FD0-97D4-973172984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002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83D74-0757-4692-BDA3-D012C1B5C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D455A-CE8D-42A7-92EA-5671F518CD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040873-E3E8-4D5C-B5B1-65A02175A8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557DD-C355-426F-A825-89A9A17D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55B79-D3ED-47E8-BE09-EA547A303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4613A6-AF6B-4584-A400-AC56723C9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07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B32AA-D87E-4F32-BB30-053A4B5B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F98EF6-DD15-4FD3-A3CA-E5D4582A14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9F9608-DFBD-45C5-A1D8-9E1F29536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500CD1-8E76-42D6-9DA9-143474430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53941F-0473-43E3-B773-CB5842C20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EF54ED-EDE0-4B53-902A-5B7836AD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45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435E92-2B85-44D6-824A-7645D9F6A2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C3460D-5165-4DBB-8806-F6ACFD2F5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229880-2B4A-4E1E-BC62-FC38131C9D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88E97-8086-4CC9-8C42-90FA64E6A8D7}" type="datetimeFigureOut">
              <a:rPr lang="en-US" smtClean="0"/>
              <a:t>5/19/2021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C3F56-07D1-4932-9A32-4CCA41AE3A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10B30C-0A2C-48F9-8F7F-78C7C40513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799F2-F172-4249-A09E-B7F405C574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95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tinyurl.com/Classsizenewsletter" TargetMode="External"/><Relationship Id="rId2" Type="http://schemas.openxmlformats.org/officeDocument/2006/relationships/hyperlink" Target="https://tinyurl.com/classsizepetition202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testimony@council.nyc.gov" TargetMode="External"/><Relationship Id="rId2" Type="http://schemas.openxmlformats.org/officeDocument/2006/relationships/hyperlink" Target="https://council.nyc.gov/testify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ysenate.gov/legislation/bills/2021/a7447" TargetMode="External"/><Relationship Id="rId2" Type="http://schemas.openxmlformats.org/officeDocument/2006/relationships/hyperlink" Target="https://www.nysenate.gov/legislation/bills/2021/s629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inyurl.com/letterforclasssiz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C7EA8-42F5-4E3A-9C58-FFB86D18AB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137" y="1852653"/>
            <a:ext cx="9525663" cy="2138901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br>
              <a:rPr lang="en-US" sz="4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r>
              <a:rPr lang="en-US" sz="32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Parent Action Conference </a:t>
            </a:r>
            <a:br>
              <a:rPr lang="en-US" sz="32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</a:br>
            <a:br>
              <a:rPr lang="en-US" sz="3200" dirty="0">
                <a:solidFill>
                  <a:srgbClr val="00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</a:br>
            <a:r>
              <a:rPr lang="en-US" sz="36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additional funds will be available to NYC schools starting next year &amp; what has been proposed?</a:t>
            </a:r>
            <a:endParaRPr lang="en-US" sz="3600" i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7F8C9D-CDDA-460B-A6EE-479BB53DC4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137" y="3991554"/>
            <a:ext cx="9220863" cy="1494846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sz="3200" dirty="0">
                <a:latin typeface="Aharoni" panose="02010803020104030203" pitchFamily="2" charset="-79"/>
                <a:cs typeface="Aharoni" panose="02010803020104030203" pitchFamily="2" charset="-79"/>
              </a:rPr>
              <a:t>May </a:t>
            </a:r>
            <a:r>
              <a:rPr lang="en-US" sz="4400" dirty="0">
                <a:latin typeface="Aharoni" panose="02010803020104030203" pitchFamily="2" charset="-79"/>
                <a:cs typeface="Aharoni" panose="02010803020104030203" pitchFamily="2" charset="-79"/>
              </a:rPr>
              <a:t>22, 2021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F146864B-B9CA-4B22-ACAB-E993B45879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161" y="175743"/>
            <a:ext cx="3338511" cy="2225674"/>
          </a:xfrm>
          <a:prstGeom prst="rect">
            <a:avLst/>
          </a:prstGeom>
        </p:spPr>
      </p:pic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0480250-64DE-465F-8C4A-47C84B3733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4780" y="588865"/>
            <a:ext cx="2512612" cy="1399429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0E571752-BC01-45D1-83EA-816B226A48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9686" y="664922"/>
            <a:ext cx="1566542" cy="156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648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F9B822F-893E-44C8-963C-64F50ACECB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76926B-4C35-4403-832D-03824A825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Survey Results: How To Spend Billions of Federal and State School Improvement Funds</a:t>
            </a:r>
          </a:p>
        </p:txBody>
      </p:sp>
      <p:pic>
        <p:nvPicPr>
          <p:cNvPr id="4" name="Picture 3" descr="chart6468862640.png">
            <a:extLst>
              <a:ext uri="{FF2B5EF4-FFF2-40B4-BE49-F238E27FC236}">
                <a16:creationId xmlns:a16="http://schemas.microsoft.com/office/drawing/2014/main" id="{A9721DE9-C228-45AB-BD83-08209B3060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" b="524"/>
          <a:stretch/>
        </p:blipFill>
        <p:spPr>
          <a:xfrm>
            <a:off x="841248" y="2296161"/>
            <a:ext cx="6874002" cy="421436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1F156-DA02-4EB0-A566-63C1550361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848" y="2516777"/>
            <a:ext cx="3803904" cy="3660185"/>
          </a:xfrm>
        </p:spPr>
        <p:txBody>
          <a:bodyPr anchor="ctr">
            <a:normAutofit/>
          </a:bodyPr>
          <a:lstStyle/>
          <a:p>
            <a:r>
              <a:rPr lang="en-US" sz="3600" dirty="0"/>
              <a:t>April 30 – May 21, 2021</a:t>
            </a:r>
          </a:p>
          <a:p>
            <a:endParaRPr lang="en-US" sz="3600" dirty="0"/>
          </a:p>
          <a:p>
            <a:r>
              <a:rPr lang="en-US" sz="3600" dirty="0"/>
              <a:t>116 respondents, 74% parents </a:t>
            </a:r>
          </a:p>
          <a:p>
            <a:endParaRPr lang="en-US" sz="2200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37409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966A0B0-E6FD-4F58-A7E5-FE54CB221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243" y="215154"/>
            <a:ext cx="10905663" cy="535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16904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DD2C5F3-7E09-4602-A3C6-548547D3A858}"/>
              </a:ext>
            </a:extLst>
          </p:cNvPr>
          <p:cNvSpPr txBox="1"/>
          <p:nvPr/>
        </p:nvSpPr>
        <p:spPr>
          <a:xfrm>
            <a:off x="2996774" y="3180858"/>
            <a:ext cx="613698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400" dirty="0"/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0623099"/>
              </p:ext>
            </p:extLst>
          </p:nvPr>
        </p:nvGraphicFramePr>
        <p:xfrm>
          <a:off x="858742" y="184418"/>
          <a:ext cx="10185776" cy="6359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99015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433AB-E669-4123-93BA-503773AF7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7052" y="1"/>
            <a:ext cx="9507803" cy="983556"/>
          </a:xfrm>
        </p:spPr>
        <p:txBody>
          <a:bodyPr>
            <a:normAutofit/>
          </a:bodyPr>
          <a:lstStyle/>
          <a:p>
            <a:br>
              <a:rPr lang="en-US" sz="2667" dirty="0">
                <a:latin typeface="+mn-lt"/>
              </a:rPr>
            </a:br>
            <a:r>
              <a:rPr lang="en-US" sz="2667" dirty="0">
                <a:latin typeface="+mn-lt"/>
              </a:rPr>
              <a:t> We offered 14 potential options for investing this new funding</a:t>
            </a:r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4B8CA66-31CC-46B9-9908-DEB252E64B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6822930"/>
              </p:ext>
            </p:extLst>
          </p:nvPr>
        </p:nvGraphicFramePr>
        <p:xfrm>
          <a:off x="491490" y="850366"/>
          <a:ext cx="10809163" cy="59161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5788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C1A6F-DBC7-43E8-BF05-37B16538C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5125"/>
            <a:ext cx="11349990" cy="1325563"/>
          </a:xfrm>
        </p:spPr>
        <p:txBody>
          <a:bodyPr/>
          <a:lstStyle/>
          <a:p>
            <a:r>
              <a:rPr lang="en-US" dirty="0"/>
              <a:t>Now we’ll go into break-out groups and reconvene at 12: 30 PM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7FC7B-15E3-4F5E-A605-A95ADE525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Elementary schools (Leonie &amp; Margaret)</a:t>
            </a:r>
          </a:p>
          <a:p>
            <a:endParaRPr lang="en-US" dirty="0"/>
          </a:p>
          <a:p>
            <a:r>
              <a:rPr lang="en-US" dirty="0"/>
              <a:t>Middle and High Schools (Camille and Anna Minsky)</a:t>
            </a:r>
          </a:p>
          <a:p>
            <a:endParaRPr lang="en-US" dirty="0"/>
          </a:p>
          <a:p>
            <a:r>
              <a:rPr lang="en-US" dirty="0"/>
              <a:t>Students w/ disabilities  (Paulette and Naomi)</a:t>
            </a:r>
          </a:p>
          <a:p>
            <a:endParaRPr lang="en-US" dirty="0"/>
          </a:p>
          <a:p>
            <a:r>
              <a:rPr lang="en-US" dirty="0"/>
              <a:t>English Language Learners  (Naila)</a:t>
            </a:r>
          </a:p>
          <a:p>
            <a:endParaRPr lang="en-US" dirty="0"/>
          </a:p>
          <a:p>
            <a:r>
              <a:rPr lang="en-US" dirty="0"/>
              <a:t>Student group led by Teens Take Charge </a:t>
            </a:r>
          </a:p>
        </p:txBody>
      </p:sp>
    </p:spTree>
    <p:extLst>
      <p:ext uri="{BB962C8B-B14F-4D97-AF65-F5344CB8AC3E}">
        <p14:creationId xmlns:p14="http://schemas.microsoft.com/office/powerpoint/2010/main" val="41778337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42BB8-5FAF-4BBE-BF98-5988053E1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Call to action!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5B11F7-75BA-4601-915A-1D546D996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330" y="1348740"/>
            <a:ext cx="10999470" cy="4828223"/>
          </a:xfrm>
        </p:spPr>
        <p:txBody>
          <a:bodyPr>
            <a:noAutofit/>
          </a:bodyPr>
          <a:lstStyle/>
          <a:p>
            <a:r>
              <a:rPr lang="en-US" sz="4400" dirty="0"/>
              <a:t>Final city budget to be negotiated in June</a:t>
            </a:r>
          </a:p>
          <a:p>
            <a:endParaRPr lang="en-US" sz="4400" dirty="0"/>
          </a:p>
          <a:p>
            <a:r>
              <a:rPr lang="en-US" sz="4400" dirty="0">
                <a:ea typeface="Calibri" panose="020F0502020204030204" pitchFamily="34" charset="0"/>
                <a:cs typeface="Times New Roman" panose="02020603050405020304" pitchFamily="18" charset="0"/>
              </a:rPr>
              <a:t>Sign our petition to the Mayor for smaller classes </a:t>
            </a:r>
            <a:r>
              <a:rPr lang="en-US" sz="4400" dirty="0">
                <a:hlinkClick r:id="rId2"/>
              </a:rPr>
              <a:t>https://tinyurl.com/classsizepetition2021</a:t>
            </a:r>
            <a:endParaRPr lang="en-US" sz="4400" dirty="0"/>
          </a:p>
          <a:p>
            <a:endParaRPr lang="en-US" sz="4400" dirty="0"/>
          </a:p>
          <a:p>
            <a:r>
              <a:rPr lang="en-US" sz="4400" dirty="0"/>
              <a:t>Sign up for the CSM mailing list to be updated </a:t>
            </a:r>
            <a:r>
              <a:rPr lang="en-US" sz="4400" dirty="0">
                <a:hlinkClick r:id="rId3"/>
              </a:rPr>
              <a:t>https://tinyurl.com/Classsizenewsletter</a:t>
            </a:r>
            <a:r>
              <a:rPr lang="en-US" sz="4400" dirty="0"/>
              <a:t> </a:t>
            </a:r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endParaRPr lang="en-US" sz="4400" dirty="0"/>
          </a:p>
          <a:p>
            <a:pPr marL="0" indent="0">
              <a:buNone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67313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747B60-F69D-423A-81B5-72AA72F1B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City Council hearings on Budget on Tuesday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B5441-7565-44E6-8D5B-2ECD90155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Will be held Tuesday May 25 starting at 10 AM</a:t>
            </a:r>
          </a:p>
          <a:p>
            <a:endParaRPr lang="en-US" sz="3600" dirty="0"/>
          </a:p>
          <a:p>
            <a:r>
              <a:rPr lang="en-US" sz="3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Sign up to testify live via Zoom up to 24 </a:t>
            </a:r>
            <a:r>
              <a:rPr lang="en-US" sz="3600" dirty="0">
                <a:solidFill>
                  <a:srgbClr val="000000"/>
                </a:solidFill>
                <a:ea typeface="Calibri" panose="020F0502020204030204" pitchFamily="34" charset="0"/>
              </a:rPr>
              <a:t>hours in advance</a:t>
            </a:r>
            <a:r>
              <a:rPr lang="en-US" sz="3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, </a:t>
            </a:r>
            <a:r>
              <a:rPr lang="en-US" sz="36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hlinkClick r:id="rId2"/>
              </a:rPr>
              <a:t>https://council.nyc.gov/testify</a:t>
            </a:r>
            <a:r>
              <a:rPr lang="en-US" sz="3600" u="sng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 </a:t>
            </a:r>
          </a:p>
          <a:p>
            <a:endParaRPr lang="en-US" sz="3600" u="sng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r>
              <a:rPr lang="en-US" sz="3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Or email it to </a:t>
            </a:r>
            <a:r>
              <a:rPr lang="en-US" sz="3600" u="sng" dirty="0">
                <a:solidFill>
                  <a:srgbClr val="000000"/>
                </a:solidFill>
                <a:effectLst/>
                <a:ea typeface="Calibri" panose="020F0502020204030204" pitchFamily="34" charset="0"/>
                <a:hlinkClick r:id="rId3"/>
              </a:rPr>
              <a:t>testimony@council.nyc.gov</a:t>
            </a:r>
            <a:r>
              <a:rPr lang="en-US" sz="3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up  to 72 </a:t>
            </a:r>
            <a:r>
              <a:rPr lang="en-US" sz="3600" dirty="0" err="1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hrs</a:t>
            </a:r>
            <a:r>
              <a:rPr lang="en-US" sz="3600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after the close of the hearing</a:t>
            </a:r>
            <a:endParaRPr lang="en-US" sz="3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48768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D010B-387A-4626-960E-CE03B01B9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 in NYC legislature to renew NYC’s obligation to lower class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85D20-01C5-42D1-9EEA-005B74C8BC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 in Senate introduced by Sen. Robert Jackson, original CFE plaintiff </a:t>
            </a:r>
            <a:r>
              <a:rPr lang="en-US" sz="9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S.6286</a:t>
            </a:r>
            <a:r>
              <a:rPr lang="en-US" sz="96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600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 Assembly by AM Jo Anne Simon </a:t>
            </a:r>
            <a:r>
              <a:rPr lang="en-US" sz="96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A7447</a:t>
            </a:r>
            <a:endParaRPr lang="en-US" sz="96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9600" u="sng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Bill would update and renew NYC”s obligation to lower class size in all grades by amending and updating C4E law </a:t>
            </a:r>
          </a:p>
          <a:p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9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can call your legislators to ask them to support the bill and  send an email at:  </a:t>
            </a:r>
            <a:r>
              <a:rPr lang="en-US" sz="9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https://tinyurl.com/letterforclasssize</a:t>
            </a:r>
            <a:endParaRPr lang="en-US" sz="96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96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9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96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178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19A72DC-BE36-4A90-8E3C-93D38B274B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053641"/>
            <a:ext cx="3256060" cy="2760098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FFFFFF"/>
                </a:solidFill>
              </a:rPr>
              <a:t>NYC schools due to receive more than $8 billion in additional state &amp; federal aid over next 2-3 years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C2E18-CD34-4205-98D6-2E21B8DA3E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3621" y="801866"/>
            <a:ext cx="5938300" cy="5230634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Dec. 2020 – Congress approves $2.2 B in additional aid for NYC schools via the Coronavirus Response and Relief Supplemental Appropriations (CRRSA) to help them deal with the additional costs of pandemic.</a:t>
            </a: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000" dirty="0">
              <a:solidFill>
                <a:srgbClr val="000000"/>
              </a:solidFill>
            </a:endParaRP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Feb. 2021 – America Cares Rescue Act (ACRA) includes about $4.8 B in extra funds for NYC schools over the next two- three years, to help them reopen safely and well with additional learning support.  </a:t>
            </a:r>
          </a:p>
          <a:p>
            <a:endParaRPr lang="en-US" sz="2000" dirty="0">
              <a:solidFill>
                <a:srgbClr val="000000"/>
              </a:solidFill>
            </a:endParaRPr>
          </a:p>
          <a:p>
            <a:r>
              <a:rPr lang="en-US" sz="2000" dirty="0">
                <a:solidFill>
                  <a:srgbClr val="000000"/>
                </a:solidFill>
              </a:rPr>
              <a:t>April 2021 – State budget includes $530 M in full foundation aid to NYC schools next year, increasing to about $1.3 B over three years, to fulfill the goals of the Campaign for Fiscal Equity lawsuit.</a:t>
            </a:r>
          </a:p>
          <a:p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4172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04BBC-08DD-42C9-A8B5-6ADCD9EE0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has the Mayor/DOE proposed to do with additional funding?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01DFB7-160C-4C5D-986C-31C97F4039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" y="1919287"/>
            <a:ext cx="10515544" cy="3719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55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E6535-6361-4205-9102-FC5D7B961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26363" cy="1325563"/>
          </a:xfrm>
        </p:spPr>
        <p:txBody>
          <a:bodyPr/>
          <a:lstStyle/>
          <a:p>
            <a:r>
              <a:rPr lang="en-US" dirty="0"/>
              <a:t>Which of the NYC Council priorities was left out?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CC1DE-0BA4-46C5-A81A-6EB9BBBD30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badi" panose="020B0604020104020204" pitchFamily="34" charset="0"/>
              </a:rPr>
              <a:t>Class size reduction (Council has proposed at $250M)</a:t>
            </a:r>
          </a:p>
          <a:p>
            <a:r>
              <a:rPr lang="en-US" dirty="0">
                <a:effectLst/>
                <a:latin typeface="Abadi" panose="020B0604020104020204" pitchFamily="34" charset="0"/>
              </a:rPr>
              <a:t>Additional special education teachers and therapists </a:t>
            </a:r>
          </a:p>
          <a:p>
            <a:r>
              <a:rPr lang="en-US" dirty="0">
                <a:effectLst/>
                <a:latin typeface="Abadi" panose="020B0604020104020204" pitchFamily="34" charset="0"/>
              </a:rPr>
              <a:t>Citywide Literacy Curriculum &amp; training ($50M)</a:t>
            </a:r>
            <a:endParaRPr lang="en-US" dirty="0">
              <a:latin typeface="Abadi" panose="020B0604020104020204" pitchFamily="34" charset="0"/>
            </a:endParaRPr>
          </a:p>
          <a:p>
            <a:r>
              <a:rPr lang="en-US" dirty="0">
                <a:effectLst/>
                <a:latin typeface="Abadi" panose="020B0604020104020204" pitchFamily="34" charset="0"/>
              </a:rPr>
              <a:t>Ensure every School has a Nurse (Council estimates at $10M)</a:t>
            </a:r>
          </a:p>
          <a:p>
            <a:r>
              <a:rPr lang="en-US" dirty="0">
                <a:latin typeface="Abadi" panose="020B0604020104020204" pitchFamily="34" charset="0"/>
              </a:rPr>
              <a:t>Ensure every School has a social worker (</a:t>
            </a:r>
            <a:r>
              <a:rPr lang="en-US" dirty="0">
                <a:effectLst/>
                <a:latin typeface="Abadi" panose="020B0604020104020204" pitchFamily="34" charset="0"/>
              </a:rPr>
              <a:t>77 schools will not)</a:t>
            </a:r>
          </a:p>
          <a:p>
            <a:r>
              <a:rPr lang="en-US" dirty="0">
                <a:effectLst/>
                <a:latin typeface="Abadi" panose="020B0604020104020204" pitchFamily="34" charset="0"/>
              </a:rPr>
              <a:t>Support and enhance LGBTQ Curriculum ($2M) </a:t>
            </a:r>
          </a:p>
          <a:p>
            <a:r>
              <a:rPr lang="fr-FR" dirty="0">
                <a:effectLst/>
                <a:latin typeface="Abadi" panose="020B0604020104020204" pitchFamily="34" charset="0"/>
              </a:rPr>
              <a:t>Expand Immigrant Family Engagement ($8.5M)</a:t>
            </a:r>
          </a:p>
          <a:p>
            <a:r>
              <a:rPr lang="en-US" dirty="0">
                <a:effectLst/>
                <a:latin typeface="Abadi" panose="020B0604020104020204" pitchFamily="34" charset="0"/>
              </a:rPr>
              <a:t>Pay parity for special ed </a:t>
            </a:r>
            <a:r>
              <a:rPr lang="en-US" dirty="0" err="1">
                <a:effectLst/>
                <a:latin typeface="Abadi" panose="020B0604020104020204" pitchFamily="34" charset="0"/>
              </a:rPr>
              <a:t>preK</a:t>
            </a:r>
            <a:r>
              <a:rPr lang="en-US" dirty="0">
                <a:effectLst/>
                <a:latin typeface="Abadi" panose="020B0604020104020204" pitchFamily="34" charset="0"/>
              </a:rPr>
              <a:t> teachers </a:t>
            </a:r>
            <a:endParaRPr lang="en-US" dirty="0">
              <a:latin typeface="Abadi" panose="020B06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621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71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5601" y="0"/>
            <a:ext cx="11480494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4" name="Picture 73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79226" y="826680"/>
            <a:ext cx="98335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700" dirty="0">
                <a:solidFill>
                  <a:srgbClr val="FFFFFF"/>
                </a:solidFill>
              </a:rPr>
              <a:t>Key issue in the NY Appeals Court CFE decision in 2003 was that class sizes were too large to provide NYC students w/ their right to a sound basic education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" y="2753936"/>
            <a:ext cx="11036300" cy="3626544"/>
          </a:xfrm>
        </p:spPr>
        <p:txBody>
          <a:bodyPr>
            <a:normAutofit fontScale="25000" lnSpcReduction="20000"/>
          </a:bodyPr>
          <a:lstStyle/>
          <a:p>
            <a:endParaRPr lang="en-US" sz="3200" dirty="0">
              <a:solidFill>
                <a:srgbClr val="000000"/>
              </a:solidFill>
            </a:endParaRPr>
          </a:p>
          <a:p>
            <a:r>
              <a:rPr lang="en-US" sz="9600" i="1" dirty="0">
                <a:solidFill>
                  <a:srgbClr val="000000"/>
                </a:solidFill>
                <a:cs typeface="Aharoni" panose="02010803020104030203" pitchFamily="2" charset="-79"/>
              </a:rPr>
              <a:t>Plaintiffs presented measurable proof, credited by the trial court, that NYC schools have excessive class sizes, and that class size affects learning.” </a:t>
            </a:r>
          </a:p>
          <a:p>
            <a:endParaRPr lang="en-US" sz="9600" dirty="0">
              <a:solidFill>
                <a:srgbClr val="000000"/>
              </a:solidFill>
              <a:cs typeface="Aharoni" panose="02010803020104030203" pitchFamily="2" charset="-79"/>
            </a:endParaRPr>
          </a:p>
          <a:p>
            <a:r>
              <a:rPr lang="en-US" sz="9600" dirty="0">
                <a:solidFill>
                  <a:srgbClr val="000000"/>
                </a:solidFill>
                <a:cs typeface="Aharoni" panose="02010803020104030203" pitchFamily="2" charset="-79"/>
              </a:rPr>
              <a:t>“Plaintiffs' evidence of the advantages of smaller class sizes supports the inference sufficiently to show a meaningful correlation between the large classes in City schools and the outputs…of poor academic achievement and high dropout rates.”</a:t>
            </a:r>
          </a:p>
          <a:p>
            <a:endParaRPr lang="en-US" sz="9600" dirty="0">
              <a:solidFill>
                <a:srgbClr val="000000"/>
              </a:solidFill>
              <a:cs typeface="Aharoni" panose="02010803020104030203" pitchFamily="2" charset="-79"/>
            </a:endParaRPr>
          </a:p>
          <a:p>
            <a:r>
              <a:rPr lang="en-US" sz="9600" i="1" dirty="0">
                <a:solidFill>
                  <a:schemeClr val="tx1">
                    <a:alpha val="80000"/>
                  </a:schemeClr>
                </a:solidFill>
                <a:cs typeface="Aharoni" panose="02010803020104030203" pitchFamily="2" charset="-79"/>
              </a:rPr>
              <a:t>[T]</a:t>
            </a:r>
            <a:r>
              <a:rPr lang="en-US" sz="9600" i="1" dirty="0" err="1">
                <a:solidFill>
                  <a:schemeClr val="tx1">
                    <a:alpha val="80000"/>
                  </a:schemeClr>
                </a:solidFill>
                <a:cs typeface="Aharoni" panose="02010803020104030203" pitchFamily="2" charset="-79"/>
              </a:rPr>
              <a:t>ens</a:t>
            </a:r>
            <a:r>
              <a:rPr lang="en-US" sz="9600" i="1" dirty="0">
                <a:solidFill>
                  <a:schemeClr val="tx1">
                    <a:alpha val="80000"/>
                  </a:schemeClr>
                </a:solidFill>
                <a:cs typeface="Aharoni" panose="02010803020104030203" pitchFamily="2" charset="-79"/>
              </a:rPr>
              <a:t> of thousands of students are placed in overcrowded classrooms …and provided with inadequate facilities and equipment. The number of children in these straits is large enough to represent a systemic failure.” </a:t>
            </a:r>
            <a:endParaRPr lang="en-US" sz="9600" u="sng" dirty="0">
              <a:solidFill>
                <a:schemeClr val="tx1">
                  <a:alpha val="80000"/>
                </a:schemeClr>
              </a:solidFill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en-US" sz="9600" dirty="0">
              <a:solidFill>
                <a:srgbClr val="00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0" indent="0">
              <a:buNone/>
            </a:pP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530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86197D16-FE75-4A0E-A0C9-28C0F04A4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09599"/>
            <a:ext cx="12192000" cy="62484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FA8FCEC6-4B30-4FF2-8B32-504BEAEA3A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716" b="9820"/>
          <a:stretch>
            <a:fillRect/>
          </a:stretch>
        </p:blipFill>
        <p:spPr>
          <a:xfrm flipV="1">
            <a:off x="0" y="2374533"/>
            <a:ext cx="12192000" cy="3049325"/>
          </a:xfrm>
          <a:custGeom>
            <a:avLst/>
            <a:gdLst>
              <a:gd name="connsiteX0" fmla="*/ 0 w 12192000"/>
              <a:gd name="connsiteY0" fmla="*/ 0 h 3049325"/>
              <a:gd name="connsiteX1" fmla="*/ 12192000 w 12192000"/>
              <a:gd name="connsiteY1" fmla="*/ 0 h 3049325"/>
              <a:gd name="connsiteX2" fmla="*/ 12192000 w 12192000"/>
              <a:gd name="connsiteY2" fmla="*/ 3049325 h 3049325"/>
              <a:gd name="connsiteX3" fmla="*/ 0 w 12192000"/>
              <a:gd name="connsiteY3" fmla="*/ 3049325 h 3049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3049325">
                <a:moveTo>
                  <a:pt x="0" y="0"/>
                </a:moveTo>
                <a:lnTo>
                  <a:pt x="12192000" y="0"/>
                </a:lnTo>
                <a:lnTo>
                  <a:pt x="12192000" y="3049325"/>
                </a:lnTo>
                <a:lnTo>
                  <a:pt x="0" y="3049325"/>
                </a:lnTo>
                <a:close/>
              </a:path>
            </a:pathLst>
          </a:cu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92CA431A-BC84-45C3-8430-0459E54A22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3238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93A454-8044-413F-8FD7-681C1554D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484" y="940391"/>
            <a:ext cx="10021446" cy="2944457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And yet class sizes have not diminished since the Court of Appeals issued their decision in 2003!  </a:t>
            </a:r>
            <a:br>
              <a:rPr lang="en-US" sz="3600" i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br>
              <a:rPr lang="en-US" sz="3600" i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en-US" sz="3600" b="1" i="1" kern="1200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In fact, in the early grades they have significantly increased.</a:t>
            </a:r>
          </a:p>
        </p:txBody>
      </p:sp>
    </p:spTree>
    <p:extLst>
      <p:ext uri="{BB962C8B-B14F-4D97-AF65-F5344CB8AC3E}">
        <p14:creationId xmlns:p14="http://schemas.microsoft.com/office/powerpoint/2010/main" val="1969296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E7588-33BA-43AB-A994-0A2A1C0A39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LT trend average class size in grades K-3 </a:t>
            </a:r>
            <a:br>
              <a:rPr lang="en-US" dirty="0"/>
            </a:br>
            <a:r>
              <a:rPr lang="en-US" dirty="0"/>
              <a:t>1998-2019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5692F44-89F3-4F8D-A8EA-836DDED870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2245903"/>
              </p:ext>
            </p:extLst>
          </p:nvPr>
        </p:nvGraphicFramePr>
        <p:xfrm>
          <a:off x="490537" y="1479549"/>
          <a:ext cx="11210926" cy="4929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8202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EA394-064E-459C-923D-482883889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LT trend average class size in grades 4-8</a:t>
            </a:r>
            <a:br>
              <a:rPr lang="en-US" dirty="0"/>
            </a:br>
            <a:r>
              <a:rPr lang="en-US" dirty="0"/>
              <a:t>1998-2019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072374B-3386-44FF-BC3E-9D9B33610F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0446689"/>
              </p:ext>
            </p:extLst>
          </p:nvPr>
        </p:nvGraphicFramePr>
        <p:xfrm>
          <a:off x="427037" y="1187449"/>
          <a:ext cx="11337926" cy="54041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2681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F436768-E62B-4C85-8FC8-F82DA13B69A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2761477"/>
              </p:ext>
            </p:extLst>
          </p:nvPr>
        </p:nvGraphicFramePr>
        <p:xfrm>
          <a:off x="399245" y="180304"/>
          <a:ext cx="11307651" cy="64109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6413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32348</TotalTime>
  <Words>818</Words>
  <Application>Microsoft Office PowerPoint</Application>
  <PresentationFormat>Widescreen</PresentationFormat>
  <Paragraphs>99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Abadi</vt:lpstr>
      <vt:lpstr>Aharoni</vt:lpstr>
      <vt:lpstr>Arial</vt:lpstr>
      <vt:lpstr>Calibri</vt:lpstr>
      <vt:lpstr>Calibri Light</vt:lpstr>
      <vt:lpstr>Office Theme</vt:lpstr>
      <vt:lpstr> Parent Action Conference   What additional funds will be available to NYC schools starting next year &amp; what has been proposed?</vt:lpstr>
      <vt:lpstr>NYC schools due to receive more than $8 billion in additional state &amp; federal aid over next 2-3 years </vt:lpstr>
      <vt:lpstr>What has the Mayor/DOE proposed to do with additional funding?</vt:lpstr>
      <vt:lpstr>Which of the NYC Council priorities was left out?</vt:lpstr>
      <vt:lpstr>Key issue in the NY Appeals Court CFE decision in 2003 was that class sizes were too large to provide NYC students w/ their right to a sound basic education</vt:lpstr>
      <vt:lpstr>And yet class sizes have not diminished since the Court of Appeals issued their decision in 2003!    In fact, in the early grades they have significantly increased.</vt:lpstr>
      <vt:lpstr>LT trend average class size in grades K-3  1998-2019</vt:lpstr>
      <vt:lpstr>LT trend average class size in grades 4-8 1998-2019</vt:lpstr>
      <vt:lpstr>PowerPoint Presentation</vt:lpstr>
      <vt:lpstr>Survey Results: How To Spend Billions of Federal and State School Improvement Funds</vt:lpstr>
      <vt:lpstr>PowerPoint Presentation</vt:lpstr>
      <vt:lpstr>PowerPoint Presentation</vt:lpstr>
      <vt:lpstr>  We offered 14 potential options for investing this new funding</vt:lpstr>
      <vt:lpstr>Now we’ll go into break-out groups and reconvene at 12: 30 PM</vt:lpstr>
      <vt:lpstr>Call to action! </vt:lpstr>
      <vt:lpstr>City Council hearings on Budget on Tuesday</vt:lpstr>
      <vt:lpstr>Bill in NYC legislature to renew NYC’s obligation to lower class size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NYC Kids need &amp; should receive smaller classes next year- more than ever before</dc:title>
  <dc:creator>leonie haimson</dc:creator>
  <cp:lastModifiedBy>leonie haimson</cp:lastModifiedBy>
  <cp:revision>119</cp:revision>
  <dcterms:created xsi:type="dcterms:W3CDTF">2021-03-30T22:35:41Z</dcterms:created>
  <dcterms:modified xsi:type="dcterms:W3CDTF">2021-05-22T14:29:42Z</dcterms:modified>
</cp:coreProperties>
</file>