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325" r:id="rId4"/>
    <p:sldId id="262" r:id="rId5"/>
    <p:sldId id="337" r:id="rId6"/>
    <p:sldId id="350" r:id="rId7"/>
    <p:sldId id="354" r:id="rId8"/>
    <p:sldId id="355" r:id="rId9"/>
    <p:sldId id="329" r:id="rId10"/>
    <p:sldId id="263" r:id="rId11"/>
    <p:sldId id="332" r:id="rId12"/>
    <p:sldId id="264" r:id="rId13"/>
    <p:sldId id="336" r:id="rId14"/>
    <p:sldId id="335" r:id="rId15"/>
    <p:sldId id="328" r:id="rId16"/>
    <p:sldId id="349" r:id="rId17"/>
    <p:sldId id="359" r:id="rId18"/>
    <p:sldId id="257" r:id="rId19"/>
    <p:sldId id="344" r:id="rId20"/>
    <p:sldId id="258" r:id="rId21"/>
    <p:sldId id="358" r:id="rId22"/>
    <p:sldId id="357" r:id="rId23"/>
    <p:sldId id="345" r:id="rId24"/>
    <p:sldId id="333" r:id="rId25"/>
    <p:sldId id="351" r:id="rId26"/>
    <p:sldId id="36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AppData\Local\Microsoft\Windows\INetCache\Content.Outlook\PRBGFD6E\class%20size%20LT%20trends%201998-2018%20(Updated%2004.22.21)%20(004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ocuments\Copy%20of%20class%20size%20LT%20trends%201998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Class%20Size%20Matters%20Team%20Folder\Data%20and%20Reports\Class%20Size%20Data\2006-2019%20citywide%20&amp;%20district%20class%20size%20trends_mast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Class%20Size%20Matters%20Team%20Folder\Data%20and%20Reports\Class%20Size%20Data\2006-2019%20citywide%20&amp;%20district%20class%20size%20trends_mast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Class%20Size%20Matters%20Team%20Folder\Data%20and%20Reports\Class%20Size%20Data\2006-2019%20citywide%20&amp;%20district%20class%20size%20trends_master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atrick\Desktop\Class%20Size%20Calculations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Leonie\Dropbox\Class%20Size%20Matters%20Team%20Folder\Data%20and%20Reports\Class%20Size%20Data\NYC%20class%20size%20vs.%20NYS%202016-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E6-402F-A433-06EA0EF0DA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Sheet1!$B$2:$W$2</c:f>
              <c:strCache>
                <c:ptCount val="22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  <c:pt idx="16">
                  <c:v>2014/15</c:v>
                </c:pt>
                <c:pt idx="17">
                  <c:v>2015/16</c:v>
                </c:pt>
                <c:pt idx="18">
                  <c:v>2016/17</c:v>
                </c:pt>
                <c:pt idx="19">
                  <c:v>2017/18</c:v>
                </c:pt>
                <c:pt idx="20">
                  <c:v>2018/19</c:v>
                </c:pt>
                <c:pt idx="21">
                  <c:v>2019/20</c:v>
                </c:pt>
              </c:strCache>
            </c:strRef>
          </c:cat>
          <c:val>
            <c:numRef>
              <c:f>Sheet1!$B$3:$W$3</c:f>
              <c:numCache>
                <c:formatCode>0.0</c:formatCode>
                <c:ptCount val="22"/>
                <c:pt idx="0">
                  <c:v>24.902153703129841</c:v>
                </c:pt>
                <c:pt idx="1">
                  <c:v>23.24580561180214</c:v>
                </c:pt>
                <c:pt idx="2">
                  <c:v>22.379472224198022</c:v>
                </c:pt>
                <c:pt idx="3">
                  <c:v>22.09556068031133</c:v>
                </c:pt>
                <c:pt idx="4">
                  <c:v>21.680386880954114</c:v>
                </c:pt>
                <c:pt idx="5">
                  <c:v>21.550788221296848</c:v>
                </c:pt>
                <c:pt idx="6">
                  <c:v>21.284872298624755</c:v>
                </c:pt>
                <c:pt idx="7">
                  <c:v>21.119423684413285</c:v>
                </c:pt>
                <c:pt idx="8">
                  <c:v>21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24.46</c:v>
                </c:pt>
                <c:pt idx="15">
                  <c:v>24.9</c:v>
                </c:pt>
                <c:pt idx="16">
                  <c:v>24.7</c:v>
                </c:pt>
                <c:pt idx="17">
                  <c:v>24.6</c:v>
                </c:pt>
                <c:pt idx="18">
                  <c:v>24.2</c:v>
                </c:pt>
                <c:pt idx="19">
                  <c:v>24</c:v>
                </c:pt>
                <c:pt idx="20">
                  <c:v>23.9</c:v>
                </c:pt>
                <c:pt idx="21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E6-402F-A433-06EA0EF0D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2700240"/>
        <c:axId val="722700880"/>
      </c:lineChart>
      <c:catAx>
        <c:axId val="7227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0880"/>
        <c:crosses val="autoZero"/>
        <c:auto val="1"/>
        <c:lblAlgn val="ctr"/>
        <c:lblOffset val="100"/>
        <c:noMultiLvlLbl val="0"/>
      </c:catAx>
      <c:valAx>
        <c:axId val="722700880"/>
        <c:scaling>
          <c:orientation val="minMax"/>
          <c:max val="2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0240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E5-4317-BD25-AD36B975E5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Sheet1!$B$28:$W$28</c:f>
              <c:strCache>
                <c:ptCount val="22"/>
                <c:pt idx="0">
                  <c:v>1998/99</c:v>
                </c:pt>
                <c:pt idx="1">
                  <c:v>1999/2000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  <c:pt idx="16">
                  <c:v>2014/15</c:v>
                </c:pt>
                <c:pt idx="17">
                  <c:v>2015/16</c:v>
                </c:pt>
                <c:pt idx="18">
                  <c:v>2016/17</c:v>
                </c:pt>
                <c:pt idx="19">
                  <c:v>2017/18</c:v>
                </c:pt>
                <c:pt idx="20">
                  <c:v>2018/19</c:v>
                </c:pt>
                <c:pt idx="21">
                  <c:v>2019/20</c:v>
                </c:pt>
              </c:strCache>
            </c:strRef>
          </c:cat>
          <c:val>
            <c:numRef>
              <c:f>Sheet1!$B$29:$W$29</c:f>
              <c:numCache>
                <c:formatCode>0.0</c:formatCode>
                <c:ptCount val="22"/>
                <c:pt idx="0">
                  <c:v>28.087172502203348</c:v>
                </c:pt>
                <c:pt idx="1">
                  <c:v>27.508882565561795</c:v>
                </c:pt>
                <c:pt idx="2">
                  <c:v>27.230740547393541</c:v>
                </c:pt>
                <c:pt idx="3">
                  <c:v>27.356857818504285</c:v>
                </c:pt>
                <c:pt idx="4">
                  <c:v>27.044258811460395</c:v>
                </c:pt>
                <c:pt idx="5">
                  <c:v>26.700728862973762</c:v>
                </c:pt>
                <c:pt idx="6">
                  <c:v>26.442842354333038</c:v>
                </c:pt>
                <c:pt idx="7">
                  <c:v>25.920627802690582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  <c:pt idx="16" formatCode="General">
                  <c:v>26.7</c:v>
                </c:pt>
                <c:pt idx="17" formatCode="General">
                  <c:v>26.7</c:v>
                </c:pt>
                <c:pt idx="18" formatCode="General">
                  <c:v>26.6</c:v>
                </c:pt>
                <c:pt idx="19" formatCode="General">
                  <c:v>26.6</c:v>
                </c:pt>
                <c:pt idx="20" formatCode="General">
                  <c:v>26.6</c:v>
                </c:pt>
                <c:pt idx="21" formatCode="General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9E5-4317-BD25-AD36B975E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2709520"/>
        <c:axId val="722709840"/>
      </c:lineChart>
      <c:catAx>
        <c:axId val="72270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9840"/>
        <c:crosses val="autoZero"/>
        <c:auto val="1"/>
        <c:lblAlgn val="ctr"/>
        <c:lblOffset val="100"/>
        <c:noMultiLvlLbl val="0"/>
      </c:catAx>
      <c:valAx>
        <c:axId val="72270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Average Citywide K-3rd Class Sizes</a:t>
            </a:r>
            <a:r>
              <a:rPr lang="en-US" sz="36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</a:p>
          <a:p>
            <a:pPr>
              <a:defRPr/>
            </a:pPr>
            <a:r>
              <a:rPr lang="en-US" sz="2800" i="1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Increased 14% since 2007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449687994298726E-2"/>
          <c:y val="0.18048772509757027"/>
          <c:w val="0.95175340251342755"/>
          <c:h val="0.57466080448488976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2007-2019'!$B$32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 2007-2019'!$C$31:$O$31</c:f>
              <c:strCache>
                <c:ptCount val="13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2018-9</c:v>
                </c:pt>
                <c:pt idx="12">
                  <c:v>2019-20</c:v>
                </c:pt>
              </c:strCache>
            </c:strRef>
          </c:cat>
          <c:val>
            <c:numRef>
              <c:f>'Citywide trends 2007-2019'!$C$32:$O$32</c:f>
              <c:numCache>
                <c:formatCode>General</c:formatCode>
                <c:ptCount val="13"/>
                <c:pt idx="0">
                  <c:v>20.7</c:v>
                </c:pt>
                <c:pt idx="1">
                  <c:v>20.5</c:v>
                </c:pt>
                <c:pt idx="2">
                  <c:v>20.3</c:v>
                </c:pt>
                <c:pt idx="3">
                  <c:v>20.100000000000001</c:v>
                </c:pt>
                <c:pt idx="4">
                  <c:v>19.899999999999999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  <c:pt idx="12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1A-44EB-A2F3-2DAB830E1758}"/>
            </c:ext>
          </c:extLst>
        </c:ser>
        <c:ser>
          <c:idx val="1"/>
          <c:order val="1"/>
          <c:tx>
            <c:strRef>
              <c:f>'Citywide trends 2007-2019'!$B$33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 2007-2019'!$C$31:$O$31</c:f>
              <c:strCache>
                <c:ptCount val="13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2018-9</c:v>
                </c:pt>
                <c:pt idx="12">
                  <c:v>2019-20</c:v>
                </c:pt>
              </c:strCache>
            </c:strRef>
          </c:cat>
          <c:val>
            <c:numRef>
              <c:f>'Citywide trends 2007-2019'!$C$33:$O$33</c:f>
              <c:numCache>
                <c:formatCode>General</c:formatCode>
                <c:ptCount val="13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 formatCode="0.0">
                  <c:v>24.86</c:v>
                </c:pt>
                <c:pt idx="7" formatCode="0.0">
                  <c:v>24.70293504689128</c:v>
                </c:pt>
                <c:pt idx="8">
                  <c:v>24.6</c:v>
                </c:pt>
                <c:pt idx="9">
                  <c:v>24.2</c:v>
                </c:pt>
                <c:pt idx="10" formatCode="0.0">
                  <c:v>23.959246235686592</c:v>
                </c:pt>
                <c:pt idx="11">
                  <c:v>23.9</c:v>
                </c:pt>
                <c:pt idx="12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1A-44EB-A2F3-2DAB830E1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8899200"/>
        <c:axId val="348900768"/>
      </c:lineChart>
      <c:catAx>
        <c:axId val="34889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900768"/>
        <c:crosses val="autoZero"/>
        <c:auto val="1"/>
        <c:lblAlgn val="ctr"/>
        <c:lblOffset val="100"/>
        <c:noMultiLvlLbl val="0"/>
      </c:catAx>
      <c:valAx>
        <c:axId val="348900768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89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44294380420989"/>
          <c:y val="0.91187657089359742"/>
          <c:w val="0.62131720289930648"/>
          <c:h val="8.81234291064025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Average Citywide 4</a:t>
            </a:r>
            <a:r>
              <a:rPr lang="en-US" sz="36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-8</a:t>
            </a:r>
            <a:r>
              <a:rPr lang="en-US" sz="36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Class Sizes </a:t>
            </a:r>
          </a:p>
          <a:p>
            <a:pPr>
              <a:defRPr sz="3200"/>
            </a:pP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Increased 6% Since 2007</a:t>
            </a:r>
          </a:p>
        </c:rich>
      </c:tx>
      <c:layout>
        <c:manualLayout>
          <c:xMode val="edge"/>
          <c:yMode val="edge"/>
          <c:x val="0.20556717510064557"/>
          <c:y val="3.31038307711536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'Citywide trends 2007-2019'!$B$13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 2007-2019'!$C$12:$O$12</c:f>
              <c:strCache>
                <c:ptCount val="13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  <c:pt idx="12">
                  <c:v>2019-2020</c:v>
                </c:pt>
              </c:strCache>
            </c:strRef>
          </c:cat>
          <c:val>
            <c:numRef>
              <c:f>'Citywide trends 2007-2019'!$C$13:$O$13</c:f>
              <c:numCache>
                <c:formatCode>General</c:formatCode>
                <c:ptCount val="13"/>
                <c:pt idx="0">
                  <c:v>24.8</c:v>
                </c:pt>
                <c:pt idx="1">
                  <c:v>24.6</c:v>
                </c:pt>
                <c:pt idx="2">
                  <c:v>23.8</c:v>
                </c:pt>
                <c:pt idx="3">
                  <c:v>23.3</c:v>
                </c:pt>
                <c:pt idx="4">
                  <c:v>22.9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  <c:pt idx="12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C0-456E-8FD4-A0C71DF2C9D5}"/>
            </c:ext>
          </c:extLst>
        </c:ser>
        <c:ser>
          <c:idx val="1"/>
          <c:order val="1"/>
          <c:tx>
            <c:strRef>
              <c:f>'Citywide trends 2007-2019'!$B$14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 2007-2019'!$C$12:$O$12</c:f>
              <c:strCache>
                <c:ptCount val="13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  <c:pt idx="12">
                  <c:v>2019-2020</c:v>
                </c:pt>
              </c:strCache>
            </c:strRef>
          </c:cat>
          <c:val>
            <c:numRef>
              <c:f>'Citywide trends 2007-2019'!$C$14:$O$14</c:f>
              <c:numCache>
                <c:formatCode>General</c:formatCode>
                <c:ptCount val="13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>
                  <c:v>26.8</c:v>
                </c:pt>
                <c:pt idx="7" formatCode="0.0">
                  <c:v>26.662623389660364</c:v>
                </c:pt>
                <c:pt idx="8">
                  <c:v>26.7</c:v>
                </c:pt>
                <c:pt idx="9">
                  <c:v>26.6</c:v>
                </c:pt>
                <c:pt idx="10" formatCode="0.0">
                  <c:v>26.619543650793652</c:v>
                </c:pt>
                <c:pt idx="11">
                  <c:v>26.6</c:v>
                </c:pt>
                <c:pt idx="12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C0-456E-8FD4-A0C71DF2C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30968"/>
        <c:axId val="349468568"/>
      </c:lineChart>
      <c:catAx>
        <c:axId val="703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68568"/>
        <c:crosses val="autoZero"/>
        <c:auto val="1"/>
        <c:lblAlgn val="ctr"/>
        <c:lblOffset val="100"/>
        <c:noMultiLvlLbl val="0"/>
      </c:catAx>
      <c:valAx>
        <c:axId val="349468568"/>
        <c:scaling>
          <c:orientation val="minMax"/>
          <c:min val="2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0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Average</a:t>
            </a:r>
            <a:r>
              <a:rPr lang="en-US" sz="36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Citywide HS Class Sizes</a:t>
            </a:r>
            <a:r>
              <a:rPr lang="en-US" sz="32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</a:p>
          <a:p>
            <a:pPr>
              <a:defRPr sz="3200"/>
            </a:pPr>
            <a:r>
              <a:rPr lang="en-US" sz="2800" i="1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Increased 2% Since 2007</a:t>
            </a:r>
            <a:endParaRPr lang="en-US" sz="2800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c:rich>
      </c:tx>
      <c:layout>
        <c:manualLayout>
          <c:xMode val="edge"/>
          <c:yMode val="edge"/>
          <c:x val="0.21530819173919044"/>
          <c:y val="1.93423177871996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'Citywide trends 2007-2019'!$B$6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 2007-2019'!$C$5:$O$5</c:f>
              <c:strCache>
                <c:ptCount val="1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  <c:pt idx="12">
                  <c:v>2019-20</c:v>
                </c:pt>
              </c:strCache>
            </c:strRef>
          </c:cat>
          <c:val>
            <c:numRef>
              <c:f>'Citywide trends 2007-2019'!$C$6:$O$6</c:f>
              <c:numCache>
                <c:formatCode>General</c:formatCode>
                <c:ptCount val="13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  <c:pt idx="11">
                  <c:v>26.4</c:v>
                </c:pt>
                <c:pt idx="12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9F-472E-9099-2C511123AE45}"/>
            </c:ext>
          </c:extLst>
        </c:ser>
        <c:ser>
          <c:idx val="1"/>
          <c:order val="1"/>
          <c:tx>
            <c:strRef>
              <c:f>'Citywide trends 2007-2019'!$B$7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 2007-2019'!$C$5:$O$5</c:f>
              <c:strCache>
                <c:ptCount val="13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  <c:pt idx="12">
                  <c:v>2019-20</c:v>
                </c:pt>
              </c:strCache>
            </c:strRef>
          </c:cat>
          <c:val>
            <c:numRef>
              <c:f>'Citywide trends 2007-2019'!$C$7:$O$7</c:f>
              <c:numCache>
                <c:formatCode>General</c:formatCode>
                <c:ptCount val="13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  <c:pt idx="11">
                  <c:v>24.5</c:v>
                </c:pt>
                <c:pt idx="12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9F-472E-9099-2C511123AE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9471312"/>
        <c:axId val="349468176"/>
      </c:lineChart>
      <c:catAx>
        <c:axId val="34947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68176"/>
        <c:crosses val="autoZero"/>
        <c:auto val="1"/>
        <c:lblAlgn val="ctr"/>
        <c:lblOffset val="100"/>
        <c:noMultiLvlLbl val="0"/>
      </c:catAx>
      <c:valAx>
        <c:axId val="349468176"/>
        <c:scaling>
          <c:orientation val="minMax"/>
          <c:max val="28"/>
          <c:min val="2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713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'30 or more '!$B$6:$B$9</c:f>
              <c:strCache>
                <c:ptCount val="4"/>
                <c:pt idx="0">
                  <c:v>K-3</c:v>
                </c:pt>
                <c:pt idx="1">
                  <c:v>Grade 4-8</c:v>
                </c:pt>
                <c:pt idx="2">
                  <c:v>High School (Minimum)</c:v>
                </c:pt>
                <c:pt idx="3">
                  <c:v>Total</c:v>
                </c:pt>
              </c:strCache>
            </c:strRef>
          </c:cat>
          <c:val>
            <c:numRef>
              <c:f>'30 or more '!$C$6:$C$9</c:f>
              <c:numCache>
                <c:formatCode>_(* #,##0_);_(* \(#,##0\);_(* "-"??_);_(@_)</c:formatCode>
                <c:ptCount val="4"/>
                <c:pt idx="0">
                  <c:v>37837</c:v>
                </c:pt>
                <c:pt idx="1">
                  <c:v>115903</c:v>
                </c:pt>
                <c:pt idx="2">
                  <c:v>182425</c:v>
                </c:pt>
                <c:pt idx="3">
                  <c:v>336165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BD-F04B-9A83-FBEDDC9D44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668304"/>
        <c:axId val="248357744"/>
      </c:barChart>
      <c:catAx>
        <c:axId val="2466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357744"/>
        <c:crosses val="autoZero"/>
        <c:auto val="1"/>
        <c:lblAlgn val="ctr"/>
        <c:lblOffset val="100"/>
        <c:noMultiLvlLbl val="0"/>
      </c:catAx>
      <c:valAx>
        <c:axId val="24835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66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i="1" dirty="0">
                <a:solidFill>
                  <a:schemeClr val="tx1"/>
                </a:solidFill>
                <a:latin typeface="+mj-lt"/>
              </a:rPr>
              <a:t> NYC class sizes are 15-30% higher on average than rest of the state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rgbClr val="FF2F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Sheet2!$B$2:$B$13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C-4FE2-852B-EBC6C740474F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2370974225362E-2"/>
                  <c:y val="1.96498411717773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986737793284227E-2"/>
                      <c:h val="0.100457238613651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B2C-4FE2-852B-EBC6C740474F}"/>
                </c:ext>
              </c:extLst>
            </c:dLbl>
            <c:dLbl>
              <c:idx val="1"/>
              <c:layout>
                <c:manualLayout>
                  <c:x val="8.022463909651108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6D12-42D8-85C0-C81F42B1ACFB}"/>
                </c:ext>
              </c:extLst>
            </c:dLbl>
            <c:dLbl>
              <c:idx val="2"/>
              <c:layout>
                <c:manualLayout>
                  <c:x val="9.62695669158133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AB-43D1-B809-5FF7B1297440}"/>
                </c:ext>
              </c:extLst>
            </c:dLbl>
            <c:dLbl>
              <c:idx val="3"/>
              <c:layout>
                <c:manualLayout>
                  <c:x val="6.41797112772085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AB-43D1-B809-5FF7B1297440}"/>
                </c:ext>
              </c:extLst>
            </c:dLbl>
            <c:dLbl>
              <c:idx val="4"/>
              <c:layout>
                <c:manualLayout>
                  <c:x val="9.62695669158136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AB-43D1-B809-5FF7B1297440}"/>
                </c:ext>
              </c:extLst>
            </c:dLbl>
            <c:dLbl>
              <c:idx val="5"/>
              <c:layout>
                <c:manualLayout>
                  <c:x val="8.02246390965107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AB-43D1-B809-5FF7B1297440}"/>
                </c:ext>
              </c:extLst>
            </c:dLbl>
            <c:dLbl>
              <c:idx val="6"/>
              <c:layout>
                <c:manualLayout>
                  <c:x val="6.41797112772091E-3"/>
                  <c:y val="-5.23990553328870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AB-43D1-B809-5FF7B1297440}"/>
                </c:ext>
              </c:extLst>
            </c:dLbl>
            <c:dLbl>
              <c:idx val="7"/>
              <c:layout>
                <c:manualLayout>
                  <c:x val="8.022463909651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AB-43D1-B809-5FF7B1297440}"/>
                </c:ext>
              </c:extLst>
            </c:dLbl>
            <c:dLbl>
              <c:idx val="8"/>
              <c:layout>
                <c:manualLayout>
                  <c:x val="6.41797112772079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AB-43D1-B809-5FF7B1297440}"/>
                </c:ext>
              </c:extLst>
            </c:dLbl>
            <c:dLbl>
              <c:idx val="9"/>
              <c:layout>
                <c:manualLayout>
                  <c:x val="6.41797112772079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AB-43D1-B809-5FF7B1297440}"/>
                </c:ext>
              </c:extLst>
            </c:dLbl>
            <c:dLbl>
              <c:idx val="10"/>
              <c:layout>
                <c:manualLayout>
                  <c:x val="4.8134783457906829E-3"/>
                  <c:y val="-1.047981106657740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7AB-43D1-B809-5FF7B1297440}"/>
                </c:ext>
              </c:extLst>
            </c:dLbl>
            <c:dLbl>
              <c:idx val="11"/>
              <c:layout>
                <c:manualLayout>
                  <c:x val="8.02246390965113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AB-43D1-B809-5FF7B12974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Sheet2!$C$2:$C$13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2C-4FE2-852B-EBC6C7404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27440"/>
        <c:axId val="7032144"/>
      </c:barChart>
      <c:catAx>
        <c:axId val="702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2144"/>
        <c:crosses val="autoZero"/>
        <c:auto val="1"/>
        <c:lblAlgn val="ctr"/>
        <c:lblOffset val="100"/>
        <c:noMultiLvlLbl val="0"/>
      </c:catAx>
      <c:valAx>
        <c:axId val="7032144"/>
        <c:scaling>
          <c:orientation val="minMax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23569501747091"/>
          <c:y val="0.93650644353756518"/>
          <c:w val="0.50945538966812776"/>
          <c:h val="6.34935564624347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0.26848</cdr:x>
      <cdr:y>0.65669</cdr:y>
    </cdr:from>
    <cdr:to>
      <cdr:x>0.26848</cdr:x>
      <cdr:y>0.71969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A7471D21-EFC9-C74B-945C-B38DC73CC0F7}"/>
            </a:ext>
          </a:extLst>
        </cdr:cNvPr>
        <cdr:cNvCxnSpPr/>
      </cdr:nvCxnSpPr>
      <cdr:spPr>
        <a:xfrm xmlns:a="http://schemas.openxmlformats.org/drawingml/2006/main">
          <a:off x="3286126" y="2647950"/>
          <a:ext cx="0" cy="254000"/>
        </a:xfrm>
        <a:prstGeom xmlns:a="http://schemas.openxmlformats.org/drawingml/2006/main" prst="line">
          <a:avLst/>
        </a:prstGeom>
        <a:ln xmlns:a="http://schemas.openxmlformats.org/drawingml/2006/main" w="28575" cap="sq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0.21245</cdr:x>
      <cdr:y>0.70709</cdr:y>
    </cdr:from>
    <cdr:to>
      <cdr:x>0.31933</cdr:x>
      <cdr:y>0.80804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1D0360B4-A04C-E74A-9E3F-57EA14134D79}"/>
            </a:ext>
          </a:extLst>
        </cdr:cNvPr>
        <cdr:cNvSpPr txBox="1"/>
      </cdr:nvSpPr>
      <cdr:spPr>
        <a:xfrm xmlns:a="http://schemas.openxmlformats.org/drawingml/2006/main">
          <a:off x="2381761" y="3485389"/>
          <a:ext cx="1198224" cy="497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/>
            <a:t>CFE Decision Issued</a:t>
          </a:r>
          <a:r>
            <a:rPr lang="en-US" sz="1100" baseline="0" dirty="0"/>
            <a:t> 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0.28421</cdr:x>
      <cdr:y>0.35479</cdr:y>
    </cdr:from>
    <cdr:to>
      <cdr:x>0.28421</cdr:x>
      <cdr:y>0.40959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D2F7003C-FF23-A247-8677-F90ABB149003}"/>
            </a:ext>
          </a:extLst>
        </cdr:cNvPr>
        <cdr:cNvCxnSpPr/>
      </cdr:nvCxnSpPr>
      <cdr:spPr>
        <a:xfrm xmlns:a="http://schemas.openxmlformats.org/drawingml/2006/main">
          <a:off x="3514726" y="1644650"/>
          <a:ext cx="0" cy="254000"/>
        </a:xfrm>
        <a:prstGeom xmlns:a="http://schemas.openxmlformats.org/drawingml/2006/main" prst="line">
          <a:avLst/>
        </a:prstGeom>
        <a:ln xmlns:a="http://schemas.openxmlformats.org/drawingml/2006/main" w="28575" cap="sq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0.23107</cdr:x>
      <cdr:y>0.40274</cdr:y>
    </cdr:from>
    <cdr:to>
      <cdr:x>0.33684</cdr:x>
      <cdr:y>0.45479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E999016-FA57-7D4E-B7F4-1B4082309104}"/>
            </a:ext>
          </a:extLst>
        </cdr:cNvPr>
        <cdr:cNvSpPr txBox="1"/>
      </cdr:nvSpPr>
      <cdr:spPr>
        <a:xfrm xmlns:a="http://schemas.openxmlformats.org/drawingml/2006/main">
          <a:off x="2857500" y="1866900"/>
          <a:ext cx="1308100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/>
            <a:t>CFE Decision Issued</a:t>
          </a:r>
          <a:r>
            <a:rPr lang="en-US" sz="1100" baseline="0" dirty="0"/>
            <a:t> 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0.96024</cdr:y>
    </cdr:from>
    <cdr:to>
      <cdr:x>0.37699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5DC7155-2092-4AA2-9093-2D939A3212FA}"/>
            </a:ext>
          </a:extLst>
        </cdr:cNvPr>
        <cdr:cNvSpPr txBox="1"/>
      </cdr:nvSpPr>
      <cdr:spPr>
        <a:xfrm xmlns:a="http://schemas.openxmlformats.org/drawingml/2006/main">
          <a:off x="0" y="6156102"/>
          <a:ext cx="4262907" cy="254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data source: NYSED for 2016-2017  </a:t>
          </a:r>
          <a:r>
            <a:rPr lang="en-US" dirty="0">
              <a:solidFill>
                <a:schemeClr val="tx1"/>
              </a:solidFill>
            </a:rPr>
            <a:t>http://www.p12.nysed.gov/irs/pmf/</a:t>
          </a:r>
          <a:r>
            <a:rPr lang="en-US" dirty="0"/>
            <a:t> 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A0708-A910-465A-8473-27A530311AF1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99656-AFC5-4E9F-8585-8E317FB14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9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3988A-C8D2-450D-B655-57C1F51B344F}" type="slidenum">
              <a:rPr lang="en-US"/>
              <a:pPr/>
              <a:t>4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CE03-AC48-4406-B599-F5D9E0F4F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5006B-0C69-421F-8FF1-3369872F5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A2A59-A485-430B-9E6B-79B18AE8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08B58-56D5-453A-A894-5289E6ADF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0BC97-BC28-419E-847D-E3182933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B0059-1757-4D5D-96E4-58778783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7ED86-FBC6-452A-BE76-606976F87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60E9B-4F97-4C8B-9E4C-0EA7DA5D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15941-2334-447E-84E5-071DB8BC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F9F87-D36A-43CB-89A2-7C0D2959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8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38EAF6-C6FB-47A4-9592-E6AD7EA68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5BEF1-B2F5-408A-A7EB-457619AB5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2183E-7E9B-48D8-8AD1-8E3F78C1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143D7-9320-4FAC-BA3E-078A884B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84EB2-8240-404A-B0DD-9B5A5309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5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44042-A7B6-47DE-B317-C828422E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46D60-251D-41DB-9730-3664C5A5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8BA90-6CC9-4339-8780-43DA2C51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11A2E-3D5E-462F-86AB-969D513D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D1929-E48E-48B2-AF62-6D55E1C0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7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EEFC4-A750-48FC-8C7B-1D35A1278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695B6-04A6-4B3E-9682-A54D9D41A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BD1DC-62E5-4A17-9D59-5750EB31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719A9-A3EC-4DA6-990B-D87224D1E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E04B7-BD94-42A8-80D1-3DB4FF16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7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E4576-1759-4060-94FD-895D9F47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64090-AFE3-4CB2-BA8B-206C0D7E1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90BE5-A3A3-47F1-ACDC-F184ED88B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CDFA9-4052-4B25-AC0F-ADBCD931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5A25E-90F6-41D5-A7C4-976F3436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1A48C-582E-4E5D-995B-8A549C20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9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F2F9-10E9-4AD8-BBBD-CE744750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664F8-AE74-412C-BE19-F924EA866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CA20B-4584-4DAF-A56A-1B7D74D0A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F8DED-D09F-427F-8E1F-C4B6D2A02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EBA8C1-E72C-465E-AFB6-F0324F934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23BE63-E752-4F20-B647-848BADD07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060D0-1930-4248-A65B-BDF2D764A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23DB3B-BDF3-4D75-AD25-81AEDFC0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0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0E3C-2586-429A-9A12-97E19D5A1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AE3F3-3E3C-4E3D-BD7A-F1C80A21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6B135-2991-4FDE-9DD6-435090E6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03B09-461E-4E2F-B315-829AB1EEF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9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C7DB2-ADE1-4F9E-BCE3-CCBF9E70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3F607-E5B6-4A49-9C25-BE07C1177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594C5-C966-4FD0-97D4-97317298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0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3D74-0757-4692-BDA3-D012C1B5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D455A-CE8D-42A7-92EA-5671F518C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40873-E3E8-4D5C-B5B1-65A02175A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557DD-C355-426F-A825-89A9A17D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55B79-D3ED-47E8-BE09-EA547A30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4613A6-AF6B-4584-A400-AC56723C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0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32AA-D87E-4F32-BB30-053A4B5B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F98EF6-DD15-4FD3-A3CA-E5D4582A1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F9608-DFBD-45C5-A1D8-9E1F29536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00CD1-8E76-42D6-9DA9-14347443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3941F-0473-43E3-B773-CB5842C2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F54ED-EDE0-4B53-902A-5B7836AD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5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435E92-2B85-44D6-824A-7645D9F6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3460D-5165-4DBB-8806-F6ACFD2F5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29880-2B4A-4E1E-BC62-FC38131C9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88E97-8086-4CC9-8C42-90FA64E6A8D7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C3F56-07D1-4932-9A32-4CCA41AE3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0B30C-0A2C-48F9-8F7F-78C7C4051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5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tinyurl.com/CPACclasssiz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ncil.nyc.gov/budget/wp-content/uploads/sites/54/2021/04/Fiscal-2022-Preliminary-Budget-Response-1.pdf#page2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ft.org/news-stories/what-works-what-doesn-t-teachers-speak-their-mind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bc7ny.com/what-catholic-schools-are-closing-school-closings-nyc-which-2020/6309217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classsizereso2021" TargetMode="External"/><Relationship Id="rId7" Type="http://schemas.openxmlformats.org/officeDocument/2006/relationships/hyperlink" Target="mailto:info@classsizematters.org" TargetMode="External"/><Relationship Id="rId2" Type="http://schemas.openxmlformats.org/officeDocument/2006/relationships/hyperlink" Target="https://tinyurl.com/classsizepetition20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inyurl.com/Classsizenewsletter" TargetMode="External"/><Relationship Id="rId5" Type="http://schemas.openxmlformats.org/officeDocument/2006/relationships/hyperlink" Target="mailto:scousins@nysenate.gov" TargetMode="External"/><Relationship Id="rId4" Type="http://schemas.openxmlformats.org/officeDocument/2006/relationships/hyperlink" Target="https://actionnetwork.org/letters/please-sign-onto-bill-s6296-to-update-nycs-commitment-to-lower-class-size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parentaction2021" TargetMode="External"/><Relationship Id="rId2" Type="http://schemas.openxmlformats.org/officeDocument/2006/relationships/hyperlink" Target="http://www.surveymonkey.com/r/Howtoreopennextyea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7EA8-42F5-4E3A-9C58-FFB86D18A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137" y="1852653"/>
            <a:ext cx="9525663" cy="2138901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 Size Reduction in our schools: </a:t>
            </a:r>
            <a:b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4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next year will be </a:t>
            </a:r>
            <a:r>
              <a:rPr lang="en-US" sz="40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our </a:t>
            </a:r>
            <a:r>
              <a:rPr lang="en-US" sz="4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best opportunity to lower class size</a:t>
            </a:r>
            <a:endParaRPr lang="en-US" sz="4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F8C9D-CDDA-460B-A6EE-479BB53DC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137" y="3991554"/>
            <a:ext cx="9220863" cy="1494846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Class Size Matters Presentation </a:t>
            </a:r>
            <a:r>
              <a:rPr lang="en-US"/>
              <a:t>to CPAC</a:t>
            </a:r>
            <a:endParaRPr lang="en-US" dirty="0"/>
          </a:p>
          <a:p>
            <a:r>
              <a:rPr lang="en-US" dirty="0"/>
              <a:t>5/6/21</a:t>
            </a:r>
          </a:p>
          <a:p>
            <a:r>
              <a:rPr lang="en-US" dirty="0">
                <a:hlinkClick r:id="rId2"/>
              </a:rPr>
              <a:t>https://tinyurl.com/CPACclasssize</a:t>
            </a:r>
            <a:endParaRPr lang="en-US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F146864B-B9CA-4B22-ACAB-E993B45879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1" y="175743"/>
            <a:ext cx="3338511" cy="222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48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1F34CEC-A549-43E6-A025-4AC1B8772C17}"/>
              </a:ext>
            </a:extLst>
          </p:cNvPr>
          <p:cNvGraphicFramePr>
            <a:graphicFrameLocks/>
          </p:cNvGraphicFramePr>
          <p:nvPr/>
        </p:nvGraphicFramePr>
        <p:xfrm>
          <a:off x="901521" y="386366"/>
          <a:ext cx="10444766" cy="6297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2248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84DB256-BEBE-4415-97FE-61C7D53B67E2}"/>
              </a:ext>
            </a:extLst>
          </p:cNvPr>
          <p:cNvGraphicFramePr>
            <a:graphicFrameLocks/>
          </p:cNvGraphicFramePr>
          <p:nvPr/>
        </p:nvGraphicFramePr>
        <p:xfrm>
          <a:off x="656823" y="200025"/>
          <a:ext cx="10934163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9097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591210F-50DF-475E-A9E5-C9B24DE975DB}"/>
              </a:ext>
            </a:extLst>
          </p:cNvPr>
          <p:cNvGraphicFramePr>
            <a:graphicFrameLocks/>
          </p:cNvGraphicFramePr>
          <p:nvPr/>
        </p:nvGraphicFramePr>
        <p:xfrm>
          <a:off x="643945" y="600075"/>
          <a:ext cx="10702342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7972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850FD0-AFA1-4A43-9879-6949870A9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But even averages don’t tell the whole story…</a:t>
            </a:r>
          </a:p>
        </p:txBody>
      </p:sp>
    </p:spTree>
    <p:extLst>
      <p:ext uri="{BB962C8B-B14F-4D97-AF65-F5344CB8AC3E}">
        <p14:creationId xmlns:p14="http://schemas.microsoft.com/office/powerpoint/2010/main" val="1659577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85AA8-0A3E-4A4A-9F30-B8A4D897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80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More than 336,000 students – or about 1/3 of all students were in classes of 30 or more before the pandemic hit  </a:t>
            </a:r>
            <a:br>
              <a:rPr lang="en-US" sz="4000" dirty="0"/>
            </a:b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E55DB21-0068-B74D-8F4C-DF3790270B7D}"/>
              </a:ext>
            </a:extLst>
          </p:cNvPr>
          <p:cNvGraphicFramePr>
            <a:graphicFrameLocks/>
          </p:cNvGraphicFramePr>
          <p:nvPr/>
        </p:nvGraphicFramePr>
        <p:xfrm>
          <a:off x="1066800" y="1557338"/>
          <a:ext cx="9671050" cy="505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66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436768-E62B-4C85-8FC8-F82DA13B69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761477"/>
              </p:ext>
            </p:extLst>
          </p:nvPr>
        </p:nvGraphicFramePr>
        <p:xfrm>
          <a:off x="399245" y="180304"/>
          <a:ext cx="11307651" cy="6410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6413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151246-CDD6-4EBF-99C9-D0137976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Next year represents a golden opportunity to begin to lower class size; why? </a:t>
            </a:r>
          </a:p>
        </p:txBody>
      </p:sp>
    </p:spTree>
    <p:extLst>
      <p:ext uri="{BB962C8B-B14F-4D97-AF65-F5344CB8AC3E}">
        <p14:creationId xmlns:p14="http://schemas.microsoft.com/office/powerpoint/2010/main" val="4108830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00D57F5-A75C-4872-8AF5-C2A62095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Now that NYC schools are getting full foundation funding from the state…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3C999B-7260-4A4A-923E-4CB3AB43B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It’s time to fulfill the goals of the CFE lawsuit, the Court of Appeals decision and for NYC to lower class size.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Sen. Robert Jackson, original CFE plaintiff, introduced a bill, S.6267  to update the C4E law and require NYC to submit a new five-year plan to lower class size.  Co-sponsored by 10 other Senators from NYC.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The same bill will be introduced in the Assembly by AM Jo Anne Simon 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The bill has additional transparency &amp; accountability provisions that will help ensure that NYC DOE actually follows through this time.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443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9A72DC-BE36-4A90-8E3C-93D38B27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NYC schools due to receive more than $8 billion in additional state &amp; federal aid over next 2-3 years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C2E18-CD34-4205-98D6-2E21B8DA3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Dec. 2020 – Congress passes $2.2 B in additional aid for NYC schools via the Coronavirus Response and Relief Supplemental Appropriations (CRRSA).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Feb. 2021 – America Cares Rescue Act (ACRA) includes about $4.8 B in extra funds for NYC schools over the next two- three years, to help them reopen safely and well with additional learning support.  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April 2021 – State budget includes $530 M in additional state foundation aid to NYC schools next year, increasing to about $1.3 B over three years, to fulfill the goals of the Campaign for Fiscal Equity lawsuit.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172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97D8-31B8-4CF9-99AC-CA4D938FF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That’s not all that NYC schools may receive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EB057-072A-4D3D-B3CD-952B16E49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/>
              <a:t>April 2021- Pres. Biden has proposed sharp 41% increase in overall federal education funding , including more than double the current funding for Title One. </a:t>
            </a:r>
          </a:p>
          <a:p>
            <a:endParaRPr lang="en-US" dirty="0"/>
          </a:p>
          <a:p>
            <a:r>
              <a:rPr lang="en-US" dirty="0"/>
              <a:t>If approved, this could mean about $740M in additional annual Title One funds for NYC schools.</a:t>
            </a:r>
          </a:p>
          <a:p>
            <a:endParaRPr lang="en-US" dirty="0"/>
          </a:p>
          <a:p>
            <a:r>
              <a:rPr lang="en-US" dirty="0"/>
              <a:t>Biden has also proposed $100B in his infrastructure bill for school construction, modernization and repair, which could help accelerate acquisition of more space via building and leasing new schools.  </a:t>
            </a:r>
          </a:p>
        </p:txBody>
      </p:sp>
    </p:spTree>
    <p:extLst>
      <p:ext uri="{BB962C8B-B14F-4D97-AF65-F5344CB8AC3E}">
        <p14:creationId xmlns:p14="http://schemas.microsoft.com/office/powerpoint/2010/main" val="404766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706852-9D88-42DA-83F5-B8ED3F6B6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City Council proposal to fund class size reduction starting next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44935-5563-40F3-8B7E-BC1C30008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920240"/>
            <a:ext cx="10433654" cy="4704080"/>
          </a:xfrm>
        </p:spPr>
        <p:txBody>
          <a:bodyPr>
            <a:normAutofit fontScale="32500" lnSpcReduction="20000"/>
          </a:bodyPr>
          <a:lstStyle/>
          <a:p>
            <a:endParaRPr lang="en-US" sz="6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67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City Council has </a:t>
            </a:r>
            <a:r>
              <a:rPr lang="en-US" sz="1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proposed $250M</a:t>
            </a:r>
            <a:r>
              <a:rPr lang="en-US" sz="1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allocated in next year’s DOE budget to hire about  2,500 more teachers to lower class size, targeted towards struggling schools with especially vulnerable students</a:t>
            </a:r>
          </a:p>
          <a:p>
            <a:endParaRPr lang="en-US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 could lower class size in as many as 10,000 classrooms – as adding a new teacher lowers class size for all the other students in a school in the same grade or subject</a:t>
            </a:r>
          </a:p>
          <a:p>
            <a:endParaRPr lang="en-US" sz="1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3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3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3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3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3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3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3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079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E52F7-038B-4682-B888-28F8D81EF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These funds should be used to reopen schools safely &amp; with additional learning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5398B-0860-45C3-9DDF-8BFD47394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Smaller classes are necessary to give the in-person emotional and academic support NYC kids need after more than a year of remote or blended learning.</a:t>
            </a:r>
          </a:p>
          <a:p>
            <a:endParaRPr lang="en-US" sz="3600" dirty="0"/>
          </a:p>
          <a:p>
            <a:r>
              <a:rPr lang="en-US" sz="3600" i="1" dirty="0"/>
              <a:t>They will need to make close connections with their teachers more than ever before.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664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esks in empty classroom">
            <a:extLst>
              <a:ext uri="{FF2B5EF4-FFF2-40B4-BE49-F238E27FC236}">
                <a16:creationId xmlns:a16="http://schemas.microsoft.com/office/drawing/2014/main" id="{48DADB36-CABF-4C6D-BAF3-2A97CA8EFE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6566" r="13190"/>
          <a:stretch/>
        </p:blipFill>
        <p:spPr>
          <a:xfrm>
            <a:off x="6441440" y="-1"/>
            <a:ext cx="5750255" cy="68580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C04A72-4DEA-4CA4-99F6-5771A4E1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60" y="751840"/>
            <a:ext cx="5374640" cy="488534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Smaller classes would also allow for better health and safety with social distancing next year.</a:t>
            </a:r>
            <a:br>
              <a:rPr lang="en-US" sz="3200" dirty="0">
                <a:solidFill>
                  <a:srgbClr val="000000"/>
                </a:solidFill>
              </a:rPr>
            </a:b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Given current class sizes, more than half of all students couldn’t attend school full-time with 3 feet of distancing.</a:t>
            </a:r>
            <a:br>
              <a:rPr lang="en-US" sz="3200" dirty="0">
                <a:solidFill>
                  <a:srgbClr val="000000"/>
                </a:solidFill>
              </a:rPr>
            </a:br>
            <a:br>
              <a:rPr lang="en-US" sz="3200" dirty="0">
                <a:solidFill>
                  <a:srgbClr val="000000"/>
                </a:solidFill>
              </a:rPr>
            </a:b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08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666529-DEAC-4C71-B227-E58937BAE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Smaller classes are also very popular among parents and teachers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F14C-F292-402F-8EA7-03C5E88F3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4" y="2647783"/>
            <a:ext cx="11182626" cy="3935897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Every year in the DOE’s own parent surveys, class size reduction comes out as the #1 priority among parents of K12 students when asked about what change they’d most like to see in their schools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 In a 2014 UFT survey, 99% of teachers said reducing class size would be the most effective reform to improve student outcomes –outstripping any other reform, including socio-emotional learning, expanding </a:t>
            </a:r>
            <a:r>
              <a:rPr lang="en-US" sz="2400" dirty="0" err="1">
                <a:solidFill>
                  <a:srgbClr val="000000"/>
                </a:solidFill>
              </a:rPr>
              <a:t>preK</a:t>
            </a:r>
            <a:r>
              <a:rPr lang="en-US" sz="2400" dirty="0">
                <a:solidFill>
                  <a:srgbClr val="000000"/>
                </a:solidFill>
              </a:rPr>
              <a:t>, community schools, and college-ready standards. 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Source: NY Teacher, 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What works, what doesn’t: Teachers speak their minds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3777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CBB97-8183-4601-89A9-E3537452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826681"/>
            <a:ext cx="9412574" cy="75364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What about space?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801C8-158F-4F97-8873-2EE5E6B79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2560320"/>
            <a:ext cx="11612879" cy="3942080"/>
          </a:xfrm>
        </p:spPr>
        <p:txBody>
          <a:bodyPr>
            <a:normAutofit lnSpcReduction="10000"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are many schools where there is space NOW to lower class size.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More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space could also be created by moving 3K and PreK classes out of public schools and into stand-alone city-run and Community Based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reK centers that have thousands of empty seats.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DOE should also immediately purchase or lease the buildings of(at least)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3"/>
              </a:rPr>
              <a:t>17 Catholic Schools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that have recently closed 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capital plan should be expanded, aided by billions in additional  federal funds for school construction and repair in the Infrastructure bill proposed by President Biden.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city should reform the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ULURP process to ensure that new schools are built with every large-scale development, or that developers must contribute  “impact fees” to help pay for new schools nearby.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914400" lvl="2" indent="0" fontAlgn="base">
              <a:spcBef>
                <a:spcPts val="0"/>
              </a:spcBef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367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F73779-BE41-4205-B724-27B517315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Best opportunity ever to lower class size in NYC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67F75-3B56-4679-B7D9-FFFD8B283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0" y="2651760"/>
            <a:ext cx="10698480" cy="384048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large infusion of federal and state funds, now is the best opportunity in decades for NYC students to receive their constitutional right to smaller classes.  </a:t>
            </a:r>
          </a:p>
          <a:p>
            <a:endParaRPr lang="en-US" sz="2400" b="1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more than ever they will need that opportunity for health and safety and to recover from the losses they’ve suffered during the Covid pandemic.</a:t>
            </a:r>
          </a:p>
          <a:p>
            <a:endParaRPr lang="en-US" sz="2400" b="1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longer ANY excuse for the Mayor and the Council to deny NYC students with their constitutional right to smaller classes. 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87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A0152-C268-44D1-9383-8F6D5EC5A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53864-C33C-4061-A4DC-065BF4AEC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327868"/>
            <a:ext cx="10995992" cy="4849095"/>
          </a:xfrm>
        </p:spPr>
        <p:txBody>
          <a:bodyPr>
            <a:noAutofit/>
          </a:bodyPr>
          <a:lstStyle/>
          <a:p>
            <a:r>
              <a:rPr lang="en-US" sz="1800" dirty="0"/>
              <a:t>Sign and circulate our petition urging the Mayor &amp; Chancellor to allocate $250M for smaller classes at </a:t>
            </a:r>
            <a:r>
              <a:rPr lang="en-US" sz="1800" dirty="0">
                <a:hlinkClick r:id="rId2"/>
              </a:rPr>
              <a:t>https://tinyurl.com/classsizepetition2021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As your organization to pass our resolution at </a:t>
            </a:r>
            <a:r>
              <a:rPr lang="en-US" sz="1800" dirty="0">
                <a:hlinkClick r:id="rId3"/>
              </a:rPr>
              <a:t>https://tinyurl.com/classsizereso2021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letters to your State Senators to ask them to sign onto S.6286 at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https://actionnetwork.org/letters/please-sign-onto-bill-s6296-to-update-nycs-commitment-to-lower-class-size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An Assembly version of the bill will be posted soon.</a:t>
            </a:r>
          </a:p>
          <a:p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/>
              <a:t>Send an organizational memo of support for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S.6286 </a:t>
            </a:r>
            <a:r>
              <a:rPr lang="en-US" sz="1800" dirty="0"/>
              <a:t>to the State Senate Leader, at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scousins@nysenate.gov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with Memo of Support for S.6286. in the subject line</a:t>
            </a:r>
          </a:p>
          <a:p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/>
              <a:t>Sign up for our mailing list to keep updated on other actions you can take! </a:t>
            </a:r>
            <a:r>
              <a:rPr lang="en-US" sz="1800" dirty="0">
                <a:hlinkClick r:id="rId6"/>
              </a:rPr>
              <a:t>https://tinyurl.com/Classsizenewsletter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r>
              <a:rPr lang="en-US" sz="1800" dirty="0"/>
              <a:t>If you have questions, </a:t>
            </a:r>
            <a:r>
              <a:rPr lang="en-US" sz="1800" i="1" dirty="0"/>
              <a:t>email us at </a:t>
            </a:r>
            <a:r>
              <a:rPr lang="en-US" sz="1800" i="1" dirty="0">
                <a:hlinkClick r:id="rId7"/>
              </a:rPr>
              <a:t>info@classsizematters.org</a:t>
            </a:r>
            <a:r>
              <a:rPr lang="en-US" sz="1800" i="1" dirty="0"/>
              <a:t> 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4912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B10F-50C1-44F8-B476-64D21852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Also, please provide your input via our survey and at our annual conference!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C12D9-06E5-41E7-937D-AA0793FFD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Take our 3- minute survey on how these funds should be spent at </a:t>
            </a:r>
            <a:r>
              <a:rPr lang="en-US" sz="2800" dirty="0">
                <a:effectLst/>
                <a:ea typeface="Calibri" panose="020F0502020204030204" pitchFamily="34" charset="0"/>
              </a:rPr>
              <a:t> </a:t>
            </a:r>
            <a:r>
              <a:rPr lang="en-US" sz="28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2"/>
              </a:rPr>
              <a:t>www.surveymonkey.com/r/Howtoreopennextyear</a:t>
            </a:r>
            <a:endParaRPr lang="en-US" sz="2800" u="sng" dirty="0">
              <a:solidFill>
                <a:srgbClr val="0000FF"/>
              </a:solidFill>
              <a:effectLst/>
              <a:ea typeface="Calibri" panose="020F0502020204030204" pitchFamily="34" charset="0"/>
            </a:endParaRPr>
          </a:p>
          <a:p>
            <a:endParaRPr lang="en-US" sz="2800" dirty="0"/>
          </a:p>
          <a:p>
            <a:r>
              <a:rPr lang="en-US" sz="2800" dirty="0"/>
              <a:t>Our Parent Action Conference on Sat. May 22 from 11 AM-1PM will report on the results of the survey and will discuss and gather more input from parents, teachers and others.</a:t>
            </a:r>
          </a:p>
          <a:p>
            <a:endParaRPr lang="en-US" dirty="0"/>
          </a:p>
          <a:p>
            <a:r>
              <a:rPr lang="en-US" sz="2800" dirty="0"/>
              <a:t>Sign up at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http://tinyurl.com/parentaction2021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register for this important event.</a:t>
            </a:r>
          </a:p>
          <a:p>
            <a:endParaRPr lang="en-US" sz="2800" dirty="0"/>
          </a:p>
          <a:p>
            <a:r>
              <a:rPr lang="en-US" dirty="0"/>
              <a:t>US </a:t>
            </a:r>
            <a:r>
              <a:rPr lang="en-US" sz="2800" dirty="0"/>
              <a:t>Rep. Jamaal Bowman will be a keynote speaker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1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A0F450-D2BE-4523-AC0F-79E92BADF6ED}"/>
              </a:ext>
            </a:extLst>
          </p:cNvPr>
          <p:cNvSpPr/>
          <p:nvPr/>
        </p:nvSpPr>
        <p:spPr>
          <a:xfrm>
            <a:off x="462453" y="2038350"/>
            <a:ext cx="11295117" cy="4473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133" dirty="0">
                <a:ea typeface="Calibri" panose="020F0502020204030204" pitchFamily="34" charset="0"/>
                <a:cs typeface="Calibri" panose="020F0502020204030204" pitchFamily="34" charset="0"/>
              </a:rPr>
              <a:t>Smaller classes lead to better grades and test scores, stronger student engagement, fewer disciplinary referrals, and higher graduation rates, especially for students who need help the most.</a:t>
            </a:r>
          </a:p>
          <a:p>
            <a:pPr marL="380990" indent="-380990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133" dirty="0"/>
              <a:t>Class size reduction is one of only a handful of reforms shown through rigorous research to narrow the achievement /opportunity gap between economic and racial groups.</a:t>
            </a:r>
          </a:p>
          <a:p>
            <a:pPr marL="380990" indent="-380990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endParaRPr lang="en-US" sz="2133" dirty="0"/>
          </a:p>
          <a:p>
            <a:pPr marL="380990" indent="-380990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133" dirty="0"/>
              <a:t>Economists estimate that smaller classes yields economic benefits twice the costs; the benefits are especially large for low-income students and children of color. </a:t>
            </a:r>
            <a:br>
              <a:rPr lang="en-US" sz="2133" dirty="0"/>
            </a:br>
            <a:endParaRPr lang="en-US" sz="2133" dirty="0"/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133" dirty="0"/>
              <a:t>Class size reduction in NYC would also likely lead to substantial cost savings in terms of fewer special education referrals and less teacher attrition rates as well.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455" y="420413"/>
            <a:ext cx="11295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Research shows smaller classes provide important benefits, esp. to kids of color &amp; those economically disadvantaged </a:t>
            </a:r>
          </a:p>
        </p:txBody>
      </p:sp>
    </p:spTree>
    <p:extLst>
      <p:ext uri="{BB962C8B-B14F-4D97-AF65-F5344CB8AC3E}">
        <p14:creationId xmlns:p14="http://schemas.microsoft.com/office/powerpoint/2010/main" val="261054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3700">
                <a:solidFill>
                  <a:srgbClr val="FFFFFF"/>
                </a:solidFill>
              </a:rPr>
              <a:t>NY state’s highest Court agreed in their decision in the CFE case that smaller classes were key.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682240"/>
            <a:ext cx="10800080" cy="3698240"/>
          </a:xfrm>
        </p:spPr>
        <p:txBody>
          <a:bodyPr>
            <a:normAutofit fontScale="70000" lnSpcReduction="20000"/>
          </a:bodyPr>
          <a:lstStyle/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>
                <a:solidFill>
                  <a:srgbClr val="000000"/>
                </a:solidFill>
              </a:rPr>
              <a:t>The Court of Appeals in 2003 said that NYC class sizes were too large </a:t>
            </a:r>
            <a:r>
              <a:rPr lang="en-US" sz="3200" u="sng" dirty="0">
                <a:solidFill>
                  <a:srgbClr val="000000"/>
                </a:solidFill>
              </a:rPr>
              <a:t>in all grades</a:t>
            </a:r>
            <a:r>
              <a:rPr lang="en-US" sz="3200" dirty="0">
                <a:solidFill>
                  <a:srgbClr val="000000"/>
                </a:solidFill>
              </a:rPr>
              <a:t> to provide students with their constitutional right to an adequate education.</a:t>
            </a:r>
          </a:p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i="1" dirty="0">
                <a:solidFill>
                  <a:srgbClr val="000000"/>
                </a:solidFill>
              </a:rPr>
              <a:t>“Plaintiffs presented measurable proof, credited by the trial court, that NYC schools have excessive class sizes, and that class size affects learning.” </a:t>
            </a:r>
          </a:p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>
                <a:solidFill>
                  <a:srgbClr val="000000"/>
                </a:solidFill>
              </a:rPr>
              <a:t>“Plaintiffs' evidence of the advantages of smaller class sizes supports the inference sufficiently to show a meaningful correlation between the large classes in City schools and the outputs…of poor academic achievement and high dropout rates.” </a:t>
            </a:r>
          </a:p>
          <a:p>
            <a:pPr marL="0" indent="0"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3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CB0874-88B8-43D3-B0B6-C32F790F7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BFD067A-52BE-40EE-B7CA-391830B9A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2561771"/>
            <a:chOff x="0" y="0"/>
            <a:chExt cx="12192000" cy="2561771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CDA7855-806B-4A02-9C19-24872E4D8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2561771"/>
            </a:xfrm>
            <a:custGeom>
              <a:avLst/>
              <a:gdLst>
                <a:gd name="connsiteX0" fmla="*/ 0 w 12192000"/>
                <a:gd name="connsiteY0" fmla="*/ 0 h 2561771"/>
                <a:gd name="connsiteX1" fmla="*/ 12192000 w 12192000"/>
                <a:gd name="connsiteY1" fmla="*/ 0 h 2561771"/>
                <a:gd name="connsiteX2" fmla="*/ 12192000 w 12192000"/>
                <a:gd name="connsiteY2" fmla="*/ 2359863 h 2561771"/>
                <a:gd name="connsiteX3" fmla="*/ 6364514 w 12192000"/>
                <a:gd name="connsiteY3" fmla="*/ 2561771 h 2561771"/>
                <a:gd name="connsiteX4" fmla="*/ 1981200 w 12192000"/>
                <a:gd name="connsiteY4" fmla="*/ 2278742 h 2561771"/>
                <a:gd name="connsiteX5" fmla="*/ 0 w 12192000"/>
                <a:gd name="connsiteY5" fmla="*/ 2343277 h 25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2561771">
                  <a:moveTo>
                    <a:pt x="0" y="0"/>
                  </a:moveTo>
                  <a:lnTo>
                    <a:pt x="12192000" y="0"/>
                  </a:lnTo>
                  <a:lnTo>
                    <a:pt x="12192000" y="2359863"/>
                  </a:lnTo>
                  <a:lnTo>
                    <a:pt x="6364514" y="2561771"/>
                  </a:lnTo>
                  <a:lnTo>
                    <a:pt x="1981200" y="2278742"/>
                  </a:lnTo>
                  <a:lnTo>
                    <a:pt x="0" y="234327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AFE70DE-5BEC-4E54-98D2-48C13E149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2561771"/>
            </a:xfrm>
            <a:custGeom>
              <a:avLst/>
              <a:gdLst>
                <a:gd name="connsiteX0" fmla="*/ 0 w 12192000"/>
                <a:gd name="connsiteY0" fmla="*/ 0 h 2561771"/>
                <a:gd name="connsiteX1" fmla="*/ 12192000 w 12192000"/>
                <a:gd name="connsiteY1" fmla="*/ 0 h 2561771"/>
                <a:gd name="connsiteX2" fmla="*/ 12192000 w 12192000"/>
                <a:gd name="connsiteY2" fmla="*/ 2359863 h 2561771"/>
                <a:gd name="connsiteX3" fmla="*/ 6364514 w 12192000"/>
                <a:gd name="connsiteY3" fmla="*/ 2561771 h 2561771"/>
                <a:gd name="connsiteX4" fmla="*/ 1981200 w 12192000"/>
                <a:gd name="connsiteY4" fmla="*/ 2278742 h 2561771"/>
                <a:gd name="connsiteX5" fmla="*/ 0 w 12192000"/>
                <a:gd name="connsiteY5" fmla="*/ 2343277 h 25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2561771">
                  <a:moveTo>
                    <a:pt x="0" y="0"/>
                  </a:moveTo>
                  <a:lnTo>
                    <a:pt x="12192000" y="0"/>
                  </a:lnTo>
                  <a:lnTo>
                    <a:pt x="12192000" y="2359863"/>
                  </a:lnTo>
                  <a:lnTo>
                    <a:pt x="6364514" y="2561771"/>
                  </a:lnTo>
                  <a:lnTo>
                    <a:pt x="1981200" y="2278742"/>
                  </a:lnTo>
                  <a:lnTo>
                    <a:pt x="0" y="234327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15B8CC4-8CCE-428F-AE7E-28D178984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0" y="2027156"/>
            <a:ext cx="12192000" cy="757168"/>
            <a:chOff x="0" y="2959818"/>
            <a:chExt cx="12192000" cy="75716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6359FA2-E374-4073-8269-E10D2AE74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1F0E66-9B5E-4980-8AEC-B4D144B48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2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FA7B-35BB-4F67-A929-CFB11C994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914" y="3070719"/>
            <a:ext cx="7866061" cy="2937969"/>
          </a:xfrm>
        </p:spPr>
        <p:txBody>
          <a:bodyPr>
            <a:normAutofit/>
          </a:bodyPr>
          <a:lstStyle/>
          <a:p>
            <a:r>
              <a:rPr lang="en-US" sz="2400" i="1" dirty="0">
                <a:solidFill>
                  <a:schemeClr val="tx1">
                    <a:alpha val="80000"/>
                  </a:schemeClr>
                </a:solidFill>
              </a:rPr>
              <a:t>“[T]</a:t>
            </a:r>
            <a:r>
              <a:rPr lang="en-US" sz="2400" i="1" dirty="0" err="1">
                <a:solidFill>
                  <a:schemeClr val="tx1">
                    <a:alpha val="80000"/>
                  </a:schemeClr>
                </a:solidFill>
              </a:rPr>
              <a:t>ens</a:t>
            </a:r>
            <a:r>
              <a:rPr lang="en-US" sz="2400" i="1" dirty="0">
                <a:solidFill>
                  <a:schemeClr val="tx1">
                    <a:alpha val="80000"/>
                  </a:schemeClr>
                </a:solidFill>
              </a:rPr>
              <a:t> of thousands of students are placed in overcrowded classrooms …and provided with inadequate facilities and equipment. The number of children in these straits is large enough to represent a systemic failure.” </a:t>
            </a:r>
          </a:p>
          <a:p>
            <a:pPr>
              <a:buFontTx/>
              <a:buNone/>
            </a:pPr>
            <a:endParaRPr lang="en-US" sz="2400" u="sng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buFontTx/>
              <a:buNone/>
            </a:pPr>
            <a:r>
              <a:rPr lang="en-US" sz="2400" u="sng" dirty="0">
                <a:solidFill>
                  <a:schemeClr val="tx1">
                    <a:alpha val="80000"/>
                  </a:schemeClr>
                </a:solidFill>
              </a:rPr>
              <a:t>(Campaign for Fiscal Equity, Inc., et al. v. State of New York, et al.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, 100 N.Y.2d 893, 911-12 (2003) (“</a:t>
            </a:r>
            <a:r>
              <a:rPr lang="en-US" sz="2400" u="sng" dirty="0">
                <a:solidFill>
                  <a:schemeClr val="tx1">
                    <a:alpha val="80000"/>
                  </a:schemeClr>
                </a:solidFill>
              </a:rPr>
              <a:t>CFE II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”).</a:t>
            </a:r>
            <a:endParaRPr lang="en-US" sz="2400" dirty="0">
              <a:solidFill>
                <a:schemeClr val="tx1">
                  <a:alpha val="80000"/>
                </a:schemeClr>
              </a:solidFill>
              <a:hlinkClick r:id="" action="ppaction://noaction"/>
            </a:endParaRPr>
          </a:p>
          <a:p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75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599"/>
            <a:ext cx="12192000" cy="62484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 flipV="1">
            <a:off x="0" y="2374533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CA431A-BC84-45C3-8430-0459E54A2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32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93A454-8044-413F-8FD7-681C1554D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940391"/>
            <a:ext cx="10021446" cy="2944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And yet class sizes have not diminished since the Court of Appeals issued their decision in 2003!  </a:t>
            </a:r>
            <a:br>
              <a:rPr lang="en-US" sz="3600" i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br>
              <a:rPr lang="en-US" sz="3600" i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en-US" sz="3600" b="1" i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In fact, in the early grades they have significantly increased.</a:t>
            </a:r>
          </a:p>
        </p:txBody>
      </p:sp>
    </p:spTree>
    <p:extLst>
      <p:ext uri="{BB962C8B-B14F-4D97-AF65-F5344CB8AC3E}">
        <p14:creationId xmlns:p14="http://schemas.microsoft.com/office/powerpoint/2010/main" val="196929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7588-33BA-43AB-A994-0A2A1C0A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LT trend average class size in grades K-3 </a:t>
            </a:r>
            <a:br>
              <a:rPr lang="en-US" dirty="0"/>
            </a:br>
            <a:r>
              <a:rPr lang="en-US" dirty="0"/>
              <a:t>1998-2019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5692F44-89F3-4F8D-A8EA-836DDED870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245903"/>
              </p:ext>
            </p:extLst>
          </p:nvPr>
        </p:nvGraphicFramePr>
        <p:xfrm>
          <a:off x="490537" y="1479549"/>
          <a:ext cx="11210926" cy="49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820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A394-064E-459C-923D-482883889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LT trend average class size in grades 4-8</a:t>
            </a:r>
            <a:br>
              <a:rPr lang="en-US" dirty="0"/>
            </a:br>
            <a:r>
              <a:rPr lang="en-US" dirty="0"/>
              <a:t>1998-2019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72374B-3386-44FF-BC3E-9D9B33610F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446689"/>
              </p:ext>
            </p:extLst>
          </p:nvPr>
        </p:nvGraphicFramePr>
        <p:xfrm>
          <a:off x="427037" y="1187449"/>
          <a:ext cx="11337926" cy="5404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68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DDF17-EDD8-46CB-95BE-34A460E62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original state law passed to settle the CFE lawsuit in 2007 required NYC to lower class size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C6F17-9A1A-4E37-9115-D0F814A34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Contracts for Excellence law included a requirement that NYC should implement a plan to lower class size in all grades. </a:t>
            </a:r>
          </a:p>
          <a:p>
            <a:endParaRPr lang="en-US" dirty="0"/>
          </a:p>
          <a:p>
            <a:r>
              <a:rPr lang="en-US" dirty="0"/>
              <a:t>NYC submitted such a plan that was approved by the state in the fall of 2007.</a:t>
            </a:r>
          </a:p>
          <a:p>
            <a:endParaRPr lang="en-US" dirty="0"/>
          </a:p>
          <a:p>
            <a:r>
              <a:rPr lang="en-US" dirty="0"/>
              <a:t>But then the great recession hit, NYC slashed its own budget for schools, the state funding was cut short, and class sizes increased instead of decreased.</a:t>
            </a:r>
          </a:p>
          <a:p>
            <a:endParaRPr lang="en-US" dirty="0"/>
          </a:p>
          <a:p>
            <a:r>
              <a:rPr lang="en-US" dirty="0"/>
              <a:t>Class sizes are NOW LARGER than they in 2007 when the law was passed, particularly in the early grades.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4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20744</TotalTime>
  <Words>1737</Words>
  <Application>Microsoft Office PowerPoint</Application>
  <PresentationFormat>Widescreen</PresentationFormat>
  <Paragraphs>143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Class Size Reduction in our schools:  Why next year will be our best opportunity to lower class size</vt:lpstr>
      <vt:lpstr>City Council proposal to fund class size reduction starting next year</vt:lpstr>
      <vt:lpstr>PowerPoint Presentation</vt:lpstr>
      <vt:lpstr>NY state’s highest Court agreed in their decision in the CFE case that smaller classes were key.</vt:lpstr>
      <vt:lpstr>PowerPoint Presentation</vt:lpstr>
      <vt:lpstr>And yet class sizes have not diminished since the Court of Appeals issued their decision in 2003!    In fact, in the early grades they have significantly increased.</vt:lpstr>
      <vt:lpstr>LT trend average class size in grades K-3  1998-2019</vt:lpstr>
      <vt:lpstr>LT trend average class size in grades 4-8 1998-2019</vt:lpstr>
      <vt:lpstr>The original state law passed to settle the CFE lawsuit in 2007 required NYC to lower class size </vt:lpstr>
      <vt:lpstr>PowerPoint Presentation</vt:lpstr>
      <vt:lpstr>PowerPoint Presentation</vt:lpstr>
      <vt:lpstr>PowerPoint Presentation</vt:lpstr>
      <vt:lpstr>But even averages don’t tell the whole story…</vt:lpstr>
      <vt:lpstr>  More than 336,000 students – or about 1/3 of all students were in classes of 30 or more before the pandemic hit   </vt:lpstr>
      <vt:lpstr>PowerPoint Presentation</vt:lpstr>
      <vt:lpstr>Next year represents a golden opportunity to begin to lower class size; why? </vt:lpstr>
      <vt:lpstr>Now that NYC schools are getting full foundation funding from the state…</vt:lpstr>
      <vt:lpstr>NYC schools due to receive more than $8 billion in additional state &amp; federal aid over next 2-3 years </vt:lpstr>
      <vt:lpstr>That’s not all that NYC schools may receive</vt:lpstr>
      <vt:lpstr>These funds should be used to reopen schools safely &amp; with additional learning support</vt:lpstr>
      <vt:lpstr>Smaller classes would also allow for better health and safety with social distancing next year.  Given current class sizes, more than half of all students couldn’t attend school full-time with 3 feet of distancing.  </vt:lpstr>
      <vt:lpstr>Smaller classes are also very popular among parents and teachers </vt:lpstr>
      <vt:lpstr>What about space?</vt:lpstr>
      <vt:lpstr>Best opportunity ever to lower class size in NYC schools</vt:lpstr>
      <vt:lpstr>How can you help?</vt:lpstr>
      <vt:lpstr>Also, please provide your input via our survey and at our annual conference!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NYC Kids need &amp; should receive smaller classes next year- more than ever before</dc:title>
  <dc:creator>leonie haimson</dc:creator>
  <cp:lastModifiedBy>leonie haimson</cp:lastModifiedBy>
  <cp:revision>93</cp:revision>
  <dcterms:created xsi:type="dcterms:W3CDTF">2021-03-30T22:35:41Z</dcterms:created>
  <dcterms:modified xsi:type="dcterms:W3CDTF">2021-05-07T16:38:04Z</dcterms:modified>
</cp:coreProperties>
</file>