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0"/>
  </p:notesMasterIdLst>
  <p:sldIdLst>
    <p:sldId id="256" r:id="rId2"/>
    <p:sldId id="321" r:id="rId3"/>
    <p:sldId id="322" r:id="rId4"/>
    <p:sldId id="267" r:id="rId5"/>
    <p:sldId id="317" r:id="rId6"/>
    <p:sldId id="292" r:id="rId7"/>
    <p:sldId id="293" r:id="rId8"/>
    <p:sldId id="323" r:id="rId9"/>
    <p:sldId id="331" r:id="rId10"/>
    <p:sldId id="335" r:id="rId11"/>
    <p:sldId id="324" r:id="rId12"/>
    <p:sldId id="325" r:id="rId13"/>
    <p:sldId id="326" r:id="rId14"/>
    <p:sldId id="327" r:id="rId15"/>
    <p:sldId id="328" r:id="rId16"/>
    <p:sldId id="320" r:id="rId17"/>
    <p:sldId id="330" r:id="rId18"/>
    <p:sldId id="329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onie haimson" initials="lh" lastIdx="1" clrIdx="0">
    <p:extLst>
      <p:ext uri="{19B8F6BF-5375-455C-9EA6-DF929625EA0E}">
        <p15:presenceInfo xmlns:p15="http://schemas.microsoft.com/office/powerpoint/2012/main" userId="10446233a4725461" providerId="Windows Live"/>
      </p:ext>
    </p:extLst>
  </p:cmAuthor>
  <p:cmAuthor id="2" name="Emily Carrazana" initials="EC" lastIdx="1" clrIdx="1">
    <p:extLst>
      <p:ext uri="{19B8F6BF-5375-455C-9EA6-DF929625EA0E}">
        <p15:presenceInfo xmlns:p15="http://schemas.microsoft.com/office/powerpoint/2012/main" userId="4ed1fd936700736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0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Leonie\Dropbox\Class%20Size%20Matters%20Team%20Folder\Data%20and%20Reports\Class%20Size%20Data\2006-2019%20citywide%20&amp;%20district%20class%20size%20trends_master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onie\Dropbox\Class%20Size%20Matters%20Team%20Folder\Data%20and%20Reports\Class%20Size%20Data\2019-20\Nov%202019%20distrib%20class%20size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onie\Dropbox\Class%20Size%20Matters%20Team%20Folder\Data%20and%20Reports\Class%20Size%20Data\Nov%202019%20distrib%20class%20siz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onie\Dropbox\Class%20Size%20Matters%20Team%20Folder\Data%20and%20Reports\Class%20Size%20Data\Nov%202019%20distrib%20class%20siz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onie\Dropbox\Class%20Size%20Matters%20Team%20Folder\Data%20and%20Reports\Class%20Size%20Data\Nov%202019%20distrib%20class%20size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At</a:t>
            </a:r>
            <a:r>
              <a:rPr lang="en-US" sz="32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least 29,133 – 67,648* students were in classes over UFT limits as of Oct. 31, 2019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c:rich>
      </c:tx>
      <c:layout>
        <c:manualLayout>
          <c:xMode val="edge"/>
          <c:yMode val="edge"/>
          <c:x val="0.11733213035870516"/>
          <c:y val="1.2820512820512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6462469920895934E-2"/>
          <c:y val="0.22707497935211782"/>
          <c:w val="0.89811869703462111"/>
          <c:h val="0.5356249675627984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'UFT limits update'!$J$32:$J$38</c:f>
              <c:strCache>
                <c:ptCount val="7"/>
                <c:pt idx="0">
                  <c:v>K</c:v>
                </c:pt>
                <c:pt idx="1">
                  <c:v>1st-3rd</c:v>
                </c:pt>
                <c:pt idx="2">
                  <c:v>4th-8th</c:v>
                </c:pt>
                <c:pt idx="3">
                  <c:v>HS ELA</c:v>
                </c:pt>
                <c:pt idx="4">
                  <c:v>HS Math</c:v>
                </c:pt>
                <c:pt idx="5">
                  <c:v>HS Science</c:v>
                </c:pt>
                <c:pt idx="6">
                  <c:v>HS Soc. Studies</c:v>
                </c:pt>
              </c:strCache>
            </c:strRef>
          </c:cat>
          <c:val>
            <c:numRef>
              <c:f>'UFT limits update'!$K$32:$K$38</c:f>
              <c:numCache>
                <c:formatCode>General</c:formatCode>
                <c:ptCount val="7"/>
                <c:pt idx="0">
                  <c:v>3293</c:v>
                </c:pt>
                <c:pt idx="1">
                  <c:v>1562</c:v>
                </c:pt>
                <c:pt idx="2">
                  <c:v>4344</c:v>
                </c:pt>
                <c:pt idx="3">
                  <c:v>5876</c:v>
                </c:pt>
                <c:pt idx="4">
                  <c:v>4222</c:v>
                </c:pt>
                <c:pt idx="5">
                  <c:v>3405</c:v>
                </c:pt>
                <c:pt idx="6">
                  <c:v>6431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2A-422C-9013-864D6137B25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07974264"/>
        <c:axId val="407977400"/>
      </c:barChart>
      <c:catAx>
        <c:axId val="407974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7977400"/>
        <c:crosses val="autoZero"/>
        <c:auto val="1"/>
        <c:lblAlgn val="ctr"/>
        <c:lblOffset val="100"/>
        <c:noMultiLvlLbl val="0"/>
      </c:catAx>
      <c:valAx>
        <c:axId val="4079774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07974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3200" b="0" dirty="0">
                <a:latin typeface="+mj-lt"/>
              </a:rPr>
              <a:t>Average K-3 Class Sizes Citywide &amp; D6</a:t>
            </a:r>
            <a:br>
              <a:rPr lang="en-US" sz="3200" b="0" dirty="0">
                <a:latin typeface="+mj-lt"/>
              </a:rPr>
            </a:br>
            <a:r>
              <a:rPr lang="en-US" sz="2400" b="1" i="1" dirty="0">
                <a:latin typeface="+mj-lt"/>
              </a:rPr>
              <a:t>Citywide have increased 13.3% since 2006</a:t>
            </a:r>
          </a:p>
          <a:p>
            <a:pPr>
              <a:defRPr sz="2400"/>
            </a:pPr>
            <a:r>
              <a:rPr lang="en-US" sz="2400" b="0" i="1" dirty="0">
                <a:latin typeface="+mj-lt"/>
              </a:rPr>
              <a:t>D6</a:t>
            </a:r>
            <a:r>
              <a:rPr lang="en-US" sz="2400" b="0" i="1" baseline="0" dirty="0">
                <a:latin typeface="+mj-lt"/>
              </a:rPr>
              <a:t> have decreased 1.7% since 2006</a:t>
            </a:r>
            <a:endParaRPr lang="en-US" sz="2400" b="0" i="1" dirty="0">
              <a:latin typeface="+mj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'D6'!$A$8</c:f>
              <c:strCache>
                <c:ptCount val="1"/>
                <c:pt idx="0">
                  <c:v>C4E goals</c:v>
                </c:pt>
              </c:strCache>
            </c:strRef>
          </c:tx>
          <c:spPr>
            <a:ln w="381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'D6'!$B$7:$O$7</c:f>
              <c:strCache>
                <c:ptCount val="14"/>
                <c:pt idx="0">
                  <c:v>2006-07</c:v>
                </c:pt>
                <c:pt idx="1">
                  <c:v>2007-8</c:v>
                </c:pt>
                <c:pt idx="2">
                  <c:v>2008-9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  <c:pt idx="9">
                  <c:v>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2018-2019</c:v>
                </c:pt>
                <c:pt idx="13">
                  <c:v>2019-2020</c:v>
                </c:pt>
              </c:strCache>
            </c:strRef>
          </c:cat>
          <c:val>
            <c:numRef>
              <c:f>'D6'!$B$8:$O$8</c:f>
              <c:numCache>
                <c:formatCode>General</c:formatCode>
                <c:ptCount val="14"/>
                <c:pt idx="0">
                  <c:v>21</c:v>
                </c:pt>
                <c:pt idx="1">
                  <c:v>20.7</c:v>
                </c:pt>
                <c:pt idx="2">
                  <c:v>20.5</c:v>
                </c:pt>
                <c:pt idx="3">
                  <c:v>20.3</c:v>
                </c:pt>
                <c:pt idx="4">
                  <c:v>20.100000000000001</c:v>
                </c:pt>
                <c:pt idx="5">
                  <c:v>19.899999999999999</c:v>
                </c:pt>
                <c:pt idx="6">
                  <c:v>19.899999999999999</c:v>
                </c:pt>
                <c:pt idx="7">
                  <c:v>19.899999999999999</c:v>
                </c:pt>
                <c:pt idx="8">
                  <c:v>19.899999999999999</c:v>
                </c:pt>
                <c:pt idx="9">
                  <c:v>19.899999999999999</c:v>
                </c:pt>
                <c:pt idx="10">
                  <c:v>19.899999999999999</c:v>
                </c:pt>
                <c:pt idx="11">
                  <c:v>19.899999999999999</c:v>
                </c:pt>
                <c:pt idx="12">
                  <c:v>19.899999999999999</c:v>
                </c:pt>
                <c:pt idx="13">
                  <c:v>19.899999999999999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F8-4716-9029-A147B6981C3E}"/>
            </c:ext>
          </c:extLst>
        </c:ser>
        <c:ser>
          <c:idx val="1"/>
          <c:order val="1"/>
          <c:tx>
            <c:strRef>
              <c:f>'D6'!$A$9</c:f>
              <c:strCache>
                <c:ptCount val="1"/>
                <c:pt idx="0">
                  <c:v>Citywide actual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5.7465424781258821E-3"/>
                  <c:y val="-3.79825102507348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F8-4716-9029-A147B6981C3E}"/>
                </c:ext>
              </c:extLst>
            </c:dLbl>
            <c:dLbl>
              <c:idx val="3"/>
              <c:layout>
                <c:manualLayout>
                  <c:x val="-1.6833192209991573E-2"/>
                  <c:y val="1.73170289197721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CF8-4716-9029-A147B6981C3E}"/>
                </c:ext>
              </c:extLst>
            </c:dLbl>
            <c:dLbl>
              <c:idx val="4"/>
              <c:layout>
                <c:manualLayout>
                  <c:x val="-1.9091165678803274E-2"/>
                  <c:y val="2.55095532413287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F8-4716-9029-A147B6981C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'D6'!$B$7:$O$7</c:f>
              <c:strCache>
                <c:ptCount val="14"/>
                <c:pt idx="0">
                  <c:v>2006-07</c:v>
                </c:pt>
                <c:pt idx="1">
                  <c:v>2007-8</c:v>
                </c:pt>
                <c:pt idx="2">
                  <c:v>2008-9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  <c:pt idx="9">
                  <c:v>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2018-2019</c:v>
                </c:pt>
                <c:pt idx="13">
                  <c:v>2019-2020</c:v>
                </c:pt>
              </c:strCache>
            </c:strRef>
          </c:cat>
          <c:val>
            <c:numRef>
              <c:f>'D6'!$B$9:$O$9</c:f>
              <c:numCache>
                <c:formatCode>General</c:formatCode>
                <c:ptCount val="14"/>
                <c:pt idx="0">
                  <c:v>21</c:v>
                </c:pt>
                <c:pt idx="1">
                  <c:v>20.9</c:v>
                </c:pt>
                <c:pt idx="2">
                  <c:v>21.4</c:v>
                </c:pt>
                <c:pt idx="3">
                  <c:v>22.1</c:v>
                </c:pt>
                <c:pt idx="4">
                  <c:v>22.9</c:v>
                </c:pt>
                <c:pt idx="5">
                  <c:v>23.9</c:v>
                </c:pt>
                <c:pt idx="6">
                  <c:v>24.5</c:v>
                </c:pt>
                <c:pt idx="7">
                  <c:v>24.86</c:v>
                </c:pt>
                <c:pt idx="8" formatCode="0.0">
                  <c:v>24.70293504689128</c:v>
                </c:pt>
                <c:pt idx="9">
                  <c:v>24.6</c:v>
                </c:pt>
                <c:pt idx="10">
                  <c:v>24.2</c:v>
                </c:pt>
                <c:pt idx="11" formatCode="0.0">
                  <c:v>24</c:v>
                </c:pt>
                <c:pt idx="12">
                  <c:v>23.9</c:v>
                </c:pt>
                <c:pt idx="13">
                  <c:v>23.8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CF8-4716-9029-A147B6981C3E}"/>
            </c:ext>
          </c:extLst>
        </c:ser>
        <c:ser>
          <c:idx val="2"/>
          <c:order val="2"/>
          <c:tx>
            <c:strRef>
              <c:f>'D6'!$A$10</c:f>
              <c:strCache>
                <c:ptCount val="1"/>
                <c:pt idx="0">
                  <c:v>D6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0220152413209156E-2"/>
                  <c:y val="-2.14131298103866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CF8-4716-9029-A147B6981C3E}"/>
                </c:ext>
              </c:extLst>
            </c:dLbl>
            <c:dLbl>
              <c:idx val="1"/>
              <c:layout>
                <c:manualLayout>
                  <c:x val="-2.4380512977791428E-2"/>
                  <c:y val="-3.16537852123324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CF8-4716-9029-A147B6981C3E}"/>
                </c:ext>
              </c:extLst>
            </c:dLbl>
            <c:dLbl>
              <c:idx val="2"/>
              <c:layout>
                <c:manualLayout>
                  <c:x val="-2.0220152413209146E-2"/>
                  <c:y val="2.15976228777853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CF8-4716-9029-A147B6981C3E}"/>
                </c:ext>
              </c:extLst>
            </c:dLbl>
            <c:dLbl>
              <c:idx val="3"/>
              <c:layout>
                <c:manualLayout>
                  <c:x val="-2.6994072819644412E-2"/>
                  <c:y val="-2.75575230515540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CF8-4716-9029-A147B6981C3E}"/>
                </c:ext>
              </c:extLst>
            </c:dLbl>
            <c:dLbl>
              <c:idx val="4"/>
              <c:layout>
                <c:manualLayout>
                  <c:x val="-2.8123059554050239E-2"/>
                  <c:y val="-2.34612608907757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CF8-4716-9029-A147B6981C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'D6'!$B$7:$O$7</c:f>
              <c:strCache>
                <c:ptCount val="14"/>
                <c:pt idx="0">
                  <c:v>2006-07</c:v>
                </c:pt>
                <c:pt idx="1">
                  <c:v>2007-8</c:v>
                </c:pt>
                <c:pt idx="2">
                  <c:v>2008-9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  <c:pt idx="9">
                  <c:v>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2018-2019</c:v>
                </c:pt>
                <c:pt idx="13">
                  <c:v>2019-2020</c:v>
                </c:pt>
              </c:strCache>
            </c:strRef>
          </c:cat>
          <c:val>
            <c:numRef>
              <c:f>'D6'!$B$10:$O$10</c:f>
              <c:numCache>
                <c:formatCode>General</c:formatCode>
                <c:ptCount val="14"/>
                <c:pt idx="0">
                  <c:v>22.4</c:v>
                </c:pt>
                <c:pt idx="1">
                  <c:v>21</c:v>
                </c:pt>
                <c:pt idx="2">
                  <c:v>21.3</c:v>
                </c:pt>
                <c:pt idx="3">
                  <c:v>22.6</c:v>
                </c:pt>
                <c:pt idx="4">
                  <c:v>23.2</c:v>
                </c:pt>
                <c:pt idx="5">
                  <c:v>23.7</c:v>
                </c:pt>
                <c:pt idx="6">
                  <c:v>24.1</c:v>
                </c:pt>
                <c:pt idx="7">
                  <c:v>24.4</c:v>
                </c:pt>
                <c:pt idx="8">
                  <c:v>23.7</c:v>
                </c:pt>
                <c:pt idx="9">
                  <c:v>23.8</c:v>
                </c:pt>
                <c:pt idx="10" formatCode="0.0">
                  <c:v>22.902027027027028</c:v>
                </c:pt>
                <c:pt idx="11" formatCode="0.0">
                  <c:v>22.353356890459363</c:v>
                </c:pt>
                <c:pt idx="12" formatCode="0.0">
                  <c:v>22.2</c:v>
                </c:pt>
                <c:pt idx="13" formatCode="0.0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DCF8-4716-9029-A147B6981C3E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01951008"/>
        <c:axId val="401955320"/>
      </c:lineChart>
      <c:catAx>
        <c:axId val="401951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955320"/>
        <c:crosses val="autoZero"/>
        <c:auto val="1"/>
        <c:lblAlgn val="ctr"/>
        <c:lblOffset val="100"/>
        <c:noMultiLvlLbl val="0"/>
      </c:catAx>
      <c:valAx>
        <c:axId val="401955320"/>
        <c:scaling>
          <c:orientation val="minMax"/>
          <c:max val="26"/>
          <c:min val="17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951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3200" b="0" dirty="0">
                <a:latin typeface="+mj-lt"/>
              </a:rPr>
              <a:t>Average 4-8 Class Sizes Citywide &amp; D6</a:t>
            </a:r>
            <a:br>
              <a:rPr lang="en-US" b="0" dirty="0">
                <a:latin typeface="+mj-lt"/>
              </a:rPr>
            </a:br>
            <a:r>
              <a:rPr lang="en-US" b="1" i="1" dirty="0">
                <a:latin typeface="+mj-lt"/>
              </a:rPr>
              <a:t>Citywide have increased 3.5% since 2006</a:t>
            </a:r>
          </a:p>
          <a:p>
            <a:pPr>
              <a:defRPr sz="2400"/>
            </a:pPr>
            <a:r>
              <a:rPr lang="en-US" b="0" i="1" dirty="0">
                <a:latin typeface="+mj-lt"/>
              </a:rPr>
              <a:t>D6</a:t>
            </a:r>
            <a:r>
              <a:rPr lang="en-US" b="0" i="1" baseline="0" dirty="0">
                <a:latin typeface="+mj-lt"/>
              </a:rPr>
              <a:t> have decreased 3.4% since 2006</a:t>
            </a:r>
            <a:endParaRPr lang="en-US" b="0" i="1" dirty="0">
              <a:latin typeface="+mj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'D6'!$A$15</c:f>
              <c:strCache>
                <c:ptCount val="1"/>
                <c:pt idx="0">
                  <c:v>C4E goals</c:v>
                </c:pt>
              </c:strCache>
            </c:strRef>
          </c:tx>
          <c:spPr>
            <a:ln w="381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2.5307928188622205E-2"/>
                  <c:y val="5.34643290434616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595-48F4-B30E-134CC96079D8}"/>
                </c:ext>
              </c:extLst>
            </c:dLbl>
            <c:dLbl>
              <c:idx val="2"/>
              <c:layout>
                <c:manualLayout>
                  <c:x val="-2.6412595503708291E-2"/>
                  <c:y val="5.54784277342974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95-48F4-B30E-134CC96079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'D6'!$B$14:$O$14</c:f>
              <c:strCache>
                <c:ptCount val="14"/>
                <c:pt idx="0">
                  <c:v>2006-07</c:v>
                </c:pt>
                <c:pt idx="1">
                  <c:v>2007-8</c:v>
                </c:pt>
                <c:pt idx="2">
                  <c:v>2008-9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  <c:pt idx="9">
                  <c:v>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2018-2019</c:v>
                </c:pt>
                <c:pt idx="13">
                  <c:v>2019-2020</c:v>
                </c:pt>
              </c:strCache>
            </c:strRef>
          </c:cat>
          <c:val>
            <c:numRef>
              <c:f>'D6'!$B$15:$O$15</c:f>
              <c:numCache>
                <c:formatCode>General</c:formatCode>
                <c:ptCount val="14"/>
                <c:pt idx="0">
                  <c:v>25.6</c:v>
                </c:pt>
                <c:pt idx="1">
                  <c:v>24.8</c:v>
                </c:pt>
                <c:pt idx="2">
                  <c:v>24.6</c:v>
                </c:pt>
                <c:pt idx="3">
                  <c:v>23.8</c:v>
                </c:pt>
                <c:pt idx="4">
                  <c:v>23.3</c:v>
                </c:pt>
                <c:pt idx="5">
                  <c:v>22.9</c:v>
                </c:pt>
                <c:pt idx="6">
                  <c:v>22.9</c:v>
                </c:pt>
                <c:pt idx="7">
                  <c:v>22.9</c:v>
                </c:pt>
                <c:pt idx="8">
                  <c:v>22.9</c:v>
                </c:pt>
                <c:pt idx="9">
                  <c:v>22.9</c:v>
                </c:pt>
                <c:pt idx="10">
                  <c:v>22.9</c:v>
                </c:pt>
                <c:pt idx="11">
                  <c:v>22.9</c:v>
                </c:pt>
                <c:pt idx="12">
                  <c:v>22.9</c:v>
                </c:pt>
                <c:pt idx="13">
                  <c:v>22.9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595-48F4-B30E-134CC96079D8}"/>
            </c:ext>
          </c:extLst>
        </c:ser>
        <c:ser>
          <c:idx val="1"/>
          <c:order val="1"/>
          <c:tx>
            <c:strRef>
              <c:f>'D6'!$A$16</c:f>
              <c:strCache>
                <c:ptCount val="1"/>
                <c:pt idx="0">
                  <c:v>Citywide actual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7401274490343905E-2"/>
                  <c:y val="-1.097604491281490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95-48F4-B30E-134CC96079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'D6'!$B$14:$O$14</c:f>
              <c:strCache>
                <c:ptCount val="14"/>
                <c:pt idx="0">
                  <c:v>2006-07</c:v>
                </c:pt>
                <c:pt idx="1">
                  <c:v>2007-8</c:v>
                </c:pt>
                <c:pt idx="2">
                  <c:v>2008-9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  <c:pt idx="9">
                  <c:v>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2018-2019</c:v>
                </c:pt>
                <c:pt idx="13">
                  <c:v>2019-2020</c:v>
                </c:pt>
              </c:strCache>
            </c:strRef>
          </c:cat>
          <c:val>
            <c:numRef>
              <c:f>'D6'!$B$16:$O$16</c:f>
              <c:numCache>
                <c:formatCode>General</c:formatCode>
                <c:ptCount val="14"/>
                <c:pt idx="0">
                  <c:v>25.6</c:v>
                </c:pt>
                <c:pt idx="1">
                  <c:v>25.1</c:v>
                </c:pt>
                <c:pt idx="2">
                  <c:v>25.3</c:v>
                </c:pt>
                <c:pt idx="3">
                  <c:v>25.8</c:v>
                </c:pt>
                <c:pt idx="4">
                  <c:v>26.3</c:v>
                </c:pt>
                <c:pt idx="5">
                  <c:v>26.6</c:v>
                </c:pt>
                <c:pt idx="6">
                  <c:v>26.7</c:v>
                </c:pt>
                <c:pt idx="7">
                  <c:v>26.8</c:v>
                </c:pt>
                <c:pt idx="8" formatCode="0.0">
                  <c:v>26.662623389660364</c:v>
                </c:pt>
                <c:pt idx="9">
                  <c:v>26.7</c:v>
                </c:pt>
                <c:pt idx="10">
                  <c:v>26.6</c:v>
                </c:pt>
                <c:pt idx="11">
                  <c:v>26.6</c:v>
                </c:pt>
                <c:pt idx="12">
                  <c:v>26.6</c:v>
                </c:pt>
                <c:pt idx="13">
                  <c:v>26.5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595-48F4-B30E-134CC96079D8}"/>
            </c:ext>
          </c:extLst>
        </c:ser>
        <c:ser>
          <c:idx val="2"/>
          <c:order val="2"/>
          <c:tx>
            <c:strRef>
              <c:f>'D6'!$A$17</c:f>
              <c:strCache>
                <c:ptCount val="1"/>
                <c:pt idx="0">
                  <c:v>D6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1993926243363951E-2"/>
                  <c:y val="-2.50855198991364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595-48F4-B30E-134CC96079D8}"/>
                </c:ext>
              </c:extLst>
            </c:dLbl>
            <c:dLbl>
              <c:idx val="1"/>
              <c:layout>
                <c:manualLayout>
                  <c:x val="-2.6412595503708291E-2"/>
                  <c:y val="5.7492526425133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595-48F4-B30E-134CC96079D8}"/>
                </c:ext>
              </c:extLst>
            </c:dLbl>
            <c:dLbl>
              <c:idx val="2"/>
              <c:layout>
                <c:manualLayout>
                  <c:x val="-2.5307928188622205E-2"/>
                  <c:y val="-2.91137172808082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595-48F4-B30E-134CC96079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'D6'!$B$14:$O$14</c:f>
              <c:strCache>
                <c:ptCount val="14"/>
                <c:pt idx="0">
                  <c:v>2006-07</c:v>
                </c:pt>
                <c:pt idx="1">
                  <c:v>2007-8</c:v>
                </c:pt>
                <c:pt idx="2">
                  <c:v>2008-9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  <c:pt idx="9">
                  <c:v>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2018-2019</c:v>
                </c:pt>
                <c:pt idx="13">
                  <c:v>2019-2020</c:v>
                </c:pt>
              </c:strCache>
            </c:strRef>
          </c:cat>
          <c:val>
            <c:numRef>
              <c:f>'D6'!$B$17:$O$17</c:f>
              <c:numCache>
                <c:formatCode>General</c:formatCode>
                <c:ptCount val="14"/>
                <c:pt idx="0" formatCode="0.0">
                  <c:v>25.8</c:v>
                </c:pt>
                <c:pt idx="1">
                  <c:v>25.1</c:v>
                </c:pt>
                <c:pt idx="2">
                  <c:v>24.8</c:v>
                </c:pt>
                <c:pt idx="3">
                  <c:v>25.6</c:v>
                </c:pt>
                <c:pt idx="4">
                  <c:v>25.8</c:v>
                </c:pt>
                <c:pt idx="5">
                  <c:v>25.7</c:v>
                </c:pt>
                <c:pt idx="6">
                  <c:v>26</c:v>
                </c:pt>
                <c:pt idx="7">
                  <c:v>25.31</c:v>
                </c:pt>
                <c:pt idx="8">
                  <c:v>24.8</c:v>
                </c:pt>
                <c:pt idx="9">
                  <c:v>25.3</c:v>
                </c:pt>
                <c:pt idx="10" formatCode="0.0">
                  <c:v>25.056603773584907</c:v>
                </c:pt>
                <c:pt idx="11" formatCode="0.0">
                  <c:v>24.734627831715212</c:v>
                </c:pt>
                <c:pt idx="12" formatCode="0.0">
                  <c:v>24.9</c:v>
                </c:pt>
                <c:pt idx="13" formatCode="0.0">
                  <c:v>24.9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595-48F4-B30E-134CC96079D8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64480328"/>
        <c:axId val="364478760"/>
      </c:lineChart>
      <c:catAx>
        <c:axId val="364480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4478760"/>
        <c:crosses val="autoZero"/>
        <c:auto val="1"/>
        <c:lblAlgn val="ctr"/>
        <c:lblOffset val="100"/>
        <c:noMultiLvlLbl val="0"/>
      </c:catAx>
      <c:valAx>
        <c:axId val="364478760"/>
        <c:scaling>
          <c:orientation val="minMax"/>
          <c:max val="28"/>
          <c:min val="22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4480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150" dirty="0">
                <a:latin typeface="+mj-lt"/>
              </a:rPr>
              <a:t>Average</a:t>
            </a:r>
            <a:r>
              <a:rPr lang="en-US" sz="3150" baseline="0" dirty="0">
                <a:latin typeface="+mj-lt"/>
              </a:rPr>
              <a:t> HS Class Sizes Increased 2% Since 2007</a:t>
            </a:r>
            <a:endParaRPr lang="en-US" sz="3150" dirty="0">
              <a:latin typeface="+mj-lt"/>
            </a:endParaRPr>
          </a:p>
        </c:rich>
      </c:tx>
      <c:layout>
        <c:manualLayout>
          <c:xMode val="edge"/>
          <c:yMode val="edge"/>
          <c:x val="0.13766334605901534"/>
          <c:y val="1.93423738699329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'Citywide trends 2007-2019'!$B$6</c:f>
              <c:strCache>
                <c:ptCount val="1"/>
                <c:pt idx="0">
                  <c:v>Citywide Actual</c:v>
                </c:pt>
              </c:strCache>
            </c:strRef>
          </c:tx>
          <c:spPr>
            <a:ln w="3810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'Citywide trends 2007-2019'!$C$5:$O$5</c:f>
              <c:strCache>
                <c:ptCount val="13"/>
                <c:pt idx="0">
                  <c:v>2007-08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  <c:pt idx="9">
                  <c:v>2016-17</c:v>
                </c:pt>
                <c:pt idx="10">
                  <c:v>2017-18</c:v>
                </c:pt>
                <c:pt idx="11">
                  <c:v>2018-2019</c:v>
                </c:pt>
                <c:pt idx="12">
                  <c:v>2019-20</c:v>
                </c:pt>
              </c:strCache>
            </c:strRef>
          </c:cat>
          <c:val>
            <c:numRef>
              <c:f>'Citywide trends 2007-2019'!$C$6:$O$6</c:f>
              <c:numCache>
                <c:formatCode>General</c:formatCode>
                <c:ptCount val="13"/>
                <c:pt idx="0">
                  <c:v>26.1</c:v>
                </c:pt>
                <c:pt idx="1">
                  <c:v>26.2</c:v>
                </c:pt>
                <c:pt idx="2">
                  <c:v>26.6</c:v>
                </c:pt>
                <c:pt idx="3">
                  <c:v>26.5</c:v>
                </c:pt>
                <c:pt idx="4">
                  <c:v>26.4</c:v>
                </c:pt>
                <c:pt idx="5">
                  <c:v>26.3</c:v>
                </c:pt>
                <c:pt idx="6">
                  <c:v>26.7</c:v>
                </c:pt>
                <c:pt idx="7">
                  <c:v>26.8</c:v>
                </c:pt>
                <c:pt idx="8">
                  <c:v>26.7</c:v>
                </c:pt>
                <c:pt idx="9">
                  <c:v>26.5</c:v>
                </c:pt>
                <c:pt idx="10">
                  <c:v>26.5</c:v>
                </c:pt>
                <c:pt idx="11">
                  <c:v>26.4</c:v>
                </c:pt>
                <c:pt idx="12">
                  <c:v>26.4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89F-472E-9099-2C511123AE45}"/>
            </c:ext>
          </c:extLst>
        </c:ser>
        <c:ser>
          <c:idx val="1"/>
          <c:order val="1"/>
          <c:tx>
            <c:strRef>
              <c:f>'Citywide trends 2007-2019'!$B$7</c:f>
              <c:strCache>
                <c:ptCount val="1"/>
                <c:pt idx="0">
                  <c:v>C4E Target</c:v>
                </c:pt>
              </c:strCache>
            </c:strRef>
          </c:tx>
          <c:spPr>
            <a:ln w="38100" cap="rnd">
              <a:solidFill>
                <a:srgbClr val="70AD47">
                  <a:lumMod val="75000"/>
                </a:srgb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'Citywide trends 2007-2019'!$C$5:$O$5</c:f>
              <c:strCache>
                <c:ptCount val="13"/>
                <c:pt idx="0">
                  <c:v>2007-08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  <c:pt idx="9">
                  <c:v>2016-17</c:v>
                </c:pt>
                <c:pt idx="10">
                  <c:v>2017-18</c:v>
                </c:pt>
                <c:pt idx="11">
                  <c:v>2018-2019</c:v>
                </c:pt>
                <c:pt idx="12">
                  <c:v>2019-20</c:v>
                </c:pt>
              </c:strCache>
            </c:strRef>
          </c:cat>
          <c:val>
            <c:numRef>
              <c:f>'Citywide trends 2007-2019'!$C$7:$O$7</c:f>
              <c:numCache>
                <c:formatCode>General</c:formatCode>
                <c:ptCount val="13"/>
                <c:pt idx="0">
                  <c:v>26</c:v>
                </c:pt>
                <c:pt idx="1">
                  <c:v>25.7</c:v>
                </c:pt>
                <c:pt idx="2">
                  <c:v>25.2</c:v>
                </c:pt>
                <c:pt idx="3">
                  <c:v>24.8</c:v>
                </c:pt>
                <c:pt idx="4">
                  <c:v>24.5</c:v>
                </c:pt>
                <c:pt idx="5">
                  <c:v>24.5</c:v>
                </c:pt>
                <c:pt idx="6">
                  <c:v>24.5</c:v>
                </c:pt>
                <c:pt idx="7">
                  <c:v>24.5</c:v>
                </c:pt>
                <c:pt idx="8">
                  <c:v>24.5</c:v>
                </c:pt>
                <c:pt idx="9">
                  <c:v>24.5</c:v>
                </c:pt>
                <c:pt idx="10">
                  <c:v>24.5</c:v>
                </c:pt>
                <c:pt idx="11">
                  <c:v>24.5</c:v>
                </c:pt>
                <c:pt idx="12">
                  <c:v>24.5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89F-472E-9099-2C511123AE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5114296"/>
        <c:axId val="515117432"/>
      </c:lineChart>
      <c:catAx>
        <c:axId val="515114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117432"/>
        <c:crosses val="autoZero"/>
        <c:auto val="1"/>
        <c:lblAlgn val="ctr"/>
        <c:lblOffset val="100"/>
        <c:noMultiLvlLbl val="0"/>
      </c:catAx>
      <c:valAx>
        <c:axId val="515117432"/>
        <c:scaling>
          <c:orientation val="minMax"/>
          <c:max val="28"/>
          <c:min val="2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11429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At least *</a:t>
            </a:r>
            <a:r>
              <a:rPr lang="en-US" sz="2800" b="1" dirty="0"/>
              <a:t>325,430</a:t>
            </a:r>
            <a:r>
              <a:rPr lang="en-US" sz="2800" dirty="0"/>
              <a:t> NYC students in classes of 30 or</a:t>
            </a:r>
            <a:r>
              <a:rPr lang="en-US" sz="2800" baseline="0" dirty="0"/>
              <a:t> </a:t>
            </a:r>
            <a:r>
              <a:rPr lang="en-US" sz="2800" dirty="0"/>
              <a:t>more as of Oct. 31, 2019</a:t>
            </a:r>
          </a:p>
        </c:rich>
      </c:tx>
      <c:layout>
        <c:manualLayout>
          <c:xMode val="edge"/>
          <c:yMode val="edge"/>
          <c:x val="0.12016238159675237"/>
          <c:y val="1.18518518518518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301535379796062"/>
          <c:y val="0.16053333333333333"/>
          <c:w val="0.8472146867974385"/>
          <c:h val="0.7085088363954504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*</a:t>
                    </a:r>
                    <a:r>
                      <a:rPr lang="en-US" sz="2000" b="0" i="0" u="none" strike="noStrike" baseline="0" dirty="0">
                        <a:effectLst/>
                      </a:rPr>
                      <a:t>177,618 </a:t>
                    </a:r>
                    <a:r>
                      <a:rPr lang="en-US" dirty="0"/>
                      <a:t>,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F9F-4EC8-9ADA-C728648982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 classes 30 or more  chart'!$A$3:$A$5</c:f>
              <c:strCache>
                <c:ptCount val="3"/>
                <c:pt idx="0">
                  <c:v>K-3</c:v>
                </c:pt>
                <c:pt idx="1">
                  <c:v>4th-8th</c:v>
                </c:pt>
                <c:pt idx="2">
                  <c:v>HS (min)</c:v>
                </c:pt>
              </c:strCache>
            </c:strRef>
          </c:cat>
          <c:val>
            <c:numRef>
              <c:f>'total classes 30 or more  chart'!$B$3:$B$5</c:f>
              <c:numCache>
                <c:formatCode>#,##0</c:formatCode>
                <c:ptCount val="3"/>
                <c:pt idx="0">
                  <c:v>35562</c:v>
                </c:pt>
                <c:pt idx="1">
                  <c:v>112250</c:v>
                </c:pt>
                <c:pt idx="2">
                  <c:v>177618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9F-4EC8-9ADA-C728648982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9472488"/>
        <c:axId val="349472880"/>
      </c:barChart>
      <c:catAx>
        <c:axId val="349472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472880"/>
        <c:crosses val="autoZero"/>
        <c:auto val="1"/>
        <c:lblAlgn val="ctr"/>
        <c:lblOffset val="100"/>
        <c:noMultiLvlLbl val="0"/>
      </c:catAx>
      <c:valAx>
        <c:axId val="349472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472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Number of Kindergarten</a:t>
            </a:r>
            <a:r>
              <a:rPr lang="en-US" sz="3200" b="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students in classes of </a:t>
            </a:r>
            <a:r>
              <a:rPr lang="en-US" sz="3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25 or more has increased 68% since 2007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857666340094717E-2"/>
          <c:y val="0.24081196317394624"/>
          <c:w val="0.89896056518743073"/>
          <c:h val="0.665516409180705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charts!$B$11</c:f>
              <c:strCache>
                <c:ptCount val="1"/>
                <c:pt idx="0">
                  <c:v>K in 25 or more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charts!$C$10:$D$10</c:f>
              <c:numCache>
                <c:formatCode>General</c:formatCode>
                <c:ptCount val="2"/>
                <c:pt idx="0">
                  <c:v>2007</c:v>
                </c:pt>
                <c:pt idx="1">
                  <c:v>2019</c:v>
                </c:pt>
              </c:numCache>
            </c:numRef>
          </c:cat>
          <c:val>
            <c:numRef>
              <c:f>charts!$C$11:$D$11</c:f>
              <c:numCache>
                <c:formatCode>#,##0</c:formatCode>
                <c:ptCount val="2"/>
                <c:pt idx="0">
                  <c:v>11174</c:v>
                </c:pt>
                <c:pt idx="1">
                  <c:v>18768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1D-4F3A-A4AC-4A88AB1D4E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3255392"/>
        <c:axId val="523255784"/>
      </c:barChart>
      <c:catAx>
        <c:axId val="52325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3255784"/>
        <c:crosses val="autoZero"/>
        <c:auto val="1"/>
        <c:lblAlgn val="ctr"/>
        <c:lblOffset val="100"/>
        <c:noMultiLvlLbl val="0"/>
      </c:catAx>
      <c:valAx>
        <c:axId val="523255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3255392"/>
        <c:crosses val="autoZero"/>
        <c:crossBetween val="between"/>
        <c:majorUnit val="4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Number</a:t>
            </a:r>
            <a:r>
              <a:rPr lang="en-US" sz="32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of 1st-3rd graders in classes of 30 or more has increased </a:t>
            </a:r>
            <a:r>
              <a:rPr lang="en-US" sz="3200" b="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by</a:t>
            </a:r>
            <a:r>
              <a:rPr lang="en-US" sz="3200" b="1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3200" b="1" i="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2,893%</a:t>
            </a:r>
            <a:r>
              <a:rPr lang="en-US" sz="3200" b="1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32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since 2007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charts!$C$5:$D$5</c:f>
              <c:numCache>
                <c:formatCode>General</c:formatCode>
                <c:ptCount val="2"/>
                <c:pt idx="0">
                  <c:v>2007</c:v>
                </c:pt>
                <c:pt idx="1">
                  <c:v>2019</c:v>
                </c:pt>
              </c:numCache>
            </c:numRef>
          </c:cat>
          <c:val>
            <c:numRef>
              <c:f>charts!$C$6:$D$6</c:f>
              <c:numCache>
                <c:formatCode>#,##0</c:formatCode>
                <c:ptCount val="2"/>
                <c:pt idx="0">
                  <c:v>1185</c:v>
                </c:pt>
                <c:pt idx="1">
                  <c:v>35471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04-46BD-801D-14079BFB46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3259704"/>
        <c:axId val="523256568"/>
      </c:barChart>
      <c:catAx>
        <c:axId val="523259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3256568"/>
        <c:crosses val="autoZero"/>
        <c:auto val="1"/>
        <c:lblAlgn val="ctr"/>
        <c:lblOffset val="100"/>
        <c:noMultiLvlLbl val="0"/>
      </c:catAx>
      <c:valAx>
        <c:axId val="523256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3259704"/>
        <c:crosses val="autoZero"/>
        <c:crossBetween val="between"/>
        <c:majorUnit val="1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Number of 4th-8th graders in classes of 30 or more has increased by 35% since 2007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charts!$B$22</c:f>
              <c:strCache>
                <c:ptCount val="1"/>
                <c:pt idx="0">
                  <c:v>gr 4-8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charts!$C$21:$D$21</c:f>
              <c:numCache>
                <c:formatCode>General</c:formatCode>
                <c:ptCount val="2"/>
                <c:pt idx="0">
                  <c:v>2007</c:v>
                </c:pt>
                <c:pt idx="1">
                  <c:v>2019</c:v>
                </c:pt>
              </c:numCache>
            </c:numRef>
          </c:cat>
          <c:val>
            <c:numRef>
              <c:f>charts!$C$22:$D$22</c:f>
              <c:numCache>
                <c:formatCode>#,##0</c:formatCode>
                <c:ptCount val="2"/>
                <c:pt idx="0">
                  <c:v>83055</c:v>
                </c:pt>
                <c:pt idx="1">
                  <c:v>112250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5A-4F94-AEBA-C403ECCFC4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3257352"/>
        <c:axId val="523258920"/>
      </c:barChart>
      <c:catAx>
        <c:axId val="523257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3258920"/>
        <c:crosses val="autoZero"/>
        <c:auto val="1"/>
        <c:lblAlgn val="ctr"/>
        <c:lblOffset val="100"/>
        <c:noMultiLvlLbl val="0"/>
      </c:catAx>
      <c:valAx>
        <c:axId val="523258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3257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0" dirty="0">
                <a:latin typeface="+mj-lt"/>
              </a:rPr>
              <a:t>There are 16 District</a:t>
            </a:r>
            <a:r>
              <a:rPr lang="en-US" sz="2800" b="0" baseline="0" dirty="0">
                <a:latin typeface="+mj-lt"/>
              </a:rPr>
              <a:t> 6 Schools at or Above 100% Utilization</a:t>
            </a:r>
            <a:br>
              <a:rPr lang="en-US" sz="2800" b="0" baseline="0" dirty="0">
                <a:latin typeface="+mj-lt"/>
              </a:rPr>
            </a:br>
            <a:r>
              <a:rPr lang="en-US" sz="2800" b="0" baseline="0" dirty="0">
                <a:latin typeface="+mj-lt"/>
              </a:rPr>
              <a:t>But no new seats for D6 in the Capital Plan </a:t>
            </a:r>
            <a:endParaRPr lang="en-US" sz="2800" b="0" dirty="0">
              <a:latin typeface="+mj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6662081214340701E-2"/>
          <c:y val="0.16815535881848967"/>
          <c:w val="0.93106455648004538"/>
          <c:h val="0.432289240128602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Sheet2!$G$1</c:f>
              <c:strCache>
                <c:ptCount val="1"/>
                <c:pt idx="0">
                  <c:v>Org Enroll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Sheet2!$C$2:$F$17</c:f>
              <c:strCache>
                <c:ptCount val="16"/>
                <c:pt idx="0">
                  <c:v>P.S. 128 </c:v>
                </c:pt>
                <c:pt idx="1">
                  <c:v>A. PHILIP RANDOLPH HS</c:v>
                </c:pt>
                <c:pt idx="2">
                  <c:v>P.S. 48 </c:v>
                </c:pt>
                <c:pt idx="3">
                  <c:v>P.S. 8</c:v>
                </c:pt>
                <c:pt idx="4">
                  <c:v>Amistad Dual Language</c:v>
                </c:pt>
                <c:pt idx="5">
                  <c:v>GREGORIO LUPERON PREP. </c:v>
                </c:pt>
                <c:pt idx="6">
                  <c:v>P.S. 210 - M</c:v>
                </c:pt>
                <c:pt idx="7">
                  <c:v>Community Health Academy of the Heights</c:v>
                </c:pt>
                <c:pt idx="8">
                  <c:v>I.S. 528 </c:v>
                </c:pt>
                <c:pt idx="9">
                  <c:v>Wash Heights Expedition Learning</c:v>
                </c:pt>
                <c:pt idx="10">
                  <c:v>Wash Heights Academy</c:v>
                </c:pt>
                <c:pt idx="11">
                  <c:v>DOS PUENTES ES</c:v>
                </c:pt>
                <c:pt idx="12">
                  <c:v>WHIN Music Community</c:v>
                </c:pt>
                <c:pt idx="13">
                  <c:v>P.S. 187</c:v>
                </c:pt>
                <c:pt idx="14">
                  <c:v>Paula Hedbavny</c:v>
                </c:pt>
                <c:pt idx="15">
                  <c:v>Muscota New School</c:v>
                </c:pt>
              </c:strCache>
            </c:strRef>
          </c:cat>
          <c:val>
            <c:numRef>
              <c:f>Sheet2!$G$2:$G$17</c:f>
            </c:numRef>
          </c:val>
          <c:extLst>
            <c:ext xmlns:c16="http://schemas.microsoft.com/office/drawing/2014/chart" uri="{C3380CC4-5D6E-409C-BE32-E72D297353CC}">
              <c16:uniqueId val="{00000000-5CD2-4A89-8C4A-C0820A348F0E}"/>
            </c:ext>
          </c:extLst>
        </c:ser>
        <c:ser>
          <c:idx val="1"/>
          <c:order val="1"/>
          <c:tx>
            <c:strRef>
              <c:f>Sheet2!$H$1</c:f>
              <c:strCache>
                <c:ptCount val="1"/>
                <c:pt idx="0">
                  <c:v>Org Target Cap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Sheet2!$C$2:$F$17</c:f>
              <c:strCache>
                <c:ptCount val="16"/>
                <c:pt idx="0">
                  <c:v>P.S. 128 </c:v>
                </c:pt>
                <c:pt idx="1">
                  <c:v>A. PHILIP RANDOLPH HS</c:v>
                </c:pt>
                <c:pt idx="2">
                  <c:v>P.S. 48 </c:v>
                </c:pt>
                <c:pt idx="3">
                  <c:v>P.S. 8</c:v>
                </c:pt>
                <c:pt idx="4">
                  <c:v>Amistad Dual Language</c:v>
                </c:pt>
                <c:pt idx="5">
                  <c:v>GREGORIO LUPERON PREP. </c:v>
                </c:pt>
                <c:pt idx="6">
                  <c:v>P.S. 210 - M</c:v>
                </c:pt>
                <c:pt idx="7">
                  <c:v>Community Health Academy of the Heights</c:v>
                </c:pt>
                <c:pt idx="8">
                  <c:v>I.S. 528 </c:v>
                </c:pt>
                <c:pt idx="9">
                  <c:v>Wash Heights Expedition Learning</c:v>
                </c:pt>
                <c:pt idx="10">
                  <c:v>Wash Heights Academy</c:v>
                </c:pt>
                <c:pt idx="11">
                  <c:v>DOS PUENTES ES</c:v>
                </c:pt>
                <c:pt idx="12">
                  <c:v>WHIN Music Community</c:v>
                </c:pt>
                <c:pt idx="13">
                  <c:v>P.S. 187</c:v>
                </c:pt>
                <c:pt idx="14">
                  <c:v>Paula Hedbavny</c:v>
                </c:pt>
                <c:pt idx="15">
                  <c:v>Muscota New School</c:v>
                </c:pt>
              </c:strCache>
            </c:strRef>
          </c:cat>
          <c:val>
            <c:numRef>
              <c:f>Sheet2!$H$2:$H$17</c:f>
            </c:numRef>
          </c:val>
          <c:extLst>
            <c:ext xmlns:c16="http://schemas.microsoft.com/office/drawing/2014/chart" uri="{C3380CC4-5D6E-409C-BE32-E72D297353CC}">
              <c16:uniqueId val="{00000001-5CD2-4A89-8C4A-C0820A348F0E}"/>
            </c:ext>
          </c:extLst>
        </c:ser>
        <c:ser>
          <c:idx val="2"/>
          <c:order val="2"/>
          <c:tx>
            <c:strRef>
              <c:f>Sheet2!$I$1</c:f>
              <c:strCache>
                <c:ptCount val="1"/>
                <c:pt idx="0">
                  <c:v>Utilization Rate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2.2315204192025319E-3"/>
                  <c:y val="-6.01036269430051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CD2-4A89-8C4A-C0820A348F0E}"/>
                </c:ext>
              </c:extLst>
            </c:dLbl>
            <c:dLbl>
              <c:idx val="3"/>
              <c:layout>
                <c:manualLayout>
                  <c:x val="-3.3472806288037979E-3"/>
                  <c:y val="-6.83937823834197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CD2-4A89-8C4A-C0820A348F0E}"/>
                </c:ext>
              </c:extLst>
            </c:dLbl>
            <c:dLbl>
              <c:idx val="5"/>
              <c:layout>
                <c:manualLayout>
                  <c:x val="-5.578801048006371E-3"/>
                  <c:y val="-8.49740932642487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CD2-4A89-8C4A-C0820A348F0E}"/>
                </c:ext>
              </c:extLst>
            </c:dLbl>
            <c:dLbl>
              <c:idx val="7"/>
              <c:layout>
                <c:manualLayout>
                  <c:x val="-2.2315204192026139E-3"/>
                  <c:y val="-7.25388601036269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CD2-4A89-8C4A-C0820A348F0E}"/>
                </c:ext>
              </c:extLst>
            </c:dLbl>
            <c:dLbl>
              <c:idx val="9"/>
              <c:layout>
                <c:manualLayout>
                  <c:x val="-7.8103214672088613E-3"/>
                  <c:y val="-6.83937823834197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CD2-4A89-8C4A-C0820A348F0E}"/>
                </c:ext>
              </c:extLst>
            </c:dLbl>
            <c:dLbl>
              <c:idx val="11"/>
              <c:layout>
                <c:manualLayout>
                  <c:x val="-4.4630408384050638E-3"/>
                  <c:y val="-7.46113989637305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CD2-4A89-8C4A-C0820A348F0E}"/>
                </c:ext>
              </c:extLst>
            </c:dLbl>
            <c:dLbl>
              <c:idx val="13"/>
              <c:layout>
                <c:manualLayout>
                  <c:x val="-7.8103214672088613E-3"/>
                  <c:y val="-8.29015544041450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CD2-4A89-8C4A-C0820A348F0E}"/>
                </c:ext>
              </c:extLst>
            </c:dLbl>
            <c:dLbl>
              <c:idx val="15"/>
              <c:layout>
                <c:manualLayout>
                  <c:x val="-2.2315204192025319E-3"/>
                  <c:y val="-3.3160621761658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CD2-4A89-8C4A-C0820A348F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Sheet2!$C$2:$F$17</c:f>
              <c:strCache>
                <c:ptCount val="16"/>
                <c:pt idx="0">
                  <c:v>P.S. 128 </c:v>
                </c:pt>
                <c:pt idx="1">
                  <c:v>A. PHILIP RANDOLPH HS</c:v>
                </c:pt>
                <c:pt idx="2">
                  <c:v>P.S. 48 </c:v>
                </c:pt>
                <c:pt idx="3">
                  <c:v>P.S. 8</c:v>
                </c:pt>
                <c:pt idx="4">
                  <c:v>Amistad Dual Language</c:v>
                </c:pt>
                <c:pt idx="5">
                  <c:v>GREGORIO LUPERON PREP. </c:v>
                </c:pt>
                <c:pt idx="6">
                  <c:v>P.S. 210 - M</c:v>
                </c:pt>
                <c:pt idx="7">
                  <c:v>Community Health Academy of the Heights</c:v>
                </c:pt>
                <c:pt idx="8">
                  <c:v>I.S. 528 </c:v>
                </c:pt>
                <c:pt idx="9">
                  <c:v>Wash Heights Expedition Learning</c:v>
                </c:pt>
                <c:pt idx="10">
                  <c:v>Wash Heights Academy</c:v>
                </c:pt>
                <c:pt idx="11">
                  <c:v>DOS PUENTES ES</c:v>
                </c:pt>
                <c:pt idx="12">
                  <c:v>WHIN Music Community</c:v>
                </c:pt>
                <c:pt idx="13">
                  <c:v>P.S. 187</c:v>
                </c:pt>
                <c:pt idx="14">
                  <c:v>Paula Hedbavny</c:v>
                </c:pt>
                <c:pt idx="15">
                  <c:v>Muscota New School</c:v>
                </c:pt>
              </c:strCache>
            </c:strRef>
          </c:cat>
          <c:val>
            <c:numRef>
              <c:f>Sheet2!$I$2:$I$17</c:f>
              <c:numCache>
                <c:formatCode>0%</c:formatCode>
                <c:ptCount val="16"/>
                <c:pt idx="0">
                  <c:v>1.01</c:v>
                </c:pt>
                <c:pt idx="1">
                  <c:v>1.05</c:v>
                </c:pt>
                <c:pt idx="2">
                  <c:v>1.1000000000000001</c:v>
                </c:pt>
                <c:pt idx="3">
                  <c:v>1.1100000000000001</c:v>
                </c:pt>
                <c:pt idx="4">
                  <c:v>1.17</c:v>
                </c:pt>
                <c:pt idx="5">
                  <c:v>1.17</c:v>
                </c:pt>
                <c:pt idx="6">
                  <c:v>1.19</c:v>
                </c:pt>
                <c:pt idx="7">
                  <c:v>1.21</c:v>
                </c:pt>
                <c:pt idx="8">
                  <c:v>1.22</c:v>
                </c:pt>
                <c:pt idx="9">
                  <c:v>1.25</c:v>
                </c:pt>
                <c:pt idx="10">
                  <c:v>1.29</c:v>
                </c:pt>
                <c:pt idx="11">
                  <c:v>1.38</c:v>
                </c:pt>
                <c:pt idx="12">
                  <c:v>1.38</c:v>
                </c:pt>
                <c:pt idx="13">
                  <c:v>1.4</c:v>
                </c:pt>
                <c:pt idx="14">
                  <c:v>1.5</c:v>
                </c:pt>
                <c:pt idx="15">
                  <c:v>1.92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D2-4A89-8C4A-C0820A348F0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0531232"/>
        <c:axId val="360536720"/>
      </c:barChart>
      <c:catAx>
        <c:axId val="360531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0536720"/>
        <c:crosses val="autoZero"/>
        <c:auto val="1"/>
        <c:lblAlgn val="ctr"/>
        <c:lblOffset val="100"/>
        <c:noMultiLvlLbl val="0"/>
      </c:catAx>
      <c:valAx>
        <c:axId val="360536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0531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hyperlink" Target="http://www.classsizematters.org/" TargetMode="Externa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25.sv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11" Type="http://schemas.openxmlformats.org/officeDocument/2006/relationships/hyperlink" Target="http://www.classsizematters.org/" TargetMode="External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7EABA7-15A8-4F6F-8112-5F97F7A3260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387E281-B694-4890-B84D-3F982C8CA614}">
      <dgm:prSet custT="1"/>
      <dgm:spPr/>
      <dgm:t>
        <a:bodyPr/>
        <a:lstStyle/>
        <a:p>
          <a:r>
            <a:rPr lang="en-US" sz="2000" dirty="0"/>
            <a:t>25 students per class in Kindergarten</a:t>
          </a:r>
        </a:p>
      </dgm:t>
    </dgm:pt>
    <dgm:pt modelId="{358EDB9D-251C-468E-B8CC-B70B304DBE1A}" type="parTrans" cxnId="{E0DF698C-092B-4A2B-8451-8CC30C2B8FC3}">
      <dgm:prSet/>
      <dgm:spPr/>
      <dgm:t>
        <a:bodyPr/>
        <a:lstStyle/>
        <a:p>
          <a:endParaRPr lang="en-US"/>
        </a:p>
      </dgm:t>
    </dgm:pt>
    <dgm:pt modelId="{3227C215-00DE-41AB-9A23-56B0728862F0}" type="sibTrans" cxnId="{E0DF698C-092B-4A2B-8451-8CC30C2B8FC3}">
      <dgm:prSet/>
      <dgm:spPr/>
      <dgm:t>
        <a:bodyPr/>
        <a:lstStyle/>
        <a:p>
          <a:endParaRPr lang="en-US"/>
        </a:p>
      </dgm:t>
    </dgm:pt>
    <dgm:pt modelId="{47EE2689-3B81-4151-8556-1D9F6603E469}">
      <dgm:prSet custT="1"/>
      <dgm:spPr/>
      <dgm:t>
        <a:bodyPr/>
        <a:lstStyle/>
        <a:p>
          <a:r>
            <a:rPr lang="en-US" sz="2000" dirty="0"/>
            <a:t>32 students per class in elementary grades</a:t>
          </a:r>
        </a:p>
      </dgm:t>
    </dgm:pt>
    <dgm:pt modelId="{2434E89A-BB53-4C4C-89E5-F1F16E3F88BB}" type="parTrans" cxnId="{4151D0E4-49E4-4DF5-B230-333E90083F50}">
      <dgm:prSet/>
      <dgm:spPr/>
      <dgm:t>
        <a:bodyPr/>
        <a:lstStyle/>
        <a:p>
          <a:endParaRPr lang="en-US"/>
        </a:p>
      </dgm:t>
    </dgm:pt>
    <dgm:pt modelId="{6B7A99AF-AC41-4BC5-9F2F-14F45E53C4A0}" type="sibTrans" cxnId="{4151D0E4-49E4-4DF5-B230-333E90083F50}">
      <dgm:prSet/>
      <dgm:spPr/>
      <dgm:t>
        <a:bodyPr/>
        <a:lstStyle/>
        <a:p>
          <a:endParaRPr lang="en-US"/>
        </a:p>
      </dgm:t>
    </dgm:pt>
    <dgm:pt modelId="{216E1995-B4D1-42F8-B32A-0F603F773BC3}">
      <dgm:prSet custT="1"/>
      <dgm:spPr/>
      <dgm:t>
        <a:bodyPr/>
        <a:lstStyle/>
        <a:p>
          <a:r>
            <a:rPr lang="en-US" sz="2000" dirty="0"/>
            <a:t>In Title I middle school, 30 students per class, 33 in non-Title I MS</a:t>
          </a:r>
        </a:p>
      </dgm:t>
    </dgm:pt>
    <dgm:pt modelId="{7DE6A472-ACE9-49CC-ABE8-8B47DD8D7CF1}" type="parTrans" cxnId="{32A33CA5-F376-483D-95C6-7964B39C4449}">
      <dgm:prSet/>
      <dgm:spPr/>
      <dgm:t>
        <a:bodyPr/>
        <a:lstStyle/>
        <a:p>
          <a:endParaRPr lang="en-US"/>
        </a:p>
      </dgm:t>
    </dgm:pt>
    <dgm:pt modelId="{909FBB40-1565-4294-A8B6-42AAA4E79E20}" type="sibTrans" cxnId="{32A33CA5-F376-483D-95C6-7964B39C4449}">
      <dgm:prSet/>
      <dgm:spPr/>
      <dgm:t>
        <a:bodyPr/>
        <a:lstStyle/>
        <a:p>
          <a:endParaRPr lang="en-US"/>
        </a:p>
      </dgm:t>
    </dgm:pt>
    <dgm:pt modelId="{0608486E-545A-49A0-A037-3EFCD6139E16}">
      <dgm:prSet custT="1"/>
      <dgm:spPr/>
      <dgm:t>
        <a:bodyPr/>
        <a:lstStyle/>
        <a:p>
          <a:r>
            <a:rPr lang="en-US" sz="2000" dirty="0"/>
            <a:t>34 students per class in high school core academic classes</a:t>
          </a:r>
        </a:p>
      </dgm:t>
    </dgm:pt>
    <dgm:pt modelId="{F7832366-E30C-4DEE-819C-916FE5587637}" type="parTrans" cxnId="{FE4B5AD3-2006-42F6-BB7E-4D35716DD2B4}">
      <dgm:prSet/>
      <dgm:spPr/>
      <dgm:t>
        <a:bodyPr/>
        <a:lstStyle/>
        <a:p>
          <a:endParaRPr lang="en-US"/>
        </a:p>
      </dgm:t>
    </dgm:pt>
    <dgm:pt modelId="{9251DF00-FBD4-48B4-869B-AEC24AF69BD0}" type="sibTrans" cxnId="{FE4B5AD3-2006-42F6-BB7E-4D35716DD2B4}">
      <dgm:prSet/>
      <dgm:spPr/>
      <dgm:t>
        <a:bodyPr/>
        <a:lstStyle/>
        <a:p>
          <a:endParaRPr lang="en-US"/>
        </a:p>
      </dgm:t>
    </dgm:pt>
    <dgm:pt modelId="{00EBAF94-DC07-4FB0-81EC-1619CF5A0297}">
      <dgm:prSet custT="1"/>
      <dgm:spPr/>
      <dgm:t>
        <a:bodyPr/>
        <a:lstStyle/>
        <a:p>
          <a:r>
            <a:rPr lang="en-US" sz="2000" dirty="0"/>
            <a:t>These class size caps have not been lowered in 50 YEARS!</a:t>
          </a:r>
        </a:p>
      </dgm:t>
    </dgm:pt>
    <dgm:pt modelId="{1B24E484-C004-46A6-A516-1C1E37B26CBD}" type="parTrans" cxnId="{9A5946EF-3596-407B-B819-A3C459994ED0}">
      <dgm:prSet/>
      <dgm:spPr/>
      <dgm:t>
        <a:bodyPr/>
        <a:lstStyle/>
        <a:p>
          <a:endParaRPr lang="en-US"/>
        </a:p>
      </dgm:t>
    </dgm:pt>
    <dgm:pt modelId="{1B54DB10-CF82-46E4-AA01-A6191FB71DF3}" type="sibTrans" cxnId="{9A5946EF-3596-407B-B819-A3C459994ED0}">
      <dgm:prSet/>
      <dgm:spPr/>
      <dgm:t>
        <a:bodyPr/>
        <a:lstStyle/>
        <a:p>
          <a:endParaRPr lang="en-US"/>
        </a:p>
      </dgm:t>
    </dgm:pt>
    <dgm:pt modelId="{DBB76A44-76EE-4D05-A512-4FB6EDF8F1F1}">
      <dgm:prSet custT="1"/>
      <dgm:spPr/>
      <dgm:t>
        <a:bodyPr/>
        <a:lstStyle/>
        <a:p>
          <a:r>
            <a:rPr lang="en-US" sz="2000" b="1" i="1" dirty="0"/>
            <a:t>Even so, hundreds of classes violate the union contractual caps each year</a:t>
          </a:r>
          <a:r>
            <a:rPr lang="en-US" sz="2000" dirty="0"/>
            <a:t>.</a:t>
          </a:r>
        </a:p>
      </dgm:t>
    </dgm:pt>
    <dgm:pt modelId="{728D939F-6B93-4C14-AF3F-61926AEF1D06}" type="parTrans" cxnId="{92E7E189-FACA-4355-90F0-2094C540FB64}">
      <dgm:prSet/>
      <dgm:spPr/>
      <dgm:t>
        <a:bodyPr/>
        <a:lstStyle/>
        <a:p>
          <a:endParaRPr lang="en-US"/>
        </a:p>
      </dgm:t>
    </dgm:pt>
    <dgm:pt modelId="{7B07DCE3-51D0-4F8D-A3DE-39BFDC1CD067}" type="sibTrans" cxnId="{92E7E189-FACA-4355-90F0-2094C540FB64}">
      <dgm:prSet/>
      <dgm:spPr/>
      <dgm:t>
        <a:bodyPr/>
        <a:lstStyle/>
        <a:p>
          <a:endParaRPr lang="en-US"/>
        </a:p>
      </dgm:t>
    </dgm:pt>
    <dgm:pt modelId="{E51FE968-903D-4E54-A907-304707291C5E}" type="pres">
      <dgm:prSet presAssocID="{C57EABA7-15A8-4F6F-8112-5F97F7A32606}" presName="root" presStyleCnt="0">
        <dgm:presLayoutVars>
          <dgm:dir/>
          <dgm:resizeHandles val="exact"/>
        </dgm:presLayoutVars>
      </dgm:prSet>
      <dgm:spPr/>
    </dgm:pt>
    <dgm:pt modelId="{BE9A316D-0856-4D33-8D5C-67BBB90B81ED}" type="pres">
      <dgm:prSet presAssocID="{0387E281-B694-4890-B84D-3F982C8CA614}" presName="compNode" presStyleCnt="0"/>
      <dgm:spPr/>
    </dgm:pt>
    <dgm:pt modelId="{CE007657-E40A-4CCC-8A05-BF2C4D118BD8}" type="pres">
      <dgm:prSet presAssocID="{0387E281-B694-4890-B84D-3F982C8CA614}" presName="bgRect" presStyleLbl="bgShp" presStyleIdx="0" presStyleCnt="6" custLinFactNeighborX="-9293" custLinFactNeighborY="-234"/>
      <dgm:spPr/>
    </dgm:pt>
    <dgm:pt modelId="{339DEC5F-2A4C-4917-9DCB-43447AC298B3}" type="pres">
      <dgm:prSet presAssocID="{0387E281-B694-4890-B84D-3F982C8CA614}" presName="iconRect" presStyleLbl="node1" presStyleIdx="0" presStyleCnt="6" custLinFactNeighborX="2157" custLinFactNeighborY="431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ildren"/>
        </a:ext>
      </dgm:extLst>
    </dgm:pt>
    <dgm:pt modelId="{4723920F-6826-4DEC-BD8B-E55C1D4DFB9A}" type="pres">
      <dgm:prSet presAssocID="{0387E281-B694-4890-B84D-3F982C8CA614}" presName="spaceRect" presStyleCnt="0"/>
      <dgm:spPr/>
    </dgm:pt>
    <dgm:pt modelId="{76C932A6-A08D-4ADD-95DB-B08526EAFB01}" type="pres">
      <dgm:prSet presAssocID="{0387E281-B694-4890-B84D-3F982C8CA614}" presName="parTx" presStyleLbl="revTx" presStyleIdx="0" presStyleCnt="6">
        <dgm:presLayoutVars>
          <dgm:chMax val="0"/>
          <dgm:chPref val="0"/>
        </dgm:presLayoutVars>
      </dgm:prSet>
      <dgm:spPr/>
    </dgm:pt>
    <dgm:pt modelId="{F15F9B98-59E3-4163-BD1A-DEA978A59675}" type="pres">
      <dgm:prSet presAssocID="{3227C215-00DE-41AB-9A23-56B0728862F0}" presName="sibTrans" presStyleCnt="0"/>
      <dgm:spPr/>
    </dgm:pt>
    <dgm:pt modelId="{07D97E3D-F97A-4769-9E89-69E6422E9DD4}" type="pres">
      <dgm:prSet presAssocID="{47EE2689-3B81-4151-8556-1D9F6603E469}" presName="compNode" presStyleCnt="0"/>
      <dgm:spPr/>
    </dgm:pt>
    <dgm:pt modelId="{2ABDF121-3A09-4E2B-A63F-3A01D1CCC257}" type="pres">
      <dgm:prSet presAssocID="{47EE2689-3B81-4151-8556-1D9F6603E469}" presName="bgRect" presStyleLbl="bgShp" presStyleIdx="1" presStyleCnt="6"/>
      <dgm:spPr/>
    </dgm:pt>
    <dgm:pt modelId="{5AA7C75F-6D5C-4739-AC77-F32DAB2A9C9C}" type="pres">
      <dgm:prSet presAssocID="{47EE2689-3B81-4151-8556-1D9F6603E469}" presName="iconRect" presStyleLbl="node1" presStyleIdx="1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D29639A-1A61-42A7-9CD5-A2F216D15385}" type="pres">
      <dgm:prSet presAssocID="{47EE2689-3B81-4151-8556-1D9F6603E469}" presName="spaceRect" presStyleCnt="0"/>
      <dgm:spPr/>
    </dgm:pt>
    <dgm:pt modelId="{C3231001-B23B-4676-BCC0-D802E694C6C6}" type="pres">
      <dgm:prSet presAssocID="{47EE2689-3B81-4151-8556-1D9F6603E469}" presName="parTx" presStyleLbl="revTx" presStyleIdx="1" presStyleCnt="6">
        <dgm:presLayoutVars>
          <dgm:chMax val="0"/>
          <dgm:chPref val="0"/>
        </dgm:presLayoutVars>
      </dgm:prSet>
      <dgm:spPr/>
    </dgm:pt>
    <dgm:pt modelId="{C6281FD4-5F51-4448-B73F-A22FC1BF8456}" type="pres">
      <dgm:prSet presAssocID="{6B7A99AF-AC41-4BC5-9F2F-14F45E53C4A0}" presName="sibTrans" presStyleCnt="0"/>
      <dgm:spPr/>
    </dgm:pt>
    <dgm:pt modelId="{15024FEF-AD0C-4BE2-A40E-54AB5997D334}" type="pres">
      <dgm:prSet presAssocID="{216E1995-B4D1-42F8-B32A-0F603F773BC3}" presName="compNode" presStyleCnt="0"/>
      <dgm:spPr/>
    </dgm:pt>
    <dgm:pt modelId="{77313CD2-84C4-4222-B740-E9715F222763}" type="pres">
      <dgm:prSet presAssocID="{216E1995-B4D1-42F8-B32A-0F603F773BC3}" presName="bgRect" presStyleLbl="bgShp" presStyleIdx="2" presStyleCnt="6"/>
      <dgm:spPr/>
    </dgm:pt>
    <dgm:pt modelId="{69A63777-C86D-42C2-856D-834638D5595A}" type="pres">
      <dgm:prSet presAssocID="{216E1995-B4D1-42F8-B32A-0F603F773BC3}" presName="iconRect" presStyleLbl="node1" presStyleIdx="2" presStyleCnt="6" custLinFactNeighborX="-14989" custLinFactNeighborY="1288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EDF2D4F2-2C84-4F78-9366-A13F6CAE3F31}" type="pres">
      <dgm:prSet presAssocID="{216E1995-B4D1-42F8-B32A-0F603F773BC3}" presName="spaceRect" presStyleCnt="0"/>
      <dgm:spPr/>
    </dgm:pt>
    <dgm:pt modelId="{26BF8162-F4F6-4543-966A-1C5894A63FB0}" type="pres">
      <dgm:prSet presAssocID="{216E1995-B4D1-42F8-B32A-0F603F773BC3}" presName="parTx" presStyleLbl="revTx" presStyleIdx="2" presStyleCnt="6">
        <dgm:presLayoutVars>
          <dgm:chMax val="0"/>
          <dgm:chPref val="0"/>
        </dgm:presLayoutVars>
      </dgm:prSet>
      <dgm:spPr/>
    </dgm:pt>
    <dgm:pt modelId="{472A6BA7-39A6-41AA-98D1-F07BDB559291}" type="pres">
      <dgm:prSet presAssocID="{909FBB40-1565-4294-A8B6-42AAA4E79E20}" presName="sibTrans" presStyleCnt="0"/>
      <dgm:spPr/>
    </dgm:pt>
    <dgm:pt modelId="{D494F7DA-84C6-48F3-AD6F-5700740B83EE}" type="pres">
      <dgm:prSet presAssocID="{0608486E-545A-49A0-A037-3EFCD6139E16}" presName="compNode" presStyleCnt="0"/>
      <dgm:spPr/>
    </dgm:pt>
    <dgm:pt modelId="{1AB3FD30-7500-413E-B158-3D66DD3A07A4}" type="pres">
      <dgm:prSet presAssocID="{0608486E-545A-49A0-A037-3EFCD6139E16}" presName="bgRect" presStyleLbl="bgShp" presStyleIdx="3" presStyleCnt="6"/>
      <dgm:spPr/>
    </dgm:pt>
    <dgm:pt modelId="{EB296DE7-BC4E-4A36-A237-E3F8937FCE87}" type="pres">
      <dgm:prSet presAssocID="{0608486E-545A-49A0-A037-3EFCD6139E16}" presName="iconRect" presStyleLbl="node1" presStyleIdx="3" presStyleCnt="6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ckpack"/>
        </a:ext>
      </dgm:extLst>
    </dgm:pt>
    <dgm:pt modelId="{971CC9C0-9226-4A68-86B6-7A53830B45FA}" type="pres">
      <dgm:prSet presAssocID="{0608486E-545A-49A0-A037-3EFCD6139E16}" presName="spaceRect" presStyleCnt="0"/>
      <dgm:spPr/>
    </dgm:pt>
    <dgm:pt modelId="{9131A819-6B93-4355-867B-1CDFF300DB46}" type="pres">
      <dgm:prSet presAssocID="{0608486E-545A-49A0-A037-3EFCD6139E16}" presName="parTx" presStyleLbl="revTx" presStyleIdx="3" presStyleCnt="6">
        <dgm:presLayoutVars>
          <dgm:chMax val="0"/>
          <dgm:chPref val="0"/>
        </dgm:presLayoutVars>
      </dgm:prSet>
      <dgm:spPr/>
    </dgm:pt>
    <dgm:pt modelId="{5BD2C8E1-CC48-4BC5-80C1-D75F56D863D3}" type="pres">
      <dgm:prSet presAssocID="{9251DF00-FBD4-48B4-869B-AEC24AF69BD0}" presName="sibTrans" presStyleCnt="0"/>
      <dgm:spPr/>
    </dgm:pt>
    <dgm:pt modelId="{A225A19C-C7CF-4E98-AD44-DED94E0C3F80}" type="pres">
      <dgm:prSet presAssocID="{00EBAF94-DC07-4FB0-81EC-1619CF5A0297}" presName="compNode" presStyleCnt="0"/>
      <dgm:spPr/>
    </dgm:pt>
    <dgm:pt modelId="{222A7A53-F869-45F0-BBF5-CFCBE44BD344}" type="pres">
      <dgm:prSet presAssocID="{00EBAF94-DC07-4FB0-81EC-1619CF5A0297}" presName="bgRect" presStyleLbl="bgShp" presStyleIdx="4" presStyleCnt="6"/>
      <dgm:spPr/>
    </dgm:pt>
    <dgm:pt modelId="{B5DCA20E-7C1B-4692-90E5-2C1CFAC38015}" type="pres">
      <dgm:prSet presAssocID="{00EBAF94-DC07-4FB0-81EC-1619CF5A0297}" presName="iconRect" presStyleLbl="node1" presStyleIdx="4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Yuan"/>
        </a:ext>
      </dgm:extLst>
    </dgm:pt>
    <dgm:pt modelId="{5ADD5A7D-B135-4227-A17E-81A6CC0640DE}" type="pres">
      <dgm:prSet presAssocID="{00EBAF94-DC07-4FB0-81EC-1619CF5A0297}" presName="spaceRect" presStyleCnt="0"/>
      <dgm:spPr/>
    </dgm:pt>
    <dgm:pt modelId="{CDD7E7B0-B447-4B8F-959E-6EA782340F3E}" type="pres">
      <dgm:prSet presAssocID="{00EBAF94-DC07-4FB0-81EC-1619CF5A0297}" presName="parTx" presStyleLbl="revTx" presStyleIdx="4" presStyleCnt="6">
        <dgm:presLayoutVars>
          <dgm:chMax val="0"/>
          <dgm:chPref val="0"/>
        </dgm:presLayoutVars>
      </dgm:prSet>
      <dgm:spPr/>
    </dgm:pt>
    <dgm:pt modelId="{190F0203-E884-42BE-874B-FB8A76E7C167}" type="pres">
      <dgm:prSet presAssocID="{1B54DB10-CF82-46E4-AA01-A6191FB71DF3}" presName="sibTrans" presStyleCnt="0"/>
      <dgm:spPr/>
    </dgm:pt>
    <dgm:pt modelId="{0CF0EF4C-1CF9-40B0-A16E-7B04C22E23A0}" type="pres">
      <dgm:prSet presAssocID="{DBB76A44-76EE-4D05-A512-4FB6EDF8F1F1}" presName="compNode" presStyleCnt="0"/>
      <dgm:spPr/>
    </dgm:pt>
    <dgm:pt modelId="{95697B57-C402-46FD-B3A8-E2C640594FDC}" type="pres">
      <dgm:prSet presAssocID="{DBB76A44-76EE-4D05-A512-4FB6EDF8F1F1}" presName="bgRect" presStyleLbl="bgShp" presStyleIdx="5" presStyleCnt="6"/>
      <dgm:spPr/>
    </dgm:pt>
    <dgm:pt modelId="{B022D968-1ADB-48E3-B54B-14F8F57EDB7C}" type="pres">
      <dgm:prSet presAssocID="{DBB76A44-76EE-4D05-A512-4FB6EDF8F1F1}" presName="iconRect" presStyleLbl="node1" presStyleIdx="5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xclamation mark"/>
        </a:ext>
      </dgm:extLst>
    </dgm:pt>
    <dgm:pt modelId="{9D231055-B33F-41C7-9126-04A55F611280}" type="pres">
      <dgm:prSet presAssocID="{DBB76A44-76EE-4D05-A512-4FB6EDF8F1F1}" presName="spaceRect" presStyleCnt="0"/>
      <dgm:spPr/>
    </dgm:pt>
    <dgm:pt modelId="{D8C24DAC-4D3E-4C46-B3E0-8BE45A431E9B}" type="pres">
      <dgm:prSet presAssocID="{DBB76A44-76EE-4D05-A512-4FB6EDF8F1F1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25582442-4797-4AFC-B3A1-5224971C3DC2}" type="presOf" srcId="{00EBAF94-DC07-4FB0-81EC-1619CF5A0297}" destId="{CDD7E7B0-B447-4B8F-959E-6EA782340F3E}" srcOrd="0" destOrd="0" presId="urn:microsoft.com/office/officeart/2018/2/layout/IconVerticalSolidList"/>
    <dgm:cxn modelId="{A2BF2173-A99B-47D8-8D0C-5674E5D39D42}" type="presOf" srcId="{0387E281-B694-4890-B84D-3F982C8CA614}" destId="{76C932A6-A08D-4ADD-95DB-B08526EAFB01}" srcOrd="0" destOrd="0" presId="urn:microsoft.com/office/officeart/2018/2/layout/IconVerticalSolidList"/>
    <dgm:cxn modelId="{32712774-419E-4A16-80DB-CB93060ACD1D}" type="presOf" srcId="{47EE2689-3B81-4151-8556-1D9F6603E469}" destId="{C3231001-B23B-4676-BCC0-D802E694C6C6}" srcOrd="0" destOrd="0" presId="urn:microsoft.com/office/officeart/2018/2/layout/IconVerticalSolidList"/>
    <dgm:cxn modelId="{92E7E189-FACA-4355-90F0-2094C540FB64}" srcId="{C57EABA7-15A8-4F6F-8112-5F97F7A32606}" destId="{DBB76A44-76EE-4D05-A512-4FB6EDF8F1F1}" srcOrd="5" destOrd="0" parTransId="{728D939F-6B93-4C14-AF3F-61926AEF1D06}" sibTransId="{7B07DCE3-51D0-4F8D-A3DE-39BFDC1CD067}"/>
    <dgm:cxn modelId="{E0DF698C-092B-4A2B-8451-8CC30C2B8FC3}" srcId="{C57EABA7-15A8-4F6F-8112-5F97F7A32606}" destId="{0387E281-B694-4890-B84D-3F982C8CA614}" srcOrd="0" destOrd="0" parTransId="{358EDB9D-251C-468E-B8CC-B70B304DBE1A}" sibTransId="{3227C215-00DE-41AB-9A23-56B0728862F0}"/>
    <dgm:cxn modelId="{C9C3EB8C-F2F4-4B29-82A5-CD652672445C}" type="presOf" srcId="{216E1995-B4D1-42F8-B32A-0F603F773BC3}" destId="{26BF8162-F4F6-4543-966A-1C5894A63FB0}" srcOrd="0" destOrd="0" presId="urn:microsoft.com/office/officeart/2018/2/layout/IconVerticalSolidList"/>
    <dgm:cxn modelId="{32A33CA5-F376-483D-95C6-7964B39C4449}" srcId="{C57EABA7-15A8-4F6F-8112-5F97F7A32606}" destId="{216E1995-B4D1-42F8-B32A-0F603F773BC3}" srcOrd="2" destOrd="0" parTransId="{7DE6A472-ACE9-49CC-ABE8-8B47DD8D7CF1}" sibTransId="{909FBB40-1565-4294-A8B6-42AAA4E79E20}"/>
    <dgm:cxn modelId="{C6EEA4C7-8303-4CEE-9CD0-548DCEA1CEB3}" type="presOf" srcId="{0608486E-545A-49A0-A037-3EFCD6139E16}" destId="{9131A819-6B93-4355-867B-1CDFF300DB46}" srcOrd="0" destOrd="0" presId="urn:microsoft.com/office/officeart/2018/2/layout/IconVerticalSolidList"/>
    <dgm:cxn modelId="{FE4B5AD3-2006-42F6-BB7E-4D35716DD2B4}" srcId="{C57EABA7-15A8-4F6F-8112-5F97F7A32606}" destId="{0608486E-545A-49A0-A037-3EFCD6139E16}" srcOrd="3" destOrd="0" parTransId="{F7832366-E30C-4DEE-819C-916FE5587637}" sibTransId="{9251DF00-FBD4-48B4-869B-AEC24AF69BD0}"/>
    <dgm:cxn modelId="{4151D0E4-49E4-4DF5-B230-333E90083F50}" srcId="{C57EABA7-15A8-4F6F-8112-5F97F7A32606}" destId="{47EE2689-3B81-4151-8556-1D9F6603E469}" srcOrd="1" destOrd="0" parTransId="{2434E89A-BB53-4C4C-89E5-F1F16E3F88BB}" sibTransId="{6B7A99AF-AC41-4BC5-9F2F-14F45E53C4A0}"/>
    <dgm:cxn modelId="{293C09EE-23F1-40AA-8C42-24CEFB5C309F}" type="presOf" srcId="{C57EABA7-15A8-4F6F-8112-5F97F7A32606}" destId="{E51FE968-903D-4E54-A907-304707291C5E}" srcOrd="0" destOrd="0" presId="urn:microsoft.com/office/officeart/2018/2/layout/IconVerticalSolidList"/>
    <dgm:cxn modelId="{9A5946EF-3596-407B-B819-A3C459994ED0}" srcId="{C57EABA7-15A8-4F6F-8112-5F97F7A32606}" destId="{00EBAF94-DC07-4FB0-81EC-1619CF5A0297}" srcOrd="4" destOrd="0" parTransId="{1B24E484-C004-46A6-A516-1C1E37B26CBD}" sibTransId="{1B54DB10-CF82-46E4-AA01-A6191FB71DF3}"/>
    <dgm:cxn modelId="{201C22F3-1147-48F8-BE75-16EE27831D77}" type="presOf" srcId="{DBB76A44-76EE-4D05-A512-4FB6EDF8F1F1}" destId="{D8C24DAC-4D3E-4C46-B3E0-8BE45A431E9B}" srcOrd="0" destOrd="0" presId="urn:microsoft.com/office/officeart/2018/2/layout/IconVerticalSolidList"/>
    <dgm:cxn modelId="{2A65C0F0-AF2F-4DE0-9816-28C655192903}" type="presParOf" srcId="{E51FE968-903D-4E54-A907-304707291C5E}" destId="{BE9A316D-0856-4D33-8D5C-67BBB90B81ED}" srcOrd="0" destOrd="0" presId="urn:microsoft.com/office/officeart/2018/2/layout/IconVerticalSolidList"/>
    <dgm:cxn modelId="{84D3C54F-58E6-42BB-96E6-17500FB0D96A}" type="presParOf" srcId="{BE9A316D-0856-4D33-8D5C-67BBB90B81ED}" destId="{CE007657-E40A-4CCC-8A05-BF2C4D118BD8}" srcOrd="0" destOrd="0" presId="urn:microsoft.com/office/officeart/2018/2/layout/IconVerticalSolidList"/>
    <dgm:cxn modelId="{A9A47CB9-8B61-4136-93EE-3B183BC34C1D}" type="presParOf" srcId="{BE9A316D-0856-4D33-8D5C-67BBB90B81ED}" destId="{339DEC5F-2A4C-4917-9DCB-43447AC298B3}" srcOrd="1" destOrd="0" presId="urn:microsoft.com/office/officeart/2018/2/layout/IconVerticalSolidList"/>
    <dgm:cxn modelId="{29D4D6DA-3F1E-48F2-8224-4C1531119C86}" type="presParOf" srcId="{BE9A316D-0856-4D33-8D5C-67BBB90B81ED}" destId="{4723920F-6826-4DEC-BD8B-E55C1D4DFB9A}" srcOrd="2" destOrd="0" presId="urn:microsoft.com/office/officeart/2018/2/layout/IconVerticalSolidList"/>
    <dgm:cxn modelId="{B78EE8F7-55E2-4E17-931B-3B95555A0446}" type="presParOf" srcId="{BE9A316D-0856-4D33-8D5C-67BBB90B81ED}" destId="{76C932A6-A08D-4ADD-95DB-B08526EAFB01}" srcOrd="3" destOrd="0" presId="urn:microsoft.com/office/officeart/2018/2/layout/IconVerticalSolidList"/>
    <dgm:cxn modelId="{A87DC316-BB28-49C6-ABC4-52ABC17EF308}" type="presParOf" srcId="{E51FE968-903D-4E54-A907-304707291C5E}" destId="{F15F9B98-59E3-4163-BD1A-DEA978A59675}" srcOrd="1" destOrd="0" presId="urn:microsoft.com/office/officeart/2018/2/layout/IconVerticalSolidList"/>
    <dgm:cxn modelId="{C0235AA6-2E24-4D6A-A157-E60387AF2B00}" type="presParOf" srcId="{E51FE968-903D-4E54-A907-304707291C5E}" destId="{07D97E3D-F97A-4769-9E89-69E6422E9DD4}" srcOrd="2" destOrd="0" presId="urn:microsoft.com/office/officeart/2018/2/layout/IconVerticalSolidList"/>
    <dgm:cxn modelId="{16DA8319-B4B0-4684-83E6-1CDC60306FE6}" type="presParOf" srcId="{07D97E3D-F97A-4769-9E89-69E6422E9DD4}" destId="{2ABDF121-3A09-4E2B-A63F-3A01D1CCC257}" srcOrd="0" destOrd="0" presId="urn:microsoft.com/office/officeart/2018/2/layout/IconVerticalSolidList"/>
    <dgm:cxn modelId="{A454FA06-86CA-48CB-8899-2EFE31BA1026}" type="presParOf" srcId="{07D97E3D-F97A-4769-9E89-69E6422E9DD4}" destId="{5AA7C75F-6D5C-4739-AC77-F32DAB2A9C9C}" srcOrd="1" destOrd="0" presId="urn:microsoft.com/office/officeart/2018/2/layout/IconVerticalSolidList"/>
    <dgm:cxn modelId="{60BDEDE4-4646-4FD9-91F2-5611748F9FA9}" type="presParOf" srcId="{07D97E3D-F97A-4769-9E89-69E6422E9DD4}" destId="{9D29639A-1A61-42A7-9CD5-A2F216D15385}" srcOrd="2" destOrd="0" presId="urn:microsoft.com/office/officeart/2018/2/layout/IconVerticalSolidList"/>
    <dgm:cxn modelId="{008F9C18-7F86-4C2B-97EA-7139570FD750}" type="presParOf" srcId="{07D97E3D-F97A-4769-9E89-69E6422E9DD4}" destId="{C3231001-B23B-4676-BCC0-D802E694C6C6}" srcOrd="3" destOrd="0" presId="urn:microsoft.com/office/officeart/2018/2/layout/IconVerticalSolidList"/>
    <dgm:cxn modelId="{262684F6-C4A8-41B6-8D8D-8DEDE64F8AA6}" type="presParOf" srcId="{E51FE968-903D-4E54-A907-304707291C5E}" destId="{C6281FD4-5F51-4448-B73F-A22FC1BF8456}" srcOrd="3" destOrd="0" presId="urn:microsoft.com/office/officeart/2018/2/layout/IconVerticalSolidList"/>
    <dgm:cxn modelId="{234BCFB3-D961-4AD3-8201-2EB05F114EF3}" type="presParOf" srcId="{E51FE968-903D-4E54-A907-304707291C5E}" destId="{15024FEF-AD0C-4BE2-A40E-54AB5997D334}" srcOrd="4" destOrd="0" presId="urn:microsoft.com/office/officeart/2018/2/layout/IconVerticalSolidList"/>
    <dgm:cxn modelId="{42D58528-0998-4C4B-84EE-24F0EEB7706D}" type="presParOf" srcId="{15024FEF-AD0C-4BE2-A40E-54AB5997D334}" destId="{77313CD2-84C4-4222-B740-E9715F222763}" srcOrd="0" destOrd="0" presId="urn:microsoft.com/office/officeart/2018/2/layout/IconVerticalSolidList"/>
    <dgm:cxn modelId="{7A11E3FE-00CD-41B7-9B59-35CBA94BE267}" type="presParOf" srcId="{15024FEF-AD0C-4BE2-A40E-54AB5997D334}" destId="{69A63777-C86D-42C2-856D-834638D5595A}" srcOrd="1" destOrd="0" presId="urn:microsoft.com/office/officeart/2018/2/layout/IconVerticalSolidList"/>
    <dgm:cxn modelId="{DE7DBEFE-DA6B-4CA6-B909-C3ACC73ADDDB}" type="presParOf" srcId="{15024FEF-AD0C-4BE2-A40E-54AB5997D334}" destId="{EDF2D4F2-2C84-4F78-9366-A13F6CAE3F31}" srcOrd="2" destOrd="0" presId="urn:microsoft.com/office/officeart/2018/2/layout/IconVerticalSolidList"/>
    <dgm:cxn modelId="{8AF48A7B-BCD6-4DA8-96E5-7DA743085369}" type="presParOf" srcId="{15024FEF-AD0C-4BE2-A40E-54AB5997D334}" destId="{26BF8162-F4F6-4543-966A-1C5894A63FB0}" srcOrd="3" destOrd="0" presId="urn:microsoft.com/office/officeart/2018/2/layout/IconVerticalSolidList"/>
    <dgm:cxn modelId="{98B4BC83-67E0-48EC-BFDF-A2AE3CB353DC}" type="presParOf" srcId="{E51FE968-903D-4E54-A907-304707291C5E}" destId="{472A6BA7-39A6-41AA-98D1-F07BDB559291}" srcOrd="5" destOrd="0" presId="urn:microsoft.com/office/officeart/2018/2/layout/IconVerticalSolidList"/>
    <dgm:cxn modelId="{47C04844-D91D-4D01-B3C9-E633FCACEFA8}" type="presParOf" srcId="{E51FE968-903D-4E54-A907-304707291C5E}" destId="{D494F7DA-84C6-48F3-AD6F-5700740B83EE}" srcOrd="6" destOrd="0" presId="urn:microsoft.com/office/officeart/2018/2/layout/IconVerticalSolidList"/>
    <dgm:cxn modelId="{13385E4B-C6A2-4AF1-8DA1-D6E57BD3D94A}" type="presParOf" srcId="{D494F7DA-84C6-48F3-AD6F-5700740B83EE}" destId="{1AB3FD30-7500-413E-B158-3D66DD3A07A4}" srcOrd="0" destOrd="0" presId="urn:microsoft.com/office/officeart/2018/2/layout/IconVerticalSolidList"/>
    <dgm:cxn modelId="{9B90D927-45CF-466E-BA5A-5D9063CBFE44}" type="presParOf" srcId="{D494F7DA-84C6-48F3-AD6F-5700740B83EE}" destId="{EB296DE7-BC4E-4A36-A237-E3F8937FCE87}" srcOrd="1" destOrd="0" presId="urn:microsoft.com/office/officeart/2018/2/layout/IconVerticalSolidList"/>
    <dgm:cxn modelId="{66509141-B0E1-4800-B7A8-69C23B054764}" type="presParOf" srcId="{D494F7DA-84C6-48F3-AD6F-5700740B83EE}" destId="{971CC9C0-9226-4A68-86B6-7A53830B45FA}" srcOrd="2" destOrd="0" presId="urn:microsoft.com/office/officeart/2018/2/layout/IconVerticalSolidList"/>
    <dgm:cxn modelId="{F579A2CB-401A-4B34-8768-62456FF68C53}" type="presParOf" srcId="{D494F7DA-84C6-48F3-AD6F-5700740B83EE}" destId="{9131A819-6B93-4355-867B-1CDFF300DB46}" srcOrd="3" destOrd="0" presId="urn:microsoft.com/office/officeart/2018/2/layout/IconVerticalSolidList"/>
    <dgm:cxn modelId="{A5D0C5E3-394C-42BC-8E71-8B89EE70FBA4}" type="presParOf" srcId="{E51FE968-903D-4E54-A907-304707291C5E}" destId="{5BD2C8E1-CC48-4BC5-80C1-D75F56D863D3}" srcOrd="7" destOrd="0" presId="urn:microsoft.com/office/officeart/2018/2/layout/IconVerticalSolidList"/>
    <dgm:cxn modelId="{DA99AC65-DE89-4E0D-8F0C-C32F9F29B4F4}" type="presParOf" srcId="{E51FE968-903D-4E54-A907-304707291C5E}" destId="{A225A19C-C7CF-4E98-AD44-DED94E0C3F80}" srcOrd="8" destOrd="0" presId="urn:microsoft.com/office/officeart/2018/2/layout/IconVerticalSolidList"/>
    <dgm:cxn modelId="{D71B01B5-2611-4675-A3A6-EACA9D8B3024}" type="presParOf" srcId="{A225A19C-C7CF-4E98-AD44-DED94E0C3F80}" destId="{222A7A53-F869-45F0-BBF5-CFCBE44BD344}" srcOrd="0" destOrd="0" presId="urn:microsoft.com/office/officeart/2018/2/layout/IconVerticalSolidList"/>
    <dgm:cxn modelId="{A68BA5CB-5534-4E4B-89DA-EC08DC388151}" type="presParOf" srcId="{A225A19C-C7CF-4E98-AD44-DED94E0C3F80}" destId="{B5DCA20E-7C1B-4692-90E5-2C1CFAC38015}" srcOrd="1" destOrd="0" presId="urn:microsoft.com/office/officeart/2018/2/layout/IconVerticalSolidList"/>
    <dgm:cxn modelId="{0460E582-AE11-4D74-BEF4-560606DF0398}" type="presParOf" srcId="{A225A19C-C7CF-4E98-AD44-DED94E0C3F80}" destId="{5ADD5A7D-B135-4227-A17E-81A6CC0640DE}" srcOrd="2" destOrd="0" presId="urn:microsoft.com/office/officeart/2018/2/layout/IconVerticalSolidList"/>
    <dgm:cxn modelId="{1B2443F2-96D9-4906-9DAB-B180F1A72308}" type="presParOf" srcId="{A225A19C-C7CF-4E98-AD44-DED94E0C3F80}" destId="{CDD7E7B0-B447-4B8F-959E-6EA782340F3E}" srcOrd="3" destOrd="0" presId="urn:microsoft.com/office/officeart/2018/2/layout/IconVerticalSolidList"/>
    <dgm:cxn modelId="{0CEB5B5C-0F85-4A79-93DE-506EFEC572D7}" type="presParOf" srcId="{E51FE968-903D-4E54-A907-304707291C5E}" destId="{190F0203-E884-42BE-874B-FB8A76E7C167}" srcOrd="9" destOrd="0" presId="urn:microsoft.com/office/officeart/2018/2/layout/IconVerticalSolidList"/>
    <dgm:cxn modelId="{D0D83BCD-82F1-4284-8BA6-A8D8D3A61EA5}" type="presParOf" srcId="{E51FE968-903D-4E54-A907-304707291C5E}" destId="{0CF0EF4C-1CF9-40B0-A16E-7B04C22E23A0}" srcOrd="10" destOrd="0" presId="urn:microsoft.com/office/officeart/2018/2/layout/IconVerticalSolidList"/>
    <dgm:cxn modelId="{853DAA11-066E-4677-AA54-57F11780B43A}" type="presParOf" srcId="{0CF0EF4C-1CF9-40B0-A16E-7B04C22E23A0}" destId="{95697B57-C402-46FD-B3A8-E2C640594FDC}" srcOrd="0" destOrd="0" presId="urn:microsoft.com/office/officeart/2018/2/layout/IconVerticalSolidList"/>
    <dgm:cxn modelId="{B37CEE40-D178-40B8-8D8F-04D7DFDD0405}" type="presParOf" srcId="{0CF0EF4C-1CF9-40B0-A16E-7B04C22E23A0}" destId="{B022D968-1ADB-48E3-B54B-14F8F57EDB7C}" srcOrd="1" destOrd="0" presId="urn:microsoft.com/office/officeart/2018/2/layout/IconVerticalSolidList"/>
    <dgm:cxn modelId="{515EA0FF-BBC8-4211-959E-5A5006AAFE86}" type="presParOf" srcId="{0CF0EF4C-1CF9-40B0-A16E-7B04C22E23A0}" destId="{9D231055-B33F-41C7-9126-04A55F611280}" srcOrd="2" destOrd="0" presId="urn:microsoft.com/office/officeart/2018/2/layout/IconVerticalSolidList"/>
    <dgm:cxn modelId="{157BDF3E-F3C9-45AC-9B7A-959A7A29F8EA}" type="presParOf" srcId="{0CF0EF4C-1CF9-40B0-A16E-7B04C22E23A0}" destId="{D8C24DAC-4D3E-4C46-B3E0-8BE45A431E9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0DF762-74E4-4E60-BE76-40376FFA277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4320DF6-7873-4012-AA9A-4458A59FB821}">
      <dgm:prSet/>
      <dgm:spPr/>
      <dgm:t>
        <a:bodyPr/>
        <a:lstStyle/>
        <a:p>
          <a:r>
            <a:rPr lang="en-US" dirty="0"/>
            <a:t>In July 2017, CSM along with 9 NYC parents &amp; AQE filed a complaint with the State Education Commissioner to demand they enforce the C4E and require NYC to lower class size.</a:t>
          </a:r>
        </a:p>
      </dgm:t>
    </dgm:pt>
    <dgm:pt modelId="{16258052-240D-42BB-95B9-B13C6E3FD14B}" type="parTrans" cxnId="{CF1EC888-EC4A-4D91-8C0F-D82824DED552}">
      <dgm:prSet/>
      <dgm:spPr/>
      <dgm:t>
        <a:bodyPr/>
        <a:lstStyle/>
        <a:p>
          <a:endParaRPr lang="en-US"/>
        </a:p>
      </dgm:t>
    </dgm:pt>
    <dgm:pt modelId="{E0A8B5F4-56AE-4234-A54F-7C67F0A38143}" type="sibTrans" cxnId="{CF1EC888-EC4A-4D91-8C0F-D82824DED552}">
      <dgm:prSet/>
      <dgm:spPr/>
      <dgm:t>
        <a:bodyPr/>
        <a:lstStyle/>
        <a:p>
          <a:endParaRPr lang="en-US"/>
        </a:p>
      </dgm:t>
    </dgm:pt>
    <dgm:pt modelId="{1BFAA202-38D8-4CEF-870F-F88891CE0520}">
      <dgm:prSet/>
      <dgm:spPr/>
      <dgm:t>
        <a:bodyPr/>
        <a:lstStyle/>
        <a:p>
          <a:r>
            <a:rPr lang="en-US" dirty="0"/>
            <a:t>In April 2018, after the Commissioner ruled against us, we followed up with a lawsuit vs. the city and the state in the NYS Supreme Court.</a:t>
          </a:r>
        </a:p>
      </dgm:t>
    </dgm:pt>
    <dgm:pt modelId="{63CCE56C-1CAC-40F9-BDB6-4689BFFE63CF}" type="parTrans" cxnId="{B663AA28-4FCC-49F5-BA77-1D06E1A77BEC}">
      <dgm:prSet/>
      <dgm:spPr/>
      <dgm:t>
        <a:bodyPr/>
        <a:lstStyle/>
        <a:p>
          <a:endParaRPr lang="en-US"/>
        </a:p>
      </dgm:t>
    </dgm:pt>
    <dgm:pt modelId="{82483269-1352-482A-8CD9-E97A30536A1F}" type="sibTrans" cxnId="{B663AA28-4FCC-49F5-BA77-1D06E1A77BEC}">
      <dgm:prSet/>
      <dgm:spPr/>
      <dgm:t>
        <a:bodyPr/>
        <a:lstStyle/>
        <a:p>
          <a:endParaRPr lang="en-US"/>
        </a:p>
      </dgm:t>
    </dgm:pt>
    <dgm:pt modelId="{D71C2392-78F8-440B-91B6-63AE43CC263E}">
      <dgm:prSet/>
      <dgm:spPr/>
      <dgm:t>
        <a:bodyPr/>
        <a:lstStyle/>
        <a:p>
          <a:r>
            <a:rPr lang="en-US" dirty="0"/>
            <a:t>Though Judge Henry </a:t>
          </a:r>
          <a:r>
            <a:rPr lang="en-US" dirty="0" err="1"/>
            <a:t>Zwack</a:t>
          </a:r>
          <a:r>
            <a:rPr lang="en-US" dirty="0"/>
            <a:t> ruled that the Commissioner’s decision to allow NYC to increase class size should be given deference, we appealed the case to the Appellate Court in May 2019.</a:t>
          </a:r>
        </a:p>
      </dgm:t>
    </dgm:pt>
    <dgm:pt modelId="{DD9471A7-2802-4C18-B977-2DA711E64E37}" type="parTrans" cxnId="{6EFE4138-6F88-4D6B-BAD0-FEB37B937CD8}">
      <dgm:prSet/>
      <dgm:spPr/>
      <dgm:t>
        <a:bodyPr/>
        <a:lstStyle/>
        <a:p>
          <a:endParaRPr lang="en-US"/>
        </a:p>
      </dgm:t>
    </dgm:pt>
    <dgm:pt modelId="{7F7217D9-21BA-46A2-AF5F-46F6AC859C88}" type="sibTrans" cxnId="{6EFE4138-6F88-4D6B-BAD0-FEB37B937CD8}">
      <dgm:prSet/>
      <dgm:spPr/>
      <dgm:t>
        <a:bodyPr/>
        <a:lstStyle/>
        <a:p>
          <a:endParaRPr lang="en-US"/>
        </a:p>
      </dgm:t>
    </dgm:pt>
    <dgm:pt modelId="{C7CA028F-CEC3-4E4B-92EB-640DE062577B}">
      <dgm:prSet/>
      <dgm:spPr/>
      <dgm:t>
        <a:bodyPr/>
        <a:lstStyle/>
        <a:p>
          <a:r>
            <a:rPr lang="en-US" i="1" dirty="0"/>
            <a:t>Hearings were held at the NY Appellate Court in Albany on Monday, January 13, 2020.  </a:t>
          </a:r>
        </a:p>
      </dgm:t>
    </dgm:pt>
    <dgm:pt modelId="{B10D16D8-7754-47DD-B8FA-3E098DDD777A}" type="parTrans" cxnId="{40431CDA-73E5-4743-9AA6-A6E5B645D498}">
      <dgm:prSet/>
      <dgm:spPr/>
      <dgm:t>
        <a:bodyPr/>
        <a:lstStyle/>
        <a:p>
          <a:endParaRPr lang="en-US"/>
        </a:p>
      </dgm:t>
    </dgm:pt>
    <dgm:pt modelId="{7F926EB8-098F-42D1-B245-D7114A5FE9C2}" type="sibTrans" cxnId="{40431CDA-73E5-4743-9AA6-A6E5B645D498}">
      <dgm:prSet/>
      <dgm:spPr/>
      <dgm:t>
        <a:bodyPr/>
        <a:lstStyle/>
        <a:p>
          <a:endParaRPr lang="en-US"/>
        </a:p>
      </dgm:t>
    </dgm:pt>
    <dgm:pt modelId="{6992014C-3B83-47B8-BC57-FE227A94BA47}" type="pres">
      <dgm:prSet presAssocID="{720DF762-74E4-4E60-BE76-40376FFA2773}" presName="root" presStyleCnt="0">
        <dgm:presLayoutVars>
          <dgm:dir/>
          <dgm:resizeHandles val="exact"/>
        </dgm:presLayoutVars>
      </dgm:prSet>
      <dgm:spPr/>
    </dgm:pt>
    <dgm:pt modelId="{E3FEDE26-5327-4731-8729-5C82CA95D750}" type="pres">
      <dgm:prSet presAssocID="{B4320DF6-7873-4012-AA9A-4458A59FB821}" presName="compNode" presStyleCnt="0"/>
      <dgm:spPr/>
    </dgm:pt>
    <dgm:pt modelId="{E045A96A-2554-4A7D-9005-91C29BE6282D}" type="pres">
      <dgm:prSet presAssocID="{B4320DF6-7873-4012-AA9A-4458A59FB821}" presName="bgRect" presStyleLbl="bgShp" presStyleIdx="0" presStyleCnt="4"/>
      <dgm:spPr/>
    </dgm:pt>
    <dgm:pt modelId="{2006323D-D1C9-4222-8D11-18763A4F7C2E}" type="pres">
      <dgm:prSet presAssocID="{B4320DF6-7873-4012-AA9A-4458A59FB821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ilding"/>
        </a:ext>
      </dgm:extLst>
    </dgm:pt>
    <dgm:pt modelId="{C49C9295-4F51-48BB-A46F-F6F6BB8B87EA}" type="pres">
      <dgm:prSet presAssocID="{B4320DF6-7873-4012-AA9A-4458A59FB821}" presName="spaceRect" presStyleCnt="0"/>
      <dgm:spPr/>
    </dgm:pt>
    <dgm:pt modelId="{43E44D88-87CB-4279-AA2A-1E3A6EC5838A}" type="pres">
      <dgm:prSet presAssocID="{B4320DF6-7873-4012-AA9A-4458A59FB821}" presName="parTx" presStyleLbl="revTx" presStyleIdx="0" presStyleCnt="4">
        <dgm:presLayoutVars>
          <dgm:chMax val="0"/>
          <dgm:chPref val="0"/>
        </dgm:presLayoutVars>
      </dgm:prSet>
      <dgm:spPr/>
    </dgm:pt>
    <dgm:pt modelId="{32C20912-B8C7-457E-AB28-98C2ECD4E768}" type="pres">
      <dgm:prSet presAssocID="{E0A8B5F4-56AE-4234-A54F-7C67F0A38143}" presName="sibTrans" presStyleCnt="0"/>
      <dgm:spPr/>
    </dgm:pt>
    <dgm:pt modelId="{7B270B14-32A7-4B7E-8360-C37DEC67E3C6}" type="pres">
      <dgm:prSet presAssocID="{1BFAA202-38D8-4CEF-870F-F88891CE0520}" presName="compNode" presStyleCnt="0"/>
      <dgm:spPr/>
    </dgm:pt>
    <dgm:pt modelId="{6B39AC2E-1413-4B62-9299-E529EB0A9758}" type="pres">
      <dgm:prSet presAssocID="{1BFAA202-38D8-4CEF-870F-F88891CE0520}" presName="bgRect" presStyleLbl="bgShp" presStyleIdx="1" presStyleCnt="4"/>
      <dgm:spPr/>
    </dgm:pt>
    <dgm:pt modelId="{7C9640F9-0ABC-451B-AD42-5419DD2CA3FE}" type="pres">
      <dgm:prSet presAssocID="{1BFAA202-38D8-4CEF-870F-F88891CE0520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urt"/>
        </a:ext>
      </dgm:extLst>
    </dgm:pt>
    <dgm:pt modelId="{8F39FA3D-16BC-419D-8B85-54C5A470B438}" type="pres">
      <dgm:prSet presAssocID="{1BFAA202-38D8-4CEF-870F-F88891CE0520}" presName="spaceRect" presStyleCnt="0"/>
      <dgm:spPr/>
    </dgm:pt>
    <dgm:pt modelId="{0A0E8456-F419-4074-AEC9-A6BB59063F3C}" type="pres">
      <dgm:prSet presAssocID="{1BFAA202-38D8-4CEF-870F-F88891CE0520}" presName="parTx" presStyleLbl="revTx" presStyleIdx="1" presStyleCnt="4">
        <dgm:presLayoutVars>
          <dgm:chMax val="0"/>
          <dgm:chPref val="0"/>
        </dgm:presLayoutVars>
      </dgm:prSet>
      <dgm:spPr/>
    </dgm:pt>
    <dgm:pt modelId="{A13B8D1E-DC11-4AC5-93C6-C69FAD045FCA}" type="pres">
      <dgm:prSet presAssocID="{82483269-1352-482A-8CD9-E97A30536A1F}" presName="sibTrans" presStyleCnt="0"/>
      <dgm:spPr/>
    </dgm:pt>
    <dgm:pt modelId="{A0D3A974-CE86-4F82-A084-A8709CCAF90A}" type="pres">
      <dgm:prSet presAssocID="{D71C2392-78F8-440B-91B6-63AE43CC263E}" presName="compNode" presStyleCnt="0"/>
      <dgm:spPr/>
    </dgm:pt>
    <dgm:pt modelId="{F2551013-5881-410D-9A5F-DCB9B40194F1}" type="pres">
      <dgm:prSet presAssocID="{D71C2392-78F8-440B-91B6-63AE43CC263E}" presName="bgRect" presStyleLbl="bgShp" presStyleIdx="2" presStyleCnt="4"/>
      <dgm:spPr/>
    </dgm:pt>
    <dgm:pt modelId="{3F8CD677-75A8-4C0A-9C2D-6384A1C4A088}" type="pres">
      <dgm:prSet presAssocID="{D71C2392-78F8-440B-91B6-63AE43CC263E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sion"/>
        </a:ext>
      </dgm:extLst>
    </dgm:pt>
    <dgm:pt modelId="{9AF4847C-9437-448E-BFB1-8878A9D7ABB6}" type="pres">
      <dgm:prSet presAssocID="{D71C2392-78F8-440B-91B6-63AE43CC263E}" presName="spaceRect" presStyleCnt="0"/>
      <dgm:spPr/>
    </dgm:pt>
    <dgm:pt modelId="{31BE98F1-E4DE-4B25-8D8C-E402A438237A}" type="pres">
      <dgm:prSet presAssocID="{D71C2392-78F8-440B-91B6-63AE43CC263E}" presName="parTx" presStyleLbl="revTx" presStyleIdx="2" presStyleCnt="4">
        <dgm:presLayoutVars>
          <dgm:chMax val="0"/>
          <dgm:chPref val="0"/>
        </dgm:presLayoutVars>
      </dgm:prSet>
      <dgm:spPr/>
    </dgm:pt>
    <dgm:pt modelId="{524C735E-8B1A-4D2D-A01C-30E1855CE4CF}" type="pres">
      <dgm:prSet presAssocID="{7F7217D9-21BA-46A2-AF5F-46F6AC859C88}" presName="sibTrans" presStyleCnt="0"/>
      <dgm:spPr/>
    </dgm:pt>
    <dgm:pt modelId="{5E098BE1-7422-4FF6-AD9B-329A395EBC01}" type="pres">
      <dgm:prSet presAssocID="{C7CA028F-CEC3-4E4B-92EB-640DE062577B}" presName="compNode" presStyleCnt="0"/>
      <dgm:spPr/>
    </dgm:pt>
    <dgm:pt modelId="{293FBFC6-D7FD-4104-BD46-5DC1642DBBEC}" type="pres">
      <dgm:prSet presAssocID="{C7CA028F-CEC3-4E4B-92EB-640DE062577B}" presName="bgRect" presStyleLbl="bgShp" presStyleIdx="3" presStyleCnt="4"/>
      <dgm:spPr/>
    </dgm:pt>
    <dgm:pt modelId="{3BDCDEEE-2C92-4849-BE86-DC64BAD990A5}" type="pres">
      <dgm:prSet presAssocID="{C7CA028F-CEC3-4E4B-92EB-640DE062577B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812CAA13-09D1-4F91-B675-2BC520D35583}" type="pres">
      <dgm:prSet presAssocID="{C7CA028F-CEC3-4E4B-92EB-640DE062577B}" presName="spaceRect" presStyleCnt="0"/>
      <dgm:spPr/>
    </dgm:pt>
    <dgm:pt modelId="{9DD915D1-046E-4E0C-A223-8310EB89DA55}" type="pres">
      <dgm:prSet presAssocID="{C7CA028F-CEC3-4E4B-92EB-640DE062577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663AA28-4FCC-49F5-BA77-1D06E1A77BEC}" srcId="{720DF762-74E4-4E60-BE76-40376FFA2773}" destId="{1BFAA202-38D8-4CEF-870F-F88891CE0520}" srcOrd="1" destOrd="0" parTransId="{63CCE56C-1CAC-40F9-BDB6-4689BFFE63CF}" sibTransId="{82483269-1352-482A-8CD9-E97A30536A1F}"/>
    <dgm:cxn modelId="{6EFE4138-6F88-4D6B-BAD0-FEB37B937CD8}" srcId="{720DF762-74E4-4E60-BE76-40376FFA2773}" destId="{D71C2392-78F8-440B-91B6-63AE43CC263E}" srcOrd="2" destOrd="0" parTransId="{DD9471A7-2802-4C18-B977-2DA711E64E37}" sibTransId="{7F7217D9-21BA-46A2-AF5F-46F6AC859C88}"/>
    <dgm:cxn modelId="{A3869C43-C2F1-4662-8836-0DDA0B518CE5}" type="presOf" srcId="{720DF762-74E4-4E60-BE76-40376FFA2773}" destId="{6992014C-3B83-47B8-BC57-FE227A94BA47}" srcOrd="0" destOrd="0" presId="urn:microsoft.com/office/officeart/2018/2/layout/IconVerticalSolidList"/>
    <dgm:cxn modelId="{EF22736C-1974-42F4-9AD2-F996B8034349}" type="presOf" srcId="{1BFAA202-38D8-4CEF-870F-F88891CE0520}" destId="{0A0E8456-F419-4074-AEC9-A6BB59063F3C}" srcOrd="0" destOrd="0" presId="urn:microsoft.com/office/officeart/2018/2/layout/IconVerticalSolidList"/>
    <dgm:cxn modelId="{CF1EC888-EC4A-4D91-8C0F-D82824DED552}" srcId="{720DF762-74E4-4E60-BE76-40376FFA2773}" destId="{B4320DF6-7873-4012-AA9A-4458A59FB821}" srcOrd="0" destOrd="0" parTransId="{16258052-240D-42BB-95B9-B13C6E3FD14B}" sibTransId="{E0A8B5F4-56AE-4234-A54F-7C67F0A38143}"/>
    <dgm:cxn modelId="{DAD028B4-CE3E-48F9-BC3A-BD7B822210A6}" type="presOf" srcId="{B4320DF6-7873-4012-AA9A-4458A59FB821}" destId="{43E44D88-87CB-4279-AA2A-1E3A6EC5838A}" srcOrd="0" destOrd="0" presId="urn:microsoft.com/office/officeart/2018/2/layout/IconVerticalSolidList"/>
    <dgm:cxn modelId="{533675D9-04A7-4998-9CE4-36B8C9FBB27E}" type="presOf" srcId="{D71C2392-78F8-440B-91B6-63AE43CC263E}" destId="{31BE98F1-E4DE-4B25-8D8C-E402A438237A}" srcOrd="0" destOrd="0" presId="urn:microsoft.com/office/officeart/2018/2/layout/IconVerticalSolidList"/>
    <dgm:cxn modelId="{40431CDA-73E5-4743-9AA6-A6E5B645D498}" srcId="{720DF762-74E4-4E60-BE76-40376FFA2773}" destId="{C7CA028F-CEC3-4E4B-92EB-640DE062577B}" srcOrd="3" destOrd="0" parTransId="{B10D16D8-7754-47DD-B8FA-3E098DDD777A}" sibTransId="{7F926EB8-098F-42D1-B245-D7114A5FE9C2}"/>
    <dgm:cxn modelId="{7CFF3FEA-37B4-4E20-81BB-F6871A21012E}" type="presOf" srcId="{C7CA028F-CEC3-4E4B-92EB-640DE062577B}" destId="{9DD915D1-046E-4E0C-A223-8310EB89DA55}" srcOrd="0" destOrd="0" presId="urn:microsoft.com/office/officeart/2018/2/layout/IconVerticalSolidList"/>
    <dgm:cxn modelId="{6091F0F7-044E-445C-AD2D-C6A7203BA353}" type="presParOf" srcId="{6992014C-3B83-47B8-BC57-FE227A94BA47}" destId="{E3FEDE26-5327-4731-8729-5C82CA95D750}" srcOrd="0" destOrd="0" presId="urn:microsoft.com/office/officeart/2018/2/layout/IconVerticalSolidList"/>
    <dgm:cxn modelId="{3F5B0490-7472-4DAE-B816-55C4A68E2C74}" type="presParOf" srcId="{E3FEDE26-5327-4731-8729-5C82CA95D750}" destId="{E045A96A-2554-4A7D-9005-91C29BE6282D}" srcOrd="0" destOrd="0" presId="urn:microsoft.com/office/officeart/2018/2/layout/IconVerticalSolidList"/>
    <dgm:cxn modelId="{E944CCCB-8D41-449E-B208-4FDB4E509254}" type="presParOf" srcId="{E3FEDE26-5327-4731-8729-5C82CA95D750}" destId="{2006323D-D1C9-4222-8D11-18763A4F7C2E}" srcOrd="1" destOrd="0" presId="urn:microsoft.com/office/officeart/2018/2/layout/IconVerticalSolidList"/>
    <dgm:cxn modelId="{B4D5EBA9-0E7E-4FD9-A00D-A3982FBA70CC}" type="presParOf" srcId="{E3FEDE26-5327-4731-8729-5C82CA95D750}" destId="{C49C9295-4F51-48BB-A46F-F6F6BB8B87EA}" srcOrd="2" destOrd="0" presId="urn:microsoft.com/office/officeart/2018/2/layout/IconVerticalSolidList"/>
    <dgm:cxn modelId="{5D81596D-8E34-4C72-B837-3A4E7939AFCC}" type="presParOf" srcId="{E3FEDE26-5327-4731-8729-5C82CA95D750}" destId="{43E44D88-87CB-4279-AA2A-1E3A6EC5838A}" srcOrd="3" destOrd="0" presId="urn:microsoft.com/office/officeart/2018/2/layout/IconVerticalSolidList"/>
    <dgm:cxn modelId="{8ACC95F9-1242-4986-A05D-38DAC0A715EC}" type="presParOf" srcId="{6992014C-3B83-47B8-BC57-FE227A94BA47}" destId="{32C20912-B8C7-457E-AB28-98C2ECD4E768}" srcOrd="1" destOrd="0" presId="urn:microsoft.com/office/officeart/2018/2/layout/IconVerticalSolidList"/>
    <dgm:cxn modelId="{2F3438FB-8FE4-4402-B4CA-19F1B68324D0}" type="presParOf" srcId="{6992014C-3B83-47B8-BC57-FE227A94BA47}" destId="{7B270B14-32A7-4B7E-8360-C37DEC67E3C6}" srcOrd="2" destOrd="0" presId="urn:microsoft.com/office/officeart/2018/2/layout/IconVerticalSolidList"/>
    <dgm:cxn modelId="{CFF7EE16-D595-4D21-9EDD-D959B3A500CA}" type="presParOf" srcId="{7B270B14-32A7-4B7E-8360-C37DEC67E3C6}" destId="{6B39AC2E-1413-4B62-9299-E529EB0A9758}" srcOrd="0" destOrd="0" presId="urn:microsoft.com/office/officeart/2018/2/layout/IconVerticalSolidList"/>
    <dgm:cxn modelId="{891FC9C6-1A65-4FDC-9ABC-72F75662444B}" type="presParOf" srcId="{7B270B14-32A7-4B7E-8360-C37DEC67E3C6}" destId="{7C9640F9-0ABC-451B-AD42-5419DD2CA3FE}" srcOrd="1" destOrd="0" presId="urn:microsoft.com/office/officeart/2018/2/layout/IconVerticalSolidList"/>
    <dgm:cxn modelId="{55CA17E4-0478-41FE-BF3F-6F36CF992061}" type="presParOf" srcId="{7B270B14-32A7-4B7E-8360-C37DEC67E3C6}" destId="{8F39FA3D-16BC-419D-8B85-54C5A470B438}" srcOrd="2" destOrd="0" presId="urn:microsoft.com/office/officeart/2018/2/layout/IconVerticalSolidList"/>
    <dgm:cxn modelId="{75B6700F-BF10-40DD-BCC0-9BD873B62094}" type="presParOf" srcId="{7B270B14-32A7-4B7E-8360-C37DEC67E3C6}" destId="{0A0E8456-F419-4074-AEC9-A6BB59063F3C}" srcOrd="3" destOrd="0" presId="urn:microsoft.com/office/officeart/2018/2/layout/IconVerticalSolidList"/>
    <dgm:cxn modelId="{5F0FB883-25F1-4553-90C6-556936BF92EC}" type="presParOf" srcId="{6992014C-3B83-47B8-BC57-FE227A94BA47}" destId="{A13B8D1E-DC11-4AC5-93C6-C69FAD045FCA}" srcOrd="3" destOrd="0" presId="urn:microsoft.com/office/officeart/2018/2/layout/IconVerticalSolidList"/>
    <dgm:cxn modelId="{961AD1F1-1DAE-4D88-A19B-40607D5A2451}" type="presParOf" srcId="{6992014C-3B83-47B8-BC57-FE227A94BA47}" destId="{A0D3A974-CE86-4F82-A084-A8709CCAF90A}" srcOrd="4" destOrd="0" presId="urn:microsoft.com/office/officeart/2018/2/layout/IconVerticalSolidList"/>
    <dgm:cxn modelId="{403B7B0A-D44F-46E1-8C26-6D53E0FE5F50}" type="presParOf" srcId="{A0D3A974-CE86-4F82-A084-A8709CCAF90A}" destId="{F2551013-5881-410D-9A5F-DCB9B40194F1}" srcOrd="0" destOrd="0" presId="urn:microsoft.com/office/officeart/2018/2/layout/IconVerticalSolidList"/>
    <dgm:cxn modelId="{94ECB3FD-45DA-49B5-8A8A-05576C55EAB6}" type="presParOf" srcId="{A0D3A974-CE86-4F82-A084-A8709CCAF90A}" destId="{3F8CD677-75A8-4C0A-9C2D-6384A1C4A088}" srcOrd="1" destOrd="0" presId="urn:microsoft.com/office/officeart/2018/2/layout/IconVerticalSolidList"/>
    <dgm:cxn modelId="{27DCA967-1FF1-4467-B72F-ED2033CA3C37}" type="presParOf" srcId="{A0D3A974-CE86-4F82-A084-A8709CCAF90A}" destId="{9AF4847C-9437-448E-BFB1-8878A9D7ABB6}" srcOrd="2" destOrd="0" presId="urn:microsoft.com/office/officeart/2018/2/layout/IconVerticalSolidList"/>
    <dgm:cxn modelId="{18A355FE-6252-4CE4-AC77-A05AB16D0940}" type="presParOf" srcId="{A0D3A974-CE86-4F82-A084-A8709CCAF90A}" destId="{31BE98F1-E4DE-4B25-8D8C-E402A438237A}" srcOrd="3" destOrd="0" presId="urn:microsoft.com/office/officeart/2018/2/layout/IconVerticalSolidList"/>
    <dgm:cxn modelId="{8F17FA03-8CF4-45FB-9AC8-0E12E450E1ED}" type="presParOf" srcId="{6992014C-3B83-47B8-BC57-FE227A94BA47}" destId="{524C735E-8B1A-4D2D-A01C-30E1855CE4CF}" srcOrd="5" destOrd="0" presId="urn:microsoft.com/office/officeart/2018/2/layout/IconVerticalSolidList"/>
    <dgm:cxn modelId="{5948878A-8627-47F3-95D8-9AAE45E3D34F}" type="presParOf" srcId="{6992014C-3B83-47B8-BC57-FE227A94BA47}" destId="{5E098BE1-7422-4FF6-AD9B-329A395EBC01}" srcOrd="6" destOrd="0" presId="urn:microsoft.com/office/officeart/2018/2/layout/IconVerticalSolidList"/>
    <dgm:cxn modelId="{403ECB94-02F1-4B20-B6A2-4BC055E0FACB}" type="presParOf" srcId="{5E098BE1-7422-4FF6-AD9B-329A395EBC01}" destId="{293FBFC6-D7FD-4104-BD46-5DC1642DBBEC}" srcOrd="0" destOrd="0" presId="urn:microsoft.com/office/officeart/2018/2/layout/IconVerticalSolidList"/>
    <dgm:cxn modelId="{E4AE58E0-AE19-43E9-B4BD-A6DEF3ECB249}" type="presParOf" srcId="{5E098BE1-7422-4FF6-AD9B-329A395EBC01}" destId="{3BDCDEEE-2C92-4849-BE86-DC64BAD990A5}" srcOrd="1" destOrd="0" presId="urn:microsoft.com/office/officeart/2018/2/layout/IconVerticalSolidList"/>
    <dgm:cxn modelId="{8A57E5C6-06F2-4230-9458-996BCE8367A1}" type="presParOf" srcId="{5E098BE1-7422-4FF6-AD9B-329A395EBC01}" destId="{812CAA13-09D1-4F91-B675-2BC520D35583}" srcOrd="2" destOrd="0" presId="urn:microsoft.com/office/officeart/2018/2/layout/IconVerticalSolidList"/>
    <dgm:cxn modelId="{7F9C188A-4E52-43C0-9701-065E6B1B304D}" type="presParOf" srcId="{5E098BE1-7422-4FF6-AD9B-329A395EBC01}" destId="{9DD915D1-046E-4E0C-A223-8310EB89DA5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F50D43-2DF2-4008-8BC6-6642DBEED70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B4055D2-5F9D-4A76-BD65-9CE9440EFF54}">
      <dgm:prSet custT="1"/>
      <dgm:spPr/>
      <dgm:t>
        <a:bodyPr/>
        <a:lstStyle/>
        <a:p>
          <a:r>
            <a:rPr lang="en-US" sz="1600" dirty="0"/>
            <a:t>Contact your state legislators urging them to amend the law to relieve DOE’s obligation to provide space for charters in public schools or pay for their rent in private buildings.</a:t>
          </a:r>
          <a:br>
            <a:rPr lang="en-US" sz="1600" dirty="0"/>
          </a:br>
          <a:endParaRPr lang="en-US" sz="1600" dirty="0"/>
        </a:p>
      </dgm:t>
    </dgm:pt>
    <dgm:pt modelId="{88D1C99F-3C10-45A4-8D50-B0FAA32E259D}" type="parTrans" cxnId="{C3927FC9-89A4-43C8-836D-045967FA623B}">
      <dgm:prSet/>
      <dgm:spPr/>
      <dgm:t>
        <a:bodyPr/>
        <a:lstStyle/>
        <a:p>
          <a:endParaRPr lang="en-US"/>
        </a:p>
      </dgm:t>
    </dgm:pt>
    <dgm:pt modelId="{033FCC52-B97E-47C7-9302-FC3F3549B73C}" type="sibTrans" cxnId="{C3927FC9-89A4-43C8-836D-045967FA623B}">
      <dgm:prSet/>
      <dgm:spPr/>
      <dgm:t>
        <a:bodyPr/>
        <a:lstStyle/>
        <a:p>
          <a:endParaRPr lang="en-US"/>
        </a:p>
      </dgm:t>
    </dgm:pt>
    <dgm:pt modelId="{B7261FC9-0E44-4550-B850-9CEA14E7C11A}">
      <dgm:prSet custT="1"/>
      <dgm:spPr/>
      <dgm:t>
        <a:bodyPr/>
        <a:lstStyle/>
        <a:p>
          <a:r>
            <a:rPr lang="en-US" sz="1600" b="1" i="1" dirty="0"/>
            <a:t>Join us in advocating for specific funding be allocated for class size reduction in next city budget and that the capital plan be expanded.</a:t>
          </a:r>
          <a:br>
            <a:rPr lang="en-US" sz="1600" b="1" i="1" dirty="0"/>
          </a:br>
          <a:endParaRPr lang="en-US" sz="1600" dirty="0"/>
        </a:p>
      </dgm:t>
    </dgm:pt>
    <dgm:pt modelId="{B9FBBAEE-A4D9-436E-812F-B1DE087F2528}" type="parTrans" cxnId="{B97957E5-A5A6-4F4B-9E59-BDB005B2612F}">
      <dgm:prSet/>
      <dgm:spPr/>
      <dgm:t>
        <a:bodyPr/>
        <a:lstStyle/>
        <a:p>
          <a:endParaRPr lang="en-US"/>
        </a:p>
      </dgm:t>
    </dgm:pt>
    <dgm:pt modelId="{05CA323B-D2E1-4DAC-B155-5ACC8EC6BC74}" type="sibTrans" cxnId="{B97957E5-A5A6-4F4B-9E59-BDB005B2612F}">
      <dgm:prSet/>
      <dgm:spPr/>
      <dgm:t>
        <a:bodyPr/>
        <a:lstStyle/>
        <a:p>
          <a:endParaRPr lang="en-US"/>
        </a:p>
      </dgm:t>
    </dgm:pt>
    <dgm:pt modelId="{457B3373-71A3-4B14-919F-79554C3E948B}">
      <dgm:prSet/>
      <dgm:spPr/>
      <dgm:t>
        <a:bodyPr/>
        <a:lstStyle/>
        <a:p>
          <a:r>
            <a:rPr lang="en-US"/>
            <a:t>City Hall Rally and hearings on class size to come. </a:t>
          </a:r>
        </a:p>
      </dgm:t>
    </dgm:pt>
    <dgm:pt modelId="{A02DA52A-6247-4414-843E-0F88CA5D73F3}" type="parTrans" cxnId="{B5EC0421-1B28-4BB7-AD7E-45A88067495B}">
      <dgm:prSet/>
      <dgm:spPr/>
      <dgm:t>
        <a:bodyPr/>
        <a:lstStyle/>
        <a:p>
          <a:endParaRPr lang="en-US"/>
        </a:p>
      </dgm:t>
    </dgm:pt>
    <dgm:pt modelId="{005B339B-BD86-4610-ACE2-F0A7AC11D5EC}" type="sibTrans" cxnId="{B5EC0421-1B28-4BB7-AD7E-45A88067495B}">
      <dgm:prSet/>
      <dgm:spPr/>
      <dgm:t>
        <a:bodyPr/>
        <a:lstStyle/>
        <a:p>
          <a:endParaRPr lang="en-US"/>
        </a:p>
      </dgm:t>
    </dgm:pt>
    <dgm:pt modelId="{04945800-8A56-47A0-BB41-3263D0C54C97}">
      <dgm:prSet/>
      <dgm:spPr/>
      <dgm:t>
        <a:bodyPr/>
        <a:lstStyle/>
        <a:p>
          <a:r>
            <a:rPr lang="en-US" dirty="0"/>
            <a:t>We’re co-sponsoring a Parent Action Conference with NYC Kids PAC on March 7, 2020 with panels &amp; workshops to explore these issues and more.</a:t>
          </a:r>
        </a:p>
      </dgm:t>
    </dgm:pt>
    <dgm:pt modelId="{21AEF21E-A446-4038-8532-E9B1D68BC7A3}" type="parTrans" cxnId="{AD8A7A1A-BC3B-4FF9-A423-4466F909AD75}">
      <dgm:prSet/>
      <dgm:spPr/>
      <dgm:t>
        <a:bodyPr/>
        <a:lstStyle/>
        <a:p>
          <a:endParaRPr lang="en-US"/>
        </a:p>
      </dgm:t>
    </dgm:pt>
    <dgm:pt modelId="{6B44954C-98C3-435A-A059-46EEA2AF3B84}" type="sibTrans" cxnId="{AD8A7A1A-BC3B-4FF9-A423-4466F909AD75}">
      <dgm:prSet/>
      <dgm:spPr/>
      <dgm:t>
        <a:bodyPr/>
        <a:lstStyle/>
        <a:p>
          <a:endParaRPr lang="en-US"/>
        </a:p>
      </dgm:t>
    </dgm:pt>
    <dgm:pt modelId="{762B1224-4933-4587-85FD-C7A826800C12}">
      <dgm:prSet/>
      <dgm:spPr/>
      <dgm:t>
        <a:bodyPr/>
        <a:lstStyle/>
        <a:p>
          <a:r>
            <a:rPr lang="en-US" b="1" i="1"/>
            <a:t>Sign up for our newsletter for updates at </a:t>
          </a:r>
          <a:r>
            <a:rPr lang="en-US" b="1" i="1">
              <a:hlinkClick xmlns:r="http://schemas.openxmlformats.org/officeDocument/2006/relationships" r:id="rId1"/>
            </a:rPr>
            <a:t>www.classsizematters.org</a:t>
          </a:r>
          <a:endParaRPr lang="en-US"/>
        </a:p>
      </dgm:t>
    </dgm:pt>
    <dgm:pt modelId="{76DE8A9E-4CB2-44B8-8915-F39ABF78698A}" type="parTrans" cxnId="{9FF455A2-A675-49C2-9685-FF1DF6980379}">
      <dgm:prSet/>
      <dgm:spPr/>
      <dgm:t>
        <a:bodyPr/>
        <a:lstStyle/>
        <a:p>
          <a:endParaRPr lang="en-US"/>
        </a:p>
      </dgm:t>
    </dgm:pt>
    <dgm:pt modelId="{AB9C5850-7040-436E-972D-F30802232E8A}" type="sibTrans" cxnId="{9FF455A2-A675-49C2-9685-FF1DF6980379}">
      <dgm:prSet/>
      <dgm:spPr/>
      <dgm:t>
        <a:bodyPr/>
        <a:lstStyle/>
        <a:p>
          <a:endParaRPr lang="en-US"/>
        </a:p>
      </dgm:t>
    </dgm:pt>
    <dgm:pt modelId="{DEF891F2-7BAF-449A-8777-6C2FAFE00155}" type="pres">
      <dgm:prSet presAssocID="{3BF50D43-2DF2-4008-8BC6-6642DBEED70A}" presName="root" presStyleCnt="0">
        <dgm:presLayoutVars>
          <dgm:dir/>
          <dgm:resizeHandles val="exact"/>
        </dgm:presLayoutVars>
      </dgm:prSet>
      <dgm:spPr/>
    </dgm:pt>
    <dgm:pt modelId="{B73AAD90-2841-4FBA-BA9B-00455E5245DF}" type="pres">
      <dgm:prSet presAssocID="{FB4055D2-5F9D-4A76-BD65-9CE9440EFF54}" presName="compNode" presStyleCnt="0"/>
      <dgm:spPr/>
    </dgm:pt>
    <dgm:pt modelId="{1411D4CF-CEDC-4DB8-BAEB-63ED28F899C7}" type="pres">
      <dgm:prSet presAssocID="{FB4055D2-5F9D-4A76-BD65-9CE9440EFF54}" presName="bgRect" presStyleLbl="bgShp" presStyleIdx="0" presStyleCnt="5"/>
      <dgm:spPr/>
    </dgm:pt>
    <dgm:pt modelId="{C2A0F08E-FF87-4041-8568-3F02C8862CE7}" type="pres">
      <dgm:prSet presAssocID="{FB4055D2-5F9D-4A76-BD65-9CE9440EFF54}" presName="iconRect" presStyleLbl="node1" presStyleIdx="0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6CAADCE5-0578-426F-A77E-CD1F931F352D}" type="pres">
      <dgm:prSet presAssocID="{FB4055D2-5F9D-4A76-BD65-9CE9440EFF54}" presName="spaceRect" presStyleCnt="0"/>
      <dgm:spPr/>
    </dgm:pt>
    <dgm:pt modelId="{0F802BF9-9049-43EF-A4D6-201AD7E2B9AE}" type="pres">
      <dgm:prSet presAssocID="{FB4055D2-5F9D-4A76-BD65-9CE9440EFF54}" presName="parTx" presStyleLbl="revTx" presStyleIdx="0" presStyleCnt="5">
        <dgm:presLayoutVars>
          <dgm:chMax val="0"/>
          <dgm:chPref val="0"/>
        </dgm:presLayoutVars>
      </dgm:prSet>
      <dgm:spPr/>
    </dgm:pt>
    <dgm:pt modelId="{A5D8BC82-E3DC-428E-BB6E-8CF88B16BB9B}" type="pres">
      <dgm:prSet presAssocID="{033FCC52-B97E-47C7-9302-FC3F3549B73C}" presName="sibTrans" presStyleCnt="0"/>
      <dgm:spPr/>
    </dgm:pt>
    <dgm:pt modelId="{1DD890A7-195F-497D-B985-A266E6286AD7}" type="pres">
      <dgm:prSet presAssocID="{B7261FC9-0E44-4550-B850-9CEA14E7C11A}" presName="compNode" presStyleCnt="0"/>
      <dgm:spPr/>
    </dgm:pt>
    <dgm:pt modelId="{C1313CAE-DA1C-421C-A8DA-5EED36710DB6}" type="pres">
      <dgm:prSet presAssocID="{B7261FC9-0E44-4550-B850-9CEA14E7C11A}" presName="bgRect" presStyleLbl="bgShp" presStyleIdx="1" presStyleCnt="5"/>
      <dgm:spPr/>
    </dgm:pt>
    <dgm:pt modelId="{824592DE-F472-4E61-B133-5568FCAA6D26}" type="pres">
      <dgm:prSet presAssocID="{B7261FC9-0E44-4550-B850-9CEA14E7C11A}" presName="iconRect" presStyleLbl="node1" presStyleIdx="1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A1296DCC-2FBD-41EB-A5C8-6A083ADC967E}" type="pres">
      <dgm:prSet presAssocID="{B7261FC9-0E44-4550-B850-9CEA14E7C11A}" presName="spaceRect" presStyleCnt="0"/>
      <dgm:spPr/>
    </dgm:pt>
    <dgm:pt modelId="{13734841-A8BA-4109-ACAA-3AA21DDF1B2E}" type="pres">
      <dgm:prSet presAssocID="{B7261FC9-0E44-4550-B850-9CEA14E7C11A}" presName="parTx" presStyleLbl="revTx" presStyleIdx="1" presStyleCnt="5">
        <dgm:presLayoutVars>
          <dgm:chMax val="0"/>
          <dgm:chPref val="0"/>
        </dgm:presLayoutVars>
      </dgm:prSet>
      <dgm:spPr/>
    </dgm:pt>
    <dgm:pt modelId="{AEF81915-785D-4791-BC96-327F4200846F}" type="pres">
      <dgm:prSet presAssocID="{05CA323B-D2E1-4DAC-B155-5ACC8EC6BC74}" presName="sibTrans" presStyleCnt="0"/>
      <dgm:spPr/>
    </dgm:pt>
    <dgm:pt modelId="{92305DF1-6CFC-4D4C-B916-C9A08DDC7207}" type="pres">
      <dgm:prSet presAssocID="{457B3373-71A3-4B14-919F-79554C3E948B}" presName="compNode" presStyleCnt="0"/>
      <dgm:spPr/>
    </dgm:pt>
    <dgm:pt modelId="{96BF34B5-0A50-4EBB-822A-06B85642CB05}" type="pres">
      <dgm:prSet presAssocID="{457B3373-71A3-4B14-919F-79554C3E948B}" presName="bgRect" presStyleLbl="bgShp" presStyleIdx="2" presStyleCnt="5"/>
      <dgm:spPr/>
    </dgm:pt>
    <dgm:pt modelId="{CB922C8B-1F90-4517-B3CA-35714FF28BCF}" type="pres">
      <dgm:prSet presAssocID="{457B3373-71A3-4B14-919F-79554C3E948B}" presName="iconRect" presStyleLbl="node1" presStyleIdx="2" presStyleCnt="5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674DA198-50CC-42E8-98CD-697A54452A59}" type="pres">
      <dgm:prSet presAssocID="{457B3373-71A3-4B14-919F-79554C3E948B}" presName="spaceRect" presStyleCnt="0"/>
      <dgm:spPr/>
    </dgm:pt>
    <dgm:pt modelId="{EF4478D1-EDAC-43E3-9278-620ED7FA5D14}" type="pres">
      <dgm:prSet presAssocID="{457B3373-71A3-4B14-919F-79554C3E948B}" presName="parTx" presStyleLbl="revTx" presStyleIdx="2" presStyleCnt="5">
        <dgm:presLayoutVars>
          <dgm:chMax val="0"/>
          <dgm:chPref val="0"/>
        </dgm:presLayoutVars>
      </dgm:prSet>
      <dgm:spPr/>
    </dgm:pt>
    <dgm:pt modelId="{28C61861-DE59-4BE2-8767-56563F3EA538}" type="pres">
      <dgm:prSet presAssocID="{005B339B-BD86-4610-ACE2-F0A7AC11D5EC}" presName="sibTrans" presStyleCnt="0"/>
      <dgm:spPr/>
    </dgm:pt>
    <dgm:pt modelId="{DE9605E0-EFC0-499C-8FB0-2F448FAAACCB}" type="pres">
      <dgm:prSet presAssocID="{04945800-8A56-47A0-BB41-3263D0C54C97}" presName="compNode" presStyleCnt="0"/>
      <dgm:spPr/>
    </dgm:pt>
    <dgm:pt modelId="{DFFC16A2-BA53-4B61-960C-24EE6BB315F6}" type="pres">
      <dgm:prSet presAssocID="{04945800-8A56-47A0-BB41-3263D0C54C97}" presName="bgRect" presStyleLbl="bgShp" presStyleIdx="3" presStyleCnt="5"/>
      <dgm:spPr/>
    </dgm:pt>
    <dgm:pt modelId="{D1CCACE2-2C80-46C8-9ABA-A759F263A59E}" type="pres">
      <dgm:prSet presAssocID="{04945800-8A56-47A0-BB41-3263D0C54C97}" presName="iconRect" presStyleLbl="node1" presStyleIdx="3" presStyleCnt="5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vertising"/>
        </a:ext>
      </dgm:extLst>
    </dgm:pt>
    <dgm:pt modelId="{6DAC4BEA-89E2-45FC-BD29-C2DD707BE1DD}" type="pres">
      <dgm:prSet presAssocID="{04945800-8A56-47A0-BB41-3263D0C54C97}" presName="spaceRect" presStyleCnt="0"/>
      <dgm:spPr/>
    </dgm:pt>
    <dgm:pt modelId="{B7A87566-170D-4ECC-9371-98ABC7FD5A3A}" type="pres">
      <dgm:prSet presAssocID="{04945800-8A56-47A0-BB41-3263D0C54C97}" presName="parTx" presStyleLbl="revTx" presStyleIdx="3" presStyleCnt="5">
        <dgm:presLayoutVars>
          <dgm:chMax val="0"/>
          <dgm:chPref val="0"/>
        </dgm:presLayoutVars>
      </dgm:prSet>
      <dgm:spPr/>
    </dgm:pt>
    <dgm:pt modelId="{663B430E-E482-4523-AD01-FC96B7D570A1}" type="pres">
      <dgm:prSet presAssocID="{6B44954C-98C3-435A-A059-46EEA2AF3B84}" presName="sibTrans" presStyleCnt="0"/>
      <dgm:spPr/>
    </dgm:pt>
    <dgm:pt modelId="{7DD3D720-ADDB-4866-97C5-8710444DB233}" type="pres">
      <dgm:prSet presAssocID="{762B1224-4933-4587-85FD-C7A826800C12}" presName="compNode" presStyleCnt="0"/>
      <dgm:spPr/>
    </dgm:pt>
    <dgm:pt modelId="{D2F3E1F8-C5EB-405C-9166-820813FA06A3}" type="pres">
      <dgm:prSet presAssocID="{762B1224-4933-4587-85FD-C7A826800C12}" presName="bgRect" presStyleLbl="bgShp" presStyleIdx="4" presStyleCnt="5"/>
      <dgm:spPr/>
    </dgm:pt>
    <dgm:pt modelId="{2FD40062-E88D-4DA6-8570-FD11C29AFCF9}" type="pres">
      <dgm:prSet presAssocID="{762B1224-4933-4587-85FD-C7A826800C12}" presName="iconRect" presStyleLbl="node1" presStyleIdx="4" presStyleCnt="5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5703B8CF-AEDF-4D34-94A9-6DCAEEB6BEAE}" type="pres">
      <dgm:prSet presAssocID="{762B1224-4933-4587-85FD-C7A826800C12}" presName="spaceRect" presStyleCnt="0"/>
      <dgm:spPr/>
    </dgm:pt>
    <dgm:pt modelId="{8D02E3B7-D09D-40EF-9246-D7A697357069}" type="pres">
      <dgm:prSet presAssocID="{762B1224-4933-4587-85FD-C7A826800C12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81A1D505-C1B2-4F7F-9545-9B79945A3CDC}" type="presOf" srcId="{B7261FC9-0E44-4550-B850-9CEA14E7C11A}" destId="{13734841-A8BA-4109-ACAA-3AA21DDF1B2E}" srcOrd="0" destOrd="0" presId="urn:microsoft.com/office/officeart/2018/2/layout/IconVerticalSolidList"/>
    <dgm:cxn modelId="{4BF3AB0D-5879-409C-B046-08D4B39D8496}" type="presOf" srcId="{04945800-8A56-47A0-BB41-3263D0C54C97}" destId="{B7A87566-170D-4ECC-9371-98ABC7FD5A3A}" srcOrd="0" destOrd="0" presId="urn:microsoft.com/office/officeart/2018/2/layout/IconVerticalSolidList"/>
    <dgm:cxn modelId="{5C57FC19-7EC3-437E-8EEA-DDECFE4B5A71}" type="presOf" srcId="{457B3373-71A3-4B14-919F-79554C3E948B}" destId="{EF4478D1-EDAC-43E3-9278-620ED7FA5D14}" srcOrd="0" destOrd="0" presId="urn:microsoft.com/office/officeart/2018/2/layout/IconVerticalSolidList"/>
    <dgm:cxn modelId="{AD8A7A1A-BC3B-4FF9-A423-4466F909AD75}" srcId="{3BF50D43-2DF2-4008-8BC6-6642DBEED70A}" destId="{04945800-8A56-47A0-BB41-3263D0C54C97}" srcOrd="3" destOrd="0" parTransId="{21AEF21E-A446-4038-8532-E9B1D68BC7A3}" sibTransId="{6B44954C-98C3-435A-A059-46EEA2AF3B84}"/>
    <dgm:cxn modelId="{B5EC0421-1B28-4BB7-AD7E-45A88067495B}" srcId="{3BF50D43-2DF2-4008-8BC6-6642DBEED70A}" destId="{457B3373-71A3-4B14-919F-79554C3E948B}" srcOrd="2" destOrd="0" parTransId="{A02DA52A-6247-4414-843E-0F88CA5D73F3}" sibTransId="{005B339B-BD86-4610-ACE2-F0A7AC11D5EC}"/>
    <dgm:cxn modelId="{45C10580-6F64-418B-BC4D-22A71ADB20BD}" type="presOf" srcId="{3BF50D43-2DF2-4008-8BC6-6642DBEED70A}" destId="{DEF891F2-7BAF-449A-8777-6C2FAFE00155}" srcOrd="0" destOrd="0" presId="urn:microsoft.com/office/officeart/2018/2/layout/IconVerticalSolidList"/>
    <dgm:cxn modelId="{9FF455A2-A675-49C2-9685-FF1DF6980379}" srcId="{3BF50D43-2DF2-4008-8BC6-6642DBEED70A}" destId="{762B1224-4933-4587-85FD-C7A826800C12}" srcOrd="4" destOrd="0" parTransId="{76DE8A9E-4CB2-44B8-8915-F39ABF78698A}" sibTransId="{AB9C5850-7040-436E-972D-F30802232E8A}"/>
    <dgm:cxn modelId="{442097AA-F5EB-4D31-8B6D-3021A7C5DC62}" type="presOf" srcId="{FB4055D2-5F9D-4A76-BD65-9CE9440EFF54}" destId="{0F802BF9-9049-43EF-A4D6-201AD7E2B9AE}" srcOrd="0" destOrd="0" presId="urn:microsoft.com/office/officeart/2018/2/layout/IconVerticalSolidList"/>
    <dgm:cxn modelId="{C3927FC9-89A4-43C8-836D-045967FA623B}" srcId="{3BF50D43-2DF2-4008-8BC6-6642DBEED70A}" destId="{FB4055D2-5F9D-4A76-BD65-9CE9440EFF54}" srcOrd="0" destOrd="0" parTransId="{88D1C99F-3C10-45A4-8D50-B0FAA32E259D}" sibTransId="{033FCC52-B97E-47C7-9302-FC3F3549B73C}"/>
    <dgm:cxn modelId="{B97957E5-A5A6-4F4B-9E59-BDB005B2612F}" srcId="{3BF50D43-2DF2-4008-8BC6-6642DBEED70A}" destId="{B7261FC9-0E44-4550-B850-9CEA14E7C11A}" srcOrd="1" destOrd="0" parTransId="{B9FBBAEE-A4D9-436E-812F-B1DE087F2528}" sibTransId="{05CA323B-D2E1-4DAC-B155-5ACC8EC6BC74}"/>
    <dgm:cxn modelId="{B2B30FF8-8315-415E-B064-05B4FD0D347D}" type="presOf" srcId="{762B1224-4933-4587-85FD-C7A826800C12}" destId="{8D02E3B7-D09D-40EF-9246-D7A697357069}" srcOrd="0" destOrd="0" presId="urn:microsoft.com/office/officeart/2018/2/layout/IconVerticalSolidList"/>
    <dgm:cxn modelId="{4315E584-27F0-46F6-A26F-E19742ACDD00}" type="presParOf" srcId="{DEF891F2-7BAF-449A-8777-6C2FAFE00155}" destId="{B73AAD90-2841-4FBA-BA9B-00455E5245DF}" srcOrd="0" destOrd="0" presId="urn:microsoft.com/office/officeart/2018/2/layout/IconVerticalSolidList"/>
    <dgm:cxn modelId="{DBCBCB6B-184F-4CE2-B2F2-E4577221A319}" type="presParOf" srcId="{B73AAD90-2841-4FBA-BA9B-00455E5245DF}" destId="{1411D4CF-CEDC-4DB8-BAEB-63ED28F899C7}" srcOrd="0" destOrd="0" presId="urn:microsoft.com/office/officeart/2018/2/layout/IconVerticalSolidList"/>
    <dgm:cxn modelId="{7F46A4D3-EB89-4A05-AC53-2A15A5BE7287}" type="presParOf" srcId="{B73AAD90-2841-4FBA-BA9B-00455E5245DF}" destId="{C2A0F08E-FF87-4041-8568-3F02C8862CE7}" srcOrd="1" destOrd="0" presId="urn:microsoft.com/office/officeart/2018/2/layout/IconVerticalSolidList"/>
    <dgm:cxn modelId="{7958A465-42C0-4D8D-A66E-E60BEF5A6C7B}" type="presParOf" srcId="{B73AAD90-2841-4FBA-BA9B-00455E5245DF}" destId="{6CAADCE5-0578-426F-A77E-CD1F931F352D}" srcOrd="2" destOrd="0" presId="urn:microsoft.com/office/officeart/2018/2/layout/IconVerticalSolidList"/>
    <dgm:cxn modelId="{24A5552B-90DF-48D0-84C6-408BDDE27D85}" type="presParOf" srcId="{B73AAD90-2841-4FBA-BA9B-00455E5245DF}" destId="{0F802BF9-9049-43EF-A4D6-201AD7E2B9AE}" srcOrd="3" destOrd="0" presId="urn:microsoft.com/office/officeart/2018/2/layout/IconVerticalSolidList"/>
    <dgm:cxn modelId="{86790065-6769-44A3-BE3C-E0F914B9BD6D}" type="presParOf" srcId="{DEF891F2-7BAF-449A-8777-6C2FAFE00155}" destId="{A5D8BC82-E3DC-428E-BB6E-8CF88B16BB9B}" srcOrd="1" destOrd="0" presId="urn:microsoft.com/office/officeart/2018/2/layout/IconVerticalSolidList"/>
    <dgm:cxn modelId="{A79226FD-9717-403C-9F22-FD0CA90F2BED}" type="presParOf" srcId="{DEF891F2-7BAF-449A-8777-6C2FAFE00155}" destId="{1DD890A7-195F-497D-B985-A266E6286AD7}" srcOrd="2" destOrd="0" presId="urn:microsoft.com/office/officeart/2018/2/layout/IconVerticalSolidList"/>
    <dgm:cxn modelId="{F4767A33-7896-4A8E-A639-62A79764141E}" type="presParOf" srcId="{1DD890A7-195F-497D-B985-A266E6286AD7}" destId="{C1313CAE-DA1C-421C-A8DA-5EED36710DB6}" srcOrd="0" destOrd="0" presId="urn:microsoft.com/office/officeart/2018/2/layout/IconVerticalSolidList"/>
    <dgm:cxn modelId="{F7F2B847-368C-41DF-AC4C-8C7F4C828CBA}" type="presParOf" srcId="{1DD890A7-195F-497D-B985-A266E6286AD7}" destId="{824592DE-F472-4E61-B133-5568FCAA6D26}" srcOrd="1" destOrd="0" presId="urn:microsoft.com/office/officeart/2018/2/layout/IconVerticalSolidList"/>
    <dgm:cxn modelId="{6A5A0B6A-8F3D-4874-8C02-98368837B420}" type="presParOf" srcId="{1DD890A7-195F-497D-B985-A266E6286AD7}" destId="{A1296DCC-2FBD-41EB-A5C8-6A083ADC967E}" srcOrd="2" destOrd="0" presId="urn:microsoft.com/office/officeart/2018/2/layout/IconVerticalSolidList"/>
    <dgm:cxn modelId="{AC081918-8954-4175-BFF3-F0218850F89B}" type="presParOf" srcId="{1DD890A7-195F-497D-B985-A266E6286AD7}" destId="{13734841-A8BA-4109-ACAA-3AA21DDF1B2E}" srcOrd="3" destOrd="0" presId="urn:microsoft.com/office/officeart/2018/2/layout/IconVerticalSolidList"/>
    <dgm:cxn modelId="{4D63854F-1665-4835-8B27-853B043E8EDD}" type="presParOf" srcId="{DEF891F2-7BAF-449A-8777-6C2FAFE00155}" destId="{AEF81915-785D-4791-BC96-327F4200846F}" srcOrd="3" destOrd="0" presId="urn:microsoft.com/office/officeart/2018/2/layout/IconVerticalSolidList"/>
    <dgm:cxn modelId="{213E7987-01D9-40B5-89D1-3428532F77CD}" type="presParOf" srcId="{DEF891F2-7BAF-449A-8777-6C2FAFE00155}" destId="{92305DF1-6CFC-4D4C-B916-C9A08DDC7207}" srcOrd="4" destOrd="0" presId="urn:microsoft.com/office/officeart/2018/2/layout/IconVerticalSolidList"/>
    <dgm:cxn modelId="{1237C965-FFCA-475D-835B-7AE3FC2E50B9}" type="presParOf" srcId="{92305DF1-6CFC-4D4C-B916-C9A08DDC7207}" destId="{96BF34B5-0A50-4EBB-822A-06B85642CB05}" srcOrd="0" destOrd="0" presId="urn:microsoft.com/office/officeart/2018/2/layout/IconVerticalSolidList"/>
    <dgm:cxn modelId="{975449FF-3724-46DC-8F32-FA76A73E428D}" type="presParOf" srcId="{92305DF1-6CFC-4D4C-B916-C9A08DDC7207}" destId="{CB922C8B-1F90-4517-B3CA-35714FF28BCF}" srcOrd="1" destOrd="0" presId="urn:microsoft.com/office/officeart/2018/2/layout/IconVerticalSolidList"/>
    <dgm:cxn modelId="{6233CB25-8388-4F41-8C41-2BF774BC1F2D}" type="presParOf" srcId="{92305DF1-6CFC-4D4C-B916-C9A08DDC7207}" destId="{674DA198-50CC-42E8-98CD-697A54452A59}" srcOrd="2" destOrd="0" presId="urn:microsoft.com/office/officeart/2018/2/layout/IconVerticalSolidList"/>
    <dgm:cxn modelId="{6C61000B-CC05-4295-B25B-38389452BCDD}" type="presParOf" srcId="{92305DF1-6CFC-4D4C-B916-C9A08DDC7207}" destId="{EF4478D1-EDAC-43E3-9278-620ED7FA5D14}" srcOrd="3" destOrd="0" presId="urn:microsoft.com/office/officeart/2018/2/layout/IconVerticalSolidList"/>
    <dgm:cxn modelId="{745E31F5-902F-4292-937A-6CCCAE558BE2}" type="presParOf" srcId="{DEF891F2-7BAF-449A-8777-6C2FAFE00155}" destId="{28C61861-DE59-4BE2-8767-56563F3EA538}" srcOrd="5" destOrd="0" presId="urn:microsoft.com/office/officeart/2018/2/layout/IconVerticalSolidList"/>
    <dgm:cxn modelId="{06BB7512-EC90-4A8C-B4B4-DE7FA97B5D26}" type="presParOf" srcId="{DEF891F2-7BAF-449A-8777-6C2FAFE00155}" destId="{DE9605E0-EFC0-499C-8FB0-2F448FAAACCB}" srcOrd="6" destOrd="0" presId="urn:microsoft.com/office/officeart/2018/2/layout/IconVerticalSolidList"/>
    <dgm:cxn modelId="{3C560CA2-8A28-4EB0-A2C0-673E5AA4A4E1}" type="presParOf" srcId="{DE9605E0-EFC0-499C-8FB0-2F448FAAACCB}" destId="{DFFC16A2-BA53-4B61-960C-24EE6BB315F6}" srcOrd="0" destOrd="0" presId="urn:microsoft.com/office/officeart/2018/2/layout/IconVerticalSolidList"/>
    <dgm:cxn modelId="{A63CB4BD-81EC-453B-ACB2-EE268F783B23}" type="presParOf" srcId="{DE9605E0-EFC0-499C-8FB0-2F448FAAACCB}" destId="{D1CCACE2-2C80-46C8-9ABA-A759F263A59E}" srcOrd="1" destOrd="0" presId="urn:microsoft.com/office/officeart/2018/2/layout/IconVerticalSolidList"/>
    <dgm:cxn modelId="{01F3A244-1BF7-4F32-BB02-4577353C89C3}" type="presParOf" srcId="{DE9605E0-EFC0-499C-8FB0-2F448FAAACCB}" destId="{6DAC4BEA-89E2-45FC-BD29-C2DD707BE1DD}" srcOrd="2" destOrd="0" presId="urn:microsoft.com/office/officeart/2018/2/layout/IconVerticalSolidList"/>
    <dgm:cxn modelId="{A554ECD0-5AA9-4E68-BCE5-900EE714A25B}" type="presParOf" srcId="{DE9605E0-EFC0-499C-8FB0-2F448FAAACCB}" destId="{B7A87566-170D-4ECC-9371-98ABC7FD5A3A}" srcOrd="3" destOrd="0" presId="urn:microsoft.com/office/officeart/2018/2/layout/IconVerticalSolidList"/>
    <dgm:cxn modelId="{B2004B9A-64EF-4E14-9FDC-5DD42A89F9C1}" type="presParOf" srcId="{DEF891F2-7BAF-449A-8777-6C2FAFE00155}" destId="{663B430E-E482-4523-AD01-FC96B7D570A1}" srcOrd="7" destOrd="0" presId="urn:microsoft.com/office/officeart/2018/2/layout/IconVerticalSolidList"/>
    <dgm:cxn modelId="{4D1A7C51-7E23-4F90-8F4B-611D9AFAB5F0}" type="presParOf" srcId="{DEF891F2-7BAF-449A-8777-6C2FAFE00155}" destId="{7DD3D720-ADDB-4866-97C5-8710444DB233}" srcOrd="8" destOrd="0" presId="urn:microsoft.com/office/officeart/2018/2/layout/IconVerticalSolidList"/>
    <dgm:cxn modelId="{80F15602-0A78-492B-A67D-228B833AA7B9}" type="presParOf" srcId="{7DD3D720-ADDB-4866-97C5-8710444DB233}" destId="{D2F3E1F8-C5EB-405C-9166-820813FA06A3}" srcOrd="0" destOrd="0" presId="urn:microsoft.com/office/officeart/2018/2/layout/IconVerticalSolidList"/>
    <dgm:cxn modelId="{10ED7734-BDF2-46BD-A17B-3E12128BAB97}" type="presParOf" srcId="{7DD3D720-ADDB-4866-97C5-8710444DB233}" destId="{2FD40062-E88D-4DA6-8570-FD11C29AFCF9}" srcOrd="1" destOrd="0" presId="urn:microsoft.com/office/officeart/2018/2/layout/IconVerticalSolidList"/>
    <dgm:cxn modelId="{4407394B-C6B4-4684-91E1-0AB170D646B6}" type="presParOf" srcId="{7DD3D720-ADDB-4866-97C5-8710444DB233}" destId="{5703B8CF-AEDF-4D34-94A9-6DCAEEB6BEAE}" srcOrd="2" destOrd="0" presId="urn:microsoft.com/office/officeart/2018/2/layout/IconVerticalSolidList"/>
    <dgm:cxn modelId="{908736D9-571A-4E3C-B353-B298E34171D7}" type="presParOf" srcId="{7DD3D720-ADDB-4866-97C5-8710444DB233}" destId="{8D02E3B7-D09D-40EF-9246-D7A69735706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07657-E40A-4CCC-8A05-BF2C4D118BD8}">
      <dsp:nvSpPr>
        <dsp:cNvPr id="0" name=""/>
        <dsp:cNvSpPr/>
      </dsp:nvSpPr>
      <dsp:spPr>
        <a:xfrm>
          <a:off x="0" y="5"/>
          <a:ext cx="6513603" cy="8112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9DEC5F-2A4C-4917-9DCB-43447AC298B3}">
      <dsp:nvSpPr>
        <dsp:cNvPr id="0" name=""/>
        <dsp:cNvSpPr/>
      </dsp:nvSpPr>
      <dsp:spPr>
        <a:xfrm>
          <a:off x="255029" y="203685"/>
          <a:ext cx="446191" cy="44619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C932A6-A08D-4ADD-95DB-B08526EAFB01}">
      <dsp:nvSpPr>
        <dsp:cNvPr id="0" name=""/>
        <dsp:cNvSpPr/>
      </dsp:nvSpPr>
      <dsp:spPr>
        <a:xfrm>
          <a:off x="937002" y="1903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25 students per class in Kindergarten</a:t>
          </a:r>
        </a:p>
      </dsp:txBody>
      <dsp:txXfrm>
        <a:off x="937002" y="1903"/>
        <a:ext cx="5576601" cy="811257"/>
      </dsp:txXfrm>
    </dsp:sp>
    <dsp:sp modelId="{2ABDF121-3A09-4E2B-A63F-3A01D1CCC257}">
      <dsp:nvSpPr>
        <dsp:cNvPr id="0" name=""/>
        <dsp:cNvSpPr/>
      </dsp:nvSpPr>
      <dsp:spPr>
        <a:xfrm>
          <a:off x="0" y="1015975"/>
          <a:ext cx="6513603" cy="8112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A7C75F-6D5C-4739-AC77-F32DAB2A9C9C}">
      <dsp:nvSpPr>
        <dsp:cNvPr id="0" name=""/>
        <dsp:cNvSpPr/>
      </dsp:nvSpPr>
      <dsp:spPr>
        <a:xfrm>
          <a:off x="245405" y="1198508"/>
          <a:ext cx="446191" cy="446191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231001-B23B-4676-BCC0-D802E694C6C6}">
      <dsp:nvSpPr>
        <dsp:cNvPr id="0" name=""/>
        <dsp:cNvSpPr/>
      </dsp:nvSpPr>
      <dsp:spPr>
        <a:xfrm>
          <a:off x="937002" y="1015975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32 students per class in elementary grades</a:t>
          </a:r>
        </a:p>
      </dsp:txBody>
      <dsp:txXfrm>
        <a:off x="937002" y="1015975"/>
        <a:ext cx="5576601" cy="811257"/>
      </dsp:txXfrm>
    </dsp:sp>
    <dsp:sp modelId="{77313CD2-84C4-4222-B740-E9715F222763}">
      <dsp:nvSpPr>
        <dsp:cNvPr id="0" name=""/>
        <dsp:cNvSpPr/>
      </dsp:nvSpPr>
      <dsp:spPr>
        <a:xfrm>
          <a:off x="0" y="2030048"/>
          <a:ext cx="6513603" cy="8112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A63777-C86D-42C2-856D-834638D5595A}">
      <dsp:nvSpPr>
        <dsp:cNvPr id="0" name=""/>
        <dsp:cNvSpPr/>
      </dsp:nvSpPr>
      <dsp:spPr>
        <a:xfrm>
          <a:off x="178525" y="2270063"/>
          <a:ext cx="446191" cy="446191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BF8162-F4F6-4543-966A-1C5894A63FB0}">
      <dsp:nvSpPr>
        <dsp:cNvPr id="0" name=""/>
        <dsp:cNvSpPr/>
      </dsp:nvSpPr>
      <dsp:spPr>
        <a:xfrm>
          <a:off x="937002" y="2030048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 Title I middle school, 30 students per class, 33 in non-Title I MS</a:t>
          </a:r>
        </a:p>
      </dsp:txBody>
      <dsp:txXfrm>
        <a:off x="937002" y="2030048"/>
        <a:ext cx="5576601" cy="811257"/>
      </dsp:txXfrm>
    </dsp:sp>
    <dsp:sp modelId="{1AB3FD30-7500-413E-B158-3D66DD3A07A4}">
      <dsp:nvSpPr>
        <dsp:cNvPr id="0" name=""/>
        <dsp:cNvSpPr/>
      </dsp:nvSpPr>
      <dsp:spPr>
        <a:xfrm>
          <a:off x="0" y="3044120"/>
          <a:ext cx="6513603" cy="8112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296DE7-BC4E-4A36-A237-E3F8937FCE87}">
      <dsp:nvSpPr>
        <dsp:cNvPr id="0" name=""/>
        <dsp:cNvSpPr/>
      </dsp:nvSpPr>
      <dsp:spPr>
        <a:xfrm>
          <a:off x="245405" y="3226653"/>
          <a:ext cx="446191" cy="446191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31A819-6B93-4355-867B-1CDFF300DB46}">
      <dsp:nvSpPr>
        <dsp:cNvPr id="0" name=""/>
        <dsp:cNvSpPr/>
      </dsp:nvSpPr>
      <dsp:spPr>
        <a:xfrm>
          <a:off x="937002" y="3044120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34 students per class in high school core academic classes</a:t>
          </a:r>
        </a:p>
      </dsp:txBody>
      <dsp:txXfrm>
        <a:off x="937002" y="3044120"/>
        <a:ext cx="5576601" cy="811257"/>
      </dsp:txXfrm>
    </dsp:sp>
    <dsp:sp modelId="{222A7A53-F869-45F0-BBF5-CFCBE44BD344}">
      <dsp:nvSpPr>
        <dsp:cNvPr id="0" name=""/>
        <dsp:cNvSpPr/>
      </dsp:nvSpPr>
      <dsp:spPr>
        <a:xfrm>
          <a:off x="0" y="4058192"/>
          <a:ext cx="6513603" cy="81125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DCA20E-7C1B-4692-90E5-2C1CFAC38015}">
      <dsp:nvSpPr>
        <dsp:cNvPr id="0" name=""/>
        <dsp:cNvSpPr/>
      </dsp:nvSpPr>
      <dsp:spPr>
        <a:xfrm>
          <a:off x="245405" y="4240725"/>
          <a:ext cx="446191" cy="446191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D7E7B0-B447-4B8F-959E-6EA782340F3E}">
      <dsp:nvSpPr>
        <dsp:cNvPr id="0" name=""/>
        <dsp:cNvSpPr/>
      </dsp:nvSpPr>
      <dsp:spPr>
        <a:xfrm>
          <a:off x="937002" y="4058192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These class size caps have not been lowered in 50 YEARS!</a:t>
          </a:r>
        </a:p>
      </dsp:txBody>
      <dsp:txXfrm>
        <a:off x="937002" y="4058192"/>
        <a:ext cx="5576601" cy="811257"/>
      </dsp:txXfrm>
    </dsp:sp>
    <dsp:sp modelId="{95697B57-C402-46FD-B3A8-E2C640594FDC}">
      <dsp:nvSpPr>
        <dsp:cNvPr id="0" name=""/>
        <dsp:cNvSpPr/>
      </dsp:nvSpPr>
      <dsp:spPr>
        <a:xfrm>
          <a:off x="0" y="5072264"/>
          <a:ext cx="6513603" cy="8112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22D968-1ADB-48E3-B54B-14F8F57EDB7C}">
      <dsp:nvSpPr>
        <dsp:cNvPr id="0" name=""/>
        <dsp:cNvSpPr/>
      </dsp:nvSpPr>
      <dsp:spPr>
        <a:xfrm>
          <a:off x="245405" y="5254797"/>
          <a:ext cx="446191" cy="446191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C24DAC-4D3E-4C46-B3E0-8BE45A431E9B}">
      <dsp:nvSpPr>
        <dsp:cNvPr id="0" name=""/>
        <dsp:cNvSpPr/>
      </dsp:nvSpPr>
      <dsp:spPr>
        <a:xfrm>
          <a:off x="937002" y="5072264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/>
            <a:t>Even so, hundreds of classes violate the union contractual caps each year</a:t>
          </a:r>
          <a:r>
            <a:rPr lang="en-US" sz="2000" kern="1200" dirty="0"/>
            <a:t>.</a:t>
          </a:r>
        </a:p>
      </dsp:txBody>
      <dsp:txXfrm>
        <a:off x="937002" y="5072264"/>
        <a:ext cx="5576601" cy="8112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45A96A-2554-4A7D-9005-91C29BE6282D}">
      <dsp:nvSpPr>
        <dsp:cNvPr id="0" name=""/>
        <dsp:cNvSpPr/>
      </dsp:nvSpPr>
      <dsp:spPr>
        <a:xfrm>
          <a:off x="0" y="1964"/>
          <a:ext cx="10689657" cy="9958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06323D-D1C9-4222-8D11-18763A4F7C2E}">
      <dsp:nvSpPr>
        <dsp:cNvPr id="0" name=""/>
        <dsp:cNvSpPr/>
      </dsp:nvSpPr>
      <dsp:spPr>
        <a:xfrm>
          <a:off x="301246" y="226032"/>
          <a:ext cx="547720" cy="54772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E44D88-87CB-4279-AA2A-1E3A6EC5838A}">
      <dsp:nvSpPr>
        <dsp:cNvPr id="0" name=""/>
        <dsp:cNvSpPr/>
      </dsp:nvSpPr>
      <dsp:spPr>
        <a:xfrm>
          <a:off x="1150213" y="1964"/>
          <a:ext cx="9539443" cy="995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395" tIns="105395" rIns="105395" bIns="10539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 July 2017, CSM along with 9 NYC parents &amp; AQE filed a complaint with the State Education Commissioner to demand they enforce the C4E and require NYC to lower class size.</a:t>
          </a:r>
        </a:p>
      </dsp:txBody>
      <dsp:txXfrm>
        <a:off x="1150213" y="1964"/>
        <a:ext cx="9539443" cy="995855"/>
      </dsp:txXfrm>
    </dsp:sp>
    <dsp:sp modelId="{6B39AC2E-1413-4B62-9299-E529EB0A9758}">
      <dsp:nvSpPr>
        <dsp:cNvPr id="0" name=""/>
        <dsp:cNvSpPr/>
      </dsp:nvSpPr>
      <dsp:spPr>
        <a:xfrm>
          <a:off x="0" y="1246784"/>
          <a:ext cx="10689657" cy="9958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9640F9-0ABC-451B-AD42-5419DD2CA3FE}">
      <dsp:nvSpPr>
        <dsp:cNvPr id="0" name=""/>
        <dsp:cNvSpPr/>
      </dsp:nvSpPr>
      <dsp:spPr>
        <a:xfrm>
          <a:off x="301246" y="1470851"/>
          <a:ext cx="547720" cy="54772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0E8456-F419-4074-AEC9-A6BB59063F3C}">
      <dsp:nvSpPr>
        <dsp:cNvPr id="0" name=""/>
        <dsp:cNvSpPr/>
      </dsp:nvSpPr>
      <dsp:spPr>
        <a:xfrm>
          <a:off x="1150213" y="1246784"/>
          <a:ext cx="9539443" cy="995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395" tIns="105395" rIns="105395" bIns="10539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 April 2018, after the Commissioner ruled against us, we followed up with a lawsuit vs. the city and the state in the NYS Supreme Court.</a:t>
          </a:r>
        </a:p>
      </dsp:txBody>
      <dsp:txXfrm>
        <a:off x="1150213" y="1246784"/>
        <a:ext cx="9539443" cy="995855"/>
      </dsp:txXfrm>
    </dsp:sp>
    <dsp:sp modelId="{F2551013-5881-410D-9A5F-DCB9B40194F1}">
      <dsp:nvSpPr>
        <dsp:cNvPr id="0" name=""/>
        <dsp:cNvSpPr/>
      </dsp:nvSpPr>
      <dsp:spPr>
        <a:xfrm>
          <a:off x="0" y="2491603"/>
          <a:ext cx="10689657" cy="99585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8CD677-75A8-4C0A-9C2D-6384A1C4A088}">
      <dsp:nvSpPr>
        <dsp:cNvPr id="0" name=""/>
        <dsp:cNvSpPr/>
      </dsp:nvSpPr>
      <dsp:spPr>
        <a:xfrm>
          <a:off x="301246" y="2715670"/>
          <a:ext cx="547720" cy="547720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BE98F1-E4DE-4B25-8D8C-E402A438237A}">
      <dsp:nvSpPr>
        <dsp:cNvPr id="0" name=""/>
        <dsp:cNvSpPr/>
      </dsp:nvSpPr>
      <dsp:spPr>
        <a:xfrm>
          <a:off x="1150213" y="2491603"/>
          <a:ext cx="9539443" cy="995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395" tIns="105395" rIns="105395" bIns="10539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Though Judge Henry </a:t>
          </a:r>
          <a:r>
            <a:rPr lang="en-US" sz="1900" kern="1200" dirty="0" err="1"/>
            <a:t>Zwack</a:t>
          </a:r>
          <a:r>
            <a:rPr lang="en-US" sz="1900" kern="1200" dirty="0"/>
            <a:t> ruled that the Commissioner’s decision to allow NYC to increase class size should be given deference, we appealed the case to the Appellate Court in May 2019.</a:t>
          </a:r>
        </a:p>
      </dsp:txBody>
      <dsp:txXfrm>
        <a:off x="1150213" y="2491603"/>
        <a:ext cx="9539443" cy="995855"/>
      </dsp:txXfrm>
    </dsp:sp>
    <dsp:sp modelId="{293FBFC6-D7FD-4104-BD46-5DC1642DBBEC}">
      <dsp:nvSpPr>
        <dsp:cNvPr id="0" name=""/>
        <dsp:cNvSpPr/>
      </dsp:nvSpPr>
      <dsp:spPr>
        <a:xfrm>
          <a:off x="0" y="3736422"/>
          <a:ext cx="10689657" cy="99585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DCDEEE-2C92-4849-BE86-DC64BAD990A5}">
      <dsp:nvSpPr>
        <dsp:cNvPr id="0" name=""/>
        <dsp:cNvSpPr/>
      </dsp:nvSpPr>
      <dsp:spPr>
        <a:xfrm>
          <a:off x="301246" y="3960490"/>
          <a:ext cx="547720" cy="547720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D915D1-046E-4E0C-A223-8310EB89DA55}">
      <dsp:nvSpPr>
        <dsp:cNvPr id="0" name=""/>
        <dsp:cNvSpPr/>
      </dsp:nvSpPr>
      <dsp:spPr>
        <a:xfrm>
          <a:off x="1150213" y="3736422"/>
          <a:ext cx="9539443" cy="995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395" tIns="105395" rIns="105395" bIns="10539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 dirty="0"/>
            <a:t>Hearings were held at the NY Appellate Court in Albany on Monday, January 13, 2020.  </a:t>
          </a:r>
        </a:p>
      </dsp:txBody>
      <dsp:txXfrm>
        <a:off x="1150213" y="3736422"/>
        <a:ext cx="9539443" cy="9958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11D4CF-CEDC-4DB8-BAEB-63ED28F899C7}">
      <dsp:nvSpPr>
        <dsp:cNvPr id="0" name=""/>
        <dsp:cNvSpPr/>
      </dsp:nvSpPr>
      <dsp:spPr>
        <a:xfrm>
          <a:off x="0" y="7467"/>
          <a:ext cx="6513603" cy="8239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A0F08E-FF87-4041-8568-3F02C8862CE7}">
      <dsp:nvSpPr>
        <dsp:cNvPr id="0" name=""/>
        <dsp:cNvSpPr/>
      </dsp:nvSpPr>
      <dsp:spPr>
        <a:xfrm>
          <a:off x="249238" y="192851"/>
          <a:ext cx="453603" cy="45316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802BF9-9049-43EF-A4D6-201AD7E2B9AE}">
      <dsp:nvSpPr>
        <dsp:cNvPr id="0" name=""/>
        <dsp:cNvSpPr/>
      </dsp:nvSpPr>
      <dsp:spPr>
        <a:xfrm>
          <a:off x="952080" y="7467"/>
          <a:ext cx="5475985" cy="978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49" tIns="103549" rIns="103549" bIns="10354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Contact your state legislators urging them to amend the law to relieve DOE’s obligation to provide space for charters in public schools or pay for their rent in private buildings.</a:t>
          </a:r>
          <a:br>
            <a:rPr lang="en-US" sz="1600" kern="1200" dirty="0"/>
          </a:br>
          <a:endParaRPr lang="en-US" sz="1600" kern="1200" dirty="0"/>
        </a:p>
      </dsp:txBody>
      <dsp:txXfrm>
        <a:off x="952080" y="7467"/>
        <a:ext cx="5475985" cy="978415"/>
      </dsp:txXfrm>
    </dsp:sp>
    <dsp:sp modelId="{C1313CAE-DA1C-421C-A8DA-5EED36710DB6}">
      <dsp:nvSpPr>
        <dsp:cNvPr id="0" name=""/>
        <dsp:cNvSpPr/>
      </dsp:nvSpPr>
      <dsp:spPr>
        <a:xfrm>
          <a:off x="0" y="1230486"/>
          <a:ext cx="6513603" cy="82392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4592DE-F472-4E61-B133-5568FCAA6D26}">
      <dsp:nvSpPr>
        <dsp:cNvPr id="0" name=""/>
        <dsp:cNvSpPr/>
      </dsp:nvSpPr>
      <dsp:spPr>
        <a:xfrm>
          <a:off x="249238" y="1415870"/>
          <a:ext cx="453603" cy="45316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734841-A8BA-4109-ACAA-3AA21DDF1B2E}">
      <dsp:nvSpPr>
        <dsp:cNvPr id="0" name=""/>
        <dsp:cNvSpPr/>
      </dsp:nvSpPr>
      <dsp:spPr>
        <a:xfrm>
          <a:off x="952080" y="1230486"/>
          <a:ext cx="5475985" cy="978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49" tIns="103549" rIns="103549" bIns="10354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 dirty="0"/>
            <a:t>Join us in advocating for specific funding be allocated for class size reduction in next city budget and that the capital plan be expanded.</a:t>
          </a:r>
          <a:br>
            <a:rPr lang="en-US" sz="1600" b="1" i="1" kern="1200" dirty="0"/>
          </a:br>
          <a:endParaRPr lang="en-US" sz="1600" kern="1200" dirty="0"/>
        </a:p>
      </dsp:txBody>
      <dsp:txXfrm>
        <a:off x="952080" y="1230486"/>
        <a:ext cx="5475985" cy="978415"/>
      </dsp:txXfrm>
    </dsp:sp>
    <dsp:sp modelId="{96BF34B5-0A50-4EBB-822A-06B85642CB05}">
      <dsp:nvSpPr>
        <dsp:cNvPr id="0" name=""/>
        <dsp:cNvSpPr/>
      </dsp:nvSpPr>
      <dsp:spPr>
        <a:xfrm>
          <a:off x="0" y="2453505"/>
          <a:ext cx="6513603" cy="82392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922C8B-1F90-4517-B3CA-35714FF28BCF}">
      <dsp:nvSpPr>
        <dsp:cNvPr id="0" name=""/>
        <dsp:cNvSpPr/>
      </dsp:nvSpPr>
      <dsp:spPr>
        <a:xfrm>
          <a:off x="249238" y="2638889"/>
          <a:ext cx="453603" cy="453160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4478D1-EDAC-43E3-9278-620ED7FA5D14}">
      <dsp:nvSpPr>
        <dsp:cNvPr id="0" name=""/>
        <dsp:cNvSpPr/>
      </dsp:nvSpPr>
      <dsp:spPr>
        <a:xfrm>
          <a:off x="952080" y="2453505"/>
          <a:ext cx="5475985" cy="978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49" tIns="103549" rIns="103549" bIns="10354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City Hall Rally and hearings on class size to come. </a:t>
          </a:r>
        </a:p>
      </dsp:txBody>
      <dsp:txXfrm>
        <a:off x="952080" y="2453505"/>
        <a:ext cx="5475985" cy="978415"/>
      </dsp:txXfrm>
    </dsp:sp>
    <dsp:sp modelId="{DFFC16A2-BA53-4B61-960C-24EE6BB315F6}">
      <dsp:nvSpPr>
        <dsp:cNvPr id="0" name=""/>
        <dsp:cNvSpPr/>
      </dsp:nvSpPr>
      <dsp:spPr>
        <a:xfrm>
          <a:off x="0" y="3676524"/>
          <a:ext cx="6513603" cy="82392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CCACE2-2C80-46C8-9ABA-A759F263A59E}">
      <dsp:nvSpPr>
        <dsp:cNvPr id="0" name=""/>
        <dsp:cNvSpPr/>
      </dsp:nvSpPr>
      <dsp:spPr>
        <a:xfrm>
          <a:off x="249238" y="3861908"/>
          <a:ext cx="453603" cy="453160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A87566-170D-4ECC-9371-98ABC7FD5A3A}">
      <dsp:nvSpPr>
        <dsp:cNvPr id="0" name=""/>
        <dsp:cNvSpPr/>
      </dsp:nvSpPr>
      <dsp:spPr>
        <a:xfrm>
          <a:off x="952080" y="3676524"/>
          <a:ext cx="5475985" cy="978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49" tIns="103549" rIns="103549" bIns="10354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We’re co-sponsoring a Parent Action Conference with NYC Kids PAC on March 7, 2020 with panels &amp; workshops to explore these issues and more.</a:t>
          </a:r>
        </a:p>
      </dsp:txBody>
      <dsp:txXfrm>
        <a:off x="952080" y="3676524"/>
        <a:ext cx="5475985" cy="978415"/>
      </dsp:txXfrm>
    </dsp:sp>
    <dsp:sp modelId="{D2F3E1F8-C5EB-405C-9166-820813FA06A3}">
      <dsp:nvSpPr>
        <dsp:cNvPr id="0" name=""/>
        <dsp:cNvSpPr/>
      </dsp:nvSpPr>
      <dsp:spPr>
        <a:xfrm>
          <a:off x="0" y="4899543"/>
          <a:ext cx="6513603" cy="82392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D40062-E88D-4DA6-8570-FD11C29AFCF9}">
      <dsp:nvSpPr>
        <dsp:cNvPr id="0" name=""/>
        <dsp:cNvSpPr/>
      </dsp:nvSpPr>
      <dsp:spPr>
        <a:xfrm>
          <a:off x="249238" y="5084927"/>
          <a:ext cx="453603" cy="453160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02E3B7-D09D-40EF-9246-D7A697357069}">
      <dsp:nvSpPr>
        <dsp:cNvPr id="0" name=""/>
        <dsp:cNvSpPr/>
      </dsp:nvSpPr>
      <dsp:spPr>
        <a:xfrm>
          <a:off x="952080" y="4899543"/>
          <a:ext cx="5475985" cy="978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49" tIns="103549" rIns="103549" bIns="10354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/>
            <a:t>Sign up for our newsletter for updates at </a:t>
          </a:r>
          <a:r>
            <a:rPr lang="en-US" sz="1800" b="1" i="1" kern="1200">
              <a:hlinkClick xmlns:r="http://schemas.openxmlformats.org/officeDocument/2006/relationships" r:id="rId11"/>
            </a:rPr>
            <a:t>www.classsizematters.org</a:t>
          </a:r>
          <a:endParaRPr lang="en-US" sz="1800" kern="1200"/>
        </a:p>
      </dsp:txBody>
      <dsp:txXfrm>
        <a:off x="952080" y="4899543"/>
        <a:ext cx="5475985" cy="9784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0.01714</cdr:x>
      <cdr:y>0.8517</cdr:y>
    </cdr:from>
    <cdr:to>
      <cdr:x>0.09825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3183" y="568924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0.37153</cdr:x>
      <cdr:y>0.66667</cdr:y>
    </cdr:from>
    <cdr:to>
      <cdr:x>0.57153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92DFA83-B2FD-4454-8F56-4635EC3A2477}"/>
            </a:ext>
          </a:extLst>
        </cdr:cNvPr>
        <cdr:cNvSpPr txBox="1"/>
      </cdr:nvSpPr>
      <cdr:spPr>
        <a:xfrm xmlns:a="http://schemas.openxmlformats.org/drawingml/2006/main">
          <a:off x="1698625" y="26955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5FCC6-7C91-4C2B-8DDF-748FDC948F4D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39B9B-E4CA-47B0-8655-E59F95FBB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48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2957E-13FF-471D-89A3-46101C1E20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D43F2E-B81E-4B68-96B3-B8C140F0D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92C77-43CA-4358-ADE9-FB31A6708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E0314-726B-4160-9D71-0745B225E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1F8D9-75C1-4550-989C-6F4D804D4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205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CD807-63EC-4F72-81D0-07EAE07F8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E66380-5D1A-4353-AAED-5FDB0A8268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0F944-7F3C-4964-B384-202515B08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A64A1-A13C-4B86-AFC6-65DC0A2DB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84235-ADAE-46AB-8F43-7442BD929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945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ED70F3-66B4-4CD9-ADE8-3BF18BF19C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044D97-F224-42DB-931E-CC4A7A2084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E66DA-68AA-40C7-A83D-4186C17E7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179AD-3F3A-4F24-9FEF-A4AB203F9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9B3584-482F-47DA-BEF0-C6F37A7E7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261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967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CBDAD-46E8-40A1-9F2A-0C59E0174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69BC8-A5EC-4805-A76A-017C685DE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17C1B-715A-46D1-B8F8-DBEF6194F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A75ED-D139-4481-BD93-B16337E77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4FF2F-D3B0-47B1-B081-ED4855221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016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8A1BA-B27F-4578-A877-62A773518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752AA4-E2A6-4C21-97B7-6254C8AB5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59373-2B22-496F-A56E-DDFAE8FBC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F2B67A-0AAE-4938-B3E2-4BDD1CF6B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FBC0D-B48E-491E-8CAB-7F686F8C7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572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77359-8051-4BED-8AE9-4066FB1A6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A151D-124E-4EF5-9ED2-1268545663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8D2745-EF94-421E-B299-42369FD557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AD6B61-525A-4824-A80F-E56F8F81B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88936-F991-48E0-BFC8-C6A1B91E4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0BF6F-8087-4609-AD72-ABA974DF6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712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6BABF-7994-4475-AE6E-452BE6C42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08246-CCAA-49EF-8CF5-D3A467C32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6F0BE2-3B20-44CD-B96B-9C2D6C95FD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0473CD-B002-4C29-995A-21C0C17CB6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3F95EC-75B0-463C-925A-80C2D8C7BB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E34CA8-A02B-439E-9832-28374D3F3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FD1BAD-35AD-47D6-9483-344732529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AFF060-67D7-4D38-8AE8-3B955798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283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79D17-9518-4E5C-9861-2FEA26F0F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129E2F-BCC8-4608-8DA5-4C4F8CF3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F24C0F-2648-4E50-89B2-878CA3603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290DF9-028D-4AB8-A58C-6CBC58805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497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0EB8A-DFBE-41E0-848C-44F9CC726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D39BFD-7799-4366-96AA-25678FAA1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196F7D-11D6-4FF5-B6D6-3101C5AEE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318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89565-1E80-488A-A0B2-5F397FE6E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1C5E3-708E-4EF0-82FD-28FC7AF8B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8B854A-F328-4221-AA3D-1684F8248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FBFAD7-459A-4FFB-A235-49BAF9692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758291-D01F-4B6E-843B-76C8B6D56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EC3781-BC6B-4651-BA3F-33BD5AC7F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851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CDB3B-6304-4770-BC62-CE4509739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5B3BD3-7DD7-4AD1-8578-71513D47D5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A3BC78-BB39-466D-8B3B-3B70023F4E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9D62C-4EA0-4AB7-B1E2-3D2C53D6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EEECF6-ACC6-43E4-AF9D-148466795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0454C-5C6D-4F02-B779-7F6F91A54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113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B594EA-A468-4403-B47B-9A2D8C06D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2083B-AE02-4D27-AF66-76765734A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72D7B-16A2-447F-8A77-FE3DB7DBDA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BA4A9-3DFD-424E-BD13-C79258E54CA7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0C5DF-4087-4B72-8D08-4E15B5411A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6C1A6-4727-4D39-B0FF-3FD53FF5E4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4C711-BBA2-4F77-B12C-1426B82A20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53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classsizematters.org" TargetMode="External"/><Relationship Id="rId2" Type="http://schemas.openxmlformats.org/officeDocument/2006/relationships/hyperlink" Target="http://www.classsizematters.org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33C66-6C75-42B4-8B46-61F18118BC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8424" y="1122363"/>
            <a:ext cx="9923648" cy="1655762"/>
          </a:xfrm>
        </p:spPr>
        <p:txBody>
          <a:bodyPr>
            <a:normAutofit/>
          </a:bodyPr>
          <a:lstStyle/>
          <a:p>
            <a:r>
              <a:rPr lang="en-US" sz="4400" dirty="0"/>
              <a:t>Class Size Trends Citywide &amp; in District 6 </a:t>
            </a:r>
            <a:br>
              <a:rPr lang="en-US" sz="4400" dirty="0"/>
            </a:br>
            <a:r>
              <a:rPr lang="en-US" sz="3200" i="1" dirty="0"/>
              <a:t>plus school overcrowding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8E9F8F-6ECA-4B2C-AC5E-D6C2D9397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05548" y="3934690"/>
            <a:ext cx="8062452" cy="1323110"/>
          </a:xfrm>
        </p:spPr>
        <p:txBody>
          <a:bodyPr>
            <a:noAutofit/>
          </a:bodyPr>
          <a:lstStyle/>
          <a:p>
            <a:endParaRPr lang="en-US" dirty="0"/>
          </a:p>
          <a:p>
            <a:pPr algn="l"/>
            <a:r>
              <a:rPr lang="en-US" dirty="0">
                <a:latin typeface="+mj-lt"/>
              </a:rPr>
              <a:t>Leonie Haimson and Emily Carrazana</a:t>
            </a:r>
          </a:p>
          <a:p>
            <a:pPr algn="l"/>
            <a:r>
              <a:rPr lang="en-US" dirty="0">
                <a:latin typeface="+mj-lt"/>
              </a:rPr>
              <a:t>Class Size Matters</a:t>
            </a:r>
          </a:p>
          <a:p>
            <a:pPr algn="l"/>
            <a:r>
              <a:rPr lang="en-US" dirty="0">
                <a:latin typeface="+mj-lt"/>
              </a:rPr>
              <a:t>11/20/10</a:t>
            </a:r>
          </a:p>
          <a:p>
            <a:pPr algn="l"/>
            <a:r>
              <a:rPr lang="en-US" dirty="0">
                <a:latin typeface="+mj-lt"/>
                <a:hlinkClick r:id="rId2"/>
              </a:rPr>
              <a:t>www.classsizematters.org</a:t>
            </a:r>
            <a:endParaRPr lang="en-US" dirty="0">
              <a:latin typeface="+mj-lt"/>
            </a:endParaRPr>
          </a:p>
          <a:p>
            <a:pPr algn="l"/>
            <a:r>
              <a:rPr lang="en-US" dirty="0">
                <a:latin typeface="+mj-lt"/>
                <a:hlinkClick r:id="rId3"/>
              </a:rPr>
              <a:t>Info@classsizematters.org</a:t>
            </a:r>
            <a:r>
              <a:rPr lang="en-US" dirty="0">
                <a:latin typeface="+mj-lt"/>
              </a:rPr>
              <a:t> 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ACE20B9-23B1-4D5F-AD32-5D7B618B24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10" y="3052293"/>
            <a:ext cx="2416379" cy="186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737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64254BA-3A8A-46C0-80FC-8D7495C80145}"/>
              </a:ext>
            </a:extLst>
          </p:cNvPr>
          <p:cNvGraphicFramePr>
            <a:graphicFrameLocks/>
          </p:cNvGraphicFramePr>
          <p:nvPr/>
        </p:nvGraphicFramePr>
        <p:xfrm>
          <a:off x="489397" y="334852"/>
          <a:ext cx="11011437" cy="6130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9B08171-784C-4054-B07C-17A4AEA60197}"/>
              </a:ext>
            </a:extLst>
          </p:cNvPr>
          <p:cNvSpPr txBox="1"/>
          <p:nvPr/>
        </p:nvSpPr>
        <p:spPr>
          <a:xfrm>
            <a:off x="2686050" y="6181725"/>
            <a:ext cx="8134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*Only HS students in social studies classes included to avoid double counting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189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DF1CD51-9EAA-4122-B8FB-AEB8BA4D2608}"/>
              </a:ext>
            </a:extLst>
          </p:cNvPr>
          <p:cNvGraphicFramePr>
            <a:graphicFrameLocks/>
          </p:cNvGraphicFramePr>
          <p:nvPr/>
        </p:nvGraphicFramePr>
        <p:xfrm>
          <a:off x="927279" y="333374"/>
          <a:ext cx="10597971" cy="5912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1358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F7DE414-8960-4327-BE76-381481AEEFEB}"/>
              </a:ext>
            </a:extLst>
          </p:cNvPr>
          <p:cNvGraphicFramePr>
            <a:graphicFrameLocks/>
          </p:cNvGraphicFramePr>
          <p:nvPr/>
        </p:nvGraphicFramePr>
        <p:xfrm>
          <a:off x="781050" y="447675"/>
          <a:ext cx="10477500" cy="5848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5560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70774EA-02AE-4382-85A2-3440B379BEB8}"/>
              </a:ext>
            </a:extLst>
          </p:cNvPr>
          <p:cNvGraphicFramePr>
            <a:graphicFrameLocks/>
          </p:cNvGraphicFramePr>
          <p:nvPr/>
        </p:nvGraphicFramePr>
        <p:xfrm>
          <a:off x="962025" y="619125"/>
          <a:ext cx="10677525" cy="5619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8349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8621E-EE4A-4A2F-B0D8-C00AC687B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Class size lawsuit filed in state court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1456D27-EBF2-4ACD-8AED-A94F0F1D504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64143" y="1442720"/>
          <a:ext cx="10689657" cy="4734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E46A4-000F-44B6-9D5E-D1ABE266FE8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442720"/>
            <a:ext cx="10515600" cy="4734243"/>
          </a:xfrm>
        </p:spPr>
        <p:txBody>
          <a:bodyPr>
            <a:normAutofit/>
          </a:bodyPr>
          <a:lstStyle/>
          <a:p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847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664B9-63B3-4B21-957A-98733DCE3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School overcrowding also an issue in many districts including D6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F4E276-4580-4780-8018-5881CCCEC6A3}"/>
              </a:ext>
            </a:extLst>
          </p:cNvPr>
          <p:cNvSpPr/>
          <p:nvPr/>
        </p:nvSpPr>
        <p:spPr>
          <a:xfrm>
            <a:off x="525763" y="1995717"/>
            <a:ext cx="11365787" cy="467820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 Light" panose="020F0302020204030204"/>
                <a:ea typeface="Calibri" panose="020F0502020204030204" pitchFamily="34" charset="0"/>
              </a:rPr>
              <a:t>C4E regs require capital plan be aligned with DOE’s class size reduction plan.</a:t>
            </a:r>
            <a:br>
              <a:rPr lang="en-US" sz="2800" dirty="0">
                <a:solidFill>
                  <a:prstClr val="black"/>
                </a:solidFill>
                <a:latin typeface="Calibri Light" panose="020F0302020204030204"/>
                <a:ea typeface="Calibri" panose="020F0502020204030204" pitchFamily="34" charset="0"/>
              </a:rPr>
            </a:br>
            <a:endParaRPr lang="en-US" sz="2800" dirty="0">
              <a:solidFill>
                <a:prstClr val="black"/>
              </a:solidFill>
              <a:latin typeface="Calibri Light" panose="020F0302020204030204"/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 Light" panose="020F0302020204030204"/>
                <a:ea typeface="Calibri" panose="020F0502020204030204" pitchFamily="34" charset="0"/>
              </a:rPr>
              <a:t>Data in Blue Book shows that last year, there were 524,467 students in NYC schools at 100% utilization or more.</a:t>
            </a:r>
            <a:br>
              <a:rPr lang="en-US" sz="2800" dirty="0">
                <a:solidFill>
                  <a:prstClr val="black"/>
                </a:solidFill>
                <a:latin typeface="Calibri Light" panose="020F0302020204030204"/>
                <a:ea typeface="Calibri" panose="020F0502020204030204" pitchFamily="34" charset="0"/>
              </a:rPr>
            </a:br>
            <a:endParaRPr lang="en-US" sz="2800" dirty="0">
              <a:solidFill>
                <a:prstClr val="black"/>
              </a:solidFill>
              <a:latin typeface="Calibri Light" panose="020F0302020204030204"/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 Light" panose="020F0302020204030204"/>
                <a:ea typeface="Calibri" panose="020F0502020204030204" pitchFamily="34" charset="0"/>
              </a:rPr>
              <a:t>This is 53.2% of all NYC students.</a:t>
            </a:r>
            <a:br>
              <a:rPr lang="en-US" sz="2800" dirty="0">
                <a:solidFill>
                  <a:prstClr val="black"/>
                </a:solidFill>
                <a:latin typeface="Calibri Light" panose="020F0302020204030204"/>
                <a:ea typeface="Calibri" panose="020F0502020204030204" pitchFamily="34" charset="0"/>
              </a:rPr>
            </a:br>
            <a:endParaRPr lang="en-US" sz="2800" dirty="0">
              <a:solidFill>
                <a:prstClr val="black"/>
              </a:solidFill>
              <a:latin typeface="Calibri Light" panose="020F0302020204030204"/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 Light" panose="020F0302020204030204"/>
                <a:ea typeface="Calibri" panose="020F0502020204030204" pitchFamily="34" charset="0"/>
              </a:rPr>
              <a:t>Though in some districts, there would be space to lower class size right now.</a:t>
            </a:r>
            <a:endParaRPr lang="en-US" sz="4000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519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4ED3A3E-A18F-4547-9AEA-DBFA464FAD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5435115"/>
              </p:ext>
            </p:extLst>
          </p:nvPr>
        </p:nvGraphicFramePr>
        <p:xfrm>
          <a:off x="419101" y="365124"/>
          <a:ext cx="11382374" cy="6492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9185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B55CC-60E3-40C0-997B-C0DF355FA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doing?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90E8B-B546-4E74-B0C1-02C95F428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396" y="1559293"/>
            <a:ext cx="10593404" cy="4617670"/>
          </a:xfrm>
        </p:spPr>
        <p:txBody>
          <a:bodyPr/>
          <a:lstStyle/>
          <a:p>
            <a:r>
              <a:rPr lang="en-US" dirty="0">
                <a:latin typeface="+mj-lt"/>
              </a:rPr>
              <a:t>We are urging the City Council to allocate dedicated funding for class size reduction, especially in struggling schools and in the lower grades.</a:t>
            </a:r>
            <a:br>
              <a:rPr lang="en-US" dirty="0">
                <a:latin typeface="+mj-lt"/>
              </a:rPr>
            </a:b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We will again push for this in next year’s budget. </a:t>
            </a:r>
            <a:br>
              <a:rPr lang="en-US" dirty="0">
                <a:latin typeface="+mj-lt"/>
              </a:rPr>
            </a:br>
            <a:endParaRPr lang="en-US" b="1" i="1" dirty="0">
              <a:latin typeface="+mj-lt"/>
            </a:endParaRPr>
          </a:p>
          <a:p>
            <a:r>
              <a:rPr lang="en-US" b="1" i="1" dirty="0">
                <a:latin typeface="+mj-lt"/>
              </a:rPr>
              <a:t>Please join our campaign by passing a resolution for funds to be allocated towards reducing class size</a:t>
            </a:r>
          </a:p>
          <a:p>
            <a:endParaRPr lang="en-US" b="1" i="1" dirty="0">
              <a:latin typeface="+mj-lt"/>
            </a:endParaRPr>
          </a:p>
          <a:p>
            <a:r>
              <a:rPr lang="en-US" b="1" i="1" dirty="0">
                <a:latin typeface="+mj-lt"/>
              </a:rPr>
              <a:t>And contact your Council Members to support this effort.</a:t>
            </a:r>
          </a:p>
        </p:txBody>
      </p:sp>
    </p:spTree>
    <p:extLst>
      <p:ext uri="{BB962C8B-B14F-4D97-AF65-F5344CB8AC3E}">
        <p14:creationId xmlns:p14="http://schemas.microsoft.com/office/powerpoint/2010/main" val="3641249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72C22B-64BF-4F63-8393-829B8BD3E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you can help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E0292B43-84FF-4FD2-B87B-3DDE7D9610B0}"/>
              </a:ext>
            </a:extLst>
          </p:cNvPr>
          <p:cNvGraphicFramePr/>
          <p:nvPr/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241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44E25A-D01C-4A18-9FFC-392CC685D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119036" cy="4795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What are the UFT contractual class sizes limits?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227E7A8-A869-4677-B68B-E4F6DDF17EA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2716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347730" y="389586"/>
          <a:ext cx="11273306" cy="6165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347730" y="5632016"/>
            <a:ext cx="88220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</a:rPr>
              <a:t>*the lower figure uses 33 students as class size cap for non-Title I MS; the higher figure uses 30 as cap for Title I MS.  </a:t>
            </a:r>
          </a:p>
        </p:txBody>
      </p:sp>
    </p:spTree>
    <p:extLst>
      <p:ext uri="{BB962C8B-B14F-4D97-AF65-F5344CB8AC3E}">
        <p14:creationId xmlns:p14="http://schemas.microsoft.com/office/powerpoint/2010/main" val="3990539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9FC98D-1CC0-4C67-A549-653ABAE0D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In 2007, NYS Legislature passed a new law called the Contracts for Excellence (C4E)</a:t>
            </a:r>
          </a:p>
        </p:txBody>
      </p:sp>
    </p:spTree>
    <p:extLst>
      <p:ext uri="{BB962C8B-B14F-4D97-AF65-F5344CB8AC3E}">
        <p14:creationId xmlns:p14="http://schemas.microsoft.com/office/powerpoint/2010/main" val="17731125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BFA86-4592-4BD6-A3AD-5E62E1BFB8F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2950" y="485775"/>
            <a:ext cx="10272713" cy="578643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000" b="1" i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C4E law states that in return for millions in new state funding, NYC has a legal obligation to:</a:t>
            </a:r>
            <a:br>
              <a:rPr lang="en-US" sz="3000" b="1" i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3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1. Spend the funds to improve school conditions in six specified areas.</a:t>
            </a:r>
            <a:br>
              <a:rPr lang="en-US" sz="3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3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2. Create a plan to gradually reduce class sizes in all grades over five years in three grade spans.</a:t>
            </a:r>
            <a:br>
              <a:rPr lang="en-US" sz="3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3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3. In 2007, NYC submitted a 5-yr plan to reduce class sizes to no more than 20 in grades K-3; 23 in grades 4-8 and 25 in core HS classes.</a:t>
            </a:r>
            <a:br>
              <a:rPr lang="en-US" sz="3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3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4.  Yet instead of decreasing, class sizes increased sharply, starting in 2008.</a:t>
            </a:r>
          </a:p>
        </p:txBody>
      </p:sp>
    </p:spTree>
    <p:extLst>
      <p:ext uri="{BB962C8B-B14F-4D97-AF65-F5344CB8AC3E}">
        <p14:creationId xmlns:p14="http://schemas.microsoft.com/office/powerpoint/2010/main" val="845738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D913A3B-5B2F-4472-94E6-755FA9E91D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9558713"/>
              </p:ext>
            </p:extLst>
          </p:nvPr>
        </p:nvGraphicFramePr>
        <p:xfrm>
          <a:off x="533400" y="323850"/>
          <a:ext cx="11249025" cy="6200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070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0C0AEC9-DF04-45D6-BBA0-F557F50A33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6553077"/>
              </p:ext>
            </p:extLst>
          </p:nvPr>
        </p:nvGraphicFramePr>
        <p:xfrm>
          <a:off x="438151" y="409575"/>
          <a:ext cx="11496674" cy="630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3488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591210F-50DF-475E-A9E5-C9B24DE975DB}"/>
              </a:ext>
            </a:extLst>
          </p:cNvPr>
          <p:cNvGraphicFramePr>
            <a:graphicFrameLocks/>
          </p:cNvGraphicFramePr>
          <p:nvPr/>
        </p:nvGraphicFramePr>
        <p:xfrm>
          <a:off x="1124485" y="484166"/>
          <a:ext cx="105156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098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1C98B6-71D9-45E4-8CFC-81BBE7DFFD31}"/>
              </a:ext>
            </a:extLst>
          </p:cNvPr>
          <p:cNvSpPr/>
          <p:nvPr/>
        </p:nvSpPr>
        <p:spPr>
          <a:xfrm>
            <a:off x="1057977" y="2392472"/>
            <a:ext cx="948781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3200" i="1" dirty="0">
                <a:latin typeface="+mj-lt"/>
              </a:rPr>
              <a:t>The total number of students in classes of 30 or more citywide has also substantially increased since 2007.</a:t>
            </a:r>
          </a:p>
          <a:p>
            <a:endParaRPr lang="en-US" sz="3200" i="1" dirty="0">
              <a:latin typeface="+mj-lt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3200" i="1" dirty="0">
                <a:latin typeface="+mj-lt"/>
              </a:rPr>
              <a:t>This year there were about 325,000 NYC public school students in classes of 30 or more. </a:t>
            </a:r>
            <a:endParaRPr lang="en-US" sz="24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8511" y="817125"/>
            <a:ext cx="10622604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>
                <a:latin typeface="+mj-lt"/>
              </a:rPr>
              <a:t>But average class sizes only tell part of the story!</a:t>
            </a:r>
          </a:p>
        </p:txBody>
      </p:sp>
    </p:spTree>
    <p:extLst>
      <p:ext uri="{BB962C8B-B14F-4D97-AF65-F5344CB8AC3E}">
        <p14:creationId xmlns:p14="http://schemas.microsoft.com/office/powerpoint/2010/main" val="2842629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893</Words>
  <Application>Microsoft Office PowerPoint</Application>
  <PresentationFormat>Widescreen</PresentationFormat>
  <Paragraphs>81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Class Size Trends Citywide &amp; in District 6  plus school overcrowding</vt:lpstr>
      <vt:lpstr>What are the UFT contractual class sizes limits? </vt:lpstr>
      <vt:lpstr>PowerPoint Presentation</vt:lpstr>
      <vt:lpstr>In 2007, NYS Legislature passed a new law called the Contracts for Excellence (C4E)</vt:lpstr>
      <vt:lpstr>C4E law states that in return for millions in new state funding, NYC has a legal obligation to:  1. Spend the funds to improve school conditions in six specified areas.  2. Create a plan to gradually reduce class sizes in all grades over five years in three grade spans.  3. In 2007, NYC submitted a 5-yr plan to reduce class sizes to no more than 20 in grades K-3; 23 in grades 4-8 and 25 in core HS classes.  4.  Yet instead of decreasing, class sizes increased sharply, starting in 2008.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 size lawsuit filed in state court</vt:lpstr>
      <vt:lpstr>School overcrowding also an issue in many districts including D6</vt:lpstr>
      <vt:lpstr>PowerPoint Presentation</vt:lpstr>
      <vt:lpstr>What are we doing?</vt:lpstr>
      <vt:lpstr>How you can help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size data 2019</dc:title>
  <dc:creator>leonie haimson</dc:creator>
  <cp:lastModifiedBy>Peter LaChance</cp:lastModifiedBy>
  <cp:revision>41</cp:revision>
  <dcterms:created xsi:type="dcterms:W3CDTF">2019-11-18T17:45:16Z</dcterms:created>
  <dcterms:modified xsi:type="dcterms:W3CDTF">2020-09-23T15:58:23Z</dcterms:modified>
</cp:coreProperties>
</file>