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omments/comment1.xml" ContentType="application/vnd.openxmlformats-officedocument.presentationml.comments+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56" r:id="rId2"/>
    <p:sldId id="335" r:id="rId3"/>
    <p:sldId id="336" r:id="rId4"/>
    <p:sldId id="267" r:id="rId5"/>
    <p:sldId id="317" r:id="rId6"/>
    <p:sldId id="321" r:id="rId7"/>
    <p:sldId id="322" r:id="rId8"/>
    <p:sldId id="264" r:id="rId9"/>
    <p:sldId id="270" r:id="rId10"/>
    <p:sldId id="343" r:id="rId11"/>
    <p:sldId id="337" r:id="rId12"/>
    <p:sldId id="338" r:id="rId13"/>
    <p:sldId id="339" r:id="rId14"/>
    <p:sldId id="340" r:id="rId15"/>
    <p:sldId id="341" r:id="rId16"/>
    <p:sldId id="342" r:id="rId17"/>
    <p:sldId id="271" r:id="rId18"/>
    <p:sldId id="315" r:id="rId19"/>
    <p:sldId id="331" r:id="rId20"/>
    <p:sldId id="332" r:id="rId21"/>
    <p:sldId id="326" r:id="rId22"/>
    <p:sldId id="334" r:id="rId23"/>
    <p:sldId id="333" r:id="rId24"/>
    <p:sldId id="329" r:id="rId25"/>
    <p:sldId id="330" r:id="rId26"/>
    <p:sldId id="273" r:id="rId27"/>
    <p:sldId id="316" r:id="rId28"/>
  </p:sldIdLst>
  <p:sldSz cx="12192000" cy="6858000"/>
  <p:notesSz cx="6858000" cy="9313863"/>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haimson" initials="lh" lastIdx="6" clrIdx="0">
    <p:extLst>
      <p:ext uri="{19B8F6BF-5375-455C-9EA6-DF929625EA0E}">
        <p15:presenceInfo xmlns:p15="http://schemas.microsoft.com/office/powerpoint/2012/main" userId="10446233a4725461" providerId="Windows Live"/>
      </p:ext>
    </p:extLst>
  </p:cmAuthor>
  <p:cmAuthor id="2" name="Emily Carrazana" initials="EC" lastIdx="1" clrIdx="1">
    <p:extLst>
      <p:ext uri="{19B8F6BF-5375-455C-9EA6-DF929625EA0E}">
        <p15:presenceInfo xmlns:p15="http://schemas.microsoft.com/office/powerpoint/2012/main" userId="4ed1fd93670073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Leonie\Dropbox\Class%20Size%20Matters%20Team%20Folder\Data%20and%20Reports\Class%20Size%20Data\2006-2019%20citywide%20&amp;%20district%20class%20size%20trends_master.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19-20\Nov%202019%20distrib%20class%20siz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latin typeface="+mj-lt"/>
              </a:rPr>
              <a:t>At</a:t>
            </a:r>
            <a:r>
              <a:rPr lang="en-US" sz="3200" baseline="0" dirty="0">
                <a:solidFill>
                  <a:schemeClr val="tx1">
                    <a:lumMod val="85000"/>
                    <a:lumOff val="15000"/>
                  </a:schemeClr>
                </a:solidFill>
                <a:latin typeface="+mj-lt"/>
              </a:rPr>
              <a:t> least 29,133 – 67,648* students were in classes over UFT limits as of Oct. 31, 2019</a:t>
            </a:r>
            <a:endParaRPr lang="en-US" sz="3200" dirty="0">
              <a:solidFill>
                <a:schemeClr val="tx1">
                  <a:lumMod val="85000"/>
                  <a:lumOff val="15000"/>
                </a:schemeClr>
              </a:solidFill>
              <a:latin typeface="+mj-lt"/>
            </a:endParaRPr>
          </a:p>
        </c:rich>
      </c:tx>
      <c:layout>
        <c:manualLayout>
          <c:xMode val="edge"/>
          <c:yMode val="edge"/>
          <c:x val="0.11733213035870516"/>
          <c:y val="1.282051282051282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462469920895934E-2"/>
          <c:y val="0.22707497935211782"/>
          <c:w val="0.89811869703462111"/>
          <c:h val="0.53562496756279843"/>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'UFT limits update'!$J$32:$J$38</c:f>
              <c:strCache>
                <c:ptCount val="7"/>
                <c:pt idx="0">
                  <c:v>K</c:v>
                </c:pt>
                <c:pt idx="1">
                  <c:v>1st-3rd</c:v>
                </c:pt>
                <c:pt idx="2">
                  <c:v>4th-8th</c:v>
                </c:pt>
                <c:pt idx="3">
                  <c:v>HS ELA</c:v>
                </c:pt>
                <c:pt idx="4">
                  <c:v>HS Math</c:v>
                </c:pt>
                <c:pt idx="5">
                  <c:v>HS Science</c:v>
                </c:pt>
                <c:pt idx="6">
                  <c:v>HS Soc. Studies</c:v>
                </c:pt>
              </c:strCache>
            </c:strRef>
          </c:cat>
          <c:val>
            <c:numRef>
              <c:f>'UFT limits update'!$K$32:$K$38</c:f>
              <c:numCache>
                <c:formatCode>General</c:formatCode>
                <c:ptCount val="7"/>
                <c:pt idx="0">
                  <c:v>3293</c:v>
                </c:pt>
                <c:pt idx="1">
                  <c:v>1562</c:v>
                </c:pt>
                <c:pt idx="2">
                  <c:v>4344</c:v>
                </c:pt>
                <c:pt idx="3">
                  <c:v>5876</c:v>
                </c:pt>
                <c:pt idx="4">
                  <c:v>4222</c:v>
                </c:pt>
                <c:pt idx="5">
                  <c:v>3405</c:v>
                </c:pt>
                <c:pt idx="6">
                  <c:v>6431</c:v>
                </c:pt>
              </c:numCache>
            </c:numRef>
          </c:val>
          <c:extLst>
            <c:ext xmlns:c16="http://schemas.microsoft.com/office/drawing/2014/chart" uri="{C3380CC4-5D6E-409C-BE32-E72D297353CC}">
              <c16:uniqueId val="{00000000-B82A-422C-9013-864D6137B256}"/>
            </c:ext>
          </c:extLst>
        </c:ser>
        <c:dLbls>
          <c:dLblPos val="outEnd"/>
          <c:showLegendKey val="0"/>
          <c:showVal val="1"/>
          <c:showCatName val="0"/>
          <c:showSerName val="0"/>
          <c:showPercent val="0"/>
          <c:showBubbleSize val="0"/>
        </c:dLbls>
        <c:gapWidth val="219"/>
        <c:overlap val="-27"/>
        <c:axId val="511873472"/>
        <c:axId val="511873080"/>
      </c:barChart>
      <c:catAx>
        <c:axId val="51187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511873080"/>
        <c:crosses val="autoZero"/>
        <c:auto val="1"/>
        <c:lblAlgn val="ctr"/>
        <c:lblOffset val="100"/>
        <c:noMultiLvlLbl val="0"/>
      </c:catAx>
      <c:valAx>
        <c:axId val="511873080"/>
        <c:scaling>
          <c:orientation val="minMax"/>
        </c:scaling>
        <c:delete val="1"/>
        <c:axPos val="l"/>
        <c:numFmt formatCode="General" sourceLinked="1"/>
        <c:majorTickMark val="none"/>
        <c:minorTickMark val="none"/>
        <c:tickLblPos val="nextTo"/>
        <c:crossAx val="51187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latin typeface="+mj-lt"/>
              </a:rPr>
              <a:t>Number of 4th-8th graders in classes of 30 or more has increased by 35% since 2007</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charts!$B$22</c:f>
              <c:strCache>
                <c:ptCount val="1"/>
                <c:pt idx="0">
                  <c:v>gr 4-8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charts!$C$21:$D$21</c:f>
              <c:numCache>
                <c:formatCode>General</c:formatCode>
                <c:ptCount val="2"/>
                <c:pt idx="0">
                  <c:v>2007</c:v>
                </c:pt>
                <c:pt idx="1">
                  <c:v>2019</c:v>
                </c:pt>
              </c:numCache>
            </c:numRef>
          </c:cat>
          <c:val>
            <c:numRef>
              <c:f>charts!$C$22:$D$22</c:f>
              <c:numCache>
                <c:formatCode>#,##0</c:formatCode>
                <c:ptCount val="2"/>
                <c:pt idx="0">
                  <c:v>83055</c:v>
                </c:pt>
                <c:pt idx="1">
                  <c:v>112250</c:v>
                </c:pt>
              </c:numCache>
            </c:numRef>
          </c:val>
          <c:extLst>
            <c:ext xmlns:c16="http://schemas.microsoft.com/office/drawing/2014/chart" uri="{C3380CC4-5D6E-409C-BE32-E72D297353CC}">
              <c16:uniqueId val="{00000000-715A-4F94-AEBA-C403ECCFC4BF}"/>
            </c:ext>
          </c:extLst>
        </c:ser>
        <c:dLbls>
          <c:showLegendKey val="0"/>
          <c:showVal val="0"/>
          <c:showCatName val="0"/>
          <c:showSerName val="0"/>
          <c:showPercent val="0"/>
          <c:showBubbleSize val="0"/>
        </c:dLbls>
        <c:gapWidth val="219"/>
        <c:overlap val="-27"/>
        <c:axId val="389412328"/>
        <c:axId val="399540904"/>
      </c:barChart>
      <c:catAx>
        <c:axId val="38941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9540904"/>
        <c:crosses val="autoZero"/>
        <c:auto val="1"/>
        <c:lblAlgn val="ctr"/>
        <c:lblOffset val="100"/>
        <c:noMultiLvlLbl val="0"/>
      </c:catAx>
      <c:valAx>
        <c:axId val="399540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941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Distribution of 4</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-8</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 Grade Students in Classes of 30 or More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Pt>
            <c:idx val="26"/>
            <c:invertIfNegative val="0"/>
            <c:bubble3D val="0"/>
            <c:spPr>
              <a:solidFill>
                <a:schemeClr val="accent2">
                  <a:lumMod val="75000"/>
                </a:schemeClr>
              </a:solidFill>
              <a:ln>
                <a:noFill/>
              </a:ln>
              <a:effectLst/>
            </c:spPr>
            <c:extLst>
              <c:ext xmlns:c16="http://schemas.microsoft.com/office/drawing/2014/chart" uri="{C3380CC4-5D6E-409C-BE32-E72D297353CC}">
                <c16:uniqueId val="{00000001-7DF5-4983-8149-211004045E21}"/>
              </c:ext>
            </c:extLst>
          </c:dPt>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690</c:v>
                </c:pt>
                <c:pt idx="1">
                  <c:v>5289</c:v>
                </c:pt>
                <c:pt idx="2">
                  <c:v>1324</c:v>
                </c:pt>
                <c:pt idx="3">
                  <c:v>730</c:v>
                </c:pt>
                <c:pt idx="4">
                  <c:v>434</c:v>
                </c:pt>
                <c:pt idx="5">
                  <c:v>1154</c:v>
                </c:pt>
                <c:pt idx="6">
                  <c:v>455</c:v>
                </c:pt>
                <c:pt idx="7">
                  <c:v>1424</c:v>
                </c:pt>
                <c:pt idx="8">
                  <c:v>1266</c:v>
                </c:pt>
                <c:pt idx="9">
                  <c:v>3750</c:v>
                </c:pt>
                <c:pt idx="10">
                  <c:v>3279</c:v>
                </c:pt>
                <c:pt idx="11">
                  <c:v>915</c:v>
                </c:pt>
                <c:pt idx="12">
                  <c:v>984</c:v>
                </c:pt>
                <c:pt idx="13">
                  <c:v>862</c:v>
                </c:pt>
                <c:pt idx="14">
                  <c:v>5678</c:v>
                </c:pt>
                <c:pt idx="15">
                  <c:v>95</c:v>
                </c:pt>
                <c:pt idx="16">
                  <c:v>1382</c:v>
                </c:pt>
                <c:pt idx="17">
                  <c:v>1122</c:v>
                </c:pt>
                <c:pt idx="18">
                  <c:v>1771</c:v>
                </c:pt>
                <c:pt idx="19">
                  <c:v>7378</c:v>
                </c:pt>
                <c:pt idx="20">
                  <c:v>6622</c:v>
                </c:pt>
                <c:pt idx="21">
                  <c:v>2782</c:v>
                </c:pt>
                <c:pt idx="22">
                  <c:v>562</c:v>
                </c:pt>
                <c:pt idx="23">
                  <c:v>8399</c:v>
                </c:pt>
                <c:pt idx="24">
                  <c:v>6169</c:v>
                </c:pt>
                <c:pt idx="25">
                  <c:v>6166</c:v>
                </c:pt>
                <c:pt idx="26">
                  <c:v>6715</c:v>
                </c:pt>
                <c:pt idx="27">
                  <c:v>5797</c:v>
                </c:pt>
                <c:pt idx="28">
                  <c:v>3434</c:v>
                </c:pt>
                <c:pt idx="29">
                  <c:v>4177</c:v>
                </c:pt>
                <c:pt idx="30">
                  <c:v>10686</c:v>
                </c:pt>
                <c:pt idx="31">
                  <c:v>813</c:v>
                </c:pt>
              </c:numCache>
            </c:numRef>
          </c:val>
          <c:extLst>
            <c:ext xmlns:c16="http://schemas.microsoft.com/office/drawing/2014/chart" uri="{C3380CC4-5D6E-409C-BE32-E72D297353CC}">
              <c16:uniqueId val="{00000002-7DF5-4983-8149-211004045E21}"/>
            </c:ext>
          </c:extLst>
        </c:ser>
        <c:dLbls>
          <c:showLegendKey val="0"/>
          <c:showVal val="0"/>
          <c:showCatName val="0"/>
          <c:showSerName val="0"/>
          <c:showPercent val="0"/>
          <c:showBubbleSize val="0"/>
        </c:dLbls>
        <c:gapWidth val="100"/>
        <c:axId val="522202232"/>
        <c:axId val="522200664"/>
      </c:barChart>
      <c:catAx>
        <c:axId val="52220223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District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22200664"/>
        <c:crosses val="autoZero"/>
        <c:auto val="1"/>
        <c:lblAlgn val="ctr"/>
        <c:lblOffset val="100"/>
        <c:noMultiLvlLbl val="0"/>
      </c:catAx>
      <c:valAx>
        <c:axId val="522200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2202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latin typeface="+mj-lt"/>
              </a:rPr>
              <a:t>There were</a:t>
            </a:r>
            <a:r>
              <a:rPr lang="en-US" sz="2800" baseline="0" dirty="0">
                <a:latin typeface="+mj-lt"/>
              </a:rPr>
              <a:t> 32 District 27 Elementary Schools at or Above 100% Utilization in 2018-2019 (&amp; one co-located charter school)</a:t>
            </a:r>
            <a:endParaRPr lang="en-US" sz="2800" dirty="0">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Utilization</c:v>
                </c:pt>
              </c:strCache>
            </c:strRef>
          </c:tx>
          <c:spPr>
            <a:solidFill>
              <a:schemeClr val="accent1"/>
            </a:solidFill>
            <a:ln>
              <a:noFill/>
            </a:ln>
            <a:effectLst/>
          </c:spPr>
          <c:invertIfNegative val="0"/>
          <c:dLbls>
            <c:dLbl>
              <c:idx val="1"/>
              <c:layout>
                <c:manualLayout>
                  <c:x val="-1.0812622195401622E-3"/>
                  <c:y val="-4.39158820671523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52-42C3-80AC-879A9961C573}"/>
                </c:ext>
              </c:extLst>
            </c:dLbl>
            <c:dLbl>
              <c:idx val="3"/>
              <c:layout>
                <c:manualLayout>
                  <c:x val="-1.081262219540182E-3"/>
                  <c:y val="-3.79273526943588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52-42C3-80AC-879A9961C573}"/>
                </c:ext>
              </c:extLst>
            </c:dLbl>
            <c:dLbl>
              <c:idx val="5"/>
              <c:layout>
                <c:manualLayout>
                  <c:x val="-3.2437866586204865E-3"/>
                  <c:y val="-4.1919705609554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52-42C3-80AC-879A9961C573}"/>
                </c:ext>
              </c:extLst>
            </c:dLbl>
            <c:dLbl>
              <c:idx val="7"/>
              <c:layout>
                <c:manualLayout>
                  <c:x val="0"/>
                  <c:y val="-3.39349997791631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52-42C3-80AC-879A9961C573}"/>
                </c:ext>
              </c:extLst>
            </c:dLbl>
            <c:dLbl>
              <c:idx val="9"/>
              <c:layout>
                <c:manualLayout>
                  <c:x val="1.0812622195402017E-3"/>
                  <c:y val="-4.19197056095545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52-42C3-80AC-879A9961C573}"/>
                </c:ext>
              </c:extLst>
            </c:dLbl>
            <c:dLbl>
              <c:idx val="11"/>
              <c:layout>
                <c:manualLayout>
                  <c:x val="0"/>
                  <c:y val="-4.19197056095545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52-42C3-80AC-879A9961C573}"/>
                </c:ext>
              </c:extLst>
            </c:dLbl>
            <c:dLbl>
              <c:idx val="13"/>
              <c:layout>
                <c:manualLayout>
                  <c:x val="0"/>
                  <c:y val="-4.7908234982347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52-42C3-80AC-879A9961C573}"/>
                </c:ext>
              </c:extLst>
            </c:dLbl>
            <c:dLbl>
              <c:idx val="15"/>
              <c:layout>
                <c:manualLayout>
                  <c:x val="-7.929164678240871E-17"/>
                  <c:y val="-4.39158820671523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52-42C3-80AC-879A9961C573}"/>
                </c:ext>
              </c:extLst>
            </c:dLbl>
            <c:dLbl>
              <c:idx val="17"/>
              <c:layout>
                <c:manualLayout>
                  <c:x val="-3.2437866586204865E-3"/>
                  <c:y val="-3.9923529151956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52-42C3-80AC-879A9961C573}"/>
                </c:ext>
              </c:extLst>
            </c:dLbl>
            <c:dLbl>
              <c:idx val="19"/>
              <c:layout>
                <c:manualLayout>
                  <c:x val="-2.1625244390802451E-3"/>
                  <c:y val="-4.7908234982347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52-42C3-80AC-879A9961C573}"/>
                </c:ext>
              </c:extLst>
            </c:dLbl>
            <c:dLbl>
              <c:idx val="21"/>
              <c:layout>
                <c:manualLayout>
                  <c:x val="-2.1625244390804034E-3"/>
                  <c:y val="-4.19197056095545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52-42C3-80AC-879A9961C573}"/>
                </c:ext>
              </c:extLst>
            </c:dLbl>
            <c:dLbl>
              <c:idx val="23"/>
              <c:layout>
                <c:manualLayout>
                  <c:x val="1.0812622195401622E-3"/>
                  <c:y val="-3.39349997791632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852-42C3-80AC-879A9961C573}"/>
                </c:ext>
              </c:extLst>
            </c:dLbl>
            <c:dLbl>
              <c:idx val="25"/>
              <c:layout>
                <c:manualLayout>
                  <c:x val="-2.1625244390803245E-3"/>
                  <c:y val="-4.1919705609554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852-42C3-80AC-879A9961C573}"/>
                </c:ext>
              </c:extLst>
            </c:dLbl>
            <c:dLbl>
              <c:idx val="29"/>
              <c:layout>
                <c:manualLayout>
                  <c:x val="-6.487573317240973E-3"/>
                  <c:y val="-3.9923529151956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852-42C3-80AC-879A9961C573}"/>
                </c:ext>
              </c:extLst>
            </c:dLbl>
            <c:spPr>
              <a:noFill/>
              <a:ln>
                <a:noFill/>
              </a:ln>
              <a:effectLst/>
            </c:spPr>
            <c:txPr>
              <a:bodyPr rot="0" spcFirstLastPara="1" vertOverflow="overflow" horzOverflow="overflow"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Sheet1!$A$2:$A$33</c:f>
              <c:strCache>
                <c:ptCount val="32"/>
                <c:pt idx="0">
                  <c:v>SA - FAR ROCK.</c:v>
                </c:pt>
                <c:pt idx="1">
                  <c:v>P.S. 362 </c:v>
                </c:pt>
                <c:pt idx="2">
                  <c:v>P.S. 56 </c:v>
                </c:pt>
                <c:pt idx="3">
                  <c:v>P.S. 43 </c:v>
                </c:pt>
                <c:pt idx="4">
                  <c:v>P.S. 123 </c:v>
                </c:pt>
                <c:pt idx="5">
                  <c:v>P.S. 155</c:v>
                </c:pt>
                <c:pt idx="6">
                  <c:v>P.S. 100</c:v>
                </c:pt>
                <c:pt idx="7">
                  <c:v>P.S. 253</c:v>
                </c:pt>
                <c:pt idx="8">
                  <c:v>P.S. 105</c:v>
                </c:pt>
                <c:pt idx="9">
                  <c:v>P.S. 114</c:v>
                </c:pt>
                <c:pt idx="10">
                  <c:v>P.S. 273</c:v>
                </c:pt>
                <c:pt idx="11">
                  <c:v>P.S. 63 </c:v>
                </c:pt>
                <c:pt idx="12">
                  <c:v>P.S. 108</c:v>
                </c:pt>
                <c:pt idx="13">
                  <c:v>P.S. 65</c:v>
                </c:pt>
                <c:pt idx="14">
                  <c:v>P.S. 146</c:v>
                </c:pt>
                <c:pt idx="15">
                  <c:v>P.S. 90 </c:v>
                </c:pt>
                <c:pt idx="16">
                  <c:v>P.S. 254</c:v>
                </c:pt>
                <c:pt idx="17">
                  <c:v>P.S. 62</c:v>
                </c:pt>
                <c:pt idx="18">
                  <c:v>Q EXPLORERS</c:v>
                </c:pt>
                <c:pt idx="19">
                  <c:v>P.S. 232 </c:v>
                </c:pt>
                <c:pt idx="20">
                  <c:v>P.S. 60 </c:v>
                </c:pt>
                <c:pt idx="21">
                  <c:v>P.S. 64 </c:v>
                </c:pt>
                <c:pt idx="22">
                  <c:v>P.S. 124 </c:v>
                </c:pt>
                <c:pt idx="23">
                  <c:v>P.S. 47 </c:v>
                </c:pt>
                <c:pt idx="24">
                  <c:v>P.S. 106</c:v>
                </c:pt>
                <c:pt idx="25">
                  <c:v>P.S. 317 </c:v>
                </c:pt>
                <c:pt idx="26">
                  <c:v>P.S. 97 </c:v>
                </c:pt>
                <c:pt idx="27">
                  <c:v>P.S. 306 </c:v>
                </c:pt>
                <c:pt idx="28">
                  <c:v>P.S. 60 </c:v>
                </c:pt>
                <c:pt idx="29">
                  <c:v>P.S. 96 </c:v>
                </c:pt>
                <c:pt idx="30">
                  <c:v>P.S. 51 </c:v>
                </c:pt>
                <c:pt idx="31">
                  <c:v>P.S. 66 </c:v>
                </c:pt>
              </c:strCache>
            </c:strRef>
          </c:cat>
          <c:val>
            <c:numRef>
              <c:f>Sheet1!$B$2:$B$33</c:f>
              <c:numCache>
                <c:formatCode>0%</c:formatCode>
                <c:ptCount val="32"/>
                <c:pt idx="0">
                  <c:v>1</c:v>
                </c:pt>
                <c:pt idx="1">
                  <c:v>1</c:v>
                </c:pt>
                <c:pt idx="2">
                  <c:v>1.01</c:v>
                </c:pt>
                <c:pt idx="3">
                  <c:v>1.03</c:v>
                </c:pt>
                <c:pt idx="4">
                  <c:v>1.03</c:v>
                </c:pt>
                <c:pt idx="5">
                  <c:v>1.04</c:v>
                </c:pt>
                <c:pt idx="6">
                  <c:v>1.07</c:v>
                </c:pt>
                <c:pt idx="7">
                  <c:v>1.0900000000000001</c:v>
                </c:pt>
                <c:pt idx="8">
                  <c:v>1.1200000000000001</c:v>
                </c:pt>
                <c:pt idx="9">
                  <c:v>1.1299999999999999</c:v>
                </c:pt>
                <c:pt idx="10">
                  <c:v>1.1399999999999999</c:v>
                </c:pt>
                <c:pt idx="11">
                  <c:v>1.1399999999999999</c:v>
                </c:pt>
                <c:pt idx="12">
                  <c:v>1.1399999999999999</c:v>
                </c:pt>
                <c:pt idx="13">
                  <c:v>1.1599999999999999</c:v>
                </c:pt>
                <c:pt idx="14">
                  <c:v>1.1599999999999999</c:v>
                </c:pt>
                <c:pt idx="15">
                  <c:v>1.1599999999999999</c:v>
                </c:pt>
                <c:pt idx="16">
                  <c:v>1.18</c:v>
                </c:pt>
                <c:pt idx="17">
                  <c:v>1.21</c:v>
                </c:pt>
                <c:pt idx="18">
                  <c:v>1.22</c:v>
                </c:pt>
                <c:pt idx="19">
                  <c:v>1.23</c:v>
                </c:pt>
                <c:pt idx="20">
                  <c:v>1.24</c:v>
                </c:pt>
                <c:pt idx="21">
                  <c:v>1.32</c:v>
                </c:pt>
                <c:pt idx="22">
                  <c:v>1.32</c:v>
                </c:pt>
                <c:pt idx="23">
                  <c:v>1.4</c:v>
                </c:pt>
                <c:pt idx="24">
                  <c:v>1.42</c:v>
                </c:pt>
                <c:pt idx="25">
                  <c:v>1.46</c:v>
                </c:pt>
                <c:pt idx="26">
                  <c:v>1.47</c:v>
                </c:pt>
                <c:pt idx="27">
                  <c:v>1.64</c:v>
                </c:pt>
                <c:pt idx="28">
                  <c:v>2.0499999999999998</c:v>
                </c:pt>
                <c:pt idx="29">
                  <c:v>2.09</c:v>
                </c:pt>
                <c:pt idx="30">
                  <c:v>2.15</c:v>
                </c:pt>
                <c:pt idx="31">
                  <c:v>2.2999999999999998</c:v>
                </c:pt>
              </c:numCache>
            </c:numRef>
          </c:val>
          <c:extLst>
            <c:ext xmlns:c16="http://schemas.microsoft.com/office/drawing/2014/chart" uri="{C3380CC4-5D6E-409C-BE32-E72D297353CC}">
              <c16:uniqueId val="{0000000E-7852-42C3-80AC-879A9961C573}"/>
            </c:ext>
          </c:extLst>
        </c:ser>
        <c:dLbls>
          <c:dLblPos val="outEnd"/>
          <c:showLegendKey val="0"/>
          <c:showVal val="1"/>
          <c:showCatName val="0"/>
          <c:showSerName val="0"/>
          <c:showPercent val="0"/>
          <c:showBubbleSize val="0"/>
        </c:dLbls>
        <c:gapWidth val="219"/>
        <c:overlap val="-27"/>
        <c:axId val="391038760"/>
        <c:axId val="391043856"/>
      </c:barChart>
      <c:catAx>
        <c:axId val="39103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043856"/>
        <c:crosses val="autoZero"/>
        <c:auto val="1"/>
        <c:lblAlgn val="ctr"/>
        <c:lblOffset val="100"/>
        <c:noMultiLvlLbl val="0"/>
      </c:catAx>
      <c:valAx>
        <c:axId val="391043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038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latin typeface="+mj-lt"/>
              </a:rPr>
              <a:t>There were also 11 District 27 Middle and High Schools at or Above 100% Utilization in 2018-2019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215297564572776E-2"/>
          <c:y val="0.18614671273149908"/>
          <c:w val="0.93733094492194247"/>
          <c:h val="0.46274445378927381"/>
        </c:manualLayout>
      </c:layout>
      <c:barChart>
        <c:barDir val="col"/>
        <c:grouping val="clustered"/>
        <c:varyColors val="0"/>
        <c:ser>
          <c:idx val="0"/>
          <c:order val="0"/>
          <c:tx>
            <c:strRef>
              <c:f>Sheet1!$B$1</c:f>
              <c:strCache>
                <c:ptCount val="1"/>
                <c:pt idx="0">
                  <c:v>Utilization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I.S. 202 </c:v>
                </c:pt>
                <c:pt idx="1">
                  <c:v>M.S. 137 </c:v>
                </c:pt>
                <c:pt idx="2">
                  <c:v>HS OF COMMN. ARTS &amp; TECH</c:v>
                </c:pt>
                <c:pt idx="3">
                  <c:v>THE SCHOLARS ACADEMY</c:v>
                </c:pt>
                <c:pt idx="4">
                  <c:v>JOHN ADAMS HS</c:v>
                </c:pt>
                <c:pt idx="5">
                  <c:v>VOYAGES PREP</c:v>
                </c:pt>
                <c:pt idx="6">
                  <c:v>EPIC HIGH SCHOOL - S</c:v>
                </c:pt>
                <c:pt idx="7">
                  <c:v>HS FOR CONST.TRADES,ENGG.,&amp; ARCH</c:v>
                </c:pt>
                <c:pt idx="8">
                  <c:v>EPIC HIGH SCHOOL -N</c:v>
                </c:pt>
                <c:pt idx="9">
                  <c:v>QNS HS FOR INF. RESEARCH &amp; TECH.</c:v>
                </c:pt>
                <c:pt idx="10">
                  <c:v>PATHWAYS TO GRADUATION </c:v>
                </c:pt>
              </c:strCache>
            </c:strRef>
          </c:cat>
          <c:val>
            <c:numRef>
              <c:f>Sheet1!$B$2:$B$12</c:f>
              <c:numCache>
                <c:formatCode>0%</c:formatCode>
                <c:ptCount val="11"/>
                <c:pt idx="0">
                  <c:v>1.1000000000000001</c:v>
                </c:pt>
                <c:pt idx="1">
                  <c:v>1.22</c:v>
                </c:pt>
                <c:pt idx="2">
                  <c:v>1.04</c:v>
                </c:pt>
                <c:pt idx="3">
                  <c:v>1.06</c:v>
                </c:pt>
                <c:pt idx="4">
                  <c:v>1.1100000000000001</c:v>
                </c:pt>
                <c:pt idx="5">
                  <c:v>1.1200000000000001</c:v>
                </c:pt>
                <c:pt idx="6">
                  <c:v>1.24</c:v>
                </c:pt>
                <c:pt idx="7">
                  <c:v>1.24</c:v>
                </c:pt>
                <c:pt idx="8">
                  <c:v>1.27</c:v>
                </c:pt>
                <c:pt idx="9">
                  <c:v>1.29</c:v>
                </c:pt>
                <c:pt idx="10">
                  <c:v>1.48</c:v>
                </c:pt>
              </c:numCache>
            </c:numRef>
          </c:val>
          <c:extLst>
            <c:ext xmlns:c16="http://schemas.microsoft.com/office/drawing/2014/chart" uri="{C3380CC4-5D6E-409C-BE32-E72D297353CC}">
              <c16:uniqueId val="{00000000-5B3D-4B2A-97C4-A50E23DA0D81}"/>
            </c:ext>
          </c:extLst>
        </c:ser>
        <c:dLbls>
          <c:dLblPos val="outEnd"/>
          <c:showLegendKey val="0"/>
          <c:showVal val="1"/>
          <c:showCatName val="0"/>
          <c:showSerName val="0"/>
          <c:showPercent val="0"/>
          <c:showBubbleSize val="0"/>
        </c:dLbls>
        <c:gapWidth val="219"/>
        <c:overlap val="-27"/>
        <c:axId val="388701968"/>
        <c:axId val="388708240"/>
      </c:barChart>
      <c:catAx>
        <c:axId val="38870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8708240"/>
        <c:crosses val="autoZero"/>
        <c:auto val="1"/>
        <c:lblAlgn val="ctr"/>
        <c:lblOffset val="100"/>
        <c:noMultiLvlLbl val="0"/>
      </c:catAx>
      <c:valAx>
        <c:axId val="388708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01968"/>
        <c:crosses val="autoZero"/>
        <c:crossBetween val="between"/>
        <c:majorUnit val="0.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3200" b="0" dirty="0">
                <a:latin typeface="+mj-lt"/>
              </a:rPr>
              <a:t>Average K-3</a:t>
            </a:r>
            <a:r>
              <a:rPr lang="en-US" sz="3200" b="0" baseline="30000" dirty="0">
                <a:latin typeface="+mj-lt"/>
              </a:rPr>
              <a:t>rd</a:t>
            </a:r>
            <a:r>
              <a:rPr lang="en-US" sz="3200" b="0" dirty="0">
                <a:latin typeface="+mj-lt"/>
              </a:rPr>
              <a:t> Class Size Citywide</a:t>
            </a:r>
            <a:r>
              <a:rPr lang="en-US" sz="3200" b="0" baseline="0" dirty="0">
                <a:latin typeface="+mj-lt"/>
              </a:rPr>
              <a:t> and D27</a:t>
            </a:r>
          </a:p>
          <a:p>
            <a:pPr>
              <a:defRPr sz="2400"/>
            </a:pPr>
            <a:r>
              <a:rPr lang="en-US" sz="2400" b="1" i="1" baseline="0" dirty="0">
                <a:latin typeface="+mj-lt"/>
              </a:rPr>
              <a:t>Citywide have increased 13.3% since 2006</a:t>
            </a:r>
          </a:p>
          <a:p>
            <a:pPr>
              <a:defRPr sz="2400"/>
            </a:pPr>
            <a:r>
              <a:rPr lang="en-US" sz="2400" b="0" i="1" baseline="0" dirty="0">
                <a:latin typeface="+mj-lt"/>
              </a:rPr>
              <a:t>D27 have increased 16.4% since 2006</a:t>
            </a:r>
            <a:endParaRPr lang="en-US" sz="2400" b="0" i="1" dirty="0">
              <a:latin typeface="+mj-lt"/>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'D27'!$A$3</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3811728395061726E-2"/>
                  <c:y val="4.7557961504811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C0-412B-A84F-6C4D8FC312A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'D27'!$B$2:$O$2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extLst>
            <c:ext xmlns:c16="http://schemas.microsoft.com/office/drawing/2014/chart" uri="{C3380CC4-5D6E-409C-BE32-E72D297353CC}">
              <c16:uniqueId val="{00000001-1AC0-412B-A84F-6C4D8FC312A2}"/>
            </c:ext>
          </c:extLst>
        </c:ser>
        <c:ser>
          <c:idx val="1"/>
          <c:order val="1"/>
          <c:tx>
            <c:strRef>
              <c:f>'D27'!$A$4</c:f>
              <c:strCache>
                <c:ptCount val="1"/>
                <c:pt idx="0">
                  <c:v>Citywide actual</c:v>
                </c:pt>
              </c:strCache>
            </c:strRef>
          </c:tx>
          <c:spPr>
            <a:ln w="38100" cap="rnd">
              <a:solidFill>
                <a:schemeClr val="tx1"/>
              </a:solidFill>
              <a:round/>
            </a:ln>
            <a:effectLst/>
          </c:spPr>
          <c:marker>
            <c:symbol val="none"/>
          </c:marker>
          <c:dLbls>
            <c:dLbl>
              <c:idx val="1"/>
              <c:layout>
                <c:manualLayout>
                  <c:x val="-3.4955857790503461E-2"/>
                  <c:y val="3.1863517060367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C0-412B-A84F-6C4D8FC312A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'D27'!$B$2:$O$2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'D27'!$B$4:$O$4</c:f>
              <c:numCache>
                <c:formatCode>General</c:formatCode>
                <c:ptCount val="14"/>
                <c:pt idx="0">
                  <c:v>21</c:v>
                </c:pt>
                <c:pt idx="1">
                  <c:v>20.9</c:v>
                </c:pt>
                <c:pt idx="2">
                  <c:v>21.4</c:v>
                </c:pt>
                <c:pt idx="3">
                  <c:v>22.1</c:v>
                </c:pt>
                <c:pt idx="4">
                  <c:v>22.9</c:v>
                </c:pt>
                <c:pt idx="5">
                  <c:v>23.9</c:v>
                </c:pt>
                <c:pt idx="6">
                  <c:v>24.5</c:v>
                </c:pt>
                <c:pt idx="7">
                  <c:v>24.9</c:v>
                </c:pt>
                <c:pt idx="8" formatCode="0.0">
                  <c:v>24.70293504689128</c:v>
                </c:pt>
                <c:pt idx="9">
                  <c:v>24.6</c:v>
                </c:pt>
                <c:pt idx="10">
                  <c:v>24.2</c:v>
                </c:pt>
                <c:pt idx="11" formatCode="0.0">
                  <c:v>24</c:v>
                </c:pt>
                <c:pt idx="12" formatCode="0.0">
                  <c:v>23.9</c:v>
                </c:pt>
                <c:pt idx="13" formatCode="0.0">
                  <c:v>23.8</c:v>
                </c:pt>
              </c:numCache>
            </c:numRef>
          </c:val>
          <c:smooth val="0"/>
          <c:extLst>
            <c:ext xmlns:c16="http://schemas.microsoft.com/office/drawing/2014/chart" uri="{C3380CC4-5D6E-409C-BE32-E72D297353CC}">
              <c16:uniqueId val="{00000003-1AC0-412B-A84F-6C4D8FC312A2}"/>
            </c:ext>
          </c:extLst>
        </c:ser>
        <c:ser>
          <c:idx val="2"/>
          <c:order val="2"/>
          <c:tx>
            <c:strRef>
              <c:f>'D27'!$A$5</c:f>
              <c:strCache>
                <c:ptCount val="1"/>
                <c:pt idx="0">
                  <c:v>D27</c:v>
                </c:pt>
              </c:strCache>
            </c:strRef>
          </c:tx>
          <c:spPr>
            <a:ln w="38100" cap="rnd">
              <a:solidFill>
                <a:srgbClr val="C00000"/>
              </a:solidFill>
              <a:round/>
            </a:ln>
            <a:effectLst/>
          </c:spPr>
          <c:marker>
            <c:symbol val="none"/>
          </c:marker>
          <c:dLbls>
            <c:dLbl>
              <c:idx val="4"/>
              <c:layout>
                <c:manualLayout>
                  <c:x val="-3.8441358024691355E-2"/>
                  <c:y val="-4.7557779235928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C0-412B-A84F-6C4D8FC312A2}"/>
                </c:ext>
              </c:extLst>
            </c:dLbl>
            <c:dLbl>
              <c:idx val="6"/>
              <c:layout>
                <c:manualLayout>
                  <c:x val="-3.4793804183567964E-2"/>
                  <c:y val="-3.5983705161854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C0-412B-A84F-6C4D8FC312A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'D27'!$B$2:$O$2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'D27'!$B$5:$O$5</c:f>
              <c:numCache>
                <c:formatCode>General</c:formatCode>
                <c:ptCount val="14"/>
                <c:pt idx="0">
                  <c:v>21.3</c:v>
                </c:pt>
                <c:pt idx="1">
                  <c:v>21.2</c:v>
                </c:pt>
                <c:pt idx="2">
                  <c:v>21.7</c:v>
                </c:pt>
                <c:pt idx="3">
                  <c:v>22.5</c:v>
                </c:pt>
                <c:pt idx="4">
                  <c:v>23.2</c:v>
                </c:pt>
                <c:pt idx="5">
                  <c:v>24.5</c:v>
                </c:pt>
                <c:pt idx="6">
                  <c:v>24.5</c:v>
                </c:pt>
                <c:pt idx="7" formatCode="0.0">
                  <c:v>25</c:v>
                </c:pt>
                <c:pt idx="8" formatCode="0.0">
                  <c:v>24.959074733096084</c:v>
                </c:pt>
                <c:pt idx="9">
                  <c:v>25.2</c:v>
                </c:pt>
                <c:pt idx="10" formatCode="0.0">
                  <c:v>24.884972170686456</c:v>
                </c:pt>
                <c:pt idx="11" formatCode="0.0">
                  <c:v>24.3</c:v>
                </c:pt>
                <c:pt idx="12" formatCode="0.0">
                  <c:v>24.9</c:v>
                </c:pt>
                <c:pt idx="13">
                  <c:v>24.8</c:v>
                </c:pt>
              </c:numCache>
            </c:numRef>
          </c:val>
          <c:smooth val="0"/>
          <c:extLst>
            <c:ext xmlns:c16="http://schemas.microsoft.com/office/drawing/2014/chart" uri="{C3380CC4-5D6E-409C-BE32-E72D297353CC}">
              <c16:uniqueId val="{00000006-1AC0-412B-A84F-6C4D8FC312A2}"/>
            </c:ext>
          </c:extLst>
        </c:ser>
        <c:dLbls>
          <c:dLblPos val="b"/>
          <c:showLegendKey val="0"/>
          <c:showVal val="1"/>
          <c:showCatName val="0"/>
          <c:showSerName val="0"/>
          <c:showPercent val="0"/>
          <c:showBubbleSize val="0"/>
        </c:dLbls>
        <c:smooth val="0"/>
        <c:axId val="362539728"/>
        <c:axId val="362544040"/>
      </c:lineChart>
      <c:catAx>
        <c:axId val="36253972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62544040"/>
        <c:crosses val="autoZero"/>
        <c:auto val="1"/>
        <c:lblAlgn val="ctr"/>
        <c:lblOffset val="100"/>
        <c:noMultiLvlLbl val="0"/>
      </c:catAx>
      <c:valAx>
        <c:axId val="362544040"/>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6253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3200" b="0" dirty="0">
                <a:latin typeface="+mj-lt"/>
              </a:rPr>
              <a:t>Average</a:t>
            </a:r>
            <a:r>
              <a:rPr lang="en-US" sz="3200" b="0" baseline="0" dirty="0">
                <a:latin typeface="+mj-lt"/>
              </a:rPr>
              <a:t> 4</a:t>
            </a:r>
            <a:r>
              <a:rPr lang="en-US" sz="3200" b="0" baseline="30000" dirty="0">
                <a:latin typeface="+mj-lt"/>
              </a:rPr>
              <a:t>th</a:t>
            </a:r>
            <a:r>
              <a:rPr lang="en-US" sz="3200" b="0" baseline="0" dirty="0">
                <a:latin typeface="+mj-lt"/>
              </a:rPr>
              <a:t>-8</a:t>
            </a:r>
            <a:r>
              <a:rPr lang="en-US" sz="3200" b="0" baseline="30000" dirty="0">
                <a:latin typeface="+mj-lt"/>
              </a:rPr>
              <a:t>th</a:t>
            </a:r>
            <a:r>
              <a:rPr lang="en-US" sz="3200" b="0" baseline="0" dirty="0">
                <a:latin typeface="+mj-lt"/>
              </a:rPr>
              <a:t> Class Size Citywide and D27</a:t>
            </a:r>
          </a:p>
          <a:p>
            <a:pPr>
              <a:defRPr sz="2400"/>
            </a:pPr>
            <a:r>
              <a:rPr lang="en-US" sz="2400" b="1" i="1" baseline="0" dirty="0">
                <a:latin typeface="+mj-lt"/>
              </a:rPr>
              <a:t>Citywide have increased 3.5% since 2006</a:t>
            </a:r>
          </a:p>
          <a:p>
            <a:pPr>
              <a:defRPr sz="2400"/>
            </a:pPr>
            <a:r>
              <a:rPr lang="en-US" sz="2400" b="0" i="1" baseline="0" dirty="0">
                <a:latin typeface="+mj-lt"/>
              </a:rPr>
              <a:t>D27 have increased 1.5% since 2006</a:t>
            </a:r>
            <a:endParaRPr lang="en-US" sz="2400" b="0" i="1" dirty="0">
              <a:latin typeface="+mj-lt"/>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'D27'!$A$10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'D27'!$B$9:$O$9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extLst>
            <c:ext xmlns:c16="http://schemas.microsoft.com/office/drawing/2014/chart" uri="{C3380CC4-5D6E-409C-BE32-E72D297353CC}">
              <c16:uniqueId val="{00000000-48BF-462B-943F-76371938D693}"/>
            </c:ext>
          </c:extLst>
        </c:ser>
        <c:ser>
          <c:idx val="1"/>
          <c:order val="1"/>
          <c:tx>
            <c:strRef>
              <c:f>'D27'!$A$11</c:f>
              <c:strCache>
                <c:ptCount val="1"/>
                <c:pt idx="0">
                  <c:v>Citywide actual</c:v>
                </c:pt>
              </c:strCache>
            </c:strRef>
          </c:tx>
          <c:spPr>
            <a:ln w="38100" cap="rnd">
              <a:solidFill>
                <a:schemeClr val="tx1"/>
              </a:solidFill>
              <a:round/>
            </a:ln>
            <a:effectLst/>
          </c:spPr>
          <c:marker>
            <c:symbol val="none"/>
          </c:marker>
          <c:dLbls>
            <c:dLbl>
              <c:idx val="1"/>
              <c:layout>
                <c:manualLayout>
                  <c:x val="-3.2268518518518516E-2"/>
                  <c:y val="-2.8830927384077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BF-462B-943F-76371938D69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'D27'!$B$9:$O$9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extLst>
            <c:ext xmlns:c16="http://schemas.microsoft.com/office/drawing/2014/chart" uri="{C3380CC4-5D6E-409C-BE32-E72D297353CC}">
              <c16:uniqueId val="{00000002-48BF-462B-943F-76371938D693}"/>
            </c:ext>
          </c:extLst>
        </c:ser>
        <c:ser>
          <c:idx val="2"/>
          <c:order val="2"/>
          <c:tx>
            <c:strRef>
              <c:f>'D27'!$A$12</c:f>
              <c:strCache>
                <c:ptCount val="1"/>
                <c:pt idx="0">
                  <c:v>D27</c:v>
                </c:pt>
              </c:strCache>
            </c:strRef>
          </c:tx>
          <c:spPr>
            <a:ln w="38100" cap="rnd">
              <a:solidFill>
                <a:srgbClr val="C00000"/>
              </a:solidFill>
              <a:round/>
            </a:ln>
            <a:effectLst/>
          </c:spPr>
          <c:marker>
            <c:symbol val="none"/>
          </c:marker>
          <c:dLbls>
            <c:dLbl>
              <c:idx val="6"/>
              <c:layout>
                <c:manualLayout>
                  <c:x val="-3.1005925395689176E-2"/>
                  <c:y val="-3.8298519976669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BF-462B-943F-76371938D693}"/>
                </c:ext>
              </c:extLst>
            </c:dLbl>
            <c:dLbl>
              <c:idx val="9"/>
              <c:layout>
                <c:manualLayout>
                  <c:x val="-2.8200011930326892E-2"/>
                  <c:y val="-2.9039260717410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BF-462B-943F-76371938D69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'D27'!$B$9:$O$9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'D27'!$B$12:$O$12</c:f>
              <c:numCache>
                <c:formatCode>General</c:formatCode>
                <c:ptCount val="14"/>
                <c:pt idx="0">
                  <c:v>26.4</c:v>
                </c:pt>
                <c:pt idx="1">
                  <c:v>25.6</c:v>
                </c:pt>
                <c:pt idx="2">
                  <c:v>25.9</c:v>
                </c:pt>
                <c:pt idx="3">
                  <c:v>26.8</c:v>
                </c:pt>
                <c:pt idx="4">
                  <c:v>26.9</c:v>
                </c:pt>
                <c:pt idx="5">
                  <c:v>27.2</c:v>
                </c:pt>
                <c:pt idx="6">
                  <c:v>26.7</c:v>
                </c:pt>
                <c:pt idx="7" formatCode="0.0">
                  <c:v>27</c:v>
                </c:pt>
                <c:pt idx="8" formatCode="0.0">
                  <c:v>27.0656</c:v>
                </c:pt>
                <c:pt idx="9">
                  <c:v>26.7</c:v>
                </c:pt>
                <c:pt idx="10" formatCode="0.0">
                  <c:v>27.093650793650795</c:v>
                </c:pt>
                <c:pt idx="11" formatCode="0.0">
                  <c:v>26.7</c:v>
                </c:pt>
                <c:pt idx="12" formatCode="0.0">
                  <c:v>26.7</c:v>
                </c:pt>
                <c:pt idx="13">
                  <c:v>26.8</c:v>
                </c:pt>
              </c:numCache>
            </c:numRef>
          </c:val>
          <c:smooth val="0"/>
          <c:extLst>
            <c:ext xmlns:c16="http://schemas.microsoft.com/office/drawing/2014/chart" uri="{C3380CC4-5D6E-409C-BE32-E72D297353CC}">
              <c16:uniqueId val="{00000005-48BF-462B-943F-76371938D693}"/>
            </c:ext>
          </c:extLst>
        </c:ser>
        <c:dLbls>
          <c:dLblPos val="b"/>
          <c:showLegendKey val="0"/>
          <c:showVal val="1"/>
          <c:showCatName val="0"/>
          <c:showSerName val="0"/>
          <c:showPercent val="0"/>
          <c:showBubbleSize val="0"/>
        </c:dLbls>
        <c:smooth val="0"/>
        <c:axId val="362544432"/>
        <c:axId val="362542080"/>
      </c:lineChart>
      <c:catAx>
        <c:axId val="36254443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62542080"/>
        <c:crosses val="autoZero"/>
        <c:auto val="1"/>
        <c:lblAlgn val="ctr"/>
        <c:lblOffset val="100"/>
        <c:noMultiLvlLbl val="0"/>
      </c:catAx>
      <c:valAx>
        <c:axId val="362542080"/>
        <c:scaling>
          <c:orientation val="minMax"/>
          <c:max val="28"/>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6254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150" dirty="0">
                <a:latin typeface="+mj-lt"/>
              </a:rPr>
              <a:t>Average</a:t>
            </a:r>
            <a:r>
              <a:rPr lang="en-US" sz="3150" baseline="0" dirty="0">
                <a:latin typeface="+mj-lt"/>
              </a:rPr>
              <a:t> HS Class Sizes Increased 2% Since 2007</a:t>
            </a:r>
            <a:endParaRPr lang="en-US" sz="3150" dirty="0">
              <a:latin typeface="+mj-lt"/>
            </a:endParaRPr>
          </a:p>
        </c:rich>
      </c:tx>
      <c:layout>
        <c:manualLayout>
          <c:xMode val="edge"/>
          <c:yMode val="edge"/>
          <c:x val="0.13766334605901534"/>
          <c:y val="1.934237386993292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2007-2019'!$B$6</c:f>
              <c:strCache>
                <c:ptCount val="1"/>
                <c:pt idx="0">
                  <c:v>Citywide Actual</c:v>
                </c:pt>
              </c:strCache>
            </c:strRef>
          </c:tx>
          <c:spPr>
            <a:ln w="38100" cap="rnd">
              <a:solidFill>
                <a:sysClr val="windowText" lastClr="0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2007-2019'!$C$6:$O$6</c:f>
              <c:numCache>
                <c:formatCode>General</c:formatCode>
                <c:ptCount val="13"/>
                <c:pt idx="0">
                  <c:v>26.1</c:v>
                </c:pt>
                <c:pt idx="1">
                  <c:v>26.2</c:v>
                </c:pt>
                <c:pt idx="2">
                  <c:v>26.6</c:v>
                </c:pt>
                <c:pt idx="3">
                  <c:v>26.5</c:v>
                </c:pt>
                <c:pt idx="4">
                  <c:v>26.4</c:v>
                </c:pt>
                <c:pt idx="5">
                  <c:v>26.3</c:v>
                </c:pt>
                <c:pt idx="6">
                  <c:v>26.7</c:v>
                </c:pt>
                <c:pt idx="7">
                  <c:v>26.8</c:v>
                </c:pt>
                <c:pt idx="8">
                  <c:v>26.7</c:v>
                </c:pt>
                <c:pt idx="9">
                  <c:v>26.5</c:v>
                </c:pt>
                <c:pt idx="10">
                  <c:v>26.5</c:v>
                </c:pt>
                <c:pt idx="11">
                  <c:v>26.4</c:v>
                </c:pt>
                <c:pt idx="12">
                  <c:v>26.4</c:v>
                </c:pt>
              </c:numCache>
            </c:numRef>
          </c:val>
          <c:smooth val="0"/>
          <c:extLst>
            <c:ext xmlns:c16="http://schemas.microsoft.com/office/drawing/2014/chart" uri="{C3380CC4-5D6E-409C-BE32-E72D297353CC}">
              <c16:uniqueId val="{00000000-889F-472E-9099-2C511123AE45}"/>
            </c:ext>
          </c:extLst>
        </c:ser>
        <c:ser>
          <c:idx val="1"/>
          <c:order val="1"/>
          <c:tx>
            <c:strRef>
              <c:f>'Citywide trends 2007-2019'!$B$7</c:f>
              <c:strCache>
                <c:ptCount val="1"/>
                <c:pt idx="0">
                  <c:v>C4E Target</c:v>
                </c:pt>
              </c:strCache>
            </c:strRef>
          </c:tx>
          <c:spPr>
            <a:ln w="38100" cap="rnd">
              <a:solidFill>
                <a:srgbClr val="70AD47">
                  <a:lumMod val="75000"/>
                </a:srgb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2007-2019'!$C$7:$O$7</c:f>
              <c:numCache>
                <c:formatCode>General</c:formatCode>
                <c:ptCount val="13"/>
                <c:pt idx="0">
                  <c:v>26</c:v>
                </c:pt>
                <c:pt idx="1">
                  <c:v>25.7</c:v>
                </c:pt>
                <c:pt idx="2">
                  <c:v>25.2</c:v>
                </c:pt>
                <c:pt idx="3">
                  <c:v>24.8</c:v>
                </c:pt>
                <c:pt idx="4">
                  <c:v>24.5</c:v>
                </c:pt>
                <c:pt idx="5">
                  <c:v>24.5</c:v>
                </c:pt>
                <c:pt idx="6">
                  <c:v>24.5</c:v>
                </c:pt>
                <c:pt idx="7">
                  <c:v>24.5</c:v>
                </c:pt>
                <c:pt idx="8">
                  <c:v>24.5</c:v>
                </c:pt>
                <c:pt idx="9">
                  <c:v>24.5</c:v>
                </c:pt>
                <c:pt idx="10">
                  <c:v>24.5</c:v>
                </c:pt>
                <c:pt idx="11">
                  <c:v>24.5</c:v>
                </c:pt>
                <c:pt idx="12">
                  <c:v>24.5</c:v>
                </c:pt>
              </c:numCache>
            </c:numRef>
          </c:val>
          <c:smooth val="0"/>
          <c:extLst>
            <c:ext xmlns:c16="http://schemas.microsoft.com/office/drawing/2014/chart" uri="{C3380CC4-5D6E-409C-BE32-E72D297353CC}">
              <c16:uniqueId val="{00000001-889F-472E-9099-2C511123AE45}"/>
            </c:ext>
          </c:extLst>
        </c:ser>
        <c:dLbls>
          <c:showLegendKey val="0"/>
          <c:showVal val="0"/>
          <c:showCatName val="0"/>
          <c:showSerName val="0"/>
          <c:showPercent val="0"/>
          <c:showBubbleSize val="0"/>
        </c:dLbls>
        <c:smooth val="0"/>
        <c:axId val="272084816"/>
        <c:axId val="272085208"/>
      </c:lineChart>
      <c:catAx>
        <c:axId val="27208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2085208"/>
        <c:crosses val="autoZero"/>
        <c:auto val="1"/>
        <c:lblAlgn val="ctr"/>
        <c:lblOffset val="100"/>
        <c:noMultiLvlLbl val="0"/>
      </c:catAx>
      <c:valAx>
        <c:axId val="272085208"/>
        <c:scaling>
          <c:orientation val="minMax"/>
          <c:max val="28"/>
          <c:min val="2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20848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At least *</a:t>
            </a:r>
            <a:r>
              <a:rPr lang="en-US" sz="2800" b="1" dirty="0">
                <a:solidFill>
                  <a:schemeClr val="tx1">
                    <a:lumMod val="85000"/>
                    <a:lumOff val="15000"/>
                  </a:schemeClr>
                </a:solidFill>
                <a:latin typeface="+mj-lt"/>
              </a:rPr>
              <a:t>325,430</a:t>
            </a:r>
            <a:r>
              <a:rPr lang="en-US" sz="2800" dirty="0">
                <a:solidFill>
                  <a:schemeClr val="tx1">
                    <a:lumMod val="85000"/>
                    <a:lumOff val="15000"/>
                  </a:schemeClr>
                </a:solidFill>
                <a:latin typeface="+mj-lt"/>
              </a:rPr>
              <a:t> NYC students in classes of 30 or</a:t>
            </a:r>
            <a:r>
              <a:rPr lang="en-US" sz="2800" baseline="0" dirty="0">
                <a:solidFill>
                  <a:schemeClr val="tx1">
                    <a:lumMod val="85000"/>
                    <a:lumOff val="15000"/>
                  </a:schemeClr>
                </a:solidFill>
                <a:latin typeface="+mj-lt"/>
              </a:rPr>
              <a:t> </a:t>
            </a:r>
            <a:r>
              <a:rPr lang="en-US" sz="2800" dirty="0">
                <a:solidFill>
                  <a:schemeClr val="tx1">
                    <a:lumMod val="85000"/>
                    <a:lumOff val="15000"/>
                  </a:schemeClr>
                </a:solidFill>
                <a:latin typeface="+mj-lt"/>
              </a:rPr>
              <a:t>more as of Oct. 31, 2019</a:t>
            </a:r>
          </a:p>
        </c:rich>
      </c:tx>
      <c:layout>
        <c:manualLayout>
          <c:xMode val="edge"/>
          <c:yMode val="edge"/>
          <c:x val="0.12016238159675237"/>
          <c:y val="1.185185185185185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1535379796062"/>
          <c:y val="0.16053333333333333"/>
          <c:w val="0.8472146867974385"/>
          <c:h val="0.70850883639545048"/>
        </c:manualLayout>
      </c:layout>
      <c:barChart>
        <c:barDir val="col"/>
        <c:grouping val="clustered"/>
        <c:varyColors val="0"/>
        <c:ser>
          <c:idx val="0"/>
          <c:order val="0"/>
          <c:spPr>
            <a:solidFill>
              <a:schemeClr val="accent1"/>
            </a:solidFill>
            <a:ln>
              <a:noFill/>
            </a:ln>
            <a:effectLst/>
          </c:spPr>
          <c:invertIfNegative val="0"/>
          <c:dLbls>
            <c:dLbl>
              <c:idx val="2"/>
              <c:tx>
                <c:rich>
                  <a:bodyPr/>
                  <a:lstStyle/>
                  <a:p>
                    <a:r>
                      <a:rPr lang="en-US" dirty="0"/>
                      <a:t>*</a:t>
                    </a:r>
                    <a:r>
                      <a:rPr lang="en-US" sz="2000" b="0" i="0" u="none" strike="noStrike" baseline="0" dirty="0">
                        <a:effectLst/>
                      </a:rPr>
                      <a:t>177,618 </a:t>
                    </a:r>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9F-4EC8-9ADA-C728648982C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classes 30 or more  chart'!$A$3:$A$5</c:f>
              <c:strCache>
                <c:ptCount val="3"/>
                <c:pt idx="0">
                  <c:v>K-3</c:v>
                </c:pt>
                <c:pt idx="1">
                  <c:v>4th-8th</c:v>
                </c:pt>
                <c:pt idx="2">
                  <c:v>HS (min)</c:v>
                </c:pt>
              </c:strCache>
            </c:strRef>
          </c:cat>
          <c:val>
            <c:numRef>
              <c:f>'total classes 30 or more  chart'!$B$3:$B$5</c:f>
              <c:numCache>
                <c:formatCode>#,##0</c:formatCode>
                <c:ptCount val="3"/>
                <c:pt idx="0">
                  <c:v>35562</c:v>
                </c:pt>
                <c:pt idx="1">
                  <c:v>112250</c:v>
                </c:pt>
                <c:pt idx="2">
                  <c:v>177618</c:v>
                </c:pt>
              </c:numCache>
            </c:numRef>
          </c:val>
          <c:extLst>
            <c:ext xmlns:c16="http://schemas.microsoft.com/office/drawing/2014/chart" uri="{C3380CC4-5D6E-409C-BE32-E72D297353CC}">
              <c16:uniqueId val="{00000000-CF9F-4EC8-9ADA-C728648982CF}"/>
            </c:ext>
          </c:extLst>
        </c:ser>
        <c:dLbls>
          <c:showLegendKey val="0"/>
          <c:showVal val="0"/>
          <c:showCatName val="0"/>
          <c:showSerName val="0"/>
          <c:showPercent val="0"/>
          <c:showBubbleSize val="0"/>
        </c:dLbls>
        <c:gapWidth val="219"/>
        <c:overlap val="-27"/>
        <c:axId val="349472488"/>
        <c:axId val="349472880"/>
      </c:barChart>
      <c:catAx>
        <c:axId val="34947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2880"/>
        <c:crosses val="autoZero"/>
        <c:auto val="1"/>
        <c:lblAlgn val="ctr"/>
        <c:lblOffset val="100"/>
        <c:noMultiLvlLbl val="0"/>
      </c:catAx>
      <c:valAx>
        <c:axId val="3494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947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0" dirty="0">
                <a:solidFill>
                  <a:schemeClr val="tx1">
                    <a:lumMod val="85000"/>
                    <a:lumOff val="15000"/>
                  </a:schemeClr>
                </a:solidFill>
                <a:latin typeface="+mj-lt"/>
              </a:rPr>
              <a:t>Number of Kindergarten</a:t>
            </a:r>
            <a:r>
              <a:rPr lang="en-US" sz="3200" b="0" baseline="0" dirty="0">
                <a:solidFill>
                  <a:schemeClr val="tx1">
                    <a:lumMod val="85000"/>
                    <a:lumOff val="15000"/>
                  </a:schemeClr>
                </a:solidFill>
                <a:latin typeface="+mj-lt"/>
              </a:rPr>
              <a:t> students in classes of </a:t>
            </a:r>
            <a:r>
              <a:rPr lang="en-US" sz="3200" b="0" dirty="0">
                <a:solidFill>
                  <a:schemeClr val="tx1">
                    <a:lumMod val="85000"/>
                    <a:lumOff val="15000"/>
                  </a:schemeClr>
                </a:solidFill>
                <a:latin typeface="+mj-lt"/>
              </a:rPr>
              <a:t>25 or more has increased 68% since 2007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57666340094717E-2"/>
          <c:y val="0.24081196317394624"/>
          <c:w val="0.89896056518743073"/>
          <c:h val="0.66551640918070532"/>
        </c:manualLayout>
      </c:layout>
      <c:barChart>
        <c:barDir val="col"/>
        <c:grouping val="clustered"/>
        <c:varyColors val="0"/>
        <c:ser>
          <c:idx val="0"/>
          <c:order val="0"/>
          <c:tx>
            <c:strRef>
              <c:f>charts!$B$11</c:f>
              <c:strCache>
                <c:ptCount val="1"/>
                <c:pt idx="0">
                  <c:v>K in 25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charts!$C$10:$D$10</c:f>
              <c:numCache>
                <c:formatCode>General</c:formatCode>
                <c:ptCount val="2"/>
                <c:pt idx="0">
                  <c:v>2007</c:v>
                </c:pt>
                <c:pt idx="1">
                  <c:v>2019</c:v>
                </c:pt>
              </c:numCache>
            </c:numRef>
          </c:cat>
          <c:val>
            <c:numRef>
              <c:f>charts!$C$11:$D$11</c:f>
              <c:numCache>
                <c:formatCode>#,##0</c:formatCode>
                <c:ptCount val="2"/>
                <c:pt idx="0">
                  <c:v>11174</c:v>
                </c:pt>
                <c:pt idx="1">
                  <c:v>18768</c:v>
                </c:pt>
              </c:numCache>
            </c:numRef>
          </c:val>
          <c:extLst>
            <c:ext xmlns:c16="http://schemas.microsoft.com/office/drawing/2014/chart" uri="{C3380CC4-5D6E-409C-BE32-E72D297353CC}">
              <c16:uniqueId val="{00000000-661D-4F3A-A4AC-4A88AB1D4E5E}"/>
            </c:ext>
          </c:extLst>
        </c:ser>
        <c:dLbls>
          <c:showLegendKey val="0"/>
          <c:showVal val="0"/>
          <c:showCatName val="0"/>
          <c:showSerName val="0"/>
          <c:showPercent val="0"/>
          <c:showBubbleSize val="0"/>
        </c:dLbls>
        <c:gapWidth val="219"/>
        <c:overlap val="-27"/>
        <c:axId val="210990096"/>
        <c:axId val="210990880"/>
      </c:barChart>
      <c:catAx>
        <c:axId val="21099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0990880"/>
        <c:crosses val="autoZero"/>
        <c:auto val="1"/>
        <c:lblAlgn val="ctr"/>
        <c:lblOffset val="100"/>
        <c:noMultiLvlLbl val="0"/>
      </c:catAx>
      <c:valAx>
        <c:axId val="210990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0990096"/>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mn-lt"/>
                <a:ea typeface="+mn-ea"/>
                <a:cs typeface="+mn-cs"/>
              </a:defRPr>
            </a:pPr>
            <a:r>
              <a:rPr lang="en-US" sz="2800" dirty="0">
                <a:solidFill>
                  <a:schemeClr val="tx1">
                    <a:lumMod val="85000"/>
                    <a:lumOff val="15000"/>
                  </a:schemeClr>
                </a:solidFill>
                <a:latin typeface="+mj-lt"/>
              </a:rPr>
              <a:t>Distribution of Kindergarten Students in Classes of 25 or More</a:t>
            </a:r>
          </a:p>
        </c:rich>
      </c:tx>
      <c:layout>
        <c:manualLayout>
          <c:xMode val="edge"/>
          <c:yMode val="edge"/>
          <c:x val="0.1446533380949612"/>
          <c:y val="1.086025350739155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Pt>
            <c:idx val="26"/>
            <c:invertIfNegative val="0"/>
            <c:bubble3D val="0"/>
            <c:spPr>
              <a:solidFill>
                <a:schemeClr val="accent2">
                  <a:lumMod val="75000"/>
                </a:schemeClr>
              </a:solidFill>
              <a:ln>
                <a:noFill/>
              </a:ln>
              <a:effectLst/>
            </c:spPr>
            <c:extLst>
              <c:ext xmlns:c16="http://schemas.microsoft.com/office/drawing/2014/chart" uri="{C3380CC4-5D6E-409C-BE32-E72D297353CC}">
                <c16:uniqueId val="{00000001-600C-4EF7-BD7F-F132187F171C}"/>
              </c:ext>
            </c:extLst>
          </c:dPt>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91</c:v>
                </c:pt>
                <c:pt idx="1">
                  <c:v>361</c:v>
                </c:pt>
                <c:pt idx="2">
                  <c:v>36</c:v>
                </c:pt>
                <c:pt idx="3">
                  <c:v>205</c:v>
                </c:pt>
                <c:pt idx="4">
                  <c:v>52</c:v>
                </c:pt>
                <c:pt idx="5">
                  <c:v>65</c:v>
                </c:pt>
                <c:pt idx="6">
                  <c:v>214</c:v>
                </c:pt>
                <c:pt idx="7">
                  <c:v>332</c:v>
                </c:pt>
                <c:pt idx="8">
                  <c:v>173</c:v>
                </c:pt>
                <c:pt idx="9">
                  <c:v>234</c:v>
                </c:pt>
                <c:pt idx="10">
                  <c:v>68</c:v>
                </c:pt>
                <c:pt idx="11">
                  <c:v>122</c:v>
                </c:pt>
                <c:pt idx="12">
                  <c:v>55</c:v>
                </c:pt>
                <c:pt idx="13">
                  <c:v>116</c:v>
                </c:pt>
                <c:pt idx="14">
                  <c:v>105</c:v>
                </c:pt>
                <c:pt idx="15">
                  <c:v>159</c:v>
                </c:pt>
                <c:pt idx="16">
                  <c:v>129</c:v>
                </c:pt>
                <c:pt idx="17">
                  <c:v>158</c:v>
                </c:pt>
                <c:pt idx="18">
                  <c:v>202</c:v>
                </c:pt>
                <c:pt idx="19">
                  <c:v>1681</c:v>
                </c:pt>
                <c:pt idx="20">
                  <c:v>907</c:v>
                </c:pt>
                <c:pt idx="21">
                  <c:v>935</c:v>
                </c:pt>
                <c:pt idx="22">
                  <c:v>104</c:v>
                </c:pt>
                <c:pt idx="23">
                  <c:v>1253</c:v>
                </c:pt>
                <c:pt idx="24">
                  <c:v>1176</c:v>
                </c:pt>
                <c:pt idx="25">
                  <c:v>726</c:v>
                </c:pt>
                <c:pt idx="26">
                  <c:v>1015</c:v>
                </c:pt>
                <c:pt idx="27">
                  <c:v>959</c:v>
                </c:pt>
                <c:pt idx="28">
                  <c:v>808</c:v>
                </c:pt>
                <c:pt idx="29">
                  <c:v>764</c:v>
                </c:pt>
                <c:pt idx="30">
                  <c:v>1115</c:v>
                </c:pt>
                <c:pt idx="31">
                  <c:v>125</c:v>
                </c:pt>
              </c:numCache>
            </c:numRef>
          </c:val>
          <c:extLst>
            <c:ext xmlns:c16="http://schemas.microsoft.com/office/drawing/2014/chart" uri="{C3380CC4-5D6E-409C-BE32-E72D297353CC}">
              <c16:uniqueId val="{00000002-600C-4EF7-BD7F-F132187F171C}"/>
            </c:ext>
          </c:extLst>
        </c:ser>
        <c:dLbls>
          <c:showLegendKey val="0"/>
          <c:showVal val="0"/>
          <c:showCatName val="0"/>
          <c:showSerName val="0"/>
          <c:showPercent val="0"/>
          <c:showBubbleSize val="0"/>
        </c:dLbls>
        <c:gapWidth val="100"/>
        <c:axId val="210991664"/>
        <c:axId val="210992056"/>
      </c:barChart>
      <c:catAx>
        <c:axId val="21099166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solidFill>
                      <a:schemeClr val="tx1">
                        <a:lumMod val="65000"/>
                        <a:lumOff val="35000"/>
                      </a:schemeClr>
                    </a:solidFill>
                  </a:rPr>
                  <a:t>District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0992056"/>
        <c:crosses val="autoZero"/>
        <c:auto val="1"/>
        <c:lblAlgn val="ctr"/>
        <c:lblOffset val="100"/>
        <c:noMultiLvlLbl val="0"/>
      </c:catAx>
      <c:valAx>
        <c:axId val="21099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99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latin typeface="+mj-lt"/>
              </a:rPr>
              <a:t>Number</a:t>
            </a:r>
            <a:r>
              <a:rPr lang="en-US" sz="3200" baseline="0" dirty="0">
                <a:solidFill>
                  <a:schemeClr val="tx1">
                    <a:lumMod val="85000"/>
                    <a:lumOff val="15000"/>
                  </a:schemeClr>
                </a:solidFill>
                <a:latin typeface="+mj-lt"/>
              </a:rPr>
              <a:t> of 1st-3rd graders in classes of 30 or more has increased </a:t>
            </a:r>
            <a:r>
              <a:rPr lang="en-US" sz="3200" b="0" baseline="0" dirty="0">
                <a:solidFill>
                  <a:schemeClr val="tx1">
                    <a:lumMod val="85000"/>
                    <a:lumOff val="15000"/>
                  </a:schemeClr>
                </a:solidFill>
                <a:latin typeface="+mj-lt"/>
              </a:rPr>
              <a:t>by</a:t>
            </a:r>
            <a:r>
              <a:rPr lang="en-US" sz="3200" b="1" baseline="0" dirty="0">
                <a:solidFill>
                  <a:schemeClr val="tx1">
                    <a:lumMod val="85000"/>
                    <a:lumOff val="15000"/>
                  </a:schemeClr>
                </a:solidFill>
                <a:latin typeface="+mj-lt"/>
              </a:rPr>
              <a:t> </a:t>
            </a:r>
            <a:r>
              <a:rPr lang="en-US" sz="3200" b="1" i="0" baseline="0" dirty="0">
                <a:solidFill>
                  <a:schemeClr val="tx1">
                    <a:lumMod val="85000"/>
                    <a:lumOff val="15000"/>
                  </a:schemeClr>
                </a:solidFill>
                <a:latin typeface="+mj-lt"/>
              </a:rPr>
              <a:t>2,893%</a:t>
            </a:r>
            <a:r>
              <a:rPr lang="en-US" sz="3200" b="1" baseline="0" dirty="0">
                <a:solidFill>
                  <a:schemeClr val="tx1">
                    <a:lumMod val="85000"/>
                    <a:lumOff val="15000"/>
                  </a:schemeClr>
                </a:solidFill>
                <a:latin typeface="+mj-lt"/>
              </a:rPr>
              <a:t> </a:t>
            </a:r>
            <a:r>
              <a:rPr lang="en-US" sz="3200" baseline="0" dirty="0">
                <a:solidFill>
                  <a:schemeClr val="tx1">
                    <a:lumMod val="85000"/>
                    <a:lumOff val="15000"/>
                  </a:schemeClr>
                </a:solidFill>
                <a:latin typeface="+mj-lt"/>
              </a:rPr>
              <a:t>since 2007</a:t>
            </a:r>
            <a:endParaRPr lang="en-US" sz="3200"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charts!$C$5:$D$5</c:f>
              <c:numCache>
                <c:formatCode>General</c:formatCode>
                <c:ptCount val="2"/>
                <c:pt idx="0">
                  <c:v>2007</c:v>
                </c:pt>
                <c:pt idx="1">
                  <c:v>2019</c:v>
                </c:pt>
              </c:numCache>
            </c:numRef>
          </c:cat>
          <c:val>
            <c:numRef>
              <c:f>charts!$C$6:$D$6</c:f>
              <c:numCache>
                <c:formatCode>#,##0</c:formatCode>
                <c:ptCount val="2"/>
                <c:pt idx="0">
                  <c:v>1185</c:v>
                </c:pt>
                <c:pt idx="1">
                  <c:v>35471</c:v>
                </c:pt>
              </c:numCache>
            </c:numRef>
          </c:val>
          <c:extLst>
            <c:ext xmlns:c16="http://schemas.microsoft.com/office/drawing/2014/chart" uri="{C3380CC4-5D6E-409C-BE32-E72D297353CC}">
              <c16:uniqueId val="{00000000-BE04-46BD-801D-14079BFB4666}"/>
            </c:ext>
          </c:extLst>
        </c:ser>
        <c:dLbls>
          <c:showLegendKey val="0"/>
          <c:showVal val="0"/>
          <c:showCatName val="0"/>
          <c:showSerName val="0"/>
          <c:showPercent val="0"/>
          <c:showBubbleSize val="0"/>
        </c:dLbls>
        <c:gapWidth val="219"/>
        <c:overlap val="-27"/>
        <c:axId val="512197528"/>
        <c:axId val="512199096"/>
      </c:barChart>
      <c:catAx>
        <c:axId val="51219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12199096"/>
        <c:crosses val="autoZero"/>
        <c:auto val="1"/>
        <c:lblAlgn val="ctr"/>
        <c:lblOffset val="100"/>
        <c:noMultiLvlLbl val="0"/>
      </c:catAx>
      <c:valAx>
        <c:axId val="512199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2197528"/>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Distribution of 1st-3rd Grade Students in Classes of 30 or More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Pt>
            <c:idx val="26"/>
            <c:invertIfNegative val="0"/>
            <c:bubble3D val="0"/>
            <c:spPr>
              <a:solidFill>
                <a:schemeClr val="accent2">
                  <a:lumMod val="75000"/>
                </a:schemeClr>
              </a:solidFill>
              <a:ln>
                <a:noFill/>
              </a:ln>
              <a:effectLst/>
            </c:spPr>
            <c:extLst>
              <c:ext xmlns:c16="http://schemas.microsoft.com/office/drawing/2014/chart" uri="{C3380CC4-5D6E-409C-BE32-E72D297353CC}">
                <c16:uniqueId val="{00000001-10D9-41A9-B0E0-B288770E015E}"/>
              </c:ext>
            </c:extLst>
          </c:dPt>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115</c:v>
                </c:pt>
                <c:pt idx="1">
                  <c:v>1745</c:v>
                </c:pt>
                <c:pt idx="2">
                  <c:v>104</c:v>
                </c:pt>
                <c:pt idx="3">
                  <c:v>337</c:v>
                </c:pt>
                <c:pt idx="4">
                  <c:v>32</c:v>
                </c:pt>
                <c:pt idx="5">
                  <c:v>69</c:v>
                </c:pt>
                <c:pt idx="6">
                  <c:v>52</c:v>
                </c:pt>
                <c:pt idx="7">
                  <c:v>486</c:v>
                </c:pt>
                <c:pt idx="8">
                  <c:v>368</c:v>
                </c:pt>
                <c:pt idx="9">
                  <c:v>980</c:v>
                </c:pt>
                <c:pt idx="10">
                  <c:v>964</c:v>
                </c:pt>
                <c:pt idx="11">
                  <c:v>115</c:v>
                </c:pt>
                <c:pt idx="12">
                  <c:v>528</c:v>
                </c:pt>
                <c:pt idx="13">
                  <c:v>140</c:v>
                </c:pt>
                <c:pt idx="14">
                  <c:v>1159</c:v>
                </c:pt>
                <c:pt idx="15">
                  <c:v>62</c:v>
                </c:pt>
                <c:pt idx="16">
                  <c:v>259</c:v>
                </c:pt>
                <c:pt idx="17">
                  <c:v>337</c:v>
                </c:pt>
                <c:pt idx="18">
                  <c:v>343</c:v>
                </c:pt>
                <c:pt idx="19">
                  <c:v>3267</c:v>
                </c:pt>
                <c:pt idx="20">
                  <c:v>1601</c:v>
                </c:pt>
                <c:pt idx="21">
                  <c:v>2183</c:v>
                </c:pt>
                <c:pt idx="22">
                  <c:v>64</c:v>
                </c:pt>
                <c:pt idx="23">
                  <c:v>3512</c:v>
                </c:pt>
                <c:pt idx="24">
                  <c:v>2144</c:v>
                </c:pt>
                <c:pt idx="25">
                  <c:v>1724</c:v>
                </c:pt>
                <c:pt idx="26">
                  <c:v>1618</c:v>
                </c:pt>
                <c:pt idx="27">
                  <c:v>2088</c:v>
                </c:pt>
                <c:pt idx="28">
                  <c:v>1913</c:v>
                </c:pt>
                <c:pt idx="29">
                  <c:v>1452</c:v>
                </c:pt>
                <c:pt idx="30">
                  <c:v>3794</c:v>
                </c:pt>
                <c:pt idx="31">
                  <c:v>94</c:v>
                </c:pt>
              </c:numCache>
            </c:numRef>
          </c:val>
          <c:extLst>
            <c:ext xmlns:c16="http://schemas.microsoft.com/office/drawing/2014/chart" uri="{C3380CC4-5D6E-409C-BE32-E72D297353CC}">
              <c16:uniqueId val="{00000002-10D9-41A9-B0E0-B288770E015E}"/>
            </c:ext>
          </c:extLst>
        </c:ser>
        <c:dLbls>
          <c:showLegendKey val="0"/>
          <c:showVal val="0"/>
          <c:showCatName val="0"/>
          <c:showSerName val="0"/>
          <c:showPercent val="0"/>
          <c:showBubbleSize val="0"/>
        </c:dLbls>
        <c:gapWidth val="100"/>
        <c:axId val="512199880"/>
        <c:axId val="395771856"/>
      </c:barChart>
      <c:catAx>
        <c:axId val="51219988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2000" dirty="0">
                    <a:solidFill>
                      <a:schemeClr val="tx1">
                        <a:lumMod val="65000"/>
                        <a:lumOff val="35000"/>
                      </a:schemeClr>
                    </a:solidFill>
                  </a:rPr>
                  <a:t>District</a:t>
                </a:r>
                <a:endParaRPr lang="en-US"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5771856"/>
        <c:crosses val="autoZero"/>
        <c:auto val="1"/>
        <c:lblAlgn val="ctr"/>
        <c:lblOffset val="100"/>
        <c:noMultiLvlLbl val="0"/>
      </c:catAx>
      <c:valAx>
        <c:axId val="39577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219988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27T05:55:48.586" idx="6">
    <p:pos x="6391" y="2880"/>
    <p:text>check figure please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27T05:42:19.329" idx="5">
    <p:pos x="7083" y="3134"/>
    <p:text>add that from capital pln</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hyperlink" Target="http://www.classsizematters.org/" TargetMode="Externa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hyperlink" Target="http://www.classsizematters.org/" TargetMode="External"/><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57EABA7-15A8-4F6F-8112-5F97F7A326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87E281-B694-4890-B84D-3F982C8CA614}">
      <dgm:prSet custT="1"/>
      <dgm:spPr/>
      <dgm:t>
        <a:bodyPr/>
        <a:lstStyle/>
        <a:p>
          <a:r>
            <a:rPr lang="en-US" sz="2000" dirty="0"/>
            <a:t>25 students per class in Kindergarten</a:t>
          </a:r>
        </a:p>
      </dgm:t>
    </dgm:pt>
    <dgm:pt modelId="{358EDB9D-251C-468E-B8CC-B70B304DBE1A}" type="parTrans" cxnId="{E0DF698C-092B-4A2B-8451-8CC30C2B8FC3}">
      <dgm:prSet/>
      <dgm:spPr/>
      <dgm:t>
        <a:bodyPr/>
        <a:lstStyle/>
        <a:p>
          <a:endParaRPr lang="en-US"/>
        </a:p>
      </dgm:t>
    </dgm:pt>
    <dgm:pt modelId="{3227C215-00DE-41AB-9A23-56B0728862F0}" type="sibTrans" cxnId="{E0DF698C-092B-4A2B-8451-8CC30C2B8FC3}">
      <dgm:prSet/>
      <dgm:spPr/>
      <dgm:t>
        <a:bodyPr/>
        <a:lstStyle/>
        <a:p>
          <a:endParaRPr lang="en-US"/>
        </a:p>
      </dgm:t>
    </dgm:pt>
    <dgm:pt modelId="{47EE2689-3B81-4151-8556-1D9F6603E469}">
      <dgm:prSet custT="1"/>
      <dgm:spPr/>
      <dgm:t>
        <a:bodyPr/>
        <a:lstStyle/>
        <a:p>
          <a:r>
            <a:rPr lang="en-US" sz="2000" dirty="0"/>
            <a:t>32 students per class in elementary grades</a:t>
          </a:r>
        </a:p>
      </dgm:t>
    </dgm:pt>
    <dgm:pt modelId="{2434E89A-BB53-4C4C-89E5-F1F16E3F88BB}" type="parTrans" cxnId="{4151D0E4-49E4-4DF5-B230-333E90083F50}">
      <dgm:prSet/>
      <dgm:spPr/>
      <dgm:t>
        <a:bodyPr/>
        <a:lstStyle/>
        <a:p>
          <a:endParaRPr lang="en-US"/>
        </a:p>
      </dgm:t>
    </dgm:pt>
    <dgm:pt modelId="{6B7A99AF-AC41-4BC5-9F2F-14F45E53C4A0}" type="sibTrans" cxnId="{4151D0E4-49E4-4DF5-B230-333E90083F50}">
      <dgm:prSet/>
      <dgm:spPr/>
      <dgm:t>
        <a:bodyPr/>
        <a:lstStyle/>
        <a:p>
          <a:endParaRPr lang="en-US"/>
        </a:p>
      </dgm:t>
    </dgm:pt>
    <dgm:pt modelId="{216E1995-B4D1-42F8-B32A-0F603F773BC3}">
      <dgm:prSet custT="1"/>
      <dgm:spPr/>
      <dgm:t>
        <a:bodyPr/>
        <a:lstStyle/>
        <a:p>
          <a:r>
            <a:rPr lang="en-US" sz="2000" dirty="0"/>
            <a:t>In Title I middle school, 30 students per class, 33 in non-Title I MS</a:t>
          </a:r>
        </a:p>
      </dgm:t>
    </dgm:pt>
    <dgm:pt modelId="{7DE6A472-ACE9-49CC-ABE8-8B47DD8D7CF1}" type="parTrans" cxnId="{32A33CA5-F376-483D-95C6-7964B39C4449}">
      <dgm:prSet/>
      <dgm:spPr/>
      <dgm:t>
        <a:bodyPr/>
        <a:lstStyle/>
        <a:p>
          <a:endParaRPr lang="en-US"/>
        </a:p>
      </dgm:t>
    </dgm:pt>
    <dgm:pt modelId="{909FBB40-1565-4294-A8B6-42AAA4E79E20}" type="sibTrans" cxnId="{32A33CA5-F376-483D-95C6-7964B39C4449}">
      <dgm:prSet/>
      <dgm:spPr/>
      <dgm:t>
        <a:bodyPr/>
        <a:lstStyle/>
        <a:p>
          <a:endParaRPr lang="en-US"/>
        </a:p>
      </dgm:t>
    </dgm:pt>
    <dgm:pt modelId="{0608486E-545A-49A0-A037-3EFCD6139E16}">
      <dgm:prSet custT="1"/>
      <dgm:spPr/>
      <dgm:t>
        <a:bodyPr/>
        <a:lstStyle/>
        <a:p>
          <a:r>
            <a:rPr lang="en-US" sz="2000" dirty="0"/>
            <a:t>34 students per class in high school core academic classes</a:t>
          </a:r>
        </a:p>
      </dgm:t>
    </dgm:pt>
    <dgm:pt modelId="{F7832366-E30C-4DEE-819C-916FE5587637}" type="parTrans" cxnId="{FE4B5AD3-2006-42F6-BB7E-4D35716DD2B4}">
      <dgm:prSet/>
      <dgm:spPr/>
      <dgm:t>
        <a:bodyPr/>
        <a:lstStyle/>
        <a:p>
          <a:endParaRPr lang="en-US"/>
        </a:p>
      </dgm:t>
    </dgm:pt>
    <dgm:pt modelId="{9251DF00-FBD4-48B4-869B-AEC24AF69BD0}" type="sibTrans" cxnId="{FE4B5AD3-2006-42F6-BB7E-4D35716DD2B4}">
      <dgm:prSet/>
      <dgm:spPr/>
      <dgm:t>
        <a:bodyPr/>
        <a:lstStyle/>
        <a:p>
          <a:endParaRPr lang="en-US"/>
        </a:p>
      </dgm:t>
    </dgm:pt>
    <dgm:pt modelId="{00EBAF94-DC07-4FB0-81EC-1619CF5A0297}">
      <dgm:prSet custT="1"/>
      <dgm:spPr/>
      <dgm:t>
        <a:bodyPr/>
        <a:lstStyle/>
        <a:p>
          <a:r>
            <a:rPr lang="en-US" sz="2000" dirty="0"/>
            <a:t>These class size caps have not been lowered in 50 YEARS!</a:t>
          </a:r>
        </a:p>
      </dgm:t>
    </dgm:pt>
    <dgm:pt modelId="{1B24E484-C004-46A6-A516-1C1E37B26CBD}" type="parTrans" cxnId="{9A5946EF-3596-407B-B819-A3C459994ED0}">
      <dgm:prSet/>
      <dgm:spPr/>
      <dgm:t>
        <a:bodyPr/>
        <a:lstStyle/>
        <a:p>
          <a:endParaRPr lang="en-US"/>
        </a:p>
      </dgm:t>
    </dgm:pt>
    <dgm:pt modelId="{1B54DB10-CF82-46E4-AA01-A6191FB71DF3}" type="sibTrans" cxnId="{9A5946EF-3596-407B-B819-A3C459994ED0}">
      <dgm:prSet/>
      <dgm:spPr/>
      <dgm:t>
        <a:bodyPr/>
        <a:lstStyle/>
        <a:p>
          <a:endParaRPr lang="en-US"/>
        </a:p>
      </dgm:t>
    </dgm:pt>
    <dgm:pt modelId="{DBB76A44-76EE-4D05-A512-4FB6EDF8F1F1}">
      <dgm:prSet custT="1"/>
      <dgm:spPr/>
      <dgm:t>
        <a:bodyPr/>
        <a:lstStyle/>
        <a:p>
          <a:r>
            <a:rPr lang="en-US" sz="2000" b="1" i="1" dirty="0"/>
            <a:t>Even so, hundreds of classes violate the union contractual caps each year</a:t>
          </a:r>
          <a:r>
            <a:rPr lang="en-US" sz="2000" dirty="0"/>
            <a:t>.</a:t>
          </a:r>
        </a:p>
      </dgm:t>
    </dgm:pt>
    <dgm:pt modelId="{728D939F-6B93-4C14-AF3F-61926AEF1D06}" type="parTrans" cxnId="{92E7E189-FACA-4355-90F0-2094C540FB64}">
      <dgm:prSet/>
      <dgm:spPr/>
      <dgm:t>
        <a:bodyPr/>
        <a:lstStyle/>
        <a:p>
          <a:endParaRPr lang="en-US"/>
        </a:p>
      </dgm:t>
    </dgm:pt>
    <dgm:pt modelId="{7B07DCE3-51D0-4F8D-A3DE-39BFDC1CD067}" type="sibTrans" cxnId="{92E7E189-FACA-4355-90F0-2094C540FB64}">
      <dgm:prSet/>
      <dgm:spPr/>
      <dgm:t>
        <a:bodyPr/>
        <a:lstStyle/>
        <a:p>
          <a:endParaRPr lang="en-US"/>
        </a:p>
      </dgm:t>
    </dgm:pt>
    <dgm:pt modelId="{E51FE968-903D-4E54-A907-304707291C5E}" type="pres">
      <dgm:prSet presAssocID="{C57EABA7-15A8-4F6F-8112-5F97F7A32606}" presName="root" presStyleCnt="0">
        <dgm:presLayoutVars>
          <dgm:dir/>
          <dgm:resizeHandles val="exact"/>
        </dgm:presLayoutVars>
      </dgm:prSet>
      <dgm:spPr/>
    </dgm:pt>
    <dgm:pt modelId="{BE9A316D-0856-4D33-8D5C-67BBB90B81ED}" type="pres">
      <dgm:prSet presAssocID="{0387E281-B694-4890-B84D-3F982C8CA614}" presName="compNode" presStyleCnt="0"/>
      <dgm:spPr/>
    </dgm:pt>
    <dgm:pt modelId="{CE007657-E40A-4CCC-8A05-BF2C4D118BD8}" type="pres">
      <dgm:prSet presAssocID="{0387E281-B694-4890-B84D-3F982C8CA614}" presName="bgRect" presStyleLbl="bgShp" presStyleIdx="0" presStyleCnt="6" custLinFactNeighborX="-9293" custLinFactNeighborY="-234"/>
      <dgm:spPr/>
    </dgm:pt>
    <dgm:pt modelId="{339DEC5F-2A4C-4917-9DCB-43447AC298B3}" type="pres">
      <dgm:prSet presAssocID="{0387E281-B694-4890-B84D-3F982C8CA614}" presName="iconRect" presStyleLbl="node1" presStyleIdx="0" presStyleCnt="6" custLinFactNeighborX="2157" custLinFactNeighborY="431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4723920F-6826-4DEC-BD8B-E55C1D4DFB9A}" type="pres">
      <dgm:prSet presAssocID="{0387E281-B694-4890-B84D-3F982C8CA614}" presName="spaceRect" presStyleCnt="0"/>
      <dgm:spPr/>
    </dgm:pt>
    <dgm:pt modelId="{76C932A6-A08D-4ADD-95DB-B08526EAFB01}" type="pres">
      <dgm:prSet presAssocID="{0387E281-B694-4890-B84D-3F982C8CA614}" presName="parTx" presStyleLbl="revTx" presStyleIdx="0" presStyleCnt="6">
        <dgm:presLayoutVars>
          <dgm:chMax val="0"/>
          <dgm:chPref val="0"/>
        </dgm:presLayoutVars>
      </dgm:prSet>
      <dgm:spPr/>
    </dgm:pt>
    <dgm:pt modelId="{F15F9B98-59E3-4163-BD1A-DEA978A59675}" type="pres">
      <dgm:prSet presAssocID="{3227C215-00DE-41AB-9A23-56B0728862F0}" presName="sibTrans" presStyleCnt="0"/>
      <dgm:spPr/>
    </dgm:pt>
    <dgm:pt modelId="{07D97E3D-F97A-4769-9E89-69E6422E9DD4}" type="pres">
      <dgm:prSet presAssocID="{47EE2689-3B81-4151-8556-1D9F6603E469}" presName="compNode" presStyleCnt="0"/>
      <dgm:spPr/>
    </dgm:pt>
    <dgm:pt modelId="{2ABDF121-3A09-4E2B-A63F-3A01D1CCC257}" type="pres">
      <dgm:prSet presAssocID="{47EE2689-3B81-4151-8556-1D9F6603E469}" presName="bgRect" presStyleLbl="bgShp" presStyleIdx="1" presStyleCnt="6"/>
      <dgm:spPr/>
    </dgm:pt>
    <dgm:pt modelId="{5AA7C75F-6D5C-4739-AC77-F32DAB2A9C9C}" type="pres">
      <dgm:prSet presAssocID="{47EE2689-3B81-4151-8556-1D9F6603E469}"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D29639A-1A61-42A7-9CD5-A2F216D15385}" type="pres">
      <dgm:prSet presAssocID="{47EE2689-3B81-4151-8556-1D9F6603E469}" presName="spaceRect" presStyleCnt="0"/>
      <dgm:spPr/>
    </dgm:pt>
    <dgm:pt modelId="{C3231001-B23B-4676-BCC0-D802E694C6C6}" type="pres">
      <dgm:prSet presAssocID="{47EE2689-3B81-4151-8556-1D9F6603E469}" presName="parTx" presStyleLbl="revTx" presStyleIdx="1" presStyleCnt="6">
        <dgm:presLayoutVars>
          <dgm:chMax val="0"/>
          <dgm:chPref val="0"/>
        </dgm:presLayoutVars>
      </dgm:prSet>
      <dgm:spPr/>
    </dgm:pt>
    <dgm:pt modelId="{C6281FD4-5F51-4448-B73F-A22FC1BF8456}" type="pres">
      <dgm:prSet presAssocID="{6B7A99AF-AC41-4BC5-9F2F-14F45E53C4A0}" presName="sibTrans" presStyleCnt="0"/>
      <dgm:spPr/>
    </dgm:pt>
    <dgm:pt modelId="{15024FEF-AD0C-4BE2-A40E-54AB5997D334}" type="pres">
      <dgm:prSet presAssocID="{216E1995-B4D1-42F8-B32A-0F603F773BC3}" presName="compNode" presStyleCnt="0"/>
      <dgm:spPr/>
    </dgm:pt>
    <dgm:pt modelId="{77313CD2-84C4-4222-B740-E9715F222763}" type="pres">
      <dgm:prSet presAssocID="{216E1995-B4D1-42F8-B32A-0F603F773BC3}" presName="bgRect" presStyleLbl="bgShp" presStyleIdx="2" presStyleCnt="6"/>
      <dgm:spPr/>
    </dgm:pt>
    <dgm:pt modelId="{69A63777-C86D-42C2-856D-834638D5595A}" type="pres">
      <dgm:prSet presAssocID="{216E1995-B4D1-42F8-B32A-0F603F773BC3}" presName="iconRect" presStyleLbl="node1" presStyleIdx="2" presStyleCnt="6" custLinFactNeighborX="-14989" custLinFactNeighborY="1288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EDF2D4F2-2C84-4F78-9366-A13F6CAE3F31}" type="pres">
      <dgm:prSet presAssocID="{216E1995-B4D1-42F8-B32A-0F603F773BC3}" presName="spaceRect" presStyleCnt="0"/>
      <dgm:spPr/>
    </dgm:pt>
    <dgm:pt modelId="{26BF8162-F4F6-4543-966A-1C5894A63FB0}" type="pres">
      <dgm:prSet presAssocID="{216E1995-B4D1-42F8-B32A-0F603F773BC3}" presName="parTx" presStyleLbl="revTx" presStyleIdx="2" presStyleCnt="6">
        <dgm:presLayoutVars>
          <dgm:chMax val="0"/>
          <dgm:chPref val="0"/>
        </dgm:presLayoutVars>
      </dgm:prSet>
      <dgm:spPr/>
    </dgm:pt>
    <dgm:pt modelId="{472A6BA7-39A6-41AA-98D1-F07BDB559291}" type="pres">
      <dgm:prSet presAssocID="{909FBB40-1565-4294-A8B6-42AAA4E79E20}" presName="sibTrans" presStyleCnt="0"/>
      <dgm:spPr/>
    </dgm:pt>
    <dgm:pt modelId="{D494F7DA-84C6-48F3-AD6F-5700740B83EE}" type="pres">
      <dgm:prSet presAssocID="{0608486E-545A-49A0-A037-3EFCD6139E16}" presName="compNode" presStyleCnt="0"/>
      <dgm:spPr/>
    </dgm:pt>
    <dgm:pt modelId="{1AB3FD30-7500-413E-B158-3D66DD3A07A4}" type="pres">
      <dgm:prSet presAssocID="{0608486E-545A-49A0-A037-3EFCD6139E16}" presName="bgRect" presStyleLbl="bgShp" presStyleIdx="3" presStyleCnt="6"/>
      <dgm:spPr/>
    </dgm:pt>
    <dgm:pt modelId="{EB296DE7-BC4E-4A36-A237-E3F8937FCE87}" type="pres">
      <dgm:prSet presAssocID="{0608486E-545A-49A0-A037-3EFCD6139E16}"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ckpack"/>
        </a:ext>
      </dgm:extLst>
    </dgm:pt>
    <dgm:pt modelId="{971CC9C0-9226-4A68-86B6-7A53830B45FA}" type="pres">
      <dgm:prSet presAssocID="{0608486E-545A-49A0-A037-3EFCD6139E16}" presName="spaceRect" presStyleCnt="0"/>
      <dgm:spPr/>
    </dgm:pt>
    <dgm:pt modelId="{9131A819-6B93-4355-867B-1CDFF300DB46}" type="pres">
      <dgm:prSet presAssocID="{0608486E-545A-49A0-A037-3EFCD6139E16}" presName="parTx" presStyleLbl="revTx" presStyleIdx="3" presStyleCnt="6">
        <dgm:presLayoutVars>
          <dgm:chMax val="0"/>
          <dgm:chPref val="0"/>
        </dgm:presLayoutVars>
      </dgm:prSet>
      <dgm:spPr/>
    </dgm:pt>
    <dgm:pt modelId="{5BD2C8E1-CC48-4BC5-80C1-D75F56D863D3}" type="pres">
      <dgm:prSet presAssocID="{9251DF00-FBD4-48B4-869B-AEC24AF69BD0}" presName="sibTrans" presStyleCnt="0"/>
      <dgm:spPr/>
    </dgm:pt>
    <dgm:pt modelId="{A225A19C-C7CF-4E98-AD44-DED94E0C3F80}" type="pres">
      <dgm:prSet presAssocID="{00EBAF94-DC07-4FB0-81EC-1619CF5A0297}" presName="compNode" presStyleCnt="0"/>
      <dgm:spPr/>
    </dgm:pt>
    <dgm:pt modelId="{222A7A53-F869-45F0-BBF5-CFCBE44BD344}" type="pres">
      <dgm:prSet presAssocID="{00EBAF94-DC07-4FB0-81EC-1619CF5A0297}" presName="bgRect" presStyleLbl="bgShp" presStyleIdx="4" presStyleCnt="6"/>
      <dgm:spPr/>
    </dgm:pt>
    <dgm:pt modelId="{B5DCA20E-7C1B-4692-90E5-2C1CFAC38015}" type="pres">
      <dgm:prSet presAssocID="{00EBAF94-DC07-4FB0-81EC-1619CF5A029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Yuan"/>
        </a:ext>
      </dgm:extLst>
    </dgm:pt>
    <dgm:pt modelId="{5ADD5A7D-B135-4227-A17E-81A6CC0640DE}" type="pres">
      <dgm:prSet presAssocID="{00EBAF94-DC07-4FB0-81EC-1619CF5A0297}" presName="spaceRect" presStyleCnt="0"/>
      <dgm:spPr/>
    </dgm:pt>
    <dgm:pt modelId="{CDD7E7B0-B447-4B8F-959E-6EA782340F3E}" type="pres">
      <dgm:prSet presAssocID="{00EBAF94-DC07-4FB0-81EC-1619CF5A0297}" presName="parTx" presStyleLbl="revTx" presStyleIdx="4" presStyleCnt="6">
        <dgm:presLayoutVars>
          <dgm:chMax val="0"/>
          <dgm:chPref val="0"/>
        </dgm:presLayoutVars>
      </dgm:prSet>
      <dgm:spPr/>
    </dgm:pt>
    <dgm:pt modelId="{190F0203-E884-42BE-874B-FB8A76E7C167}" type="pres">
      <dgm:prSet presAssocID="{1B54DB10-CF82-46E4-AA01-A6191FB71DF3}" presName="sibTrans" presStyleCnt="0"/>
      <dgm:spPr/>
    </dgm:pt>
    <dgm:pt modelId="{0CF0EF4C-1CF9-40B0-A16E-7B04C22E23A0}" type="pres">
      <dgm:prSet presAssocID="{DBB76A44-76EE-4D05-A512-4FB6EDF8F1F1}" presName="compNode" presStyleCnt="0"/>
      <dgm:spPr/>
    </dgm:pt>
    <dgm:pt modelId="{95697B57-C402-46FD-B3A8-E2C640594FDC}" type="pres">
      <dgm:prSet presAssocID="{DBB76A44-76EE-4D05-A512-4FB6EDF8F1F1}" presName="bgRect" presStyleLbl="bgShp" presStyleIdx="5" presStyleCnt="6"/>
      <dgm:spPr/>
    </dgm:pt>
    <dgm:pt modelId="{B022D968-1ADB-48E3-B54B-14F8F57EDB7C}" type="pres">
      <dgm:prSet presAssocID="{DBB76A44-76EE-4D05-A512-4FB6EDF8F1F1}"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Exclamation mark"/>
        </a:ext>
      </dgm:extLst>
    </dgm:pt>
    <dgm:pt modelId="{9D231055-B33F-41C7-9126-04A55F611280}" type="pres">
      <dgm:prSet presAssocID="{DBB76A44-76EE-4D05-A512-4FB6EDF8F1F1}" presName="spaceRect" presStyleCnt="0"/>
      <dgm:spPr/>
    </dgm:pt>
    <dgm:pt modelId="{D8C24DAC-4D3E-4C46-B3E0-8BE45A431E9B}" type="pres">
      <dgm:prSet presAssocID="{DBB76A44-76EE-4D05-A512-4FB6EDF8F1F1}" presName="parTx" presStyleLbl="revTx" presStyleIdx="5" presStyleCnt="6">
        <dgm:presLayoutVars>
          <dgm:chMax val="0"/>
          <dgm:chPref val="0"/>
        </dgm:presLayoutVars>
      </dgm:prSet>
      <dgm:spPr/>
    </dgm:pt>
  </dgm:ptLst>
  <dgm:cxnLst>
    <dgm:cxn modelId="{EAEFF310-3A08-4C26-98B7-6EA9BFB683E7}" type="presOf" srcId="{DBB76A44-76EE-4D05-A512-4FB6EDF8F1F1}" destId="{D8C24DAC-4D3E-4C46-B3E0-8BE45A431E9B}" srcOrd="0" destOrd="0" presId="urn:microsoft.com/office/officeart/2018/2/layout/IconVerticalSolidList"/>
    <dgm:cxn modelId="{CBCFFF2C-85E6-4F63-8024-AFAF80F38B79}" type="presOf" srcId="{47EE2689-3B81-4151-8556-1D9F6603E469}" destId="{C3231001-B23B-4676-BCC0-D802E694C6C6}" srcOrd="0" destOrd="0" presId="urn:microsoft.com/office/officeart/2018/2/layout/IconVerticalSolidList"/>
    <dgm:cxn modelId="{92E7E189-FACA-4355-90F0-2094C540FB64}" srcId="{C57EABA7-15A8-4F6F-8112-5F97F7A32606}" destId="{DBB76A44-76EE-4D05-A512-4FB6EDF8F1F1}" srcOrd="5" destOrd="0" parTransId="{728D939F-6B93-4C14-AF3F-61926AEF1D06}" sibTransId="{7B07DCE3-51D0-4F8D-A3DE-39BFDC1CD067}"/>
    <dgm:cxn modelId="{E0DF698C-092B-4A2B-8451-8CC30C2B8FC3}" srcId="{C57EABA7-15A8-4F6F-8112-5F97F7A32606}" destId="{0387E281-B694-4890-B84D-3F982C8CA614}" srcOrd="0" destOrd="0" parTransId="{358EDB9D-251C-468E-B8CC-B70B304DBE1A}" sibTransId="{3227C215-00DE-41AB-9A23-56B0728862F0}"/>
    <dgm:cxn modelId="{32A33CA5-F376-483D-95C6-7964B39C4449}" srcId="{C57EABA7-15A8-4F6F-8112-5F97F7A32606}" destId="{216E1995-B4D1-42F8-B32A-0F603F773BC3}" srcOrd="2" destOrd="0" parTransId="{7DE6A472-ACE9-49CC-ABE8-8B47DD8D7CF1}" sibTransId="{909FBB40-1565-4294-A8B6-42AAA4E79E20}"/>
    <dgm:cxn modelId="{5A3628B2-7DCD-44B1-BFC1-B2C93EB487ED}" type="presOf" srcId="{0608486E-545A-49A0-A037-3EFCD6139E16}" destId="{9131A819-6B93-4355-867B-1CDFF300DB46}" srcOrd="0" destOrd="0" presId="urn:microsoft.com/office/officeart/2018/2/layout/IconVerticalSolidList"/>
    <dgm:cxn modelId="{845902BE-D76D-4277-988D-594FB5B2B1B7}" type="presOf" srcId="{C57EABA7-15A8-4F6F-8112-5F97F7A32606}" destId="{E51FE968-903D-4E54-A907-304707291C5E}" srcOrd="0" destOrd="0" presId="urn:microsoft.com/office/officeart/2018/2/layout/IconVerticalSolidList"/>
    <dgm:cxn modelId="{18198EBF-B269-490E-B577-74A6F9A475F8}" type="presOf" srcId="{0387E281-B694-4890-B84D-3F982C8CA614}" destId="{76C932A6-A08D-4ADD-95DB-B08526EAFB01}" srcOrd="0" destOrd="0" presId="urn:microsoft.com/office/officeart/2018/2/layout/IconVerticalSolidList"/>
    <dgm:cxn modelId="{48585ECA-A8CE-4241-B673-C72669BF5995}" type="presOf" srcId="{216E1995-B4D1-42F8-B32A-0F603F773BC3}" destId="{26BF8162-F4F6-4543-966A-1C5894A63FB0}" srcOrd="0" destOrd="0" presId="urn:microsoft.com/office/officeart/2018/2/layout/IconVerticalSolidList"/>
    <dgm:cxn modelId="{FE4B5AD3-2006-42F6-BB7E-4D35716DD2B4}" srcId="{C57EABA7-15A8-4F6F-8112-5F97F7A32606}" destId="{0608486E-545A-49A0-A037-3EFCD6139E16}" srcOrd="3" destOrd="0" parTransId="{F7832366-E30C-4DEE-819C-916FE5587637}" sibTransId="{9251DF00-FBD4-48B4-869B-AEC24AF69BD0}"/>
    <dgm:cxn modelId="{4151D0E4-49E4-4DF5-B230-333E90083F50}" srcId="{C57EABA7-15A8-4F6F-8112-5F97F7A32606}" destId="{47EE2689-3B81-4151-8556-1D9F6603E469}" srcOrd="1" destOrd="0" parTransId="{2434E89A-BB53-4C4C-89E5-F1F16E3F88BB}" sibTransId="{6B7A99AF-AC41-4BC5-9F2F-14F45E53C4A0}"/>
    <dgm:cxn modelId="{9A5946EF-3596-407B-B819-A3C459994ED0}" srcId="{C57EABA7-15A8-4F6F-8112-5F97F7A32606}" destId="{00EBAF94-DC07-4FB0-81EC-1619CF5A0297}" srcOrd="4" destOrd="0" parTransId="{1B24E484-C004-46A6-A516-1C1E37B26CBD}" sibTransId="{1B54DB10-CF82-46E4-AA01-A6191FB71DF3}"/>
    <dgm:cxn modelId="{02C3F6FE-898B-4A2B-AD49-C35F11B67D63}" type="presOf" srcId="{00EBAF94-DC07-4FB0-81EC-1619CF5A0297}" destId="{CDD7E7B0-B447-4B8F-959E-6EA782340F3E}" srcOrd="0" destOrd="0" presId="urn:microsoft.com/office/officeart/2018/2/layout/IconVerticalSolidList"/>
    <dgm:cxn modelId="{50715415-7397-49B6-9C3D-38B6B902BC9A}" type="presParOf" srcId="{E51FE968-903D-4E54-A907-304707291C5E}" destId="{BE9A316D-0856-4D33-8D5C-67BBB90B81ED}" srcOrd="0" destOrd="0" presId="urn:microsoft.com/office/officeart/2018/2/layout/IconVerticalSolidList"/>
    <dgm:cxn modelId="{0CDD5C23-7BAD-4FAA-A8D5-5D8F9F522AA6}" type="presParOf" srcId="{BE9A316D-0856-4D33-8D5C-67BBB90B81ED}" destId="{CE007657-E40A-4CCC-8A05-BF2C4D118BD8}" srcOrd="0" destOrd="0" presId="urn:microsoft.com/office/officeart/2018/2/layout/IconVerticalSolidList"/>
    <dgm:cxn modelId="{B0C837AF-1A51-4BD6-B7E1-D710E095A690}" type="presParOf" srcId="{BE9A316D-0856-4D33-8D5C-67BBB90B81ED}" destId="{339DEC5F-2A4C-4917-9DCB-43447AC298B3}" srcOrd="1" destOrd="0" presId="urn:microsoft.com/office/officeart/2018/2/layout/IconVerticalSolidList"/>
    <dgm:cxn modelId="{81736E4D-635C-4363-9E4B-4F018C56E860}" type="presParOf" srcId="{BE9A316D-0856-4D33-8D5C-67BBB90B81ED}" destId="{4723920F-6826-4DEC-BD8B-E55C1D4DFB9A}" srcOrd="2" destOrd="0" presId="urn:microsoft.com/office/officeart/2018/2/layout/IconVerticalSolidList"/>
    <dgm:cxn modelId="{0E479495-39E7-4070-80B1-A476A3630E8B}" type="presParOf" srcId="{BE9A316D-0856-4D33-8D5C-67BBB90B81ED}" destId="{76C932A6-A08D-4ADD-95DB-B08526EAFB01}" srcOrd="3" destOrd="0" presId="urn:microsoft.com/office/officeart/2018/2/layout/IconVerticalSolidList"/>
    <dgm:cxn modelId="{FDA8D5D2-0ADB-4374-9E52-9DD529C6148A}" type="presParOf" srcId="{E51FE968-903D-4E54-A907-304707291C5E}" destId="{F15F9B98-59E3-4163-BD1A-DEA978A59675}" srcOrd="1" destOrd="0" presId="urn:microsoft.com/office/officeart/2018/2/layout/IconVerticalSolidList"/>
    <dgm:cxn modelId="{4A161CAA-1E19-44FB-A799-CFCE853559F5}" type="presParOf" srcId="{E51FE968-903D-4E54-A907-304707291C5E}" destId="{07D97E3D-F97A-4769-9E89-69E6422E9DD4}" srcOrd="2" destOrd="0" presId="urn:microsoft.com/office/officeart/2018/2/layout/IconVerticalSolidList"/>
    <dgm:cxn modelId="{207FB49E-673E-4334-94BA-4DF948B93FF2}" type="presParOf" srcId="{07D97E3D-F97A-4769-9E89-69E6422E9DD4}" destId="{2ABDF121-3A09-4E2B-A63F-3A01D1CCC257}" srcOrd="0" destOrd="0" presId="urn:microsoft.com/office/officeart/2018/2/layout/IconVerticalSolidList"/>
    <dgm:cxn modelId="{53B1DFB1-2556-46B3-A13B-79A942469029}" type="presParOf" srcId="{07D97E3D-F97A-4769-9E89-69E6422E9DD4}" destId="{5AA7C75F-6D5C-4739-AC77-F32DAB2A9C9C}" srcOrd="1" destOrd="0" presId="urn:microsoft.com/office/officeart/2018/2/layout/IconVerticalSolidList"/>
    <dgm:cxn modelId="{74A7AF29-EA5A-41B1-886B-AD210776A4CB}" type="presParOf" srcId="{07D97E3D-F97A-4769-9E89-69E6422E9DD4}" destId="{9D29639A-1A61-42A7-9CD5-A2F216D15385}" srcOrd="2" destOrd="0" presId="urn:microsoft.com/office/officeart/2018/2/layout/IconVerticalSolidList"/>
    <dgm:cxn modelId="{8F449A47-45E2-4693-99DE-927C87492925}" type="presParOf" srcId="{07D97E3D-F97A-4769-9E89-69E6422E9DD4}" destId="{C3231001-B23B-4676-BCC0-D802E694C6C6}" srcOrd="3" destOrd="0" presId="urn:microsoft.com/office/officeart/2018/2/layout/IconVerticalSolidList"/>
    <dgm:cxn modelId="{12A96822-2116-476D-A805-78B0D240FA61}" type="presParOf" srcId="{E51FE968-903D-4E54-A907-304707291C5E}" destId="{C6281FD4-5F51-4448-B73F-A22FC1BF8456}" srcOrd="3" destOrd="0" presId="urn:microsoft.com/office/officeart/2018/2/layout/IconVerticalSolidList"/>
    <dgm:cxn modelId="{4520AFED-0939-49C1-B703-743B04719B44}" type="presParOf" srcId="{E51FE968-903D-4E54-A907-304707291C5E}" destId="{15024FEF-AD0C-4BE2-A40E-54AB5997D334}" srcOrd="4" destOrd="0" presId="urn:microsoft.com/office/officeart/2018/2/layout/IconVerticalSolidList"/>
    <dgm:cxn modelId="{B6AA3505-92DE-403B-87F2-714BAD30F91B}" type="presParOf" srcId="{15024FEF-AD0C-4BE2-A40E-54AB5997D334}" destId="{77313CD2-84C4-4222-B740-E9715F222763}" srcOrd="0" destOrd="0" presId="urn:microsoft.com/office/officeart/2018/2/layout/IconVerticalSolidList"/>
    <dgm:cxn modelId="{FD0B49D6-291D-4442-9207-19DAF65FB5D7}" type="presParOf" srcId="{15024FEF-AD0C-4BE2-A40E-54AB5997D334}" destId="{69A63777-C86D-42C2-856D-834638D5595A}" srcOrd="1" destOrd="0" presId="urn:microsoft.com/office/officeart/2018/2/layout/IconVerticalSolidList"/>
    <dgm:cxn modelId="{C9D82EF7-75BD-40F8-A494-EE90FAD6178B}" type="presParOf" srcId="{15024FEF-AD0C-4BE2-A40E-54AB5997D334}" destId="{EDF2D4F2-2C84-4F78-9366-A13F6CAE3F31}" srcOrd="2" destOrd="0" presId="urn:microsoft.com/office/officeart/2018/2/layout/IconVerticalSolidList"/>
    <dgm:cxn modelId="{3C35D985-E2FE-461D-BCD7-1CC7890AB009}" type="presParOf" srcId="{15024FEF-AD0C-4BE2-A40E-54AB5997D334}" destId="{26BF8162-F4F6-4543-966A-1C5894A63FB0}" srcOrd="3" destOrd="0" presId="urn:microsoft.com/office/officeart/2018/2/layout/IconVerticalSolidList"/>
    <dgm:cxn modelId="{CCB2137A-340C-4600-8B16-4E90EDF6822F}" type="presParOf" srcId="{E51FE968-903D-4E54-A907-304707291C5E}" destId="{472A6BA7-39A6-41AA-98D1-F07BDB559291}" srcOrd="5" destOrd="0" presId="urn:microsoft.com/office/officeart/2018/2/layout/IconVerticalSolidList"/>
    <dgm:cxn modelId="{19695E3D-5B55-4E68-8536-E890393457D3}" type="presParOf" srcId="{E51FE968-903D-4E54-A907-304707291C5E}" destId="{D494F7DA-84C6-48F3-AD6F-5700740B83EE}" srcOrd="6" destOrd="0" presId="urn:microsoft.com/office/officeart/2018/2/layout/IconVerticalSolidList"/>
    <dgm:cxn modelId="{AD961C81-493A-4D97-9405-361C3734322D}" type="presParOf" srcId="{D494F7DA-84C6-48F3-AD6F-5700740B83EE}" destId="{1AB3FD30-7500-413E-B158-3D66DD3A07A4}" srcOrd="0" destOrd="0" presId="urn:microsoft.com/office/officeart/2018/2/layout/IconVerticalSolidList"/>
    <dgm:cxn modelId="{D304E777-C048-4CBC-83B6-4E3BA0E17CFE}" type="presParOf" srcId="{D494F7DA-84C6-48F3-AD6F-5700740B83EE}" destId="{EB296DE7-BC4E-4A36-A237-E3F8937FCE87}" srcOrd="1" destOrd="0" presId="urn:microsoft.com/office/officeart/2018/2/layout/IconVerticalSolidList"/>
    <dgm:cxn modelId="{D20BF51E-5EDC-487B-BEE6-DBA63E48D488}" type="presParOf" srcId="{D494F7DA-84C6-48F3-AD6F-5700740B83EE}" destId="{971CC9C0-9226-4A68-86B6-7A53830B45FA}" srcOrd="2" destOrd="0" presId="urn:microsoft.com/office/officeart/2018/2/layout/IconVerticalSolidList"/>
    <dgm:cxn modelId="{46320B26-B41E-4B17-BBCF-EC93A35546F6}" type="presParOf" srcId="{D494F7DA-84C6-48F3-AD6F-5700740B83EE}" destId="{9131A819-6B93-4355-867B-1CDFF300DB46}" srcOrd="3" destOrd="0" presId="urn:microsoft.com/office/officeart/2018/2/layout/IconVerticalSolidList"/>
    <dgm:cxn modelId="{1387C798-9490-4068-AD00-717EBE5F1F77}" type="presParOf" srcId="{E51FE968-903D-4E54-A907-304707291C5E}" destId="{5BD2C8E1-CC48-4BC5-80C1-D75F56D863D3}" srcOrd="7" destOrd="0" presId="urn:microsoft.com/office/officeart/2018/2/layout/IconVerticalSolidList"/>
    <dgm:cxn modelId="{454968AB-354C-4BC2-B905-A223A55BCB82}" type="presParOf" srcId="{E51FE968-903D-4E54-A907-304707291C5E}" destId="{A225A19C-C7CF-4E98-AD44-DED94E0C3F80}" srcOrd="8" destOrd="0" presId="urn:microsoft.com/office/officeart/2018/2/layout/IconVerticalSolidList"/>
    <dgm:cxn modelId="{6B84207A-8996-4C6D-8386-23F364D20844}" type="presParOf" srcId="{A225A19C-C7CF-4E98-AD44-DED94E0C3F80}" destId="{222A7A53-F869-45F0-BBF5-CFCBE44BD344}" srcOrd="0" destOrd="0" presId="urn:microsoft.com/office/officeart/2018/2/layout/IconVerticalSolidList"/>
    <dgm:cxn modelId="{28B1E885-A04E-4A86-BF86-07656B1D262A}" type="presParOf" srcId="{A225A19C-C7CF-4E98-AD44-DED94E0C3F80}" destId="{B5DCA20E-7C1B-4692-90E5-2C1CFAC38015}" srcOrd="1" destOrd="0" presId="urn:microsoft.com/office/officeart/2018/2/layout/IconVerticalSolidList"/>
    <dgm:cxn modelId="{49A1D6BC-54E7-41D0-964D-A7AB8FD00032}" type="presParOf" srcId="{A225A19C-C7CF-4E98-AD44-DED94E0C3F80}" destId="{5ADD5A7D-B135-4227-A17E-81A6CC0640DE}" srcOrd="2" destOrd="0" presId="urn:microsoft.com/office/officeart/2018/2/layout/IconVerticalSolidList"/>
    <dgm:cxn modelId="{78A97D46-8616-4FF3-A34A-CC8D9B4032B7}" type="presParOf" srcId="{A225A19C-C7CF-4E98-AD44-DED94E0C3F80}" destId="{CDD7E7B0-B447-4B8F-959E-6EA782340F3E}" srcOrd="3" destOrd="0" presId="urn:microsoft.com/office/officeart/2018/2/layout/IconVerticalSolidList"/>
    <dgm:cxn modelId="{AE3DBC41-ECC1-4B82-833A-2D05836BDD38}" type="presParOf" srcId="{E51FE968-903D-4E54-A907-304707291C5E}" destId="{190F0203-E884-42BE-874B-FB8A76E7C167}" srcOrd="9" destOrd="0" presId="urn:microsoft.com/office/officeart/2018/2/layout/IconVerticalSolidList"/>
    <dgm:cxn modelId="{A5F8AB1A-951B-4E51-9A9F-D005E3BA9252}" type="presParOf" srcId="{E51FE968-903D-4E54-A907-304707291C5E}" destId="{0CF0EF4C-1CF9-40B0-A16E-7B04C22E23A0}" srcOrd="10" destOrd="0" presId="urn:microsoft.com/office/officeart/2018/2/layout/IconVerticalSolidList"/>
    <dgm:cxn modelId="{52454C07-A6A3-4982-B4BE-834657E1C209}" type="presParOf" srcId="{0CF0EF4C-1CF9-40B0-A16E-7B04C22E23A0}" destId="{95697B57-C402-46FD-B3A8-E2C640594FDC}" srcOrd="0" destOrd="0" presId="urn:microsoft.com/office/officeart/2018/2/layout/IconVerticalSolidList"/>
    <dgm:cxn modelId="{41E40154-10CC-4FD8-892F-3E10918D25C5}" type="presParOf" srcId="{0CF0EF4C-1CF9-40B0-A16E-7B04C22E23A0}" destId="{B022D968-1ADB-48E3-B54B-14F8F57EDB7C}" srcOrd="1" destOrd="0" presId="urn:microsoft.com/office/officeart/2018/2/layout/IconVerticalSolidList"/>
    <dgm:cxn modelId="{FD7F050B-DE8A-4F15-BF6E-833135964AC9}" type="presParOf" srcId="{0CF0EF4C-1CF9-40B0-A16E-7B04C22E23A0}" destId="{9D231055-B33F-41C7-9126-04A55F611280}" srcOrd="2" destOrd="0" presId="urn:microsoft.com/office/officeart/2018/2/layout/IconVerticalSolidList"/>
    <dgm:cxn modelId="{5815253E-21D4-45EF-B0BC-02EC568625C3}" type="presParOf" srcId="{0CF0EF4C-1CF9-40B0-A16E-7B04C22E23A0}" destId="{D8C24DAC-4D3E-4C46-B3E0-8BE45A431E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DF762-74E4-4E60-BE76-40376FFA27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320DF6-7873-4012-AA9A-4458A59FB821}">
      <dgm:prSet/>
      <dgm:spPr/>
      <dgm:t>
        <a:bodyPr/>
        <a:lstStyle/>
        <a:p>
          <a:r>
            <a:rPr lang="en-US" dirty="0"/>
            <a:t>In July 2017, CSM along with 9 NYC parents &amp; AQE filed a complaint with the State Education Commissioner to demand they enforce the C4E and require NYC to lower class size.</a:t>
          </a:r>
        </a:p>
      </dgm:t>
    </dgm:pt>
    <dgm:pt modelId="{16258052-240D-42BB-95B9-B13C6E3FD14B}" type="parTrans" cxnId="{CF1EC888-EC4A-4D91-8C0F-D82824DED552}">
      <dgm:prSet/>
      <dgm:spPr/>
      <dgm:t>
        <a:bodyPr/>
        <a:lstStyle/>
        <a:p>
          <a:endParaRPr lang="en-US"/>
        </a:p>
      </dgm:t>
    </dgm:pt>
    <dgm:pt modelId="{E0A8B5F4-56AE-4234-A54F-7C67F0A38143}" type="sibTrans" cxnId="{CF1EC888-EC4A-4D91-8C0F-D82824DED552}">
      <dgm:prSet/>
      <dgm:spPr/>
      <dgm:t>
        <a:bodyPr/>
        <a:lstStyle/>
        <a:p>
          <a:endParaRPr lang="en-US"/>
        </a:p>
      </dgm:t>
    </dgm:pt>
    <dgm:pt modelId="{1BFAA202-38D8-4CEF-870F-F88891CE0520}">
      <dgm:prSet/>
      <dgm:spPr/>
      <dgm:t>
        <a:bodyPr/>
        <a:lstStyle/>
        <a:p>
          <a:r>
            <a:rPr lang="en-US" dirty="0"/>
            <a:t>In April 2018, after the Commissioner ruled against us, we followed up with a lawsuit vs. the city and the state in the NYS Supreme Court.</a:t>
          </a:r>
        </a:p>
      </dgm:t>
    </dgm:pt>
    <dgm:pt modelId="{63CCE56C-1CAC-40F9-BDB6-4689BFFE63CF}" type="parTrans" cxnId="{B663AA28-4FCC-49F5-BA77-1D06E1A77BEC}">
      <dgm:prSet/>
      <dgm:spPr/>
      <dgm:t>
        <a:bodyPr/>
        <a:lstStyle/>
        <a:p>
          <a:endParaRPr lang="en-US"/>
        </a:p>
      </dgm:t>
    </dgm:pt>
    <dgm:pt modelId="{82483269-1352-482A-8CD9-E97A30536A1F}" type="sibTrans" cxnId="{B663AA28-4FCC-49F5-BA77-1D06E1A77BEC}">
      <dgm:prSet/>
      <dgm:spPr/>
      <dgm:t>
        <a:bodyPr/>
        <a:lstStyle/>
        <a:p>
          <a:endParaRPr lang="en-US"/>
        </a:p>
      </dgm:t>
    </dgm:pt>
    <dgm:pt modelId="{D71C2392-78F8-440B-91B6-63AE43CC263E}">
      <dgm:prSet/>
      <dgm:spPr/>
      <dgm:t>
        <a:bodyPr/>
        <a:lstStyle/>
        <a:p>
          <a:r>
            <a:rPr lang="en-US" dirty="0"/>
            <a:t>Though Judge Henry </a:t>
          </a:r>
          <a:r>
            <a:rPr lang="en-US" dirty="0" err="1"/>
            <a:t>Zwack</a:t>
          </a:r>
          <a:r>
            <a:rPr lang="en-US" dirty="0"/>
            <a:t> ruled that the Commissioner’s decision to allow NYC to increase class size should be given deference, we appealed the case to the Appellate Court in May 2019.</a:t>
          </a:r>
        </a:p>
      </dgm:t>
    </dgm:pt>
    <dgm:pt modelId="{DD9471A7-2802-4C18-B977-2DA711E64E37}" type="parTrans" cxnId="{6EFE4138-6F88-4D6B-BAD0-FEB37B937CD8}">
      <dgm:prSet/>
      <dgm:spPr/>
      <dgm:t>
        <a:bodyPr/>
        <a:lstStyle/>
        <a:p>
          <a:endParaRPr lang="en-US"/>
        </a:p>
      </dgm:t>
    </dgm:pt>
    <dgm:pt modelId="{7F7217D9-21BA-46A2-AF5F-46F6AC859C88}" type="sibTrans" cxnId="{6EFE4138-6F88-4D6B-BAD0-FEB37B937CD8}">
      <dgm:prSet/>
      <dgm:spPr/>
      <dgm:t>
        <a:bodyPr/>
        <a:lstStyle/>
        <a:p>
          <a:endParaRPr lang="en-US"/>
        </a:p>
      </dgm:t>
    </dgm:pt>
    <dgm:pt modelId="{C7CA028F-CEC3-4E4B-92EB-640DE062577B}">
      <dgm:prSet/>
      <dgm:spPr/>
      <dgm:t>
        <a:bodyPr/>
        <a:lstStyle/>
        <a:p>
          <a:r>
            <a:rPr lang="en-US" i="1" dirty="0"/>
            <a:t>Hearings were held at the NY Appellate Court in Albany on Monday, January 13, 2020.  </a:t>
          </a:r>
        </a:p>
      </dgm:t>
    </dgm:pt>
    <dgm:pt modelId="{B10D16D8-7754-47DD-B8FA-3E098DDD777A}" type="parTrans" cxnId="{40431CDA-73E5-4743-9AA6-A6E5B645D498}">
      <dgm:prSet/>
      <dgm:spPr/>
      <dgm:t>
        <a:bodyPr/>
        <a:lstStyle/>
        <a:p>
          <a:endParaRPr lang="en-US"/>
        </a:p>
      </dgm:t>
    </dgm:pt>
    <dgm:pt modelId="{7F926EB8-098F-42D1-B245-D7114A5FE9C2}" type="sibTrans" cxnId="{40431CDA-73E5-4743-9AA6-A6E5B645D498}">
      <dgm:prSet/>
      <dgm:spPr/>
      <dgm:t>
        <a:bodyPr/>
        <a:lstStyle/>
        <a:p>
          <a:endParaRPr lang="en-US"/>
        </a:p>
      </dgm:t>
    </dgm:pt>
    <dgm:pt modelId="{6992014C-3B83-47B8-BC57-FE227A94BA47}" type="pres">
      <dgm:prSet presAssocID="{720DF762-74E4-4E60-BE76-40376FFA2773}" presName="root" presStyleCnt="0">
        <dgm:presLayoutVars>
          <dgm:dir/>
          <dgm:resizeHandles val="exact"/>
        </dgm:presLayoutVars>
      </dgm:prSet>
      <dgm:spPr/>
    </dgm:pt>
    <dgm:pt modelId="{E3FEDE26-5327-4731-8729-5C82CA95D750}" type="pres">
      <dgm:prSet presAssocID="{B4320DF6-7873-4012-AA9A-4458A59FB821}" presName="compNode" presStyleCnt="0"/>
      <dgm:spPr/>
    </dgm:pt>
    <dgm:pt modelId="{E045A96A-2554-4A7D-9005-91C29BE6282D}" type="pres">
      <dgm:prSet presAssocID="{B4320DF6-7873-4012-AA9A-4458A59FB821}" presName="bgRect" presStyleLbl="bgShp" presStyleIdx="0" presStyleCnt="4"/>
      <dgm:spPr/>
    </dgm:pt>
    <dgm:pt modelId="{2006323D-D1C9-4222-8D11-18763A4F7C2E}" type="pres">
      <dgm:prSet presAssocID="{B4320DF6-7873-4012-AA9A-4458A59FB82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ilding"/>
        </a:ext>
      </dgm:extLst>
    </dgm:pt>
    <dgm:pt modelId="{C49C9295-4F51-48BB-A46F-F6F6BB8B87EA}" type="pres">
      <dgm:prSet presAssocID="{B4320DF6-7873-4012-AA9A-4458A59FB821}" presName="spaceRect" presStyleCnt="0"/>
      <dgm:spPr/>
    </dgm:pt>
    <dgm:pt modelId="{43E44D88-87CB-4279-AA2A-1E3A6EC5838A}" type="pres">
      <dgm:prSet presAssocID="{B4320DF6-7873-4012-AA9A-4458A59FB821}" presName="parTx" presStyleLbl="revTx" presStyleIdx="0" presStyleCnt="4">
        <dgm:presLayoutVars>
          <dgm:chMax val="0"/>
          <dgm:chPref val="0"/>
        </dgm:presLayoutVars>
      </dgm:prSet>
      <dgm:spPr/>
    </dgm:pt>
    <dgm:pt modelId="{32C20912-B8C7-457E-AB28-98C2ECD4E768}" type="pres">
      <dgm:prSet presAssocID="{E0A8B5F4-56AE-4234-A54F-7C67F0A38143}" presName="sibTrans" presStyleCnt="0"/>
      <dgm:spPr/>
    </dgm:pt>
    <dgm:pt modelId="{7B270B14-32A7-4B7E-8360-C37DEC67E3C6}" type="pres">
      <dgm:prSet presAssocID="{1BFAA202-38D8-4CEF-870F-F88891CE0520}" presName="compNode" presStyleCnt="0"/>
      <dgm:spPr/>
    </dgm:pt>
    <dgm:pt modelId="{6B39AC2E-1413-4B62-9299-E529EB0A9758}" type="pres">
      <dgm:prSet presAssocID="{1BFAA202-38D8-4CEF-870F-F88891CE0520}" presName="bgRect" presStyleLbl="bgShp" presStyleIdx="1" presStyleCnt="4"/>
      <dgm:spPr/>
    </dgm:pt>
    <dgm:pt modelId="{7C9640F9-0ABC-451B-AD42-5419DD2CA3FE}" type="pres">
      <dgm:prSet presAssocID="{1BFAA202-38D8-4CEF-870F-F88891CE052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urt"/>
        </a:ext>
      </dgm:extLst>
    </dgm:pt>
    <dgm:pt modelId="{8F39FA3D-16BC-419D-8B85-54C5A470B438}" type="pres">
      <dgm:prSet presAssocID="{1BFAA202-38D8-4CEF-870F-F88891CE0520}" presName="spaceRect" presStyleCnt="0"/>
      <dgm:spPr/>
    </dgm:pt>
    <dgm:pt modelId="{0A0E8456-F419-4074-AEC9-A6BB59063F3C}" type="pres">
      <dgm:prSet presAssocID="{1BFAA202-38D8-4CEF-870F-F88891CE0520}" presName="parTx" presStyleLbl="revTx" presStyleIdx="1" presStyleCnt="4">
        <dgm:presLayoutVars>
          <dgm:chMax val="0"/>
          <dgm:chPref val="0"/>
        </dgm:presLayoutVars>
      </dgm:prSet>
      <dgm:spPr/>
    </dgm:pt>
    <dgm:pt modelId="{A13B8D1E-DC11-4AC5-93C6-C69FAD045FCA}" type="pres">
      <dgm:prSet presAssocID="{82483269-1352-482A-8CD9-E97A30536A1F}" presName="sibTrans" presStyleCnt="0"/>
      <dgm:spPr/>
    </dgm:pt>
    <dgm:pt modelId="{A0D3A974-CE86-4F82-A084-A8709CCAF90A}" type="pres">
      <dgm:prSet presAssocID="{D71C2392-78F8-440B-91B6-63AE43CC263E}" presName="compNode" presStyleCnt="0"/>
      <dgm:spPr/>
    </dgm:pt>
    <dgm:pt modelId="{F2551013-5881-410D-9A5F-DCB9B40194F1}" type="pres">
      <dgm:prSet presAssocID="{D71C2392-78F8-440B-91B6-63AE43CC263E}" presName="bgRect" presStyleLbl="bgShp" presStyleIdx="2" presStyleCnt="4"/>
      <dgm:spPr/>
    </dgm:pt>
    <dgm:pt modelId="{3F8CD677-75A8-4C0A-9C2D-6384A1C4A088}" type="pres">
      <dgm:prSet presAssocID="{D71C2392-78F8-440B-91B6-63AE43CC263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a:ext>
      </dgm:extLst>
    </dgm:pt>
    <dgm:pt modelId="{9AF4847C-9437-448E-BFB1-8878A9D7ABB6}" type="pres">
      <dgm:prSet presAssocID="{D71C2392-78F8-440B-91B6-63AE43CC263E}" presName="spaceRect" presStyleCnt="0"/>
      <dgm:spPr/>
    </dgm:pt>
    <dgm:pt modelId="{31BE98F1-E4DE-4B25-8D8C-E402A438237A}" type="pres">
      <dgm:prSet presAssocID="{D71C2392-78F8-440B-91B6-63AE43CC263E}" presName="parTx" presStyleLbl="revTx" presStyleIdx="2" presStyleCnt="4">
        <dgm:presLayoutVars>
          <dgm:chMax val="0"/>
          <dgm:chPref val="0"/>
        </dgm:presLayoutVars>
      </dgm:prSet>
      <dgm:spPr/>
    </dgm:pt>
    <dgm:pt modelId="{524C735E-8B1A-4D2D-A01C-30E1855CE4CF}" type="pres">
      <dgm:prSet presAssocID="{7F7217D9-21BA-46A2-AF5F-46F6AC859C88}" presName="sibTrans" presStyleCnt="0"/>
      <dgm:spPr/>
    </dgm:pt>
    <dgm:pt modelId="{5E098BE1-7422-4FF6-AD9B-329A395EBC01}" type="pres">
      <dgm:prSet presAssocID="{C7CA028F-CEC3-4E4B-92EB-640DE062577B}" presName="compNode" presStyleCnt="0"/>
      <dgm:spPr/>
    </dgm:pt>
    <dgm:pt modelId="{293FBFC6-D7FD-4104-BD46-5DC1642DBBEC}" type="pres">
      <dgm:prSet presAssocID="{C7CA028F-CEC3-4E4B-92EB-640DE062577B}" presName="bgRect" presStyleLbl="bgShp" presStyleIdx="3" presStyleCnt="4"/>
      <dgm:spPr/>
    </dgm:pt>
    <dgm:pt modelId="{3BDCDEEE-2C92-4849-BE86-DC64BAD990A5}" type="pres">
      <dgm:prSet presAssocID="{C7CA028F-CEC3-4E4B-92EB-640DE062577B}"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ales of justice"/>
        </a:ext>
      </dgm:extLst>
    </dgm:pt>
    <dgm:pt modelId="{812CAA13-09D1-4F91-B675-2BC520D35583}" type="pres">
      <dgm:prSet presAssocID="{C7CA028F-CEC3-4E4B-92EB-640DE062577B}" presName="spaceRect" presStyleCnt="0"/>
      <dgm:spPr/>
    </dgm:pt>
    <dgm:pt modelId="{9DD915D1-046E-4E0C-A223-8310EB89DA55}" type="pres">
      <dgm:prSet presAssocID="{C7CA028F-CEC3-4E4B-92EB-640DE062577B}" presName="parTx" presStyleLbl="revTx" presStyleIdx="3" presStyleCnt="4">
        <dgm:presLayoutVars>
          <dgm:chMax val="0"/>
          <dgm:chPref val="0"/>
        </dgm:presLayoutVars>
      </dgm:prSet>
      <dgm:spPr/>
    </dgm:pt>
  </dgm:ptLst>
  <dgm:cxnLst>
    <dgm:cxn modelId="{B663AA28-4FCC-49F5-BA77-1D06E1A77BEC}" srcId="{720DF762-74E4-4E60-BE76-40376FFA2773}" destId="{1BFAA202-38D8-4CEF-870F-F88891CE0520}" srcOrd="1" destOrd="0" parTransId="{63CCE56C-1CAC-40F9-BDB6-4689BFFE63CF}" sibTransId="{82483269-1352-482A-8CD9-E97A30536A1F}"/>
    <dgm:cxn modelId="{6EFE4138-6F88-4D6B-BAD0-FEB37B937CD8}" srcId="{720DF762-74E4-4E60-BE76-40376FFA2773}" destId="{D71C2392-78F8-440B-91B6-63AE43CC263E}" srcOrd="2" destOrd="0" parTransId="{DD9471A7-2802-4C18-B977-2DA711E64E37}" sibTransId="{7F7217D9-21BA-46A2-AF5F-46F6AC859C88}"/>
    <dgm:cxn modelId="{74281E67-06EA-4CDA-B9ED-B2F0863E4954}" type="presOf" srcId="{B4320DF6-7873-4012-AA9A-4458A59FB821}" destId="{43E44D88-87CB-4279-AA2A-1E3A6EC5838A}" srcOrd="0" destOrd="0" presId="urn:microsoft.com/office/officeart/2018/2/layout/IconVerticalSolidList"/>
    <dgm:cxn modelId="{D36BC355-7EA9-42E9-B8CB-E5079AA54613}" type="presOf" srcId="{720DF762-74E4-4E60-BE76-40376FFA2773}" destId="{6992014C-3B83-47B8-BC57-FE227A94BA47}" srcOrd="0" destOrd="0" presId="urn:microsoft.com/office/officeart/2018/2/layout/IconVerticalSolidList"/>
    <dgm:cxn modelId="{4DA2D882-8128-4DD7-BBD1-588198A43494}" type="presOf" srcId="{C7CA028F-CEC3-4E4B-92EB-640DE062577B}" destId="{9DD915D1-046E-4E0C-A223-8310EB89DA55}" srcOrd="0" destOrd="0" presId="urn:microsoft.com/office/officeart/2018/2/layout/IconVerticalSolidList"/>
    <dgm:cxn modelId="{52500E88-C8B5-4A24-AF83-A934797C8C24}" type="presOf" srcId="{D71C2392-78F8-440B-91B6-63AE43CC263E}" destId="{31BE98F1-E4DE-4B25-8D8C-E402A438237A}" srcOrd="0" destOrd="0" presId="urn:microsoft.com/office/officeart/2018/2/layout/IconVerticalSolidList"/>
    <dgm:cxn modelId="{CF1EC888-EC4A-4D91-8C0F-D82824DED552}" srcId="{720DF762-74E4-4E60-BE76-40376FFA2773}" destId="{B4320DF6-7873-4012-AA9A-4458A59FB821}" srcOrd="0" destOrd="0" parTransId="{16258052-240D-42BB-95B9-B13C6E3FD14B}" sibTransId="{E0A8B5F4-56AE-4234-A54F-7C67F0A38143}"/>
    <dgm:cxn modelId="{C999A7C9-B327-4D0B-9D4E-0BBCCF9CC1CC}" type="presOf" srcId="{1BFAA202-38D8-4CEF-870F-F88891CE0520}" destId="{0A0E8456-F419-4074-AEC9-A6BB59063F3C}" srcOrd="0" destOrd="0" presId="urn:microsoft.com/office/officeart/2018/2/layout/IconVerticalSolidList"/>
    <dgm:cxn modelId="{40431CDA-73E5-4743-9AA6-A6E5B645D498}" srcId="{720DF762-74E4-4E60-BE76-40376FFA2773}" destId="{C7CA028F-CEC3-4E4B-92EB-640DE062577B}" srcOrd="3" destOrd="0" parTransId="{B10D16D8-7754-47DD-B8FA-3E098DDD777A}" sibTransId="{7F926EB8-098F-42D1-B245-D7114A5FE9C2}"/>
    <dgm:cxn modelId="{08C94B7C-9396-4F45-A296-D24C62A84EDA}" type="presParOf" srcId="{6992014C-3B83-47B8-BC57-FE227A94BA47}" destId="{E3FEDE26-5327-4731-8729-5C82CA95D750}" srcOrd="0" destOrd="0" presId="urn:microsoft.com/office/officeart/2018/2/layout/IconVerticalSolidList"/>
    <dgm:cxn modelId="{8A7C80E0-B4B5-4E69-8869-6E702E148F35}" type="presParOf" srcId="{E3FEDE26-5327-4731-8729-5C82CA95D750}" destId="{E045A96A-2554-4A7D-9005-91C29BE6282D}" srcOrd="0" destOrd="0" presId="urn:microsoft.com/office/officeart/2018/2/layout/IconVerticalSolidList"/>
    <dgm:cxn modelId="{74451211-F9DE-4371-92DF-C98193411555}" type="presParOf" srcId="{E3FEDE26-5327-4731-8729-5C82CA95D750}" destId="{2006323D-D1C9-4222-8D11-18763A4F7C2E}" srcOrd="1" destOrd="0" presId="urn:microsoft.com/office/officeart/2018/2/layout/IconVerticalSolidList"/>
    <dgm:cxn modelId="{0D4661C8-233A-4226-9F05-CDDD74584680}" type="presParOf" srcId="{E3FEDE26-5327-4731-8729-5C82CA95D750}" destId="{C49C9295-4F51-48BB-A46F-F6F6BB8B87EA}" srcOrd="2" destOrd="0" presId="urn:microsoft.com/office/officeart/2018/2/layout/IconVerticalSolidList"/>
    <dgm:cxn modelId="{A7B11986-F239-48DE-BE83-5D28894A2860}" type="presParOf" srcId="{E3FEDE26-5327-4731-8729-5C82CA95D750}" destId="{43E44D88-87CB-4279-AA2A-1E3A6EC5838A}" srcOrd="3" destOrd="0" presId="urn:microsoft.com/office/officeart/2018/2/layout/IconVerticalSolidList"/>
    <dgm:cxn modelId="{2E8487A4-AD6F-4C8A-BFAC-17FD489FF943}" type="presParOf" srcId="{6992014C-3B83-47B8-BC57-FE227A94BA47}" destId="{32C20912-B8C7-457E-AB28-98C2ECD4E768}" srcOrd="1" destOrd="0" presId="urn:microsoft.com/office/officeart/2018/2/layout/IconVerticalSolidList"/>
    <dgm:cxn modelId="{3CA6C6A5-38A0-4036-B7C2-2429C2ED90F8}" type="presParOf" srcId="{6992014C-3B83-47B8-BC57-FE227A94BA47}" destId="{7B270B14-32A7-4B7E-8360-C37DEC67E3C6}" srcOrd="2" destOrd="0" presId="urn:microsoft.com/office/officeart/2018/2/layout/IconVerticalSolidList"/>
    <dgm:cxn modelId="{8FCBD188-D8AF-41C0-96C0-42B70C838521}" type="presParOf" srcId="{7B270B14-32A7-4B7E-8360-C37DEC67E3C6}" destId="{6B39AC2E-1413-4B62-9299-E529EB0A9758}" srcOrd="0" destOrd="0" presId="urn:microsoft.com/office/officeart/2018/2/layout/IconVerticalSolidList"/>
    <dgm:cxn modelId="{08B64776-6CB1-4838-82B6-6E5B437D9999}" type="presParOf" srcId="{7B270B14-32A7-4B7E-8360-C37DEC67E3C6}" destId="{7C9640F9-0ABC-451B-AD42-5419DD2CA3FE}" srcOrd="1" destOrd="0" presId="urn:microsoft.com/office/officeart/2018/2/layout/IconVerticalSolidList"/>
    <dgm:cxn modelId="{A1D25E93-CB4A-42CC-8BD8-CDD0FAA8E86C}" type="presParOf" srcId="{7B270B14-32A7-4B7E-8360-C37DEC67E3C6}" destId="{8F39FA3D-16BC-419D-8B85-54C5A470B438}" srcOrd="2" destOrd="0" presId="urn:microsoft.com/office/officeart/2018/2/layout/IconVerticalSolidList"/>
    <dgm:cxn modelId="{91FF4B27-7042-4B35-BC83-E0A00D50BDB9}" type="presParOf" srcId="{7B270B14-32A7-4B7E-8360-C37DEC67E3C6}" destId="{0A0E8456-F419-4074-AEC9-A6BB59063F3C}" srcOrd="3" destOrd="0" presId="urn:microsoft.com/office/officeart/2018/2/layout/IconVerticalSolidList"/>
    <dgm:cxn modelId="{30534E3A-5344-471E-AA09-936B140DC05F}" type="presParOf" srcId="{6992014C-3B83-47B8-BC57-FE227A94BA47}" destId="{A13B8D1E-DC11-4AC5-93C6-C69FAD045FCA}" srcOrd="3" destOrd="0" presId="urn:microsoft.com/office/officeart/2018/2/layout/IconVerticalSolidList"/>
    <dgm:cxn modelId="{DEEE0D3E-2D5C-4FDD-8EC7-682CFA5858BA}" type="presParOf" srcId="{6992014C-3B83-47B8-BC57-FE227A94BA47}" destId="{A0D3A974-CE86-4F82-A084-A8709CCAF90A}" srcOrd="4" destOrd="0" presId="urn:microsoft.com/office/officeart/2018/2/layout/IconVerticalSolidList"/>
    <dgm:cxn modelId="{9D6ECDA6-55A1-47F4-9A4F-7D3916D1DC2C}" type="presParOf" srcId="{A0D3A974-CE86-4F82-A084-A8709CCAF90A}" destId="{F2551013-5881-410D-9A5F-DCB9B40194F1}" srcOrd="0" destOrd="0" presId="urn:microsoft.com/office/officeart/2018/2/layout/IconVerticalSolidList"/>
    <dgm:cxn modelId="{128EDEB1-EAAD-41E6-B1BA-571FABA8A419}" type="presParOf" srcId="{A0D3A974-CE86-4F82-A084-A8709CCAF90A}" destId="{3F8CD677-75A8-4C0A-9C2D-6384A1C4A088}" srcOrd="1" destOrd="0" presId="urn:microsoft.com/office/officeart/2018/2/layout/IconVerticalSolidList"/>
    <dgm:cxn modelId="{936B9FA8-7533-43FE-90F3-4D656B410AF0}" type="presParOf" srcId="{A0D3A974-CE86-4F82-A084-A8709CCAF90A}" destId="{9AF4847C-9437-448E-BFB1-8878A9D7ABB6}" srcOrd="2" destOrd="0" presId="urn:microsoft.com/office/officeart/2018/2/layout/IconVerticalSolidList"/>
    <dgm:cxn modelId="{89358424-E38F-4A2E-88B4-E953A5F5121C}" type="presParOf" srcId="{A0D3A974-CE86-4F82-A084-A8709CCAF90A}" destId="{31BE98F1-E4DE-4B25-8D8C-E402A438237A}" srcOrd="3" destOrd="0" presId="urn:microsoft.com/office/officeart/2018/2/layout/IconVerticalSolidList"/>
    <dgm:cxn modelId="{8D97E420-60F5-45A9-BAE5-CB28FE3112B8}" type="presParOf" srcId="{6992014C-3B83-47B8-BC57-FE227A94BA47}" destId="{524C735E-8B1A-4D2D-A01C-30E1855CE4CF}" srcOrd="5" destOrd="0" presId="urn:microsoft.com/office/officeart/2018/2/layout/IconVerticalSolidList"/>
    <dgm:cxn modelId="{2122C41C-AE9C-4D8F-A188-D8BB126F9106}" type="presParOf" srcId="{6992014C-3B83-47B8-BC57-FE227A94BA47}" destId="{5E098BE1-7422-4FF6-AD9B-329A395EBC01}" srcOrd="6" destOrd="0" presId="urn:microsoft.com/office/officeart/2018/2/layout/IconVerticalSolidList"/>
    <dgm:cxn modelId="{C4AC44FC-6A35-4C84-9242-A63BEF5D2B5F}" type="presParOf" srcId="{5E098BE1-7422-4FF6-AD9B-329A395EBC01}" destId="{293FBFC6-D7FD-4104-BD46-5DC1642DBBEC}" srcOrd="0" destOrd="0" presId="urn:microsoft.com/office/officeart/2018/2/layout/IconVerticalSolidList"/>
    <dgm:cxn modelId="{57867F00-ECED-4A16-B042-E1E43AA01A6D}" type="presParOf" srcId="{5E098BE1-7422-4FF6-AD9B-329A395EBC01}" destId="{3BDCDEEE-2C92-4849-BE86-DC64BAD990A5}" srcOrd="1" destOrd="0" presId="urn:microsoft.com/office/officeart/2018/2/layout/IconVerticalSolidList"/>
    <dgm:cxn modelId="{294688BC-F513-46A2-A8F2-EBE35E5BCF6B}" type="presParOf" srcId="{5E098BE1-7422-4FF6-AD9B-329A395EBC01}" destId="{812CAA13-09D1-4F91-B675-2BC520D35583}" srcOrd="2" destOrd="0" presId="urn:microsoft.com/office/officeart/2018/2/layout/IconVerticalSolidList"/>
    <dgm:cxn modelId="{3A1E2781-8D8F-486D-A089-6FED1A6FDD47}" type="presParOf" srcId="{5E098BE1-7422-4FF6-AD9B-329A395EBC01}" destId="{9DD915D1-046E-4E0C-A223-8310EB89DA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50D43-2DF2-4008-8BC6-6642DBEED7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4055D2-5F9D-4A76-BD65-9CE9440EFF54}">
      <dgm:prSet custT="1"/>
      <dgm:spPr/>
      <dgm:t>
        <a:bodyPr/>
        <a:lstStyle/>
        <a:p>
          <a:r>
            <a:rPr lang="en-US" sz="1600" dirty="0"/>
            <a:t>Contact your state legislators urging them to amend the law to relieve DOE’s obligation to provide space for charters in public schools or pay for their rent in private buildings.</a:t>
          </a:r>
          <a:br>
            <a:rPr lang="en-US" sz="1600" dirty="0"/>
          </a:br>
          <a:endParaRPr lang="en-US" sz="1600" dirty="0"/>
        </a:p>
      </dgm:t>
    </dgm:pt>
    <dgm:pt modelId="{88D1C99F-3C10-45A4-8D50-B0FAA32E259D}" type="parTrans" cxnId="{C3927FC9-89A4-43C8-836D-045967FA623B}">
      <dgm:prSet/>
      <dgm:spPr/>
      <dgm:t>
        <a:bodyPr/>
        <a:lstStyle/>
        <a:p>
          <a:endParaRPr lang="en-US"/>
        </a:p>
      </dgm:t>
    </dgm:pt>
    <dgm:pt modelId="{033FCC52-B97E-47C7-9302-FC3F3549B73C}" type="sibTrans" cxnId="{C3927FC9-89A4-43C8-836D-045967FA623B}">
      <dgm:prSet/>
      <dgm:spPr/>
      <dgm:t>
        <a:bodyPr/>
        <a:lstStyle/>
        <a:p>
          <a:endParaRPr lang="en-US"/>
        </a:p>
      </dgm:t>
    </dgm:pt>
    <dgm:pt modelId="{B7261FC9-0E44-4550-B850-9CEA14E7C11A}">
      <dgm:prSet custT="1"/>
      <dgm:spPr/>
      <dgm:t>
        <a:bodyPr/>
        <a:lstStyle/>
        <a:p>
          <a:r>
            <a:rPr lang="en-US" sz="1600" b="1" i="1" dirty="0"/>
            <a:t>Join us in advocating for specific funding be allocated for class size reduction in next city budget and that the capital plan be expanded.</a:t>
          </a:r>
          <a:br>
            <a:rPr lang="en-US" sz="1600" b="1" i="1" dirty="0"/>
          </a:br>
          <a:endParaRPr lang="en-US" sz="1600" dirty="0"/>
        </a:p>
      </dgm:t>
    </dgm:pt>
    <dgm:pt modelId="{B9FBBAEE-A4D9-436E-812F-B1DE087F2528}" type="parTrans" cxnId="{B97957E5-A5A6-4F4B-9E59-BDB005B2612F}">
      <dgm:prSet/>
      <dgm:spPr/>
      <dgm:t>
        <a:bodyPr/>
        <a:lstStyle/>
        <a:p>
          <a:endParaRPr lang="en-US"/>
        </a:p>
      </dgm:t>
    </dgm:pt>
    <dgm:pt modelId="{05CA323B-D2E1-4DAC-B155-5ACC8EC6BC74}" type="sibTrans" cxnId="{B97957E5-A5A6-4F4B-9E59-BDB005B2612F}">
      <dgm:prSet/>
      <dgm:spPr/>
      <dgm:t>
        <a:bodyPr/>
        <a:lstStyle/>
        <a:p>
          <a:endParaRPr lang="en-US"/>
        </a:p>
      </dgm:t>
    </dgm:pt>
    <dgm:pt modelId="{457B3373-71A3-4B14-919F-79554C3E948B}">
      <dgm:prSet/>
      <dgm:spPr/>
      <dgm:t>
        <a:bodyPr/>
        <a:lstStyle/>
        <a:p>
          <a:r>
            <a:rPr lang="en-US"/>
            <a:t>City Hall Rally and hearings on class size to come. </a:t>
          </a:r>
        </a:p>
      </dgm:t>
    </dgm:pt>
    <dgm:pt modelId="{A02DA52A-6247-4414-843E-0F88CA5D73F3}" type="parTrans" cxnId="{B5EC0421-1B28-4BB7-AD7E-45A88067495B}">
      <dgm:prSet/>
      <dgm:spPr/>
      <dgm:t>
        <a:bodyPr/>
        <a:lstStyle/>
        <a:p>
          <a:endParaRPr lang="en-US"/>
        </a:p>
      </dgm:t>
    </dgm:pt>
    <dgm:pt modelId="{005B339B-BD86-4610-ACE2-F0A7AC11D5EC}" type="sibTrans" cxnId="{B5EC0421-1B28-4BB7-AD7E-45A88067495B}">
      <dgm:prSet/>
      <dgm:spPr/>
      <dgm:t>
        <a:bodyPr/>
        <a:lstStyle/>
        <a:p>
          <a:endParaRPr lang="en-US"/>
        </a:p>
      </dgm:t>
    </dgm:pt>
    <dgm:pt modelId="{04945800-8A56-47A0-BB41-3263D0C54C97}">
      <dgm:prSet/>
      <dgm:spPr/>
      <dgm:t>
        <a:bodyPr/>
        <a:lstStyle/>
        <a:p>
          <a:r>
            <a:rPr lang="en-US" dirty="0"/>
            <a:t>We’re co-sponsoring a Parent Action Conference with NYC Kids PAC on March 7, 2020 with panels &amp; workshops to explore these issues and more.</a:t>
          </a:r>
        </a:p>
      </dgm:t>
    </dgm:pt>
    <dgm:pt modelId="{21AEF21E-A446-4038-8532-E9B1D68BC7A3}" type="parTrans" cxnId="{AD8A7A1A-BC3B-4FF9-A423-4466F909AD75}">
      <dgm:prSet/>
      <dgm:spPr/>
      <dgm:t>
        <a:bodyPr/>
        <a:lstStyle/>
        <a:p>
          <a:endParaRPr lang="en-US"/>
        </a:p>
      </dgm:t>
    </dgm:pt>
    <dgm:pt modelId="{6B44954C-98C3-435A-A059-46EEA2AF3B84}" type="sibTrans" cxnId="{AD8A7A1A-BC3B-4FF9-A423-4466F909AD75}">
      <dgm:prSet/>
      <dgm:spPr/>
      <dgm:t>
        <a:bodyPr/>
        <a:lstStyle/>
        <a:p>
          <a:endParaRPr lang="en-US"/>
        </a:p>
      </dgm:t>
    </dgm:pt>
    <dgm:pt modelId="{762B1224-4933-4587-85FD-C7A826800C12}">
      <dgm:prSet/>
      <dgm:spPr/>
      <dgm:t>
        <a:bodyPr/>
        <a:lstStyle/>
        <a:p>
          <a:r>
            <a:rPr lang="en-US" b="1" i="1"/>
            <a:t>Sign up for our newsletter for updates at </a:t>
          </a:r>
          <a:r>
            <a:rPr lang="en-US" b="1" i="1">
              <a:hlinkClick xmlns:r="http://schemas.openxmlformats.org/officeDocument/2006/relationships" r:id="rId1"/>
            </a:rPr>
            <a:t>www.classsizematters.org</a:t>
          </a:r>
          <a:endParaRPr lang="en-US"/>
        </a:p>
      </dgm:t>
    </dgm:pt>
    <dgm:pt modelId="{76DE8A9E-4CB2-44B8-8915-F39ABF78698A}" type="parTrans" cxnId="{9FF455A2-A675-49C2-9685-FF1DF6980379}">
      <dgm:prSet/>
      <dgm:spPr/>
      <dgm:t>
        <a:bodyPr/>
        <a:lstStyle/>
        <a:p>
          <a:endParaRPr lang="en-US"/>
        </a:p>
      </dgm:t>
    </dgm:pt>
    <dgm:pt modelId="{AB9C5850-7040-436E-972D-F30802232E8A}" type="sibTrans" cxnId="{9FF455A2-A675-49C2-9685-FF1DF6980379}">
      <dgm:prSet/>
      <dgm:spPr/>
      <dgm:t>
        <a:bodyPr/>
        <a:lstStyle/>
        <a:p>
          <a:endParaRPr lang="en-US"/>
        </a:p>
      </dgm:t>
    </dgm:pt>
    <dgm:pt modelId="{DEF891F2-7BAF-449A-8777-6C2FAFE00155}" type="pres">
      <dgm:prSet presAssocID="{3BF50D43-2DF2-4008-8BC6-6642DBEED70A}" presName="root" presStyleCnt="0">
        <dgm:presLayoutVars>
          <dgm:dir/>
          <dgm:resizeHandles val="exact"/>
        </dgm:presLayoutVars>
      </dgm:prSet>
      <dgm:spPr/>
    </dgm:pt>
    <dgm:pt modelId="{B73AAD90-2841-4FBA-BA9B-00455E5245DF}" type="pres">
      <dgm:prSet presAssocID="{FB4055D2-5F9D-4A76-BD65-9CE9440EFF54}" presName="compNode" presStyleCnt="0"/>
      <dgm:spPr/>
    </dgm:pt>
    <dgm:pt modelId="{1411D4CF-CEDC-4DB8-BAEB-63ED28F899C7}" type="pres">
      <dgm:prSet presAssocID="{FB4055D2-5F9D-4A76-BD65-9CE9440EFF54}" presName="bgRect" presStyleLbl="bgShp" presStyleIdx="0" presStyleCnt="5"/>
      <dgm:spPr/>
    </dgm:pt>
    <dgm:pt modelId="{C2A0F08E-FF87-4041-8568-3F02C8862CE7}" type="pres">
      <dgm:prSet presAssocID="{FB4055D2-5F9D-4A76-BD65-9CE9440EFF54}" presName="iconRect" presStyleLbl="node1" presStyleIdx="0" presStyleCnt="5"/>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a:ext>
      </dgm:extLst>
    </dgm:pt>
    <dgm:pt modelId="{6CAADCE5-0578-426F-A77E-CD1F931F352D}" type="pres">
      <dgm:prSet presAssocID="{FB4055D2-5F9D-4A76-BD65-9CE9440EFF54}" presName="spaceRect" presStyleCnt="0"/>
      <dgm:spPr/>
    </dgm:pt>
    <dgm:pt modelId="{0F802BF9-9049-43EF-A4D6-201AD7E2B9AE}" type="pres">
      <dgm:prSet presAssocID="{FB4055D2-5F9D-4A76-BD65-9CE9440EFF54}" presName="parTx" presStyleLbl="revTx" presStyleIdx="0" presStyleCnt="5">
        <dgm:presLayoutVars>
          <dgm:chMax val="0"/>
          <dgm:chPref val="0"/>
        </dgm:presLayoutVars>
      </dgm:prSet>
      <dgm:spPr/>
    </dgm:pt>
    <dgm:pt modelId="{A5D8BC82-E3DC-428E-BB6E-8CF88B16BB9B}" type="pres">
      <dgm:prSet presAssocID="{033FCC52-B97E-47C7-9302-FC3F3549B73C}" presName="sibTrans" presStyleCnt="0"/>
      <dgm:spPr/>
    </dgm:pt>
    <dgm:pt modelId="{1DD890A7-195F-497D-B985-A266E6286AD7}" type="pres">
      <dgm:prSet presAssocID="{B7261FC9-0E44-4550-B850-9CEA14E7C11A}" presName="compNode" presStyleCnt="0"/>
      <dgm:spPr/>
    </dgm:pt>
    <dgm:pt modelId="{C1313CAE-DA1C-421C-A8DA-5EED36710DB6}" type="pres">
      <dgm:prSet presAssocID="{B7261FC9-0E44-4550-B850-9CEA14E7C11A}" presName="bgRect" presStyleLbl="bgShp" presStyleIdx="1" presStyleCnt="5"/>
      <dgm:spPr/>
    </dgm:pt>
    <dgm:pt modelId="{824592DE-F472-4E61-B133-5568FCAA6D26}" type="pres">
      <dgm:prSet presAssocID="{B7261FC9-0E44-4550-B850-9CEA14E7C11A}" presName="iconRect" presStyleLbl="node1" presStyleIdx="1" presStyleCnt="5"/>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llar"/>
        </a:ext>
      </dgm:extLst>
    </dgm:pt>
    <dgm:pt modelId="{A1296DCC-2FBD-41EB-A5C8-6A083ADC967E}" type="pres">
      <dgm:prSet presAssocID="{B7261FC9-0E44-4550-B850-9CEA14E7C11A}" presName="spaceRect" presStyleCnt="0"/>
      <dgm:spPr/>
    </dgm:pt>
    <dgm:pt modelId="{13734841-A8BA-4109-ACAA-3AA21DDF1B2E}" type="pres">
      <dgm:prSet presAssocID="{B7261FC9-0E44-4550-B850-9CEA14E7C11A}" presName="parTx" presStyleLbl="revTx" presStyleIdx="1" presStyleCnt="5">
        <dgm:presLayoutVars>
          <dgm:chMax val="0"/>
          <dgm:chPref val="0"/>
        </dgm:presLayoutVars>
      </dgm:prSet>
      <dgm:spPr/>
    </dgm:pt>
    <dgm:pt modelId="{AEF81915-785D-4791-BC96-327F4200846F}" type="pres">
      <dgm:prSet presAssocID="{05CA323B-D2E1-4DAC-B155-5ACC8EC6BC74}" presName="sibTrans" presStyleCnt="0"/>
      <dgm:spPr/>
    </dgm:pt>
    <dgm:pt modelId="{92305DF1-6CFC-4D4C-B916-C9A08DDC7207}" type="pres">
      <dgm:prSet presAssocID="{457B3373-71A3-4B14-919F-79554C3E948B}" presName="compNode" presStyleCnt="0"/>
      <dgm:spPr/>
    </dgm:pt>
    <dgm:pt modelId="{96BF34B5-0A50-4EBB-822A-06B85642CB05}" type="pres">
      <dgm:prSet presAssocID="{457B3373-71A3-4B14-919F-79554C3E948B}" presName="bgRect" presStyleLbl="bgShp" presStyleIdx="2" presStyleCnt="5"/>
      <dgm:spPr/>
    </dgm:pt>
    <dgm:pt modelId="{CB922C8B-1F90-4517-B3CA-35714FF28BCF}" type="pres">
      <dgm:prSet presAssocID="{457B3373-71A3-4B14-919F-79554C3E948B}" presName="iconRect" presStyleLbl="node1" presStyleIdx="2" presStyleCnt="5"/>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674DA198-50CC-42E8-98CD-697A54452A59}" type="pres">
      <dgm:prSet presAssocID="{457B3373-71A3-4B14-919F-79554C3E948B}" presName="spaceRect" presStyleCnt="0"/>
      <dgm:spPr/>
    </dgm:pt>
    <dgm:pt modelId="{EF4478D1-EDAC-43E3-9278-620ED7FA5D14}" type="pres">
      <dgm:prSet presAssocID="{457B3373-71A3-4B14-919F-79554C3E948B}" presName="parTx" presStyleLbl="revTx" presStyleIdx="2" presStyleCnt="5">
        <dgm:presLayoutVars>
          <dgm:chMax val="0"/>
          <dgm:chPref val="0"/>
        </dgm:presLayoutVars>
      </dgm:prSet>
      <dgm:spPr/>
    </dgm:pt>
    <dgm:pt modelId="{28C61861-DE59-4BE2-8767-56563F3EA538}" type="pres">
      <dgm:prSet presAssocID="{005B339B-BD86-4610-ACE2-F0A7AC11D5EC}" presName="sibTrans" presStyleCnt="0"/>
      <dgm:spPr/>
    </dgm:pt>
    <dgm:pt modelId="{DE9605E0-EFC0-499C-8FB0-2F448FAAACCB}" type="pres">
      <dgm:prSet presAssocID="{04945800-8A56-47A0-BB41-3263D0C54C97}" presName="compNode" presStyleCnt="0"/>
      <dgm:spPr/>
    </dgm:pt>
    <dgm:pt modelId="{DFFC16A2-BA53-4B61-960C-24EE6BB315F6}" type="pres">
      <dgm:prSet presAssocID="{04945800-8A56-47A0-BB41-3263D0C54C97}" presName="bgRect" presStyleLbl="bgShp" presStyleIdx="3" presStyleCnt="5"/>
      <dgm:spPr/>
    </dgm:pt>
    <dgm:pt modelId="{D1CCACE2-2C80-46C8-9ABA-A759F263A59E}" type="pres">
      <dgm:prSet presAssocID="{04945800-8A56-47A0-BB41-3263D0C54C97}" presName="iconRect" presStyleLbl="node1" presStyleIdx="3" presStyleCnt="5"/>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Advertising"/>
        </a:ext>
      </dgm:extLst>
    </dgm:pt>
    <dgm:pt modelId="{6DAC4BEA-89E2-45FC-BD29-C2DD707BE1DD}" type="pres">
      <dgm:prSet presAssocID="{04945800-8A56-47A0-BB41-3263D0C54C97}" presName="spaceRect" presStyleCnt="0"/>
      <dgm:spPr/>
    </dgm:pt>
    <dgm:pt modelId="{B7A87566-170D-4ECC-9371-98ABC7FD5A3A}" type="pres">
      <dgm:prSet presAssocID="{04945800-8A56-47A0-BB41-3263D0C54C97}" presName="parTx" presStyleLbl="revTx" presStyleIdx="3" presStyleCnt="5">
        <dgm:presLayoutVars>
          <dgm:chMax val="0"/>
          <dgm:chPref val="0"/>
        </dgm:presLayoutVars>
      </dgm:prSet>
      <dgm:spPr/>
    </dgm:pt>
    <dgm:pt modelId="{663B430E-E482-4523-AD01-FC96B7D570A1}" type="pres">
      <dgm:prSet presAssocID="{6B44954C-98C3-435A-A059-46EEA2AF3B84}" presName="sibTrans" presStyleCnt="0"/>
      <dgm:spPr/>
    </dgm:pt>
    <dgm:pt modelId="{7DD3D720-ADDB-4866-97C5-8710444DB233}" type="pres">
      <dgm:prSet presAssocID="{762B1224-4933-4587-85FD-C7A826800C12}" presName="compNode" presStyleCnt="0"/>
      <dgm:spPr/>
    </dgm:pt>
    <dgm:pt modelId="{D2F3E1F8-C5EB-405C-9166-820813FA06A3}" type="pres">
      <dgm:prSet presAssocID="{762B1224-4933-4587-85FD-C7A826800C12}" presName="bgRect" presStyleLbl="bgShp" presStyleIdx="4" presStyleCnt="5"/>
      <dgm:spPr/>
    </dgm:pt>
    <dgm:pt modelId="{2FD40062-E88D-4DA6-8570-FD11C29AFCF9}" type="pres">
      <dgm:prSet presAssocID="{762B1224-4933-4587-85FD-C7A826800C12}" presName="iconRect" presStyleLbl="node1" presStyleIdx="4" presStyleCnt="5"/>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egaphone"/>
        </a:ext>
      </dgm:extLst>
    </dgm:pt>
    <dgm:pt modelId="{5703B8CF-AEDF-4D34-94A9-6DCAEEB6BEAE}" type="pres">
      <dgm:prSet presAssocID="{762B1224-4933-4587-85FD-C7A826800C12}" presName="spaceRect" presStyleCnt="0"/>
      <dgm:spPr/>
    </dgm:pt>
    <dgm:pt modelId="{8D02E3B7-D09D-40EF-9246-D7A697357069}" type="pres">
      <dgm:prSet presAssocID="{762B1224-4933-4587-85FD-C7A826800C12}" presName="parTx" presStyleLbl="revTx" presStyleIdx="4" presStyleCnt="5">
        <dgm:presLayoutVars>
          <dgm:chMax val="0"/>
          <dgm:chPref val="0"/>
        </dgm:presLayoutVars>
      </dgm:prSet>
      <dgm:spPr/>
    </dgm:pt>
  </dgm:ptLst>
  <dgm:cxnLst>
    <dgm:cxn modelId="{D806DE13-9339-4A48-840C-3446711D7FDB}" type="presOf" srcId="{B7261FC9-0E44-4550-B850-9CEA14E7C11A}" destId="{13734841-A8BA-4109-ACAA-3AA21DDF1B2E}" srcOrd="0" destOrd="0" presId="urn:microsoft.com/office/officeart/2018/2/layout/IconVerticalSolidList"/>
    <dgm:cxn modelId="{AD8A7A1A-BC3B-4FF9-A423-4466F909AD75}" srcId="{3BF50D43-2DF2-4008-8BC6-6642DBEED70A}" destId="{04945800-8A56-47A0-BB41-3263D0C54C97}" srcOrd="3" destOrd="0" parTransId="{21AEF21E-A446-4038-8532-E9B1D68BC7A3}" sibTransId="{6B44954C-98C3-435A-A059-46EEA2AF3B84}"/>
    <dgm:cxn modelId="{B5EC0421-1B28-4BB7-AD7E-45A88067495B}" srcId="{3BF50D43-2DF2-4008-8BC6-6642DBEED70A}" destId="{457B3373-71A3-4B14-919F-79554C3E948B}" srcOrd="2" destOrd="0" parTransId="{A02DA52A-6247-4414-843E-0F88CA5D73F3}" sibTransId="{005B339B-BD86-4610-ACE2-F0A7AC11D5EC}"/>
    <dgm:cxn modelId="{0418BE2E-C90B-46F4-8FEF-212C19F0D427}" type="presOf" srcId="{762B1224-4933-4587-85FD-C7A826800C12}" destId="{8D02E3B7-D09D-40EF-9246-D7A697357069}" srcOrd="0" destOrd="0" presId="urn:microsoft.com/office/officeart/2018/2/layout/IconVerticalSolidList"/>
    <dgm:cxn modelId="{69350073-6BE7-4791-A7D2-7037DBB27FFE}" type="presOf" srcId="{3BF50D43-2DF2-4008-8BC6-6642DBEED70A}" destId="{DEF891F2-7BAF-449A-8777-6C2FAFE00155}" srcOrd="0" destOrd="0" presId="urn:microsoft.com/office/officeart/2018/2/layout/IconVerticalSolidList"/>
    <dgm:cxn modelId="{3E208374-D6BF-47F7-89B5-022274692820}" type="presOf" srcId="{04945800-8A56-47A0-BB41-3263D0C54C97}" destId="{B7A87566-170D-4ECC-9371-98ABC7FD5A3A}" srcOrd="0" destOrd="0" presId="urn:microsoft.com/office/officeart/2018/2/layout/IconVerticalSolidList"/>
    <dgm:cxn modelId="{F5DE9056-7787-439B-ADBE-30B1A20949AC}" type="presOf" srcId="{457B3373-71A3-4B14-919F-79554C3E948B}" destId="{EF4478D1-EDAC-43E3-9278-620ED7FA5D14}" srcOrd="0" destOrd="0" presId="urn:microsoft.com/office/officeart/2018/2/layout/IconVerticalSolidList"/>
    <dgm:cxn modelId="{9FF455A2-A675-49C2-9685-FF1DF6980379}" srcId="{3BF50D43-2DF2-4008-8BC6-6642DBEED70A}" destId="{762B1224-4933-4587-85FD-C7A826800C12}" srcOrd="4" destOrd="0" parTransId="{76DE8A9E-4CB2-44B8-8915-F39ABF78698A}" sibTransId="{AB9C5850-7040-436E-972D-F30802232E8A}"/>
    <dgm:cxn modelId="{C3927FC9-89A4-43C8-836D-045967FA623B}" srcId="{3BF50D43-2DF2-4008-8BC6-6642DBEED70A}" destId="{FB4055D2-5F9D-4A76-BD65-9CE9440EFF54}" srcOrd="0" destOrd="0" parTransId="{88D1C99F-3C10-45A4-8D50-B0FAA32E259D}" sibTransId="{033FCC52-B97E-47C7-9302-FC3F3549B73C}"/>
    <dgm:cxn modelId="{BD0965CA-DD4A-4BED-9BA1-848993BD5A04}" type="presOf" srcId="{FB4055D2-5F9D-4A76-BD65-9CE9440EFF54}" destId="{0F802BF9-9049-43EF-A4D6-201AD7E2B9AE}" srcOrd="0" destOrd="0" presId="urn:microsoft.com/office/officeart/2018/2/layout/IconVerticalSolidList"/>
    <dgm:cxn modelId="{B97957E5-A5A6-4F4B-9E59-BDB005B2612F}" srcId="{3BF50D43-2DF2-4008-8BC6-6642DBEED70A}" destId="{B7261FC9-0E44-4550-B850-9CEA14E7C11A}" srcOrd="1" destOrd="0" parTransId="{B9FBBAEE-A4D9-436E-812F-B1DE087F2528}" sibTransId="{05CA323B-D2E1-4DAC-B155-5ACC8EC6BC74}"/>
    <dgm:cxn modelId="{BE5DA609-6D11-4408-A763-C7422FDD105C}" type="presParOf" srcId="{DEF891F2-7BAF-449A-8777-6C2FAFE00155}" destId="{B73AAD90-2841-4FBA-BA9B-00455E5245DF}" srcOrd="0" destOrd="0" presId="urn:microsoft.com/office/officeart/2018/2/layout/IconVerticalSolidList"/>
    <dgm:cxn modelId="{9EF83489-A449-468B-89A6-B6D0D02E1F09}" type="presParOf" srcId="{B73AAD90-2841-4FBA-BA9B-00455E5245DF}" destId="{1411D4CF-CEDC-4DB8-BAEB-63ED28F899C7}" srcOrd="0" destOrd="0" presId="urn:microsoft.com/office/officeart/2018/2/layout/IconVerticalSolidList"/>
    <dgm:cxn modelId="{D7FB0795-DB2A-444E-9005-5692E5D57946}" type="presParOf" srcId="{B73AAD90-2841-4FBA-BA9B-00455E5245DF}" destId="{C2A0F08E-FF87-4041-8568-3F02C8862CE7}" srcOrd="1" destOrd="0" presId="urn:microsoft.com/office/officeart/2018/2/layout/IconVerticalSolidList"/>
    <dgm:cxn modelId="{AA2BFB01-BB08-4C33-BEE3-FA47E734D2E2}" type="presParOf" srcId="{B73AAD90-2841-4FBA-BA9B-00455E5245DF}" destId="{6CAADCE5-0578-426F-A77E-CD1F931F352D}" srcOrd="2" destOrd="0" presId="urn:microsoft.com/office/officeart/2018/2/layout/IconVerticalSolidList"/>
    <dgm:cxn modelId="{44125E2D-3C4A-439F-A86D-B52217B018C7}" type="presParOf" srcId="{B73AAD90-2841-4FBA-BA9B-00455E5245DF}" destId="{0F802BF9-9049-43EF-A4D6-201AD7E2B9AE}" srcOrd="3" destOrd="0" presId="urn:microsoft.com/office/officeart/2018/2/layout/IconVerticalSolidList"/>
    <dgm:cxn modelId="{07DDB766-ED12-4228-80AD-ECE59285FFB9}" type="presParOf" srcId="{DEF891F2-7BAF-449A-8777-6C2FAFE00155}" destId="{A5D8BC82-E3DC-428E-BB6E-8CF88B16BB9B}" srcOrd="1" destOrd="0" presId="urn:microsoft.com/office/officeart/2018/2/layout/IconVerticalSolidList"/>
    <dgm:cxn modelId="{4C6B6F4F-449E-429C-AF03-A1B9EEEA22B3}" type="presParOf" srcId="{DEF891F2-7BAF-449A-8777-6C2FAFE00155}" destId="{1DD890A7-195F-497D-B985-A266E6286AD7}" srcOrd="2" destOrd="0" presId="urn:microsoft.com/office/officeart/2018/2/layout/IconVerticalSolidList"/>
    <dgm:cxn modelId="{37CB9927-8815-4093-90F1-117F7529C67E}" type="presParOf" srcId="{1DD890A7-195F-497D-B985-A266E6286AD7}" destId="{C1313CAE-DA1C-421C-A8DA-5EED36710DB6}" srcOrd="0" destOrd="0" presId="urn:microsoft.com/office/officeart/2018/2/layout/IconVerticalSolidList"/>
    <dgm:cxn modelId="{E207C84C-08D0-42F6-977C-EA6004BB1D69}" type="presParOf" srcId="{1DD890A7-195F-497D-B985-A266E6286AD7}" destId="{824592DE-F472-4E61-B133-5568FCAA6D26}" srcOrd="1" destOrd="0" presId="urn:microsoft.com/office/officeart/2018/2/layout/IconVerticalSolidList"/>
    <dgm:cxn modelId="{396C44E5-0130-41AE-9A9D-3DAB6803BE22}" type="presParOf" srcId="{1DD890A7-195F-497D-B985-A266E6286AD7}" destId="{A1296DCC-2FBD-41EB-A5C8-6A083ADC967E}" srcOrd="2" destOrd="0" presId="urn:microsoft.com/office/officeart/2018/2/layout/IconVerticalSolidList"/>
    <dgm:cxn modelId="{125B9CE0-9E75-42D5-924C-54DBB37DFD4C}" type="presParOf" srcId="{1DD890A7-195F-497D-B985-A266E6286AD7}" destId="{13734841-A8BA-4109-ACAA-3AA21DDF1B2E}" srcOrd="3" destOrd="0" presId="urn:microsoft.com/office/officeart/2018/2/layout/IconVerticalSolidList"/>
    <dgm:cxn modelId="{7B3A1614-8B1C-4B92-B9B2-0FD99153C948}" type="presParOf" srcId="{DEF891F2-7BAF-449A-8777-6C2FAFE00155}" destId="{AEF81915-785D-4791-BC96-327F4200846F}" srcOrd="3" destOrd="0" presId="urn:microsoft.com/office/officeart/2018/2/layout/IconVerticalSolidList"/>
    <dgm:cxn modelId="{7C7D304D-47E7-4270-98AD-4269CFDC7F35}" type="presParOf" srcId="{DEF891F2-7BAF-449A-8777-6C2FAFE00155}" destId="{92305DF1-6CFC-4D4C-B916-C9A08DDC7207}" srcOrd="4" destOrd="0" presId="urn:microsoft.com/office/officeart/2018/2/layout/IconVerticalSolidList"/>
    <dgm:cxn modelId="{A1EDFC2A-DE62-45B3-9C70-6624BA92DA03}" type="presParOf" srcId="{92305DF1-6CFC-4D4C-B916-C9A08DDC7207}" destId="{96BF34B5-0A50-4EBB-822A-06B85642CB05}" srcOrd="0" destOrd="0" presId="urn:microsoft.com/office/officeart/2018/2/layout/IconVerticalSolidList"/>
    <dgm:cxn modelId="{7AE917F5-BF17-4F49-8681-3388573029A1}" type="presParOf" srcId="{92305DF1-6CFC-4D4C-B916-C9A08DDC7207}" destId="{CB922C8B-1F90-4517-B3CA-35714FF28BCF}" srcOrd="1" destOrd="0" presId="urn:microsoft.com/office/officeart/2018/2/layout/IconVerticalSolidList"/>
    <dgm:cxn modelId="{3B23CBDD-4807-4958-ABAD-6FF033ADB7C7}" type="presParOf" srcId="{92305DF1-6CFC-4D4C-B916-C9A08DDC7207}" destId="{674DA198-50CC-42E8-98CD-697A54452A59}" srcOrd="2" destOrd="0" presId="urn:microsoft.com/office/officeart/2018/2/layout/IconVerticalSolidList"/>
    <dgm:cxn modelId="{EBD01B2F-F6D9-4ED9-9809-6F7D97C79C02}" type="presParOf" srcId="{92305DF1-6CFC-4D4C-B916-C9A08DDC7207}" destId="{EF4478D1-EDAC-43E3-9278-620ED7FA5D14}" srcOrd="3" destOrd="0" presId="urn:microsoft.com/office/officeart/2018/2/layout/IconVerticalSolidList"/>
    <dgm:cxn modelId="{3DE549DE-7E8E-41DE-8B11-C107251EC029}" type="presParOf" srcId="{DEF891F2-7BAF-449A-8777-6C2FAFE00155}" destId="{28C61861-DE59-4BE2-8767-56563F3EA538}" srcOrd="5" destOrd="0" presId="urn:microsoft.com/office/officeart/2018/2/layout/IconVerticalSolidList"/>
    <dgm:cxn modelId="{A2F9F48A-8754-49F0-BD1A-425768C80EC3}" type="presParOf" srcId="{DEF891F2-7BAF-449A-8777-6C2FAFE00155}" destId="{DE9605E0-EFC0-499C-8FB0-2F448FAAACCB}" srcOrd="6" destOrd="0" presId="urn:microsoft.com/office/officeart/2018/2/layout/IconVerticalSolidList"/>
    <dgm:cxn modelId="{2BD71FA6-97B8-4952-BC10-FE62CA0407D0}" type="presParOf" srcId="{DE9605E0-EFC0-499C-8FB0-2F448FAAACCB}" destId="{DFFC16A2-BA53-4B61-960C-24EE6BB315F6}" srcOrd="0" destOrd="0" presId="urn:microsoft.com/office/officeart/2018/2/layout/IconVerticalSolidList"/>
    <dgm:cxn modelId="{4FE0A9FF-76B9-474B-93B4-CA9B5A3C0014}" type="presParOf" srcId="{DE9605E0-EFC0-499C-8FB0-2F448FAAACCB}" destId="{D1CCACE2-2C80-46C8-9ABA-A759F263A59E}" srcOrd="1" destOrd="0" presId="urn:microsoft.com/office/officeart/2018/2/layout/IconVerticalSolidList"/>
    <dgm:cxn modelId="{8A890C67-B4CD-4549-9DD3-1837AC7618C8}" type="presParOf" srcId="{DE9605E0-EFC0-499C-8FB0-2F448FAAACCB}" destId="{6DAC4BEA-89E2-45FC-BD29-C2DD707BE1DD}" srcOrd="2" destOrd="0" presId="urn:microsoft.com/office/officeart/2018/2/layout/IconVerticalSolidList"/>
    <dgm:cxn modelId="{E96B12FB-C725-4093-B9AC-641F3B9A8589}" type="presParOf" srcId="{DE9605E0-EFC0-499C-8FB0-2F448FAAACCB}" destId="{B7A87566-170D-4ECC-9371-98ABC7FD5A3A}" srcOrd="3" destOrd="0" presId="urn:microsoft.com/office/officeart/2018/2/layout/IconVerticalSolidList"/>
    <dgm:cxn modelId="{73DACFD3-9724-44C4-A7C2-F1F7FE666CB1}" type="presParOf" srcId="{DEF891F2-7BAF-449A-8777-6C2FAFE00155}" destId="{663B430E-E482-4523-AD01-FC96B7D570A1}" srcOrd="7" destOrd="0" presId="urn:microsoft.com/office/officeart/2018/2/layout/IconVerticalSolidList"/>
    <dgm:cxn modelId="{92B1AD69-2605-46C3-97CE-365E0C355498}" type="presParOf" srcId="{DEF891F2-7BAF-449A-8777-6C2FAFE00155}" destId="{7DD3D720-ADDB-4866-97C5-8710444DB233}" srcOrd="8" destOrd="0" presId="urn:microsoft.com/office/officeart/2018/2/layout/IconVerticalSolidList"/>
    <dgm:cxn modelId="{81FD23B8-37CE-442C-B429-927180D90AFE}" type="presParOf" srcId="{7DD3D720-ADDB-4866-97C5-8710444DB233}" destId="{D2F3E1F8-C5EB-405C-9166-820813FA06A3}" srcOrd="0" destOrd="0" presId="urn:microsoft.com/office/officeart/2018/2/layout/IconVerticalSolidList"/>
    <dgm:cxn modelId="{DCBADCDF-D1BC-49D5-96FF-BFBB4251698E}" type="presParOf" srcId="{7DD3D720-ADDB-4866-97C5-8710444DB233}" destId="{2FD40062-E88D-4DA6-8570-FD11C29AFCF9}" srcOrd="1" destOrd="0" presId="urn:microsoft.com/office/officeart/2018/2/layout/IconVerticalSolidList"/>
    <dgm:cxn modelId="{5AE2CBEC-0476-476D-922D-7603E7B58643}" type="presParOf" srcId="{7DD3D720-ADDB-4866-97C5-8710444DB233}" destId="{5703B8CF-AEDF-4D34-94A9-6DCAEEB6BEAE}" srcOrd="2" destOrd="0" presId="urn:microsoft.com/office/officeart/2018/2/layout/IconVerticalSolidList"/>
    <dgm:cxn modelId="{4B05BA21-0DF9-4A52-A6BE-548FA6A9C5CC}" type="presParOf" srcId="{7DD3D720-ADDB-4866-97C5-8710444DB233}" destId="{8D02E3B7-D09D-40EF-9246-D7A6973570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7657-E40A-4CCC-8A05-BF2C4D118BD8}">
      <dsp:nvSpPr>
        <dsp:cNvPr id="0" name=""/>
        <dsp:cNvSpPr/>
      </dsp:nvSpPr>
      <dsp:spPr>
        <a:xfrm>
          <a:off x="0" y="5"/>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DEC5F-2A4C-4917-9DCB-43447AC298B3}">
      <dsp:nvSpPr>
        <dsp:cNvPr id="0" name=""/>
        <dsp:cNvSpPr/>
      </dsp:nvSpPr>
      <dsp:spPr>
        <a:xfrm>
          <a:off x="255029" y="203685"/>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932A6-A08D-4ADD-95DB-B08526EAFB01}">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89000">
            <a:lnSpc>
              <a:spcPct val="90000"/>
            </a:lnSpc>
            <a:spcBef>
              <a:spcPct val="0"/>
            </a:spcBef>
            <a:spcAft>
              <a:spcPct val="35000"/>
            </a:spcAft>
            <a:buNone/>
          </a:pPr>
          <a:r>
            <a:rPr lang="en-US" sz="2000" kern="1200" dirty="0"/>
            <a:t>25 students per class in Kindergarten</a:t>
          </a:r>
        </a:p>
      </dsp:txBody>
      <dsp:txXfrm>
        <a:off x="937002" y="1903"/>
        <a:ext cx="5576601" cy="811257"/>
      </dsp:txXfrm>
    </dsp:sp>
    <dsp:sp modelId="{2ABDF121-3A09-4E2B-A63F-3A01D1CCC257}">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7C75F-6D5C-4739-AC77-F32DAB2A9C9C}">
      <dsp:nvSpPr>
        <dsp:cNvPr id="0" name=""/>
        <dsp:cNvSpPr/>
      </dsp:nvSpPr>
      <dsp:spPr>
        <a:xfrm>
          <a:off x="245405" y="1198508"/>
          <a:ext cx="446191" cy="4461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31001-B23B-4676-BCC0-D802E694C6C6}">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89000">
            <a:lnSpc>
              <a:spcPct val="90000"/>
            </a:lnSpc>
            <a:spcBef>
              <a:spcPct val="0"/>
            </a:spcBef>
            <a:spcAft>
              <a:spcPct val="35000"/>
            </a:spcAft>
            <a:buNone/>
          </a:pPr>
          <a:r>
            <a:rPr lang="en-US" sz="2000" kern="1200" dirty="0"/>
            <a:t>32 students per class in elementary grades</a:t>
          </a:r>
        </a:p>
      </dsp:txBody>
      <dsp:txXfrm>
        <a:off x="937002" y="1015975"/>
        <a:ext cx="5576601" cy="811257"/>
      </dsp:txXfrm>
    </dsp:sp>
    <dsp:sp modelId="{77313CD2-84C4-4222-B740-E9715F222763}">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63777-C86D-42C2-856D-834638D5595A}">
      <dsp:nvSpPr>
        <dsp:cNvPr id="0" name=""/>
        <dsp:cNvSpPr/>
      </dsp:nvSpPr>
      <dsp:spPr>
        <a:xfrm>
          <a:off x="178525" y="2270063"/>
          <a:ext cx="446191" cy="4461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F8162-F4F6-4543-966A-1C5894A63FB0}">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89000">
            <a:lnSpc>
              <a:spcPct val="90000"/>
            </a:lnSpc>
            <a:spcBef>
              <a:spcPct val="0"/>
            </a:spcBef>
            <a:spcAft>
              <a:spcPct val="35000"/>
            </a:spcAft>
            <a:buNone/>
          </a:pPr>
          <a:r>
            <a:rPr lang="en-US" sz="2000" kern="1200" dirty="0"/>
            <a:t>In Title I middle school, 30 students per class, 33 in non-Title I MS</a:t>
          </a:r>
        </a:p>
      </dsp:txBody>
      <dsp:txXfrm>
        <a:off x="937002" y="2030048"/>
        <a:ext cx="5576601" cy="811257"/>
      </dsp:txXfrm>
    </dsp:sp>
    <dsp:sp modelId="{1AB3FD30-7500-413E-B158-3D66DD3A07A4}">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96DE7-BC4E-4A36-A237-E3F8937FCE87}">
      <dsp:nvSpPr>
        <dsp:cNvPr id="0" name=""/>
        <dsp:cNvSpPr/>
      </dsp:nvSpPr>
      <dsp:spPr>
        <a:xfrm>
          <a:off x="245405" y="3226653"/>
          <a:ext cx="446191" cy="4461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1A819-6B93-4355-867B-1CDFF300DB46}">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89000">
            <a:lnSpc>
              <a:spcPct val="90000"/>
            </a:lnSpc>
            <a:spcBef>
              <a:spcPct val="0"/>
            </a:spcBef>
            <a:spcAft>
              <a:spcPct val="35000"/>
            </a:spcAft>
            <a:buNone/>
          </a:pPr>
          <a:r>
            <a:rPr lang="en-US" sz="2000" kern="1200" dirty="0"/>
            <a:t>34 students per class in high school core academic classes</a:t>
          </a:r>
        </a:p>
      </dsp:txBody>
      <dsp:txXfrm>
        <a:off x="937002" y="3044120"/>
        <a:ext cx="5576601" cy="811257"/>
      </dsp:txXfrm>
    </dsp:sp>
    <dsp:sp modelId="{222A7A53-F869-45F0-BBF5-CFCBE44BD344}">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CA20E-7C1B-4692-90E5-2C1CFAC38015}">
      <dsp:nvSpPr>
        <dsp:cNvPr id="0" name=""/>
        <dsp:cNvSpPr/>
      </dsp:nvSpPr>
      <dsp:spPr>
        <a:xfrm>
          <a:off x="245405" y="4240725"/>
          <a:ext cx="446191" cy="44619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7E7B0-B447-4B8F-959E-6EA782340F3E}">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89000">
            <a:lnSpc>
              <a:spcPct val="90000"/>
            </a:lnSpc>
            <a:spcBef>
              <a:spcPct val="0"/>
            </a:spcBef>
            <a:spcAft>
              <a:spcPct val="35000"/>
            </a:spcAft>
            <a:buNone/>
          </a:pPr>
          <a:r>
            <a:rPr lang="en-US" sz="2000" kern="1200" dirty="0"/>
            <a:t>These class size caps have not been lowered in 50 YEARS!</a:t>
          </a:r>
        </a:p>
      </dsp:txBody>
      <dsp:txXfrm>
        <a:off x="937002" y="4058192"/>
        <a:ext cx="5576601" cy="811257"/>
      </dsp:txXfrm>
    </dsp:sp>
    <dsp:sp modelId="{95697B57-C402-46FD-B3A8-E2C640594FDC}">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2D968-1ADB-48E3-B54B-14F8F57EDB7C}">
      <dsp:nvSpPr>
        <dsp:cNvPr id="0" name=""/>
        <dsp:cNvSpPr/>
      </dsp:nvSpPr>
      <dsp:spPr>
        <a:xfrm>
          <a:off x="245405" y="5254797"/>
          <a:ext cx="446191" cy="44619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C24DAC-4D3E-4C46-B3E0-8BE45A431E9B}">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89000">
            <a:lnSpc>
              <a:spcPct val="90000"/>
            </a:lnSpc>
            <a:spcBef>
              <a:spcPct val="0"/>
            </a:spcBef>
            <a:spcAft>
              <a:spcPct val="35000"/>
            </a:spcAft>
            <a:buNone/>
          </a:pPr>
          <a:r>
            <a:rPr lang="en-US" sz="2000" b="1" i="1" kern="1200" dirty="0"/>
            <a:t>Even so, hundreds of classes violate the union contractual caps each year</a:t>
          </a:r>
          <a:r>
            <a:rPr lang="en-US" sz="2000" kern="1200" dirty="0"/>
            <a:t>.</a:t>
          </a:r>
        </a:p>
      </dsp:txBody>
      <dsp:txXfrm>
        <a:off x="937002" y="5072264"/>
        <a:ext cx="5576601"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5A96A-2554-4A7D-9005-91C29BE6282D}">
      <dsp:nvSpPr>
        <dsp:cNvPr id="0" name=""/>
        <dsp:cNvSpPr/>
      </dsp:nvSpPr>
      <dsp:spPr>
        <a:xfrm>
          <a:off x="0" y="1964"/>
          <a:ext cx="10689657" cy="995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6323D-D1C9-4222-8D11-18763A4F7C2E}">
      <dsp:nvSpPr>
        <dsp:cNvPr id="0" name=""/>
        <dsp:cNvSpPr/>
      </dsp:nvSpPr>
      <dsp:spPr>
        <a:xfrm>
          <a:off x="301246" y="226032"/>
          <a:ext cx="547720" cy="5477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E44D88-87CB-4279-AA2A-1E3A6EC5838A}">
      <dsp:nvSpPr>
        <dsp:cNvPr id="0" name=""/>
        <dsp:cNvSpPr/>
      </dsp:nvSpPr>
      <dsp:spPr>
        <a:xfrm>
          <a:off x="1150213" y="1964"/>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kern="1200" dirty="0"/>
            <a:t>In July 2017, CSM along with 9 NYC parents &amp; AQE filed a complaint with the State Education Commissioner to demand they enforce the C4E and require NYC to lower class size.</a:t>
          </a:r>
        </a:p>
      </dsp:txBody>
      <dsp:txXfrm>
        <a:off x="1150213" y="1964"/>
        <a:ext cx="9539443" cy="995855"/>
      </dsp:txXfrm>
    </dsp:sp>
    <dsp:sp modelId="{6B39AC2E-1413-4B62-9299-E529EB0A9758}">
      <dsp:nvSpPr>
        <dsp:cNvPr id="0" name=""/>
        <dsp:cNvSpPr/>
      </dsp:nvSpPr>
      <dsp:spPr>
        <a:xfrm>
          <a:off x="0" y="1246784"/>
          <a:ext cx="10689657" cy="995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640F9-0ABC-451B-AD42-5419DD2CA3FE}">
      <dsp:nvSpPr>
        <dsp:cNvPr id="0" name=""/>
        <dsp:cNvSpPr/>
      </dsp:nvSpPr>
      <dsp:spPr>
        <a:xfrm>
          <a:off x="301246" y="1470851"/>
          <a:ext cx="547720" cy="5477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0E8456-F419-4074-AEC9-A6BB59063F3C}">
      <dsp:nvSpPr>
        <dsp:cNvPr id="0" name=""/>
        <dsp:cNvSpPr/>
      </dsp:nvSpPr>
      <dsp:spPr>
        <a:xfrm>
          <a:off x="1150213" y="1246784"/>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kern="1200" dirty="0"/>
            <a:t>In April 2018, after the Commissioner ruled against us, we followed up with a lawsuit vs. the city and the state in the NYS Supreme Court.</a:t>
          </a:r>
        </a:p>
      </dsp:txBody>
      <dsp:txXfrm>
        <a:off x="1150213" y="1246784"/>
        <a:ext cx="9539443" cy="995855"/>
      </dsp:txXfrm>
    </dsp:sp>
    <dsp:sp modelId="{F2551013-5881-410D-9A5F-DCB9B40194F1}">
      <dsp:nvSpPr>
        <dsp:cNvPr id="0" name=""/>
        <dsp:cNvSpPr/>
      </dsp:nvSpPr>
      <dsp:spPr>
        <a:xfrm>
          <a:off x="0" y="2491603"/>
          <a:ext cx="10689657" cy="995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D677-75A8-4C0A-9C2D-6384A1C4A088}">
      <dsp:nvSpPr>
        <dsp:cNvPr id="0" name=""/>
        <dsp:cNvSpPr/>
      </dsp:nvSpPr>
      <dsp:spPr>
        <a:xfrm>
          <a:off x="301246" y="2715670"/>
          <a:ext cx="547720" cy="5477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BE98F1-E4DE-4B25-8D8C-E402A438237A}">
      <dsp:nvSpPr>
        <dsp:cNvPr id="0" name=""/>
        <dsp:cNvSpPr/>
      </dsp:nvSpPr>
      <dsp:spPr>
        <a:xfrm>
          <a:off x="1150213" y="2491603"/>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kern="1200" dirty="0"/>
            <a:t>Though Judge Henry </a:t>
          </a:r>
          <a:r>
            <a:rPr lang="en-US" sz="1900" kern="1200" dirty="0" err="1"/>
            <a:t>Zwack</a:t>
          </a:r>
          <a:r>
            <a:rPr lang="en-US" sz="1900" kern="1200" dirty="0"/>
            <a:t> ruled that the Commissioner’s decision to allow NYC to increase class size should be given deference, we appealed the case to the Appellate Court in May 2019.</a:t>
          </a:r>
        </a:p>
      </dsp:txBody>
      <dsp:txXfrm>
        <a:off x="1150213" y="2491603"/>
        <a:ext cx="9539443" cy="995855"/>
      </dsp:txXfrm>
    </dsp:sp>
    <dsp:sp modelId="{293FBFC6-D7FD-4104-BD46-5DC1642DBBEC}">
      <dsp:nvSpPr>
        <dsp:cNvPr id="0" name=""/>
        <dsp:cNvSpPr/>
      </dsp:nvSpPr>
      <dsp:spPr>
        <a:xfrm>
          <a:off x="0" y="3736422"/>
          <a:ext cx="10689657" cy="99585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CDEEE-2C92-4849-BE86-DC64BAD990A5}">
      <dsp:nvSpPr>
        <dsp:cNvPr id="0" name=""/>
        <dsp:cNvSpPr/>
      </dsp:nvSpPr>
      <dsp:spPr>
        <a:xfrm>
          <a:off x="301246" y="3960490"/>
          <a:ext cx="547720" cy="54772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915D1-046E-4E0C-A223-8310EB89DA55}">
      <dsp:nvSpPr>
        <dsp:cNvPr id="0" name=""/>
        <dsp:cNvSpPr/>
      </dsp:nvSpPr>
      <dsp:spPr>
        <a:xfrm>
          <a:off x="1150213" y="3736422"/>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i="1" kern="1200" dirty="0"/>
            <a:t>Hearings were held at the NY Appellate Court in Albany on Monday, January 13, 2020.  </a:t>
          </a:r>
        </a:p>
      </dsp:txBody>
      <dsp:txXfrm>
        <a:off x="1150213" y="3736422"/>
        <a:ext cx="9539443" cy="995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1D4CF-CEDC-4DB8-BAEB-63ED28F899C7}">
      <dsp:nvSpPr>
        <dsp:cNvPr id="0" name=""/>
        <dsp:cNvSpPr/>
      </dsp:nvSpPr>
      <dsp:spPr>
        <a:xfrm>
          <a:off x="0" y="7467"/>
          <a:ext cx="6513603" cy="8239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0F08E-FF87-4041-8568-3F02C8862CE7}">
      <dsp:nvSpPr>
        <dsp:cNvPr id="0" name=""/>
        <dsp:cNvSpPr/>
      </dsp:nvSpPr>
      <dsp:spPr>
        <a:xfrm>
          <a:off x="249238" y="192851"/>
          <a:ext cx="453603" cy="45316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802BF9-9049-43EF-A4D6-201AD7E2B9AE}">
      <dsp:nvSpPr>
        <dsp:cNvPr id="0" name=""/>
        <dsp:cNvSpPr/>
      </dsp:nvSpPr>
      <dsp:spPr>
        <a:xfrm>
          <a:off x="952080" y="7467"/>
          <a:ext cx="5475985"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711200">
            <a:lnSpc>
              <a:spcPct val="90000"/>
            </a:lnSpc>
            <a:spcBef>
              <a:spcPct val="0"/>
            </a:spcBef>
            <a:spcAft>
              <a:spcPct val="35000"/>
            </a:spcAft>
            <a:buNone/>
          </a:pPr>
          <a:r>
            <a:rPr lang="en-US" sz="1600" kern="1200" dirty="0"/>
            <a:t>Contact your state legislators urging them to amend the law to relieve DOE’s obligation to provide space for charters in public schools or pay for their rent in private buildings.</a:t>
          </a:r>
          <a:br>
            <a:rPr lang="en-US" sz="1600" kern="1200" dirty="0"/>
          </a:br>
          <a:endParaRPr lang="en-US" sz="1600" kern="1200" dirty="0"/>
        </a:p>
      </dsp:txBody>
      <dsp:txXfrm>
        <a:off x="952080" y="7467"/>
        <a:ext cx="5475985" cy="978415"/>
      </dsp:txXfrm>
    </dsp:sp>
    <dsp:sp modelId="{C1313CAE-DA1C-421C-A8DA-5EED36710DB6}">
      <dsp:nvSpPr>
        <dsp:cNvPr id="0" name=""/>
        <dsp:cNvSpPr/>
      </dsp:nvSpPr>
      <dsp:spPr>
        <a:xfrm>
          <a:off x="0" y="1230486"/>
          <a:ext cx="6513603" cy="8239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592DE-F472-4E61-B133-5568FCAA6D26}">
      <dsp:nvSpPr>
        <dsp:cNvPr id="0" name=""/>
        <dsp:cNvSpPr/>
      </dsp:nvSpPr>
      <dsp:spPr>
        <a:xfrm>
          <a:off x="249238" y="1415870"/>
          <a:ext cx="453603" cy="45316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734841-A8BA-4109-ACAA-3AA21DDF1B2E}">
      <dsp:nvSpPr>
        <dsp:cNvPr id="0" name=""/>
        <dsp:cNvSpPr/>
      </dsp:nvSpPr>
      <dsp:spPr>
        <a:xfrm>
          <a:off x="952080" y="1230486"/>
          <a:ext cx="5475985"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711200">
            <a:lnSpc>
              <a:spcPct val="90000"/>
            </a:lnSpc>
            <a:spcBef>
              <a:spcPct val="0"/>
            </a:spcBef>
            <a:spcAft>
              <a:spcPct val="35000"/>
            </a:spcAft>
            <a:buNone/>
          </a:pPr>
          <a:r>
            <a:rPr lang="en-US" sz="1600" b="1" i="1" kern="1200" dirty="0"/>
            <a:t>Join us in advocating for specific funding be allocated for class size reduction in next city budget and that the capital plan be expanded.</a:t>
          </a:r>
          <a:br>
            <a:rPr lang="en-US" sz="1600" b="1" i="1" kern="1200" dirty="0"/>
          </a:br>
          <a:endParaRPr lang="en-US" sz="1600" kern="1200" dirty="0"/>
        </a:p>
      </dsp:txBody>
      <dsp:txXfrm>
        <a:off x="952080" y="1230486"/>
        <a:ext cx="5475985" cy="978415"/>
      </dsp:txXfrm>
    </dsp:sp>
    <dsp:sp modelId="{96BF34B5-0A50-4EBB-822A-06B85642CB05}">
      <dsp:nvSpPr>
        <dsp:cNvPr id="0" name=""/>
        <dsp:cNvSpPr/>
      </dsp:nvSpPr>
      <dsp:spPr>
        <a:xfrm>
          <a:off x="0" y="2453505"/>
          <a:ext cx="6513603" cy="8239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22C8B-1F90-4517-B3CA-35714FF28BCF}">
      <dsp:nvSpPr>
        <dsp:cNvPr id="0" name=""/>
        <dsp:cNvSpPr/>
      </dsp:nvSpPr>
      <dsp:spPr>
        <a:xfrm>
          <a:off x="249238" y="2638889"/>
          <a:ext cx="453603" cy="45316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478D1-EDAC-43E3-9278-620ED7FA5D14}">
      <dsp:nvSpPr>
        <dsp:cNvPr id="0" name=""/>
        <dsp:cNvSpPr/>
      </dsp:nvSpPr>
      <dsp:spPr>
        <a:xfrm>
          <a:off x="952080" y="2453505"/>
          <a:ext cx="5475985"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00100">
            <a:lnSpc>
              <a:spcPct val="90000"/>
            </a:lnSpc>
            <a:spcBef>
              <a:spcPct val="0"/>
            </a:spcBef>
            <a:spcAft>
              <a:spcPct val="35000"/>
            </a:spcAft>
            <a:buNone/>
          </a:pPr>
          <a:r>
            <a:rPr lang="en-US" sz="1800" kern="1200"/>
            <a:t>City Hall Rally and hearings on class size to come. </a:t>
          </a:r>
        </a:p>
      </dsp:txBody>
      <dsp:txXfrm>
        <a:off x="952080" y="2453505"/>
        <a:ext cx="5475985" cy="978415"/>
      </dsp:txXfrm>
    </dsp:sp>
    <dsp:sp modelId="{DFFC16A2-BA53-4B61-960C-24EE6BB315F6}">
      <dsp:nvSpPr>
        <dsp:cNvPr id="0" name=""/>
        <dsp:cNvSpPr/>
      </dsp:nvSpPr>
      <dsp:spPr>
        <a:xfrm>
          <a:off x="0" y="3676524"/>
          <a:ext cx="6513603" cy="8239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CACE2-2C80-46C8-9ABA-A759F263A59E}">
      <dsp:nvSpPr>
        <dsp:cNvPr id="0" name=""/>
        <dsp:cNvSpPr/>
      </dsp:nvSpPr>
      <dsp:spPr>
        <a:xfrm>
          <a:off x="249238" y="3861908"/>
          <a:ext cx="453603" cy="45316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87566-170D-4ECC-9371-98ABC7FD5A3A}">
      <dsp:nvSpPr>
        <dsp:cNvPr id="0" name=""/>
        <dsp:cNvSpPr/>
      </dsp:nvSpPr>
      <dsp:spPr>
        <a:xfrm>
          <a:off x="952080" y="3676524"/>
          <a:ext cx="5475985"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00100">
            <a:lnSpc>
              <a:spcPct val="90000"/>
            </a:lnSpc>
            <a:spcBef>
              <a:spcPct val="0"/>
            </a:spcBef>
            <a:spcAft>
              <a:spcPct val="35000"/>
            </a:spcAft>
            <a:buNone/>
          </a:pPr>
          <a:r>
            <a:rPr lang="en-US" sz="1800" kern="1200" dirty="0"/>
            <a:t>We’re co-sponsoring a Parent Action Conference with NYC Kids PAC on March 7, 2020 with panels &amp; workshops to explore these issues and more.</a:t>
          </a:r>
        </a:p>
      </dsp:txBody>
      <dsp:txXfrm>
        <a:off x="952080" y="3676524"/>
        <a:ext cx="5475985" cy="978415"/>
      </dsp:txXfrm>
    </dsp:sp>
    <dsp:sp modelId="{D2F3E1F8-C5EB-405C-9166-820813FA06A3}">
      <dsp:nvSpPr>
        <dsp:cNvPr id="0" name=""/>
        <dsp:cNvSpPr/>
      </dsp:nvSpPr>
      <dsp:spPr>
        <a:xfrm>
          <a:off x="0" y="4899543"/>
          <a:ext cx="6513603" cy="8239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40062-E88D-4DA6-8570-FD11C29AFCF9}">
      <dsp:nvSpPr>
        <dsp:cNvPr id="0" name=""/>
        <dsp:cNvSpPr/>
      </dsp:nvSpPr>
      <dsp:spPr>
        <a:xfrm>
          <a:off x="249238" y="5084927"/>
          <a:ext cx="453603" cy="45316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2E3B7-D09D-40EF-9246-D7A697357069}">
      <dsp:nvSpPr>
        <dsp:cNvPr id="0" name=""/>
        <dsp:cNvSpPr/>
      </dsp:nvSpPr>
      <dsp:spPr>
        <a:xfrm>
          <a:off x="952080" y="4899543"/>
          <a:ext cx="5475985"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00100">
            <a:lnSpc>
              <a:spcPct val="90000"/>
            </a:lnSpc>
            <a:spcBef>
              <a:spcPct val="0"/>
            </a:spcBef>
            <a:spcAft>
              <a:spcPct val="35000"/>
            </a:spcAft>
            <a:buNone/>
          </a:pPr>
          <a:r>
            <a:rPr lang="en-US" sz="1800" b="1" i="1" kern="1200"/>
            <a:t>Sign up for our newsletter for updates at </a:t>
          </a:r>
          <a:r>
            <a:rPr lang="en-US" sz="1800" b="1" i="1" kern="1200">
              <a:hlinkClick xmlns:r="http://schemas.openxmlformats.org/officeDocument/2006/relationships" r:id="rId11"/>
            </a:rPr>
            <a:t>www.classsizematters.org</a:t>
          </a:r>
          <a:endParaRPr lang="en-US" sz="1800" kern="1200"/>
        </a:p>
      </dsp:txBody>
      <dsp:txXfrm>
        <a:off x="952080" y="4899543"/>
        <a:ext cx="5475985" cy="9784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0.01714</cdr:x>
      <cdr:y>0.8517</cdr:y>
    </cdr:from>
    <cdr:to>
      <cdr:x>0.09825</cdr:x>
      <cdr:y>1</cdr:y>
    </cdr:to>
    <cdr:sp macro="" textlink="">
      <cdr:nvSpPr>
        <cdr:cNvPr id="3" name="TextBox 2"/>
        <cdr:cNvSpPr txBox="1"/>
      </cdr:nvSpPr>
      <cdr:spPr>
        <a:xfrm xmlns:a="http://schemas.openxmlformats.org/drawingml/2006/main">
          <a:off x="193183" y="56892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0.37153</cdr:x>
      <cdr:y>0.66667</cdr:y>
    </cdr:from>
    <cdr:to>
      <cdr:x>0.57153</cdr:x>
      <cdr:y>1</cdr:y>
    </cdr:to>
    <cdr:sp macro="" textlink="">
      <cdr:nvSpPr>
        <cdr:cNvPr id="2" name="TextBox 1">
          <a:extLst xmlns:a="http://schemas.openxmlformats.org/drawingml/2006/main">
            <a:ext uri="{FF2B5EF4-FFF2-40B4-BE49-F238E27FC236}">
              <a16:creationId xmlns:a16="http://schemas.microsoft.com/office/drawing/2014/main" id="{B92DFA83-B2FD-4454-8F56-4635EC3A2477}"/>
            </a:ext>
          </a:extLst>
        </cdr:cNvPr>
        <cdr:cNvSpPr txBox="1"/>
      </cdr:nvSpPr>
      <cdr:spPr>
        <a:xfrm xmlns:a="http://schemas.openxmlformats.org/drawingml/2006/main">
          <a:off x="1698625"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56C5FCC6-7C91-4C2B-8DDF-748FDC948F4D}" type="datetimeFigureOut">
              <a:rPr lang="en-US" smtClean="0"/>
              <a:t>9/23/2020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50C39B9B-E4CA-47B0-8655-E59F95FBB798}" type="slidenum">
              <a:rPr lang="en-US" smtClean="0"/>
              <a:t>‹#›</a:t>
            </a:fld>
            <a:endParaRPr lang="en-US"/>
          </a:p>
        </p:txBody>
      </p:sp>
    </p:spTree>
    <p:extLst>
      <p:ext uri="{BB962C8B-B14F-4D97-AF65-F5344CB8AC3E}">
        <p14:creationId xmlns:p14="http://schemas.microsoft.com/office/powerpoint/2010/main" val="247494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12220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44194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61526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896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6401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5135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487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7252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37949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9831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1285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4111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t>‹#›</a:t>
            </a:fld>
            <a:endParaRPr lang="en-US" dirty="0"/>
          </a:p>
        </p:txBody>
      </p:sp>
    </p:spTree>
    <p:extLst>
      <p:ext uri="{BB962C8B-B14F-4D97-AF65-F5344CB8AC3E}">
        <p14:creationId xmlns:p14="http://schemas.microsoft.com/office/powerpoint/2010/main" val="361053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lasssizematters.org" TargetMode="External"/><Relationship Id="rId2" Type="http://schemas.openxmlformats.org/officeDocument/2006/relationships/hyperlink" Target="http://www.classsizematters.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3C66-6C75-42B4-8B46-61F18118BC8B}"/>
              </a:ext>
            </a:extLst>
          </p:cNvPr>
          <p:cNvSpPr>
            <a:spLocks noGrp="1"/>
          </p:cNvSpPr>
          <p:nvPr>
            <p:ph type="ctrTitle"/>
          </p:nvPr>
        </p:nvSpPr>
        <p:spPr>
          <a:xfrm>
            <a:off x="1057547" y="1284667"/>
            <a:ext cx="10205415" cy="2037896"/>
          </a:xfrm>
        </p:spPr>
        <p:txBody>
          <a:bodyPr>
            <a:normAutofit/>
          </a:bodyPr>
          <a:lstStyle/>
          <a:p>
            <a:r>
              <a:rPr lang="en-US" sz="4400" dirty="0"/>
              <a:t>Class Size Trends Citywide &amp; in District 27</a:t>
            </a:r>
            <a:br>
              <a:rPr lang="en-US" sz="4400" dirty="0"/>
            </a:br>
            <a:r>
              <a:rPr lang="en-US" sz="3100" i="1" dirty="0"/>
              <a:t>plus school overcrowding</a:t>
            </a:r>
            <a:endParaRPr lang="en-US" sz="3100" dirty="0"/>
          </a:p>
        </p:txBody>
      </p:sp>
      <p:sp>
        <p:nvSpPr>
          <p:cNvPr id="3" name="Subtitle 2">
            <a:extLst>
              <a:ext uri="{FF2B5EF4-FFF2-40B4-BE49-F238E27FC236}">
                <a16:creationId xmlns:a16="http://schemas.microsoft.com/office/drawing/2014/main" id="{E28E9F8F-6ECA-4B2C-AC5E-D6C2D93974AA}"/>
              </a:ext>
            </a:extLst>
          </p:cNvPr>
          <p:cNvSpPr>
            <a:spLocks noGrp="1"/>
          </p:cNvSpPr>
          <p:nvPr>
            <p:ph type="subTitle" idx="1"/>
          </p:nvPr>
        </p:nvSpPr>
        <p:spPr>
          <a:xfrm>
            <a:off x="2605548" y="3934690"/>
            <a:ext cx="8062452" cy="1323110"/>
          </a:xfrm>
        </p:spPr>
        <p:txBody>
          <a:bodyPr>
            <a:noAutofit/>
          </a:bodyPr>
          <a:lstStyle/>
          <a:p>
            <a:endParaRPr lang="en-US" dirty="0"/>
          </a:p>
          <a:p>
            <a:pPr algn="l"/>
            <a:r>
              <a:rPr lang="en-US" dirty="0">
                <a:latin typeface="+mj-lt"/>
              </a:rPr>
              <a:t>Leonie Haimson &amp; Peter LaChance</a:t>
            </a:r>
          </a:p>
          <a:p>
            <a:pPr algn="l"/>
            <a:r>
              <a:rPr lang="en-US" dirty="0">
                <a:latin typeface="+mj-lt"/>
              </a:rPr>
              <a:t>Class Size Matters</a:t>
            </a:r>
          </a:p>
          <a:p>
            <a:pPr algn="l"/>
            <a:r>
              <a:rPr lang="en-US" dirty="0">
                <a:latin typeface="+mj-lt"/>
              </a:rPr>
              <a:t>1/27/20</a:t>
            </a:r>
          </a:p>
          <a:p>
            <a:pPr algn="l"/>
            <a:r>
              <a:rPr lang="en-US" dirty="0">
                <a:latin typeface="+mj-lt"/>
                <a:hlinkClick r:id="rId2"/>
              </a:rPr>
              <a:t>www.classsizematters.org</a:t>
            </a:r>
            <a:endParaRPr lang="en-US" dirty="0">
              <a:latin typeface="+mj-lt"/>
            </a:endParaRPr>
          </a:p>
          <a:p>
            <a:pPr algn="l"/>
            <a:r>
              <a:rPr lang="en-US" dirty="0">
                <a:latin typeface="+mj-lt"/>
                <a:hlinkClick r:id="rId3"/>
              </a:rPr>
              <a:t>Info@classsizematters.org</a:t>
            </a:r>
            <a:r>
              <a:rPr lang="en-US" dirty="0">
                <a:latin typeface="+mj-lt"/>
              </a:rPr>
              <a:t> </a:t>
            </a:r>
          </a:p>
        </p:txBody>
      </p:sp>
      <p:pic>
        <p:nvPicPr>
          <p:cNvPr id="1026" name="Picture 2" descr="Image result for class size mat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3" y="4381500"/>
            <a:ext cx="19431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3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4254BA-3A8A-46C0-80FC-8D7495C80145}"/>
              </a:ext>
            </a:extLst>
          </p:cNvPr>
          <p:cNvGraphicFramePr>
            <a:graphicFrameLocks/>
          </p:cNvGraphicFramePr>
          <p:nvPr/>
        </p:nvGraphicFramePr>
        <p:xfrm>
          <a:off x="489397" y="334852"/>
          <a:ext cx="11011437" cy="6130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9B08171-784C-4054-B07C-17A4AEA60197}"/>
              </a:ext>
            </a:extLst>
          </p:cNvPr>
          <p:cNvSpPr txBox="1"/>
          <p:nvPr/>
        </p:nvSpPr>
        <p:spPr>
          <a:xfrm>
            <a:off x="2686050" y="6181725"/>
            <a:ext cx="81343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*Only HS students in social studies classes included to avoid double 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18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DF1CD51-9EAA-4122-B8FB-AEB8BA4D2608}"/>
              </a:ext>
            </a:extLst>
          </p:cNvPr>
          <p:cNvGraphicFramePr>
            <a:graphicFrameLocks/>
          </p:cNvGraphicFramePr>
          <p:nvPr/>
        </p:nvGraphicFramePr>
        <p:xfrm>
          <a:off x="927279" y="333374"/>
          <a:ext cx="10597971" cy="5912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90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989147419"/>
              </p:ext>
            </p:extLst>
          </p:nvPr>
        </p:nvGraphicFramePr>
        <p:xfrm>
          <a:off x="360607" y="476517"/>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541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7DE414-8960-4327-BE76-381481AEEFEB}"/>
              </a:ext>
            </a:extLst>
          </p:cNvPr>
          <p:cNvGraphicFramePr>
            <a:graphicFrameLocks/>
          </p:cNvGraphicFramePr>
          <p:nvPr/>
        </p:nvGraphicFramePr>
        <p:xfrm>
          <a:off x="781050" y="447675"/>
          <a:ext cx="10477500" cy="5848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3866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626416603"/>
              </p:ext>
            </p:extLst>
          </p:nvPr>
        </p:nvGraphicFramePr>
        <p:xfrm>
          <a:off x="360606" y="489396"/>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961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0774EA-02AE-4382-85A2-3440B379BEB8}"/>
              </a:ext>
            </a:extLst>
          </p:cNvPr>
          <p:cNvGraphicFramePr>
            <a:graphicFrameLocks/>
          </p:cNvGraphicFramePr>
          <p:nvPr/>
        </p:nvGraphicFramePr>
        <p:xfrm>
          <a:off x="962025" y="619125"/>
          <a:ext cx="10677525"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57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75690247"/>
              </p:ext>
            </p:extLst>
          </p:nvPr>
        </p:nvGraphicFramePr>
        <p:xfrm>
          <a:off x="502275" y="515156"/>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398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621E-EE4A-4A2F-B0D8-C00AC687B84D}"/>
              </a:ext>
            </a:extLst>
          </p:cNvPr>
          <p:cNvSpPr>
            <a:spLocks noGrp="1"/>
          </p:cNvSpPr>
          <p:nvPr>
            <p:ph type="title"/>
          </p:nvPr>
        </p:nvSpPr>
        <p:spPr>
          <a:xfrm>
            <a:off x="838200" y="365125"/>
            <a:ext cx="10515600" cy="1325563"/>
          </a:xfrm>
        </p:spPr>
        <p:txBody>
          <a:bodyPr>
            <a:normAutofit/>
          </a:bodyPr>
          <a:lstStyle/>
          <a:p>
            <a:r>
              <a:rPr lang="en-US" dirty="0">
                <a:solidFill>
                  <a:schemeClr val="bg1"/>
                </a:solidFill>
              </a:rPr>
              <a:t>Class size lawsuit filed in state court</a:t>
            </a:r>
          </a:p>
        </p:txBody>
      </p:sp>
      <p:graphicFrame>
        <p:nvGraphicFramePr>
          <p:cNvPr id="5" name="Content Placeholder 2">
            <a:extLst>
              <a:ext uri="{FF2B5EF4-FFF2-40B4-BE49-F238E27FC236}">
                <a16:creationId xmlns:a16="http://schemas.microsoft.com/office/drawing/2014/main" id="{01456D27-EBF2-4ACD-8AED-A94F0F1D5042}"/>
              </a:ext>
            </a:extLst>
          </p:cNvPr>
          <p:cNvGraphicFramePr>
            <a:graphicFrameLocks noGrp="1"/>
          </p:cNvGraphicFramePr>
          <p:nvPr>
            <p:ph idx="1"/>
            <p:extLst>
              <p:ext uri="{D42A27DB-BD31-4B8C-83A1-F6EECF244321}">
                <p14:modId xmlns:p14="http://schemas.microsoft.com/office/powerpoint/2010/main" val="2018598092"/>
              </p:ext>
            </p:extLst>
          </p:nvPr>
        </p:nvGraphicFramePr>
        <p:xfrm>
          <a:off x="664143" y="1442720"/>
          <a:ext cx="10689657" cy="4734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CBE46A4-000F-44B6-9D5E-D1ABE266FE8D}"/>
              </a:ext>
            </a:extLst>
          </p:cNvPr>
          <p:cNvSpPr>
            <a:spLocks noGrp="1"/>
          </p:cNvSpPr>
          <p:nvPr>
            <p:ph idx="4294967295"/>
          </p:nvPr>
        </p:nvSpPr>
        <p:spPr>
          <a:xfrm>
            <a:off x="838200" y="1442720"/>
            <a:ext cx="10515600" cy="4734243"/>
          </a:xfrm>
        </p:spPr>
        <p:txBody>
          <a:bodyPr>
            <a:normAutofit/>
          </a:bodyPr>
          <a:lstStyle/>
          <a:p>
            <a:r>
              <a:rPr lang="en-US" dirty="0"/>
              <a:t>.</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52029136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64B9-63B3-4B21-957A-98733DCE357E}"/>
              </a:ext>
            </a:extLst>
          </p:cNvPr>
          <p:cNvSpPr>
            <a:spLocks noGrp="1"/>
          </p:cNvSpPr>
          <p:nvPr>
            <p:ph type="title"/>
          </p:nvPr>
        </p:nvSpPr>
        <p:spPr/>
        <p:txBody>
          <a:bodyPr/>
          <a:lstStyle/>
          <a:p>
            <a:r>
              <a:rPr lang="en-US" dirty="0"/>
              <a:t>School overcrowding also an issue in many districts including D27</a:t>
            </a:r>
          </a:p>
        </p:txBody>
      </p:sp>
      <p:sp>
        <p:nvSpPr>
          <p:cNvPr id="3" name="Rectangle 2">
            <a:extLst>
              <a:ext uri="{FF2B5EF4-FFF2-40B4-BE49-F238E27FC236}">
                <a16:creationId xmlns:a16="http://schemas.microsoft.com/office/drawing/2014/main" id="{72F4E276-4580-4780-8018-5881CCCEC6A3}"/>
              </a:ext>
            </a:extLst>
          </p:cNvPr>
          <p:cNvSpPr/>
          <p:nvPr/>
        </p:nvSpPr>
        <p:spPr>
          <a:xfrm>
            <a:off x="539015" y="2165020"/>
            <a:ext cx="11365787" cy="5293757"/>
          </a:xfrm>
          <a:prstGeom prst="rect">
            <a:avLst/>
          </a:prstGeom>
        </p:spPr>
        <p:txBody>
          <a:bodyPr wrap="square" anchor="ctr">
            <a:spAutoFit/>
          </a:bodyPr>
          <a:lstStyle/>
          <a:p>
            <a:pPr marL="457200" indent="-457200">
              <a:buFont typeface="Arial" panose="020B0604020202020204" pitchFamily="34" charset="0"/>
              <a:buChar char="•"/>
            </a:pPr>
            <a:r>
              <a:rPr lang="en-US" sz="2800" dirty="0">
                <a:latin typeface="+mj-lt"/>
                <a:ea typeface="Calibri" panose="020F0502020204030204" pitchFamily="34" charset="0"/>
              </a:rPr>
              <a:t>C4E regs require capital plan be aligned with DOE’s class size reduction plan.</a:t>
            </a:r>
            <a:br>
              <a:rPr lang="en-US" sz="2800" dirty="0">
                <a:latin typeface="+mj-lt"/>
                <a:ea typeface="Calibri" panose="020F0502020204030204" pitchFamily="34" charset="0"/>
              </a:rPr>
            </a:br>
            <a:endParaRPr lang="en-US" sz="2800" dirty="0">
              <a:latin typeface="+mj-lt"/>
              <a:ea typeface="Calibri" panose="020F0502020204030204" pitchFamily="34" charset="0"/>
            </a:endParaRPr>
          </a:p>
          <a:p>
            <a:pPr marL="457200" indent="-457200">
              <a:buFont typeface="Arial" panose="020B0604020202020204" pitchFamily="34" charset="0"/>
              <a:buChar char="•"/>
            </a:pPr>
            <a:r>
              <a:rPr lang="en-US" sz="2800" dirty="0">
                <a:latin typeface="+mj-lt"/>
                <a:ea typeface="Calibri" panose="020F0502020204030204" pitchFamily="34" charset="0"/>
              </a:rPr>
              <a:t>Data in Blue Book shows that last year, there were 524,467 students in NYC schools at 100% utilization or more.</a:t>
            </a:r>
            <a:br>
              <a:rPr lang="en-US" sz="2800" dirty="0">
                <a:latin typeface="+mj-lt"/>
                <a:ea typeface="Calibri" panose="020F0502020204030204" pitchFamily="34" charset="0"/>
              </a:rPr>
            </a:br>
            <a:endParaRPr lang="en-US" sz="2800" dirty="0">
              <a:latin typeface="+mj-lt"/>
              <a:ea typeface="Calibri" panose="020F0502020204030204" pitchFamily="34" charset="0"/>
            </a:endParaRPr>
          </a:p>
          <a:p>
            <a:pPr marL="457200" indent="-457200">
              <a:buFont typeface="Arial" panose="020B0604020202020204" pitchFamily="34" charset="0"/>
              <a:buChar char="•"/>
            </a:pPr>
            <a:r>
              <a:rPr lang="en-US" sz="2800" dirty="0">
                <a:latin typeface="+mj-lt"/>
                <a:ea typeface="Calibri" panose="020F0502020204030204" pitchFamily="34" charset="0"/>
              </a:rPr>
              <a:t>This is 53.2% of all NYC students.</a:t>
            </a:r>
            <a:br>
              <a:rPr lang="en-US" sz="2800" dirty="0">
                <a:latin typeface="+mj-lt"/>
                <a:ea typeface="Calibri" panose="020F0502020204030204" pitchFamily="34" charset="0"/>
              </a:rPr>
            </a:br>
            <a:endParaRPr lang="en-US" sz="2800" dirty="0">
              <a:latin typeface="+mj-lt"/>
              <a:ea typeface="Calibri" panose="020F0502020204030204" pitchFamily="34" charset="0"/>
            </a:endParaRPr>
          </a:p>
          <a:p>
            <a:pPr marL="457200" indent="-457200">
              <a:buFont typeface="Arial" panose="020B0604020202020204" pitchFamily="34" charset="0"/>
              <a:buChar char="•"/>
            </a:pPr>
            <a:r>
              <a:rPr lang="en-US" sz="2800" dirty="0">
                <a:latin typeface="+mj-lt"/>
                <a:ea typeface="Calibri" panose="020F0502020204030204" pitchFamily="34" charset="0"/>
              </a:rPr>
              <a:t>Though in some districts, there would be space to lower class size right now.</a:t>
            </a:r>
            <a:endParaRPr lang="en-US" sz="4000" dirty="0">
              <a:latin typeface="+mj-lt"/>
            </a:endParaRPr>
          </a:p>
          <a:p>
            <a:endParaRPr lang="en-US" sz="4000"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134838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19644670"/>
              </p:ext>
            </p:extLst>
          </p:nvPr>
        </p:nvGraphicFramePr>
        <p:xfrm>
          <a:off x="206062" y="321972"/>
          <a:ext cx="11745532" cy="6362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39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dirty="0">
              <a:solidFill>
                <a:prstClr val="white"/>
              </a:solidFill>
            </a:endParaRPr>
          </a:p>
        </p:txBody>
      </p:sp>
      <p:sp>
        <p:nvSpPr>
          <p:cNvPr id="2" name="Title 1">
            <a:extLst>
              <a:ext uri="{FF2B5EF4-FFF2-40B4-BE49-F238E27FC236}">
                <a16:creationId xmlns:a16="http://schemas.microsoft.com/office/drawing/2014/main" id="{A544E25A-D01C-4A18-9FFC-392CC685DCB7}"/>
              </a:ext>
            </a:extLst>
          </p:cNvPr>
          <p:cNvSpPr>
            <a:spLocks noGrp="1"/>
          </p:cNvSpPr>
          <p:nvPr>
            <p:ph type="title"/>
          </p:nvPr>
        </p:nvSpPr>
        <p:spPr>
          <a:xfrm>
            <a:off x="863029" y="1012004"/>
            <a:ext cx="3119036" cy="4795408"/>
          </a:xfrm>
        </p:spPr>
        <p:txBody>
          <a:bodyPr>
            <a:normAutofit/>
          </a:bodyPr>
          <a:lstStyle/>
          <a:p>
            <a:r>
              <a:rPr lang="en-US" dirty="0">
                <a:solidFill>
                  <a:srgbClr val="FFFFFF"/>
                </a:solidFill>
              </a:rPr>
              <a:t>What are the UFT contractual class sizes limits? </a:t>
            </a:r>
          </a:p>
        </p:txBody>
      </p:sp>
      <p:graphicFrame>
        <p:nvGraphicFramePr>
          <p:cNvPr id="5" name="Content Placeholder 2">
            <a:extLst>
              <a:ext uri="{FF2B5EF4-FFF2-40B4-BE49-F238E27FC236}">
                <a16:creationId xmlns:a16="http://schemas.microsoft.com/office/drawing/2014/main" id="{2227E7A8-A869-4677-B68B-E4F6DDF17EA0}"/>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3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46426847"/>
              </p:ext>
            </p:extLst>
          </p:nvPr>
        </p:nvGraphicFramePr>
        <p:xfrm>
          <a:off x="553792" y="386366"/>
          <a:ext cx="11217498" cy="6117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457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365125"/>
            <a:ext cx="10761372" cy="1325563"/>
          </a:xfrm>
        </p:spPr>
        <p:txBody>
          <a:bodyPr>
            <a:noAutofit/>
          </a:bodyPr>
          <a:lstStyle/>
          <a:p>
            <a:r>
              <a:rPr lang="en-US" sz="3200" dirty="0"/>
              <a:t>Despite overcrowding and large class sizes, the Capital Plan decreased funded seats in many districts between Feb. 2019 and Nov. 2019</a:t>
            </a:r>
          </a:p>
        </p:txBody>
      </p:sp>
      <p:sp>
        <p:nvSpPr>
          <p:cNvPr id="3" name="Content Placeholder 2"/>
          <p:cNvSpPr>
            <a:spLocks noGrp="1"/>
          </p:cNvSpPr>
          <p:nvPr>
            <p:ph idx="1"/>
          </p:nvPr>
        </p:nvSpPr>
        <p:spPr>
          <a:xfrm>
            <a:off x="838200" y="2099257"/>
            <a:ext cx="10515600" cy="4309526"/>
          </a:xfrm>
        </p:spPr>
        <p:txBody>
          <a:bodyPr>
            <a:noAutofit/>
          </a:bodyPr>
          <a:lstStyle/>
          <a:p>
            <a:r>
              <a:rPr lang="en-US" sz="2400" dirty="0">
                <a:latin typeface="+mj-lt"/>
              </a:rPr>
              <a:t>The Nov. 2019 proposed amendment to the Five-Year Capital Plan appears to increase by 572 funded seats </a:t>
            </a:r>
            <a:r>
              <a:rPr lang="en-US" sz="2400" b="1" i="1" dirty="0">
                <a:latin typeface="+mj-lt"/>
              </a:rPr>
              <a:t>but actually eliminates 1,772 seats for Districts 1-32 and HS.</a:t>
            </a:r>
            <a:br>
              <a:rPr lang="en-US" sz="2400" b="1" i="1" dirty="0">
                <a:latin typeface="+mj-lt"/>
              </a:rPr>
            </a:br>
            <a:endParaRPr lang="en-US" sz="2400" b="1" i="1" dirty="0">
              <a:latin typeface="+mj-lt"/>
            </a:endParaRPr>
          </a:p>
          <a:p>
            <a:r>
              <a:rPr lang="en-US" sz="2400" dirty="0">
                <a:latin typeface="+mj-lt"/>
              </a:rPr>
              <a:t>2,344 seats for D75 special education are now included in the total, though not in the Feb. 2019 Capital Plan.</a:t>
            </a:r>
            <a:br>
              <a:rPr lang="en-US" sz="2400" dirty="0">
                <a:latin typeface="+mj-lt"/>
              </a:rPr>
            </a:br>
            <a:endParaRPr lang="en-US" sz="2400" dirty="0">
              <a:latin typeface="+mj-lt"/>
            </a:endParaRPr>
          </a:p>
          <a:p>
            <a:r>
              <a:rPr lang="en-US" sz="2400" dirty="0">
                <a:latin typeface="+mj-lt"/>
              </a:rPr>
              <a:t>D27 gained an extra 20 funded seats in the new plan to make a total of 1776 seats.</a:t>
            </a:r>
            <a:br>
              <a:rPr lang="en-US" sz="2400" dirty="0">
                <a:latin typeface="+mj-lt"/>
              </a:rPr>
            </a:br>
            <a:endParaRPr lang="en-US" sz="2400" dirty="0">
              <a:latin typeface="+mj-lt"/>
            </a:endParaRPr>
          </a:p>
          <a:p>
            <a:r>
              <a:rPr lang="en-US" sz="2400" dirty="0">
                <a:latin typeface="+mj-lt"/>
              </a:rPr>
              <a:t>All the D27 seats are apparently still </a:t>
            </a:r>
            <a:r>
              <a:rPr lang="en-US" sz="2400" dirty="0" err="1">
                <a:latin typeface="+mj-lt"/>
              </a:rPr>
              <a:t>unsited</a:t>
            </a:r>
            <a:r>
              <a:rPr lang="en-US" sz="2400" dirty="0">
                <a:latin typeface="+mj-lt"/>
              </a:rPr>
              <a:t> – as not listed “in process.”</a:t>
            </a:r>
          </a:p>
        </p:txBody>
      </p:sp>
    </p:spTree>
    <p:extLst>
      <p:ext uri="{BB962C8B-B14F-4D97-AF65-F5344CB8AC3E}">
        <p14:creationId xmlns:p14="http://schemas.microsoft.com/office/powerpoint/2010/main" val="102789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126AE5-159A-471E-8541-A41754845FCF}"/>
              </a:ext>
            </a:extLst>
          </p:cNvPr>
          <p:cNvPicPr>
            <a:picLocks noChangeAspect="1"/>
          </p:cNvPicPr>
          <p:nvPr/>
        </p:nvPicPr>
        <p:blipFill rotWithShape="1">
          <a:blip r:embed="rId2"/>
          <a:srcRect r="-2" b="7817"/>
          <a:stretch/>
        </p:blipFill>
        <p:spPr>
          <a:xfrm>
            <a:off x="5646822" y="-27169"/>
            <a:ext cx="6545178" cy="6857990"/>
          </a:xfrm>
          <a:prstGeom prst="rect">
            <a:avLst/>
          </a:prstGeom>
          <a:effectLst/>
        </p:spPr>
      </p:pic>
      <p:sp>
        <p:nvSpPr>
          <p:cNvPr id="8" name="Content Placeholder 7">
            <a:extLst>
              <a:ext uri="{FF2B5EF4-FFF2-40B4-BE49-F238E27FC236}">
                <a16:creationId xmlns:a16="http://schemas.microsoft.com/office/drawing/2014/main" id="{B081F964-AB5C-4DF5-B7E6-7E45B32C02E7}"/>
              </a:ext>
            </a:extLst>
          </p:cNvPr>
          <p:cNvSpPr>
            <a:spLocks noGrp="1"/>
          </p:cNvSpPr>
          <p:nvPr>
            <p:ph idx="1"/>
          </p:nvPr>
        </p:nvSpPr>
        <p:spPr>
          <a:xfrm>
            <a:off x="481263" y="2443315"/>
            <a:ext cx="7315199" cy="3785419"/>
          </a:xfrm>
        </p:spPr>
        <p:txBody>
          <a:bodyPr>
            <a:normAutofit/>
          </a:bodyPr>
          <a:lstStyle/>
          <a:p>
            <a:r>
              <a:rPr lang="en-US" dirty="0"/>
              <a:t>Ozone Park/ South Ozone Park/ Richmond Hill/ Woodhaven (1300 seats)</a:t>
            </a:r>
          </a:p>
          <a:p>
            <a:r>
              <a:rPr lang="en-US" dirty="0"/>
              <a:t>Howard Beach/ Lindenwood (0 seats)</a:t>
            </a:r>
          </a:p>
          <a:p>
            <a:r>
              <a:rPr lang="en-US" dirty="0"/>
              <a:t>South Ozone Park/ Rochdale/ Springfield Gardens (0 seats)</a:t>
            </a:r>
          </a:p>
          <a:p>
            <a:r>
              <a:rPr lang="en-US" dirty="0"/>
              <a:t>Far Rockaway (0 seats)</a:t>
            </a:r>
          </a:p>
          <a:p>
            <a:r>
              <a:rPr lang="en-US" dirty="0"/>
              <a:t>Seaside/ Belle Harbor/ Breezy Point (476 seats)</a:t>
            </a:r>
            <a:endParaRPr lang="en-US" sz="1800" dirty="0"/>
          </a:p>
        </p:txBody>
      </p:sp>
      <p:sp>
        <p:nvSpPr>
          <p:cNvPr id="2" name="Title 1">
            <a:extLst>
              <a:ext uri="{FF2B5EF4-FFF2-40B4-BE49-F238E27FC236}">
                <a16:creationId xmlns:a16="http://schemas.microsoft.com/office/drawing/2014/main" id="{3EE68205-F9DD-470E-9BDC-B1F41BCDF71E}"/>
              </a:ext>
            </a:extLst>
          </p:cNvPr>
          <p:cNvSpPr>
            <a:spLocks noGrp="1"/>
          </p:cNvSpPr>
          <p:nvPr>
            <p:ph type="title"/>
          </p:nvPr>
        </p:nvSpPr>
        <p:spPr>
          <a:xfrm>
            <a:off x="648928" y="629266"/>
            <a:ext cx="7019197" cy="1676603"/>
          </a:xfrm>
        </p:spPr>
        <p:txBody>
          <a:bodyPr>
            <a:normAutofit fontScale="90000"/>
          </a:bodyPr>
          <a:lstStyle/>
          <a:p>
            <a:r>
              <a:rPr lang="en-US" dirty="0"/>
              <a:t>There are 5 subdistricts in D27, but only 2 have seats in capital plan</a:t>
            </a:r>
          </a:p>
        </p:txBody>
      </p:sp>
    </p:spTree>
    <p:extLst>
      <p:ext uri="{BB962C8B-B14F-4D97-AF65-F5344CB8AC3E}">
        <p14:creationId xmlns:p14="http://schemas.microsoft.com/office/powerpoint/2010/main" val="31409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8936-9734-47AE-92BF-85015A9B87EF}"/>
              </a:ext>
            </a:extLst>
          </p:cNvPr>
          <p:cNvSpPr>
            <a:spLocks noGrp="1"/>
          </p:cNvSpPr>
          <p:nvPr>
            <p:ph type="title"/>
          </p:nvPr>
        </p:nvSpPr>
        <p:spPr/>
        <p:txBody>
          <a:bodyPr/>
          <a:lstStyle/>
          <a:p>
            <a:r>
              <a:rPr lang="en-US" dirty="0"/>
              <a:t>What did the Chancellor say at your town hall meeting on Jan. 13?</a:t>
            </a:r>
          </a:p>
        </p:txBody>
      </p:sp>
      <p:sp>
        <p:nvSpPr>
          <p:cNvPr id="3" name="Content Placeholder 2">
            <a:extLst>
              <a:ext uri="{FF2B5EF4-FFF2-40B4-BE49-F238E27FC236}">
                <a16:creationId xmlns:a16="http://schemas.microsoft.com/office/drawing/2014/main" id="{7BCFCF05-CBAF-4FAC-9C8D-4E17C65E47BB}"/>
              </a:ext>
            </a:extLst>
          </p:cNvPr>
          <p:cNvSpPr>
            <a:spLocks noGrp="1"/>
          </p:cNvSpPr>
          <p:nvPr>
            <p:ph idx="1"/>
          </p:nvPr>
        </p:nvSpPr>
        <p:spPr>
          <a:xfrm>
            <a:off x="838200" y="1690688"/>
            <a:ext cx="10515600" cy="4486275"/>
          </a:xfrm>
        </p:spPr>
        <p:txBody>
          <a:bodyPr>
            <a:normAutofit fontScale="77500" lnSpcReduction="20000"/>
          </a:bodyPr>
          <a:lstStyle/>
          <a:p>
            <a:pPr>
              <a:lnSpc>
                <a:spcPct val="120000"/>
              </a:lnSpc>
            </a:pPr>
            <a:r>
              <a:rPr lang="en-US" dirty="0">
                <a:latin typeface="+mj-lt"/>
              </a:rPr>
              <a:t>According to Queens Courier, Chancellor Carranza said that “</a:t>
            </a:r>
            <a:r>
              <a:rPr lang="en-US" i="1" dirty="0">
                <a:latin typeface="+mj-lt"/>
              </a:rPr>
              <a:t>in the $16 billion five-year capital plan that we just had approved this past school year, there is funding for 54,000 new seats in new schools and almost half of them are in Rockaway, Queens.”</a:t>
            </a:r>
            <a:endParaRPr lang="en-US" dirty="0">
              <a:latin typeface="+mj-lt"/>
            </a:endParaRPr>
          </a:p>
          <a:p>
            <a:endParaRPr lang="en-US" dirty="0">
              <a:latin typeface="+mj-lt"/>
            </a:endParaRPr>
          </a:p>
          <a:p>
            <a:r>
              <a:rPr lang="en-US" dirty="0">
                <a:latin typeface="+mj-lt"/>
              </a:rPr>
              <a:t>There are actually 57,489 seats in the new capital plan </a:t>
            </a:r>
          </a:p>
          <a:p>
            <a:endParaRPr lang="en-US" dirty="0">
              <a:latin typeface="+mj-lt"/>
            </a:endParaRPr>
          </a:p>
          <a:p>
            <a:r>
              <a:rPr lang="en-US" dirty="0">
                <a:latin typeface="+mj-lt"/>
              </a:rPr>
              <a:t>Of these, 1776 seats are in D27, 3% of the total seats.</a:t>
            </a:r>
          </a:p>
          <a:p>
            <a:endParaRPr lang="en-US" dirty="0">
              <a:latin typeface="+mj-lt"/>
            </a:endParaRPr>
          </a:p>
          <a:p>
            <a:r>
              <a:rPr lang="en-US" dirty="0">
                <a:latin typeface="+mj-lt"/>
              </a:rPr>
              <a:t>Only 476 seats are in the Rockaways – broadly defined, in the Seaside/Belle Harbor/Breezy Point subdistrict, and none for Far Rockaway.  </a:t>
            </a:r>
          </a:p>
          <a:p>
            <a:endParaRPr lang="en-US" dirty="0">
              <a:latin typeface="+mj-lt"/>
            </a:endParaRPr>
          </a:p>
          <a:p>
            <a:r>
              <a:rPr lang="en-US" b="1" i="1" dirty="0">
                <a:latin typeface="+mj-lt"/>
              </a:rPr>
              <a:t>Instead of nearly half, that represents less than 1%.</a:t>
            </a:r>
          </a:p>
          <a:p>
            <a:endParaRPr lang="en-US" dirty="0"/>
          </a:p>
        </p:txBody>
      </p:sp>
    </p:spTree>
    <p:extLst>
      <p:ext uri="{BB962C8B-B14F-4D97-AF65-F5344CB8AC3E}">
        <p14:creationId xmlns:p14="http://schemas.microsoft.com/office/powerpoint/2010/main" val="297052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School siting taskforce created by Local Law 168 </a:t>
            </a:r>
          </a:p>
        </p:txBody>
      </p:sp>
      <p:sp>
        <p:nvSpPr>
          <p:cNvPr id="3" name="Content Placeholder 2"/>
          <p:cNvSpPr>
            <a:spLocks noGrp="1"/>
          </p:cNvSpPr>
          <p:nvPr>
            <p:ph idx="1"/>
          </p:nvPr>
        </p:nvSpPr>
        <p:spPr>
          <a:xfrm>
            <a:off x="741145" y="1690688"/>
            <a:ext cx="10612655" cy="4486276"/>
          </a:xfrm>
        </p:spPr>
        <p:txBody>
          <a:bodyPr>
            <a:noAutofit/>
          </a:bodyPr>
          <a:lstStyle/>
          <a:p>
            <a:r>
              <a:rPr lang="en-US" sz="2300" dirty="0">
                <a:latin typeface="+mj-lt"/>
              </a:rPr>
              <a:t>Met only twice with no input from parent or City Council members.</a:t>
            </a:r>
            <a:br>
              <a:rPr lang="en-US" sz="2300" dirty="0">
                <a:latin typeface="+mj-lt"/>
              </a:rPr>
            </a:br>
            <a:endParaRPr lang="en-US" sz="2300" dirty="0">
              <a:latin typeface="+mj-lt"/>
            </a:endParaRPr>
          </a:p>
          <a:p>
            <a:r>
              <a:rPr lang="en-US" sz="2300" dirty="0">
                <a:latin typeface="+mj-lt"/>
              </a:rPr>
              <a:t>Produced a 2-page report which we </a:t>
            </a:r>
            <a:r>
              <a:rPr lang="en-US" sz="2300" dirty="0" err="1">
                <a:latin typeface="+mj-lt"/>
              </a:rPr>
              <a:t>FOILed</a:t>
            </a:r>
            <a:r>
              <a:rPr lang="en-US" sz="2300" dirty="0">
                <a:latin typeface="+mj-lt"/>
              </a:rPr>
              <a:t>, along with two spreadsheets.</a:t>
            </a:r>
            <a:br>
              <a:rPr lang="en-US" sz="2300" dirty="0">
                <a:latin typeface="+mj-lt"/>
              </a:rPr>
            </a:br>
            <a:endParaRPr lang="en-US" sz="2300" dirty="0">
              <a:latin typeface="+mj-lt"/>
            </a:endParaRPr>
          </a:p>
          <a:p>
            <a:r>
              <a:rPr lang="en-US" sz="2300" dirty="0">
                <a:latin typeface="+mj-lt"/>
              </a:rPr>
              <a:t>Out of 29,509 sites investigated, only </a:t>
            </a:r>
            <a:r>
              <a:rPr lang="en-US" sz="2300" b="1" dirty="0">
                <a:latin typeface="+mj-lt"/>
              </a:rPr>
              <a:t>two</a:t>
            </a:r>
            <a:r>
              <a:rPr lang="en-US" sz="2300" dirty="0">
                <a:latin typeface="+mj-lt"/>
              </a:rPr>
              <a:t> locations will be investigated as sites for new schools, one in D21 and the other in D23. </a:t>
            </a:r>
            <a:br>
              <a:rPr lang="en-US" sz="2300" dirty="0">
                <a:latin typeface="+mj-lt"/>
              </a:rPr>
            </a:br>
            <a:endParaRPr lang="en-US" sz="2300" dirty="0">
              <a:latin typeface="+mj-lt"/>
            </a:endParaRPr>
          </a:p>
          <a:p>
            <a:r>
              <a:rPr lang="en-US" sz="2300" dirty="0">
                <a:latin typeface="+mj-lt"/>
              </a:rPr>
              <a:t>Sites were removed from consideration for a variety of reasons, including being underwater, not meeting size requirements, not needed, or not being city-owned.</a:t>
            </a:r>
            <a:br>
              <a:rPr lang="en-US" sz="2300" dirty="0">
                <a:latin typeface="+mj-lt"/>
              </a:rPr>
            </a:br>
            <a:endParaRPr lang="en-US" sz="2300" dirty="0">
              <a:latin typeface="+mj-lt"/>
            </a:endParaRPr>
          </a:p>
          <a:p>
            <a:r>
              <a:rPr lang="en-US" sz="2300" dirty="0">
                <a:latin typeface="+mj-lt"/>
              </a:rPr>
              <a:t>The SCA did yet not review over 75% (22,000+) of identified empty lots because they’re not City-owned, claiming that these will be looked</a:t>
            </a:r>
            <a:r>
              <a:rPr lang="en-US" sz="2300" i="1" dirty="0">
                <a:latin typeface="+mj-lt"/>
              </a:rPr>
              <a:t> at “in the near future.”</a:t>
            </a:r>
          </a:p>
        </p:txBody>
      </p:sp>
    </p:spTree>
    <p:extLst>
      <p:ext uri="{BB962C8B-B14F-4D97-AF65-F5344CB8AC3E}">
        <p14:creationId xmlns:p14="http://schemas.microsoft.com/office/powerpoint/2010/main" val="4664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D27 School Sites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185 sites in D27 were investigated, and all were deemed unacceptable for the following reasons:</a:t>
            </a:r>
            <a:br>
              <a:rPr lang="en-US" sz="2400" dirty="0"/>
            </a:br>
            <a:endParaRPr lang="en-US" sz="2400" dirty="0"/>
          </a:p>
          <a:p>
            <a:r>
              <a:rPr lang="en-US" sz="2400" dirty="0"/>
              <a:t>Land underwater, waterfront, etc.</a:t>
            </a:r>
          </a:p>
          <a:p>
            <a:endParaRPr lang="en-US" sz="2400" dirty="0"/>
          </a:p>
          <a:p>
            <a:r>
              <a:rPr lang="en-US" sz="2400" dirty="0"/>
              <a:t>Other excuses used: either “All seats sited” or “no funded seats”</a:t>
            </a:r>
          </a:p>
          <a:p>
            <a:endParaRPr lang="en-US" sz="2400" dirty="0"/>
          </a:p>
          <a:p>
            <a:r>
              <a:rPr lang="en-US" sz="2400" dirty="0"/>
              <a:t>But there are 1776 seats in capital plan for D27 - </a:t>
            </a:r>
            <a:r>
              <a:rPr lang="en-US" sz="2400" b="1" i="1" dirty="0"/>
              <a:t>&amp; NONE of them are yet sited, according to the capital plan.</a:t>
            </a:r>
          </a:p>
        </p:txBody>
      </p:sp>
    </p:spTree>
    <p:extLst>
      <p:ext uri="{BB962C8B-B14F-4D97-AF65-F5344CB8AC3E}">
        <p14:creationId xmlns:p14="http://schemas.microsoft.com/office/powerpoint/2010/main" val="28910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55CC-60E3-40C0-997B-C0DF355FA042}"/>
              </a:ext>
            </a:extLst>
          </p:cNvPr>
          <p:cNvSpPr>
            <a:spLocks noGrp="1"/>
          </p:cNvSpPr>
          <p:nvPr>
            <p:ph type="title"/>
          </p:nvPr>
        </p:nvSpPr>
        <p:spPr/>
        <p:txBody>
          <a:bodyPr/>
          <a:lstStyle/>
          <a:p>
            <a:r>
              <a:rPr lang="en-US" dirty="0"/>
              <a:t>What are we doing?</a:t>
            </a:r>
          </a:p>
        </p:txBody>
      </p:sp>
      <p:sp>
        <p:nvSpPr>
          <p:cNvPr id="3" name="Content Placeholder 2">
            <a:extLst>
              <a:ext uri="{FF2B5EF4-FFF2-40B4-BE49-F238E27FC236}">
                <a16:creationId xmlns:a16="http://schemas.microsoft.com/office/drawing/2014/main" id="{06790E8B-B546-4E74-B0C1-02C95F428699}"/>
              </a:ext>
            </a:extLst>
          </p:cNvPr>
          <p:cNvSpPr>
            <a:spLocks noGrp="1"/>
          </p:cNvSpPr>
          <p:nvPr>
            <p:ph idx="1"/>
          </p:nvPr>
        </p:nvSpPr>
        <p:spPr>
          <a:xfrm>
            <a:off x="760396" y="1559293"/>
            <a:ext cx="10593404" cy="4617670"/>
          </a:xfrm>
        </p:spPr>
        <p:txBody>
          <a:bodyPr/>
          <a:lstStyle/>
          <a:p>
            <a:r>
              <a:rPr lang="en-US" dirty="0">
                <a:latin typeface="+mj-lt"/>
              </a:rPr>
              <a:t>We are urging the City Council to allocate dedicated funding for class size reduction, especially in struggling schools and in the lower grades.</a:t>
            </a:r>
            <a:br>
              <a:rPr lang="en-US" dirty="0">
                <a:latin typeface="+mj-lt"/>
              </a:rPr>
            </a:br>
            <a:endParaRPr lang="en-US" dirty="0">
              <a:latin typeface="+mj-lt"/>
            </a:endParaRPr>
          </a:p>
          <a:p>
            <a:r>
              <a:rPr lang="en-US" dirty="0">
                <a:latin typeface="+mj-lt"/>
              </a:rPr>
              <a:t>We will again push for this in next year’s budget. </a:t>
            </a:r>
            <a:br>
              <a:rPr lang="en-US" dirty="0">
                <a:latin typeface="+mj-lt"/>
              </a:rPr>
            </a:br>
            <a:endParaRPr lang="en-US" b="1" i="1" dirty="0">
              <a:latin typeface="+mj-lt"/>
            </a:endParaRPr>
          </a:p>
          <a:p>
            <a:r>
              <a:rPr lang="en-US" b="1" i="1" dirty="0">
                <a:latin typeface="+mj-lt"/>
              </a:rPr>
              <a:t>Please join our campaign by passing a resolution for funds to be allocated towards reducing class size</a:t>
            </a:r>
          </a:p>
          <a:p>
            <a:endParaRPr lang="en-US" b="1" i="1" dirty="0">
              <a:latin typeface="+mj-lt"/>
            </a:endParaRPr>
          </a:p>
          <a:p>
            <a:r>
              <a:rPr lang="en-US" b="1" i="1" dirty="0">
                <a:latin typeface="+mj-lt"/>
              </a:rPr>
              <a:t>And contact your Council Members to support this effort.</a:t>
            </a:r>
          </a:p>
        </p:txBody>
      </p:sp>
    </p:spTree>
    <p:extLst>
      <p:ext uri="{BB962C8B-B14F-4D97-AF65-F5344CB8AC3E}">
        <p14:creationId xmlns:p14="http://schemas.microsoft.com/office/powerpoint/2010/main" val="2961555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72C22B-64BF-4F63-8393-829B8BD3E4E3}"/>
              </a:ext>
            </a:extLst>
          </p:cNvPr>
          <p:cNvSpPr>
            <a:spLocks noGrp="1"/>
          </p:cNvSpPr>
          <p:nvPr>
            <p:ph type="title"/>
          </p:nvPr>
        </p:nvSpPr>
        <p:spPr>
          <a:xfrm>
            <a:off x="863029" y="1012004"/>
            <a:ext cx="3416158" cy="4795408"/>
          </a:xfrm>
        </p:spPr>
        <p:txBody>
          <a:bodyPr vert="horz" lIns="91440" tIns="45720" rIns="91440" bIns="45720" rtlCol="0" anchor="ctr">
            <a:normAutofit/>
          </a:bodyPr>
          <a:lstStyle/>
          <a:p>
            <a:pPr>
              <a:lnSpc>
                <a:spcPct val="90000"/>
              </a:lnSpc>
              <a:spcBef>
                <a:spcPct val="0"/>
              </a:spcBef>
            </a:pPr>
            <a:r>
              <a:rPr lang="en-US" b="1" i="1" kern="1200">
                <a:solidFill>
                  <a:srgbClr val="FFFFFF"/>
                </a:solidFill>
                <a:latin typeface="+mj-lt"/>
                <a:ea typeface="+mj-ea"/>
                <a:cs typeface="+mj-cs"/>
              </a:rPr>
              <a:t>How you can help ?</a:t>
            </a:r>
          </a:p>
        </p:txBody>
      </p:sp>
      <p:graphicFrame>
        <p:nvGraphicFramePr>
          <p:cNvPr id="5" name="Text Placeholder 2">
            <a:extLst>
              <a:ext uri="{FF2B5EF4-FFF2-40B4-BE49-F238E27FC236}">
                <a16:creationId xmlns:a16="http://schemas.microsoft.com/office/drawing/2014/main" id="{E0292B43-84FF-4FD2-B87B-3DDE7D9610B0}"/>
              </a:ext>
            </a:extLst>
          </p:cNvPr>
          <p:cNvGraphicFramePr/>
          <p:nvPr>
            <p:extLst>
              <p:ext uri="{D42A27DB-BD31-4B8C-83A1-F6EECF244321}">
                <p14:modId xmlns:p14="http://schemas.microsoft.com/office/powerpoint/2010/main" val="153901508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53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347730" y="389586"/>
          <a:ext cx="11273306" cy="616576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47730" y="5632016"/>
            <a:ext cx="8822028" cy="707886"/>
          </a:xfrm>
          <a:prstGeom prst="rect">
            <a:avLst/>
          </a:prstGeom>
        </p:spPr>
        <p:txBody>
          <a:bodyPr wrap="square">
            <a:spAutoFit/>
          </a:bodyPr>
          <a:lstStyle/>
          <a:p>
            <a:r>
              <a:rPr lang="en-US" sz="2000" dirty="0">
                <a:solidFill>
                  <a:schemeClr val="tx1">
                    <a:lumMod val="85000"/>
                    <a:lumOff val="15000"/>
                  </a:schemeClr>
                </a:solidFill>
                <a:latin typeface="+mj-lt"/>
              </a:rPr>
              <a:t>*the lower figure uses 33 students as class size cap for non-Title I MS; the higher figure uses 30 as cap for Title I MS.  </a:t>
            </a:r>
          </a:p>
        </p:txBody>
      </p:sp>
    </p:spTree>
    <p:extLst>
      <p:ext uri="{BB962C8B-B14F-4D97-AF65-F5344CB8AC3E}">
        <p14:creationId xmlns:p14="http://schemas.microsoft.com/office/powerpoint/2010/main" val="149511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9FC98D-1CC0-4C67-A549-653ABAE0DB0F}"/>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85000"/>
                    <a:lumOff val="15000"/>
                  </a:schemeClr>
                </a:solidFill>
              </a:rPr>
              <a:t>In 2007, NYS Legislature passed a new law called the Contracts for Excellence (C4E)</a:t>
            </a:r>
          </a:p>
        </p:txBody>
      </p:sp>
    </p:spTree>
    <p:extLst>
      <p:ext uri="{BB962C8B-B14F-4D97-AF65-F5344CB8AC3E}">
        <p14:creationId xmlns:p14="http://schemas.microsoft.com/office/powerpoint/2010/main" val="17731125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A86-4592-4BD6-A3AD-5E62E1BFB8F9}"/>
              </a:ext>
            </a:extLst>
          </p:cNvPr>
          <p:cNvSpPr>
            <a:spLocks noGrp="1"/>
          </p:cNvSpPr>
          <p:nvPr>
            <p:ph type="title" idx="4294967295"/>
          </p:nvPr>
        </p:nvSpPr>
        <p:spPr>
          <a:xfrm>
            <a:off x="742950" y="485775"/>
            <a:ext cx="10272713" cy="5786438"/>
          </a:xfrm>
        </p:spPr>
        <p:txBody>
          <a:bodyPr vert="horz" lIns="91440" tIns="45720" rIns="91440" bIns="45720" rtlCol="0" anchor="ctr">
            <a:normAutofit fontScale="90000"/>
          </a:bodyPr>
          <a:lstStyle/>
          <a:p>
            <a:r>
              <a:rPr lang="en-US" sz="3000" b="1" i="1" kern="1200" dirty="0">
                <a:solidFill>
                  <a:schemeClr val="tx1">
                    <a:lumMod val="85000"/>
                    <a:lumOff val="15000"/>
                  </a:schemeClr>
                </a:solidFill>
                <a:latin typeface="+mj-lt"/>
                <a:ea typeface="+mj-ea"/>
                <a:cs typeface="+mj-cs"/>
              </a:rPr>
              <a:t>C4E law states that in return for millions in new state funding, NYC has a legal obligation to:</a:t>
            </a:r>
            <a:br>
              <a:rPr lang="en-US" sz="3000" b="1" i="1"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1. Spend the funds to improve school conditions in six specified areas.</a:t>
            </a:r>
            <a:br>
              <a:rPr lang="en-US" sz="3000"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2. Create a plan to gradually reduce class sizes in all grades over five years in three grade spans.</a:t>
            </a:r>
            <a:br>
              <a:rPr lang="en-US" sz="3000"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3. In 2007, NYC submitted a 5-yr plan to reduce class sizes to no more than 20 in grades K-3; 23 in grades 4-8 and 25 in core HS classes.</a:t>
            </a:r>
            <a:br>
              <a:rPr lang="en-US" sz="3000"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4.  Yet instead of decreasing, class sizes increased sharply, starting in 2008.</a:t>
            </a:r>
          </a:p>
        </p:txBody>
      </p:sp>
    </p:spTree>
    <p:extLst>
      <p:ext uri="{BB962C8B-B14F-4D97-AF65-F5344CB8AC3E}">
        <p14:creationId xmlns:p14="http://schemas.microsoft.com/office/powerpoint/2010/main" val="84573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3010627080"/>
              </p:ext>
            </p:extLst>
          </p:nvPr>
        </p:nvGraphicFramePr>
        <p:xfrm>
          <a:off x="862884" y="489396"/>
          <a:ext cx="105156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834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1B00-000002000000}"/>
              </a:ext>
            </a:extLst>
          </p:cNvPr>
          <p:cNvGraphicFramePr>
            <a:graphicFrameLocks/>
          </p:cNvGraphicFramePr>
          <p:nvPr>
            <p:extLst>
              <p:ext uri="{D42A27DB-BD31-4B8C-83A1-F6EECF244321}">
                <p14:modId xmlns:p14="http://schemas.microsoft.com/office/powerpoint/2010/main" val="472499157"/>
              </p:ext>
            </p:extLst>
          </p:nvPr>
        </p:nvGraphicFramePr>
        <p:xfrm>
          <a:off x="1094704" y="515155"/>
          <a:ext cx="105156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68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591210F-50DF-475E-A9E5-C9B24DE975DB}"/>
              </a:ext>
            </a:extLst>
          </p:cNvPr>
          <p:cNvGraphicFramePr>
            <a:graphicFrameLocks/>
          </p:cNvGraphicFramePr>
          <p:nvPr>
            <p:extLst>
              <p:ext uri="{D42A27DB-BD31-4B8C-83A1-F6EECF244321}">
                <p14:modId xmlns:p14="http://schemas.microsoft.com/office/powerpoint/2010/main" val="2297479469"/>
              </p:ext>
            </p:extLst>
          </p:nvPr>
        </p:nvGraphicFramePr>
        <p:xfrm>
          <a:off x="1124485" y="484166"/>
          <a:ext cx="105156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97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AD93-C5E1-495C-AA95-DA1F586F89A0}"/>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But average class sizes only tell part of the story!   </a:t>
            </a:r>
            <a:br>
              <a:rPr lang="en-US" dirty="0"/>
            </a:br>
            <a:br>
              <a:rPr lang="en-US" dirty="0"/>
            </a:br>
            <a:br>
              <a:rPr lang="en-US" dirty="0"/>
            </a:br>
            <a:r>
              <a:rPr lang="en-US" b="1" i="1" dirty="0"/>
              <a:t>The total number of students in classes of 30 or more citywide has also increased since 2007.</a:t>
            </a:r>
            <a:br>
              <a:rPr lang="en-US" b="1" i="1" dirty="0"/>
            </a:br>
            <a:br>
              <a:rPr lang="en-US" dirty="0"/>
            </a:br>
            <a:endParaRPr lang="en-US" dirty="0"/>
          </a:p>
        </p:txBody>
      </p:sp>
    </p:spTree>
    <p:extLst>
      <p:ext uri="{BB962C8B-B14F-4D97-AF65-F5344CB8AC3E}">
        <p14:creationId xmlns:p14="http://schemas.microsoft.com/office/powerpoint/2010/main" val="167914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TotalTime>
  <Words>1437</Words>
  <Application>Microsoft Office PowerPoint</Application>
  <PresentationFormat>Widescreen</PresentationFormat>
  <Paragraphs>113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Class Size Trends Citywide &amp; in District 27 plus school overcrowding</vt:lpstr>
      <vt:lpstr>What are the UFT contractual class sizes limits? </vt:lpstr>
      <vt:lpstr>PowerPoint Presentation</vt:lpstr>
      <vt:lpstr>In 2007, NYS Legislature passed a new law called the Contracts for Excellence (C4E)</vt:lpstr>
      <vt:lpstr>C4E law states that in return for millions in new state funding, NYC has a legal obligation to:  1. Spend the funds to improve school conditions in six specified areas.  2. Create a plan to gradually reduce class sizes in all grades over five years in three grade spans.  3. In 2007, NYC submitted a 5-yr plan to reduce class sizes to no more than 20 in grades K-3; 23 in grades 4-8 and 25 in core HS classes.  4.  Yet instead of decreasing, class sizes increased sharply, starting in 2008.</vt:lpstr>
      <vt:lpstr>PowerPoint Presentation</vt:lpstr>
      <vt:lpstr>PowerPoint Presentation</vt:lpstr>
      <vt:lpstr>PowerPoint Presentation</vt:lpstr>
      <vt:lpstr>         But average class sizes only tell part of the story!      The total number of students in classes of 30 or more citywide has also increased since 2007.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size lawsuit filed in state court</vt:lpstr>
      <vt:lpstr>School overcrowding also an issue in many districts including D27</vt:lpstr>
      <vt:lpstr>PowerPoint Presentation</vt:lpstr>
      <vt:lpstr>PowerPoint Presentation</vt:lpstr>
      <vt:lpstr>Despite overcrowding and large class sizes, the Capital Plan decreased funded seats in many districts between Feb. 2019 and Nov. 2019</vt:lpstr>
      <vt:lpstr>There are 5 subdistricts in D27, but only 2 have seats in capital plan</vt:lpstr>
      <vt:lpstr>What did the Chancellor say at your town hall meeting on Jan. 13?</vt:lpstr>
      <vt:lpstr>School siting taskforce created by Local Law 168 </vt:lpstr>
      <vt:lpstr>D27 School Sites</vt:lpstr>
      <vt:lpstr>What are we doing?</vt:lpstr>
      <vt:lpstr>How you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Size Trends Citywide &amp; in District 27 plus school overcrowding &amp; DOE spending on charter facilities</dc:title>
  <dc:creator>leonie haimson</dc:creator>
  <cp:lastModifiedBy>Peter LaChance</cp:lastModifiedBy>
  <cp:revision>3</cp:revision>
  <dcterms:created xsi:type="dcterms:W3CDTF">2020-01-27T11:10:55Z</dcterms:created>
  <dcterms:modified xsi:type="dcterms:W3CDTF">2020-09-23T16:07:44Z</dcterms:modified>
</cp:coreProperties>
</file>