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331" r:id="rId3"/>
    <p:sldId id="332" r:id="rId4"/>
    <p:sldId id="267" r:id="rId5"/>
    <p:sldId id="317" r:id="rId6"/>
    <p:sldId id="321" r:id="rId7"/>
    <p:sldId id="322" r:id="rId8"/>
    <p:sldId id="264" r:id="rId9"/>
    <p:sldId id="270" r:id="rId10"/>
    <p:sldId id="342" r:id="rId11"/>
    <p:sldId id="333" r:id="rId12"/>
    <p:sldId id="334" r:id="rId13"/>
    <p:sldId id="335" r:id="rId14"/>
    <p:sldId id="336" r:id="rId15"/>
    <p:sldId id="337" r:id="rId16"/>
    <p:sldId id="338" r:id="rId17"/>
    <p:sldId id="271" r:id="rId18"/>
    <p:sldId id="315" r:id="rId19"/>
    <p:sldId id="324" r:id="rId20"/>
    <p:sldId id="325" r:id="rId21"/>
    <p:sldId id="326" r:id="rId22"/>
    <p:sldId id="329" r:id="rId23"/>
    <p:sldId id="339" r:id="rId24"/>
    <p:sldId id="341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ie haimson" initials="lh" lastIdx="5" clrIdx="0">
    <p:extLst>
      <p:ext uri="{19B8F6BF-5375-455C-9EA6-DF929625EA0E}">
        <p15:presenceInfo xmlns:p15="http://schemas.microsoft.com/office/powerpoint/2012/main" userId="10446233a4725461" providerId="Windows Live"/>
      </p:ext>
    </p:extLst>
  </p:cmAuthor>
  <p:cmAuthor id="2" name="Emily Carrazana" initials="EC" lastIdx="1" clrIdx="1">
    <p:extLst>
      <p:ext uri="{19B8F6BF-5375-455C-9EA6-DF929625EA0E}">
        <p15:presenceInfo xmlns:p15="http://schemas.microsoft.com/office/powerpoint/2012/main" userId="4ed1fd93670073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Leonie\Dropbox\Class%20Size%20Matters%20Team%20Folder\Data%20and%20Reports\Class%20Size%20Data\2006-2019%20citywide%20&amp;%20district%20class%20size%20trends_mast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2019-20\Nov%202019%20distrib%20class%20siz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</a:t>
            </a:r>
            <a:r>
              <a:rPr lang="en-US" sz="3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least 29,133 – 67,648* students were in classes over UFT limits as of Oct. 31, 2019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1733213035870516"/>
          <c:y val="1.282051282051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462469920895934E-2"/>
          <c:y val="0.22707497935211782"/>
          <c:w val="0.89811869703462111"/>
          <c:h val="0.535624967562798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'UFT limits update'!$J$32:$J$38</c:f>
              <c:strCache>
                <c:ptCount val="7"/>
                <c:pt idx="0">
                  <c:v>K</c:v>
                </c:pt>
                <c:pt idx="1">
                  <c:v>1st-3rd</c:v>
                </c:pt>
                <c:pt idx="2">
                  <c:v>4th-8th</c:v>
                </c:pt>
                <c:pt idx="3">
                  <c:v>HS ELA</c:v>
                </c:pt>
                <c:pt idx="4">
                  <c:v>HS Math</c:v>
                </c:pt>
                <c:pt idx="5">
                  <c:v>HS Science</c:v>
                </c:pt>
                <c:pt idx="6">
                  <c:v>HS Soc. Studies</c:v>
                </c:pt>
              </c:strCache>
            </c:strRef>
          </c:cat>
          <c:val>
            <c:numRef>
              <c:f>'UFT limits update'!$K$32:$K$38</c:f>
              <c:numCache>
                <c:formatCode>General</c:formatCode>
                <c:ptCount val="7"/>
                <c:pt idx="0">
                  <c:v>3293</c:v>
                </c:pt>
                <c:pt idx="1">
                  <c:v>1562</c:v>
                </c:pt>
                <c:pt idx="2">
                  <c:v>4344</c:v>
                </c:pt>
                <c:pt idx="3">
                  <c:v>5876</c:v>
                </c:pt>
                <c:pt idx="4">
                  <c:v>4222</c:v>
                </c:pt>
                <c:pt idx="5">
                  <c:v>3405</c:v>
                </c:pt>
                <c:pt idx="6">
                  <c:v>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A-422C-9013-864D6137B2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2785904"/>
        <c:axId val="392784336"/>
      </c:barChart>
      <c:catAx>
        <c:axId val="39278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784336"/>
        <c:crosses val="autoZero"/>
        <c:auto val="1"/>
        <c:lblAlgn val="ctr"/>
        <c:lblOffset val="100"/>
        <c:noMultiLvlLbl val="0"/>
      </c:catAx>
      <c:valAx>
        <c:axId val="39278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278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Number of 4th-8th graders in classes of 30 or more has increased by 35% since 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charts!$B$22</c:f>
              <c:strCache>
                <c:ptCount val="1"/>
                <c:pt idx="0">
                  <c:v>gr 4-8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charts!$C$21:$D$21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charts!$C$22:$D$22</c:f>
              <c:numCache>
                <c:formatCode>#,##0</c:formatCode>
                <c:ptCount val="2"/>
                <c:pt idx="0">
                  <c:v>83055</c:v>
                </c:pt>
                <c:pt idx="1">
                  <c:v>112250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A-4F94-AEBA-C403ECCFC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159800"/>
        <c:axId val="428158624"/>
      </c:barChart>
      <c:catAx>
        <c:axId val="42815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158624"/>
        <c:crosses val="autoZero"/>
        <c:auto val="1"/>
        <c:lblAlgn val="ctr"/>
        <c:lblOffset val="100"/>
        <c:noMultiLvlLbl val="0"/>
      </c:catAx>
      <c:valAx>
        <c:axId val="42815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15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Distribution of 4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Grade Students in Classes of 30 or More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students in large class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5F-40BC-B6E1-B0074716E63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5F-40BC-B6E1-B0074716E63B}"/>
              </c:ext>
            </c:extLst>
          </c:dPt>
          <c:cat>
            <c:numRef>
              <c:f>Sheet1!$A$2:$A$33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690</c:v>
                </c:pt>
                <c:pt idx="1">
                  <c:v>5289</c:v>
                </c:pt>
                <c:pt idx="2">
                  <c:v>1324</c:v>
                </c:pt>
                <c:pt idx="3">
                  <c:v>730</c:v>
                </c:pt>
                <c:pt idx="4">
                  <c:v>434</c:v>
                </c:pt>
                <c:pt idx="5">
                  <c:v>1154</c:v>
                </c:pt>
                <c:pt idx="6">
                  <c:v>455</c:v>
                </c:pt>
                <c:pt idx="7">
                  <c:v>1424</c:v>
                </c:pt>
                <c:pt idx="8">
                  <c:v>1266</c:v>
                </c:pt>
                <c:pt idx="9">
                  <c:v>3750</c:v>
                </c:pt>
                <c:pt idx="10">
                  <c:v>3279</c:v>
                </c:pt>
                <c:pt idx="11">
                  <c:v>915</c:v>
                </c:pt>
                <c:pt idx="12">
                  <c:v>984</c:v>
                </c:pt>
                <c:pt idx="13">
                  <c:v>862</c:v>
                </c:pt>
                <c:pt idx="14">
                  <c:v>5678</c:v>
                </c:pt>
                <c:pt idx="15">
                  <c:v>95</c:v>
                </c:pt>
                <c:pt idx="16">
                  <c:v>1382</c:v>
                </c:pt>
                <c:pt idx="17">
                  <c:v>1122</c:v>
                </c:pt>
                <c:pt idx="18">
                  <c:v>1771</c:v>
                </c:pt>
                <c:pt idx="19">
                  <c:v>7378</c:v>
                </c:pt>
                <c:pt idx="20">
                  <c:v>6622</c:v>
                </c:pt>
                <c:pt idx="21">
                  <c:v>2782</c:v>
                </c:pt>
                <c:pt idx="22">
                  <c:v>562</c:v>
                </c:pt>
                <c:pt idx="23">
                  <c:v>8399</c:v>
                </c:pt>
                <c:pt idx="24">
                  <c:v>6169</c:v>
                </c:pt>
                <c:pt idx="25">
                  <c:v>6166</c:v>
                </c:pt>
                <c:pt idx="26">
                  <c:v>6715</c:v>
                </c:pt>
                <c:pt idx="27">
                  <c:v>5797</c:v>
                </c:pt>
                <c:pt idx="28">
                  <c:v>3434</c:v>
                </c:pt>
                <c:pt idx="29">
                  <c:v>4177</c:v>
                </c:pt>
                <c:pt idx="30">
                  <c:v>10686</c:v>
                </c:pt>
                <c:pt idx="31">
                  <c:v>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5F-40BC-B6E1-B0074716E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8165680"/>
        <c:axId val="428166464"/>
      </c:barChart>
      <c:catAx>
        <c:axId val="428165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District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166464"/>
        <c:crosses val="autoZero"/>
        <c:auto val="1"/>
        <c:lblAlgn val="ctr"/>
        <c:lblOffset val="100"/>
        <c:noMultiLvlLbl val="0"/>
      </c:catAx>
      <c:valAx>
        <c:axId val="42816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16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There</a:t>
            </a:r>
            <a:r>
              <a:rPr lang="en-US" sz="28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were 18 District 22 Elementary Schools at or Above 100% Utilization in 2018-2019 (&amp; one co-located charter school)</a:t>
            </a:r>
          </a:p>
        </c:rich>
      </c:tx>
      <c:layout>
        <c:manualLayout>
          <c:xMode val="edge"/>
          <c:yMode val="edge"/>
          <c:x val="0.10490828512018123"/>
          <c:y val="3.1938818301445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Utilization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P.S. 195</c:v>
                </c:pt>
                <c:pt idx="1">
                  <c:v>P.S. 254</c:v>
                </c:pt>
                <c:pt idx="2">
                  <c:v>P.S. 206</c:v>
                </c:pt>
                <c:pt idx="3">
                  <c:v>P.S. 134</c:v>
                </c:pt>
                <c:pt idx="4">
                  <c:v>P.S. 255</c:v>
                </c:pt>
                <c:pt idx="5">
                  <c:v>P.S. 326</c:v>
                </c:pt>
                <c:pt idx="6">
                  <c:v>P.S. 207</c:v>
                </c:pt>
                <c:pt idx="7">
                  <c:v>P.S. 134</c:v>
                </c:pt>
                <c:pt idx="8">
                  <c:v>P.S. 277</c:v>
                </c:pt>
                <c:pt idx="9">
                  <c:v>P.S. 139</c:v>
                </c:pt>
                <c:pt idx="10">
                  <c:v>P.S. 119</c:v>
                </c:pt>
                <c:pt idx="11">
                  <c:v>P.S. 207</c:v>
                </c:pt>
                <c:pt idx="12">
                  <c:v>SA - BERGEN BEACH - NY 4</c:v>
                </c:pt>
                <c:pt idx="13">
                  <c:v>P.S. 217</c:v>
                </c:pt>
                <c:pt idx="14">
                  <c:v>P.S. 236</c:v>
                </c:pt>
                <c:pt idx="15">
                  <c:v>P.S. 52</c:v>
                </c:pt>
                <c:pt idx="16">
                  <c:v>P.S. 194</c:v>
                </c:pt>
                <c:pt idx="17">
                  <c:v>P.S. 245</c:v>
                </c:pt>
                <c:pt idx="18">
                  <c:v>P.S. 315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1.53</c:v>
                </c:pt>
                <c:pt idx="1">
                  <c:v>1.47</c:v>
                </c:pt>
                <c:pt idx="2">
                  <c:v>1.43</c:v>
                </c:pt>
                <c:pt idx="3">
                  <c:v>1.37</c:v>
                </c:pt>
                <c:pt idx="4">
                  <c:v>1.34</c:v>
                </c:pt>
                <c:pt idx="5">
                  <c:v>1.22</c:v>
                </c:pt>
                <c:pt idx="6">
                  <c:v>1.22</c:v>
                </c:pt>
                <c:pt idx="7">
                  <c:v>1.2</c:v>
                </c:pt>
                <c:pt idx="8">
                  <c:v>1.2</c:v>
                </c:pt>
                <c:pt idx="9">
                  <c:v>1.17</c:v>
                </c:pt>
                <c:pt idx="10">
                  <c:v>1.1599999999999999</c:v>
                </c:pt>
                <c:pt idx="11">
                  <c:v>1.1299999999999999</c:v>
                </c:pt>
                <c:pt idx="12">
                  <c:v>1.1200000000000001</c:v>
                </c:pt>
                <c:pt idx="13">
                  <c:v>1.1100000000000001</c:v>
                </c:pt>
                <c:pt idx="14">
                  <c:v>1.1000000000000001</c:v>
                </c:pt>
                <c:pt idx="15">
                  <c:v>1.08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0-4EB0-AF0A-DC001E6C0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056088"/>
        <c:axId val="348054912"/>
      </c:barChart>
      <c:catAx>
        <c:axId val="34805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054912"/>
        <c:crosses val="autoZero"/>
        <c:auto val="1"/>
        <c:lblAlgn val="ctr"/>
        <c:lblOffset val="100"/>
        <c:noMultiLvlLbl val="0"/>
      </c:catAx>
      <c:valAx>
        <c:axId val="34805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056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There were also six District 22 Middle and High Schools at or above 100% Utilization in 2018-2019</a:t>
            </a:r>
          </a:p>
        </c:rich>
      </c:tx>
      <c:layout>
        <c:manualLayout>
          <c:xMode val="edge"/>
          <c:yMode val="edge"/>
          <c:x val="9.7390550293366851E-2"/>
          <c:y val="1.7888640396423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Utilization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I.S. 234</c:v>
                </c:pt>
                <c:pt idx="1">
                  <c:v>KINGSBOROUGH EARLY COLLEGE SCHOOL</c:v>
                </c:pt>
                <c:pt idx="2">
                  <c:v>BROOKLYN COLLEGE ACADEMY - K</c:v>
                </c:pt>
                <c:pt idx="3">
                  <c:v>JAMES MADISON HS - K</c:v>
                </c:pt>
                <c:pt idx="4">
                  <c:v>MIDWOOD HS - K</c:v>
                </c:pt>
                <c:pt idx="5">
                  <c:v>LEON GOLDSTEIN HS - K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1.0900000000000001</c:v>
                </c:pt>
                <c:pt idx="1">
                  <c:v>3.17</c:v>
                </c:pt>
                <c:pt idx="2">
                  <c:v>2.0099999999999998</c:v>
                </c:pt>
                <c:pt idx="3">
                  <c:v>1.69</c:v>
                </c:pt>
                <c:pt idx="4">
                  <c:v>1.69</c:v>
                </c:pt>
                <c:pt idx="5">
                  <c:v>1.1599999999999999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F-485A-9846-C9482A87C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053736"/>
        <c:axId val="348059616"/>
      </c:barChart>
      <c:catAx>
        <c:axId val="34805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059616"/>
        <c:crosses val="autoZero"/>
        <c:auto val="1"/>
        <c:lblAlgn val="ctr"/>
        <c:lblOffset val="100"/>
        <c:noMultiLvlLbl val="0"/>
      </c:catAx>
      <c:valAx>
        <c:axId val="34805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05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/>
              <a:t>Average K-3 Class Sizes Citywide &amp; D22</a:t>
            </a:r>
          </a:p>
          <a:p>
            <a:pPr>
              <a:defRPr sz="3200"/>
            </a:pPr>
            <a:r>
              <a:rPr lang="en-US" sz="2400" b="1" i="1" dirty="0"/>
              <a:t>Citywide</a:t>
            </a:r>
            <a:r>
              <a:rPr lang="en-US" sz="2400" b="1" i="1" baseline="0" dirty="0"/>
              <a:t> </a:t>
            </a:r>
            <a:r>
              <a:rPr lang="en-US" sz="2400" b="1" i="1" dirty="0"/>
              <a:t>have increased</a:t>
            </a:r>
            <a:r>
              <a:rPr lang="en-US" sz="2400" b="1" i="1" baseline="0" dirty="0"/>
              <a:t> 13.3% since 2007</a:t>
            </a:r>
          </a:p>
          <a:p>
            <a:pPr>
              <a:defRPr sz="3200"/>
            </a:pPr>
            <a:r>
              <a:rPr lang="en-US" sz="2000" b="0" i="1" dirty="0"/>
              <a:t>D22 have increased 6.2%</a:t>
            </a:r>
            <a:r>
              <a:rPr lang="en-US" sz="2000" b="0" i="1" baseline="0" dirty="0"/>
              <a:t> since 2007</a:t>
            </a:r>
            <a:endParaRPr lang="en-US" sz="2000" b="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'D22'!$A$3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5354938271604963E-2"/>
                  <c:y val="5.6817220764071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C1-4F76-AD88-0C3341800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'D22'!$B$2:$O$2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'D22'!$B$3:$O$3</c:f>
              <c:numCache>
                <c:formatCode>0.0</c:formatCode>
                <c:ptCount val="14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 formatCode="General">
                  <c:v>19.899999999999999</c:v>
                </c:pt>
                <c:pt idx="6" formatCode="General">
                  <c:v>19.899999999999999</c:v>
                </c:pt>
                <c:pt idx="7" formatCode="General">
                  <c:v>19.899999999999999</c:v>
                </c:pt>
                <c:pt idx="8" formatCode="General">
                  <c:v>19.899999999999999</c:v>
                </c:pt>
                <c:pt idx="9" formatCode="General">
                  <c:v>19.899999999999999</c:v>
                </c:pt>
                <c:pt idx="10" formatCode="General">
                  <c:v>19.899999999999999</c:v>
                </c:pt>
                <c:pt idx="11" formatCode="General">
                  <c:v>19.899999999999999</c:v>
                </c:pt>
                <c:pt idx="12" formatCode="General">
                  <c:v>19.899999999999999</c:v>
                </c:pt>
                <c:pt idx="13" formatCode="General">
                  <c:v>19.899999999999999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C1-4F76-AD88-0C3341800FC1}"/>
            </c:ext>
          </c:extLst>
        </c:ser>
        <c:ser>
          <c:idx val="1"/>
          <c:order val="1"/>
          <c:tx>
            <c:strRef>
              <c:f>'D22'!$A$4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'D22'!$B$2:$O$2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'D22'!$B$4:$O$4</c:f>
              <c:numCache>
                <c:formatCode>0.0</c:formatCode>
                <c:ptCount val="14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 formatCode="General">
                  <c:v>23.9</c:v>
                </c:pt>
                <c:pt idx="6" formatCode="General">
                  <c:v>24.5</c:v>
                </c:pt>
                <c:pt idx="7">
                  <c:v>24.86</c:v>
                </c:pt>
                <c:pt idx="8">
                  <c:v>24.70293504689128</c:v>
                </c:pt>
                <c:pt idx="9" formatCode="General">
                  <c:v>24.6</c:v>
                </c:pt>
                <c:pt idx="10" formatCode="General">
                  <c:v>24.2</c:v>
                </c:pt>
                <c:pt idx="11">
                  <c:v>24</c:v>
                </c:pt>
                <c:pt idx="12">
                  <c:v>23.9</c:v>
                </c:pt>
                <c:pt idx="13">
                  <c:v>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C1-4F76-AD88-0C3341800FC1}"/>
            </c:ext>
          </c:extLst>
        </c:ser>
        <c:ser>
          <c:idx val="2"/>
          <c:order val="2"/>
          <c:tx>
            <c:strRef>
              <c:f>'D22'!$A$5</c:f>
              <c:strCache>
                <c:ptCount val="1"/>
                <c:pt idx="0">
                  <c:v>D22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'D22'!$B$2:$O$2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'D22'!$B$5:$O$5</c:f>
              <c:numCache>
                <c:formatCode>0.0</c:formatCode>
                <c:ptCount val="14"/>
                <c:pt idx="0">
                  <c:v>21.3</c:v>
                </c:pt>
                <c:pt idx="1">
                  <c:v>21.157894736842106</c:v>
                </c:pt>
                <c:pt idx="2">
                  <c:v>21.803960396039603</c:v>
                </c:pt>
                <c:pt idx="3">
                  <c:v>22.164000000000001</c:v>
                </c:pt>
                <c:pt idx="4">
                  <c:v>23.225738396624472</c:v>
                </c:pt>
                <c:pt idx="5">
                  <c:v>24.604494382022473</c:v>
                </c:pt>
                <c:pt idx="6" formatCode="General">
                  <c:v>25</c:v>
                </c:pt>
                <c:pt idx="7">
                  <c:v>25.49</c:v>
                </c:pt>
                <c:pt idx="8">
                  <c:v>25.643518518518519</c:v>
                </c:pt>
                <c:pt idx="9" formatCode="General">
                  <c:v>25.5</c:v>
                </c:pt>
                <c:pt idx="10">
                  <c:v>25.185096153846153</c:v>
                </c:pt>
                <c:pt idx="11">
                  <c:v>25.060827250608273</c:v>
                </c:pt>
                <c:pt idx="12">
                  <c:v>24.8</c:v>
                </c:pt>
                <c:pt idx="13">
                  <c:v>25.2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C1-4F76-AD88-0C3341800FC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5461880"/>
        <c:axId val="345467368"/>
      </c:lineChart>
      <c:catAx>
        <c:axId val="345461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67368"/>
        <c:crosses val="autoZero"/>
        <c:auto val="1"/>
        <c:lblAlgn val="ctr"/>
        <c:lblOffset val="100"/>
        <c:noMultiLvlLbl val="0"/>
      </c:catAx>
      <c:valAx>
        <c:axId val="345467368"/>
        <c:scaling>
          <c:orientation val="minMax"/>
          <c:max val="26"/>
          <c:min val="19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6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/>
              <a:t>Average </a:t>
            </a:r>
            <a:r>
              <a:rPr lang="en-US" sz="3200" b="0" baseline="0" dirty="0"/>
              <a:t>4</a:t>
            </a:r>
            <a:r>
              <a:rPr lang="en-US" sz="3200" b="0" baseline="30000" dirty="0"/>
              <a:t>th</a:t>
            </a:r>
            <a:r>
              <a:rPr lang="en-US" sz="3200" b="0" baseline="0" dirty="0"/>
              <a:t>-8</a:t>
            </a:r>
            <a:r>
              <a:rPr lang="en-US" sz="3200" b="0" baseline="30000" dirty="0"/>
              <a:t>th</a:t>
            </a:r>
            <a:r>
              <a:rPr lang="en-US" sz="3200" b="0" baseline="0" dirty="0"/>
              <a:t> Class Sizes Citywide &amp; D22</a:t>
            </a:r>
          </a:p>
          <a:p>
            <a:pPr>
              <a:defRPr sz="2400"/>
            </a:pPr>
            <a:r>
              <a:rPr lang="en-US" sz="2400" b="1" i="1" dirty="0"/>
              <a:t>Citywide have increase 3.5% since 2007</a:t>
            </a:r>
          </a:p>
          <a:p>
            <a:pPr>
              <a:defRPr sz="2400"/>
            </a:pPr>
            <a:r>
              <a:rPr lang="en-US" sz="2000" b="0" i="1" dirty="0"/>
              <a:t>D22 slightly lower than in 2007 but are far </a:t>
            </a:r>
            <a:r>
              <a:rPr lang="en-US" sz="2000" b="0" i="1" baseline="0" dirty="0"/>
              <a:t>higher than C4E goals</a:t>
            </a:r>
            <a:endParaRPr lang="en-US" sz="2000" b="0" i="1" dirty="0"/>
          </a:p>
        </c:rich>
      </c:tx>
      <c:layout>
        <c:manualLayout>
          <c:xMode val="edge"/>
          <c:yMode val="edge"/>
          <c:x val="0.21181799827391207"/>
          <c:y val="1.8644959996528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'D22'!$A$10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'D22'!$B$9:$O$9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'D22'!$B$10:$O$10</c:f>
              <c:numCache>
                <c:formatCode>0.0</c:formatCode>
                <c:ptCount val="14"/>
                <c:pt idx="0">
                  <c:v>25.6</c:v>
                </c:pt>
                <c:pt idx="1">
                  <c:v>24.8</c:v>
                </c:pt>
                <c:pt idx="2">
                  <c:v>24.6</c:v>
                </c:pt>
                <c:pt idx="3">
                  <c:v>23.8</c:v>
                </c:pt>
                <c:pt idx="4">
                  <c:v>23.3</c:v>
                </c:pt>
                <c:pt idx="5" formatCode="General">
                  <c:v>22.9</c:v>
                </c:pt>
                <c:pt idx="6" formatCode="General">
                  <c:v>22.9</c:v>
                </c:pt>
                <c:pt idx="7" formatCode="General">
                  <c:v>22.9</c:v>
                </c:pt>
                <c:pt idx="8" formatCode="General">
                  <c:v>22.9</c:v>
                </c:pt>
                <c:pt idx="9" formatCode="General">
                  <c:v>22.9</c:v>
                </c:pt>
                <c:pt idx="10" formatCode="General">
                  <c:v>22.9</c:v>
                </c:pt>
                <c:pt idx="11" formatCode="General">
                  <c:v>22.9</c:v>
                </c:pt>
                <c:pt idx="12" formatCode="General">
                  <c:v>22.9</c:v>
                </c:pt>
                <c:pt idx="13" formatCode="General">
                  <c:v>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C8-4A7D-A5EE-34A94F01D4B8}"/>
            </c:ext>
          </c:extLst>
        </c:ser>
        <c:ser>
          <c:idx val="1"/>
          <c:order val="1"/>
          <c:tx>
            <c:strRef>
              <c:f>'D22'!$A$11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9182098765432127E-2"/>
                  <c:y val="-3.3460557013706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C8-4A7D-A5EE-34A94F01D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'D22'!$B$9:$O$9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'D22'!$B$11:$O$11</c:f>
              <c:numCache>
                <c:formatCode>0.0</c:formatCode>
                <c:ptCount val="14"/>
                <c:pt idx="0">
                  <c:v>25.6</c:v>
                </c:pt>
                <c:pt idx="1">
                  <c:v>25.1</c:v>
                </c:pt>
                <c:pt idx="2">
                  <c:v>25.3</c:v>
                </c:pt>
                <c:pt idx="3">
                  <c:v>25.8</c:v>
                </c:pt>
                <c:pt idx="4">
                  <c:v>26.3</c:v>
                </c:pt>
                <c:pt idx="5" formatCode="General">
                  <c:v>26.6</c:v>
                </c:pt>
                <c:pt idx="6" formatCode="General">
                  <c:v>26.7</c:v>
                </c:pt>
                <c:pt idx="7" formatCode="General">
                  <c:v>26.8</c:v>
                </c:pt>
                <c:pt idx="8">
                  <c:v>26.662623389660364</c:v>
                </c:pt>
                <c:pt idx="9" formatCode="General">
                  <c:v>26.7</c:v>
                </c:pt>
                <c:pt idx="10" formatCode="General">
                  <c:v>26.6</c:v>
                </c:pt>
                <c:pt idx="11" formatCode="General">
                  <c:v>26.6</c:v>
                </c:pt>
                <c:pt idx="12" formatCode="General">
                  <c:v>26.6</c:v>
                </c:pt>
                <c:pt idx="13" formatCode="General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C8-4A7D-A5EE-34A94F01D4B8}"/>
            </c:ext>
          </c:extLst>
        </c:ser>
        <c:ser>
          <c:idx val="2"/>
          <c:order val="2"/>
          <c:tx>
            <c:strRef>
              <c:f>'D22'!$A$12</c:f>
              <c:strCache>
                <c:ptCount val="1"/>
                <c:pt idx="0">
                  <c:v>D22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2.931855740254679E-2"/>
                  <c:y val="-2.8830927384076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C8-4A7D-A5EE-34A94F01D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'D22'!$B$9:$O$9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'D22'!$B$12:$O$12</c:f>
              <c:numCache>
                <c:formatCode>0.0</c:formatCode>
                <c:ptCount val="14"/>
                <c:pt idx="0">
                  <c:v>27</c:v>
                </c:pt>
                <c:pt idx="1">
                  <c:v>26.505263157894738</c:v>
                </c:pt>
                <c:pt idx="2">
                  <c:v>26.543524416135881</c:v>
                </c:pt>
                <c:pt idx="3">
                  <c:v>26.717344753747323</c:v>
                </c:pt>
                <c:pt idx="4">
                  <c:v>27.381578947368421</c:v>
                </c:pt>
                <c:pt idx="5">
                  <c:v>27.460850111856825</c:v>
                </c:pt>
                <c:pt idx="6" formatCode="General">
                  <c:v>27.6</c:v>
                </c:pt>
                <c:pt idx="7" formatCode="General">
                  <c:v>28.2</c:v>
                </c:pt>
                <c:pt idx="8">
                  <c:v>28.228643216080403</c:v>
                </c:pt>
                <c:pt idx="9" formatCode="General">
                  <c:v>28.1</c:v>
                </c:pt>
                <c:pt idx="10">
                  <c:v>27.809876543209878</c:v>
                </c:pt>
                <c:pt idx="11">
                  <c:v>27.522058823529413</c:v>
                </c:pt>
                <c:pt idx="12">
                  <c:v>27.4</c:v>
                </c:pt>
                <c:pt idx="13">
                  <c:v>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C8-4A7D-A5EE-34A94F01D4B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5465800"/>
        <c:axId val="345463448"/>
      </c:lineChart>
      <c:catAx>
        <c:axId val="345465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63448"/>
        <c:crosses val="autoZero"/>
        <c:auto val="1"/>
        <c:lblAlgn val="ctr"/>
        <c:lblOffset val="100"/>
        <c:noMultiLvlLbl val="0"/>
      </c:catAx>
      <c:valAx>
        <c:axId val="345463448"/>
        <c:scaling>
          <c:orientation val="minMax"/>
          <c:max val="29"/>
          <c:min val="2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6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150" dirty="0"/>
              <a:t>Average</a:t>
            </a:r>
            <a:r>
              <a:rPr lang="en-US" sz="3150" baseline="0" dirty="0"/>
              <a:t> HS Class Sizes Increased 2% Since 2007</a:t>
            </a:r>
            <a:endParaRPr lang="en-US" sz="3150" dirty="0"/>
          </a:p>
        </c:rich>
      </c:tx>
      <c:layout>
        <c:manualLayout>
          <c:xMode val="edge"/>
          <c:yMode val="edge"/>
          <c:x val="0.15534011104877246"/>
          <c:y val="1.93423597678916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'Citywide trends 2007-2019'!$B$6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2007-2019'!$C$5:$O$5</c:f>
              <c:strCache>
                <c:ptCount val="13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2007-2019'!$C$6:$O$6</c:f>
              <c:numCache>
                <c:formatCode>General</c:formatCode>
                <c:ptCount val="13"/>
                <c:pt idx="0">
                  <c:v>26.1</c:v>
                </c:pt>
                <c:pt idx="1">
                  <c:v>26.2</c:v>
                </c:pt>
                <c:pt idx="2">
                  <c:v>26.6</c:v>
                </c:pt>
                <c:pt idx="3">
                  <c:v>26.5</c:v>
                </c:pt>
                <c:pt idx="4">
                  <c:v>26.4</c:v>
                </c:pt>
                <c:pt idx="5">
                  <c:v>26.3</c:v>
                </c:pt>
                <c:pt idx="6">
                  <c:v>26.7</c:v>
                </c:pt>
                <c:pt idx="7">
                  <c:v>26.8</c:v>
                </c:pt>
                <c:pt idx="8">
                  <c:v>26.7</c:v>
                </c:pt>
                <c:pt idx="9">
                  <c:v>26.5</c:v>
                </c:pt>
                <c:pt idx="10">
                  <c:v>26.5</c:v>
                </c:pt>
                <c:pt idx="11">
                  <c:v>26.4</c:v>
                </c:pt>
                <c:pt idx="12">
                  <c:v>26.4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9F-472E-9099-2C511123AE45}"/>
            </c:ext>
          </c:extLst>
        </c:ser>
        <c:ser>
          <c:idx val="1"/>
          <c:order val="1"/>
          <c:tx>
            <c:strRef>
              <c:f>'Citywide trends 2007-2019'!$B$7</c:f>
              <c:strCache>
                <c:ptCount val="1"/>
                <c:pt idx="0">
                  <c:v>C4E Target</c:v>
                </c:pt>
              </c:strCache>
            </c:strRef>
          </c:tx>
          <c:spPr>
            <a:ln w="3810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2007-2019'!$C$5:$O$5</c:f>
              <c:strCache>
                <c:ptCount val="13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2007-2019'!$C$7:$O$7</c:f>
              <c:numCache>
                <c:formatCode>General</c:formatCode>
                <c:ptCount val="13"/>
                <c:pt idx="0">
                  <c:v>26</c:v>
                </c:pt>
                <c:pt idx="1">
                  <c:v>25.7</c:v>
                </c:pt>
                <c:pt idx="2">
                  <c:v>25.2</c:v>
                </c:pt>
                <c:pt idx="3">
                  <c:v>24.8</c:v>
                </c:pt>
                <c:pt idx="4">
                  <c:v>24.5</c:v>
                </c:pt>
                <c:pt idx="5">
                  <c:v>24.5</c:v>
                </c:pt>
                <c:pt idx="6">
                  <c:v>24.5</c:v>
                </c:pt>
                <c:pt idx="7">
                  <c:v>24.5</c:v>
                </c:pt>
                <c:pt idx="8">
                  <c:v>24.5</c:v>
                </c:pt>
                <c:pt idx="9">
                  <c:v>24.5</c:v>
                </c:pt>
                <c:pt idx="10">
                  <c:v>24.5</c:v>
                </c:pt>
                <c:pt idx="11">
                  <c:v>24.5</c:v>
                </c:pt>
                <c:pt idx="12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9F-472E-9099-2C511123A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466976"/>
        <c:axId val="300110496"/>
      </c:lineChart>
      <c:catAx>
        <c:axId val="3454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110496"/>
        <c:crosses val="autoZero"/>
        <c:auto val="1"/>
        <c:lblAlgn val="ctr"/>
        <c:lblOffset val="100"/>
        <c:noMultiLvlLbl val="0"/>
      </c:catAx>
      <c:valAx>
        <c:axId val="300110496"/>
        <c:scaling>
          <c:orientation val="minMax"/>
          <c:max val="28"/>
          <c:min val="2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66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 least *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325,430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NYC students in classes of 30 or</a:t>
            </a:r>
            <a:r>
              <a:rPr lang="en-US" sz="2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more as of Oct. 31, 2019</a:t>
            </a:r>
          </a:p>
        </c:rich>
      </c:tx>
      <c:layout>
        <c:manualLayout>
          <c:xMode val="edge"/>
          <c:yMode val="edge"/>
          <c:x val="0.12016238159675237"/>
          <c:y val="1.1851851851851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01535379796062"/>
          <c:y val="0.16053333333333333"/>
          <c:w val="0.8472146867974385"/>
          <c:h val="0.708508836395450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  <a:r>
                      <a:rPr lang="en-US" sz="2000" b="0" i="0" u="none" strike="noStrike" baseline="0" dirty="0">
                        <a:effectLst/>
                      </a:rPr>
                      <a:t>177,618 </a:t>
                    </a:r>
                    <a:r>
                      <a:rPr lang="en-US" dirty="0"/>
                      <a:t>,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9F-4EC8-9ADA-C72864898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classes 30 or more  chart'!$A$3:$A$5</c:f>
              <c:strCache>
                <c:ptCount val="3"/>
                <c:pt idx="0">
                  <c:v>K-3</c:v>
                </c:pt>
                <c:pt idx="1">
                  <c:v>4th-8th</c:v>
                </c:pt>
                <c:pt idx="2">
                  <c:v>HS (min)</c:v>
                </c:pt>
              </c:strCache>
            </c:strRef>
          </c:cat>
          <c:val>
            <c:numRef>
              <c:f>'total classes 30 or more  chart'!$B$3:$B$5</c:f>
              <c:numCache>
                <c:formatCode>#,##0</c:formatCode>
                <c:ptCount val="3"/>
                <c:pt idx="0">
                  <c:v>35562</c:v>
                </c:pt>
                <c:pt idx="1">
                  <c:v>112250</c:v>
                </c:pt>
                <c:pt idx="2">
                  <c:v>177618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F-4EC8-9ADA-C72864898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472488"/>
        <c:axId val="349472880"/>
      </c:barChart>
      <c:catAx>
        <c:axId val="34947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2880"/>
        <c:crosses val="autoZero"/>
        <c:auto val="1"/>
        <c:lblAlgn val="ctr"/>
        <c:lblOffset val="100"/>
        <c:noMultiLvlLbl val="0"/>
      </c:catAx>
      <c:valAx>
        <c:axId val="34947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Number of Kindergarten</a:t>
            </a:r>
            <a:r>
              <a:rPr lang="en-US" sz="32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students in classes of </a:t>
            </a: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25 or more has increased 68% since 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57666340094717E-2"/>
          <c:y val="0.24081196317394624"/>
          <c:w val="0.89896056518743073"/>
          <c:h val="0.66551640918070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charts!$B$11</c:f>
              <c:strCache>
                <c:ptCount val="1"/>
                <c:pt idx="0">
                  <c:v>K in 25 or more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charts!$C$10:$D$10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charts!$C$11:$D$11</c:f>
              <c:numCache>
                <c:formatCode>#,##0</c:formatCode>
                <c:ptCount val="2"/>
                <c:pt idx="0">
                  <c:v>11174</c:v>
                </c:pt>
                <c:pt idx="1">
                  <c:v>18768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D-4F3A-A4AC-4A88AB1D4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689760"/>
        <c:axId val="429693680"/>
      </c:barChart>
      <c:catAx>
        <c:axId val="4296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693680"/>
        <c:crosses val="autoZero"/>
        <c:auto val="1"/>
        <c:lblAlgn val="ctr"/>
        <c:lblOffset val="100"/>
        <c:noMultiLvlLbl val="0"/>
      </c:catAx>
      <c:valAx>
        <c:axId val="42969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689760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Distribution of Kindergarten Students in Classes of 25 or More</a:t>
            </a:r>
          </a:p>
        </c:rich>
      </c:tx>
      <c:layout>
        <c:manualLayout>
          <c:xMode val="edge"/>
          <c:yMode val="edge"/>
          <c:x val="0.1446533380949612"/>
          <c:y val="1.0860253507391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students in large class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3-4201-9D58-72D3DFFB9D2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03-4201-9D58-72D3DFFB9D24}"/>
              </c:ext>
            </c:extLst>
          </c:dPt>
          <c:cat>
            <c:numRef>
              <c:f>Sheet1!$A$2:$A$33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91</c:v>
                </c:pt>
                <c:pt idx="1">
                  <c:v>361</c:v>
                </c:pt>
                <c:pt idx="2">
                  <c:v>36</c:v>
                </c:pt>
                <c:pt idx="3">
                  <c:v>205</c:v>
                </c:pt>
                <c:pt idx="4">
                  <c:v>52</c:v>
                </c:pt>
                <c:pt idx="5">
                  <c:v>65</c:v>
                </c:pt>
                <c:pt idx="6">
                  <c:v>214</c:v>
                </c:pt>
                <c:pt idx="7">
                  <c:v>332</c:v>
                </c:pt>
                <c:pt idx="8">
                  <c:v>173</c:v>
                </c:pt>
                <c:pt idx="9">
                  <c:v>234</c:v>
                </c:pt>
                <c:pt idx="10">
                  <c:v>68</c:v>
                </c:pt>
                <c:pt idx="11">
                  <c:v>122</c:v>
                </c:pt>
                <c:pt idx="12">
                  <c:v>55</c:v>
                </c:pt>
                <c:pt idx="13">
                  <c:v>116</c:v>
                </c:pt>
                <c:pt idx="14">
                  <c:v>105</c:v>
                </c:pt>
                <c:pt idx="15">
                  <c:v>159</c:v>
                </c:pt>
                <c:pt idx="16">
                  <c:v>129</c:v>
                </c:pt>
                <c:pt idx="17">
                  <c:v>158</c:v>
                </c:pt>
                <c:pt idx="18">
                  <c:v>202</c:v>
                </c:pt>
                <c:pt idx="19">
                  <c:v>1681</c:v>
                </c:pt>
                <c:pt idx="20">
                  <c:v>907</c:v>
                </c:pt>
                <c:pt idx="21">
                  <c:v>935</c:v>
                </c:pt>
                <c:pt idx="22">
                  <c:v>104</c:v>
                </c:pt>
                <c:pt idx="23">
                  <c:v>1253</c:v>
                </c:pt>
                <c:pt idx="24">
                  <c:v>1176</c:v>
                </c:pt>
                <c:pt idx="25">
                  <c:v>726</c:v>
                </c:pt>
                <c:pt idx="26">
                  <c:v>1015</c:v>
                </c:pt>
                <c:pt idx="27">
                  <c:v>959</c:v>
                </c:pt>
                <c:pt idx="28">
                  <c:v>808</c:v>
                </c:pt>
                <c:pt idx="29">
                  <c:v>764</c:v>
                </c:pt>
                <c:pt idx="30">
                  <c:v>1115</c:v>
                </c:pt>
                <c:pt idx="31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03-4201-9D58-72D3DFFB9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9690544"/>
        <c:axId val="429703088"/>
      </c:barChart>
      <c:catAx>
        <c:axId val="429690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District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03088"/>
        <c:crosses val="autoZero"/>
        <c:auto val="1"/>
        <c:lblAlgn val="ctr"/>
        <c:lblOffset val="100"/>
        <c:noMultiLvlLbl val="0"/>
      </c:catAx>
      <c:valAx>
        <c:axId val="42970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69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Number</a:t>
            </a:r>
            <a:r>
              <a:rPr lang="en-US" sz="3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of 1st-3rd graders in classes of 30 or more has increased </a:t>
            </a:r>
            <a:r>
              <a:rPr lang="en-US" sz="32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by</a:t>
            </a:r>
            <a:r>
              <a:rPr lang="en-US" sz="3200" b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2,893%</a:t>
            </a:r>
            <a:r>
              <a:rPr lang="en-US" sz="3200" b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since 2007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charts!$C$5:$D$5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charts!$C$6:$D$6</c:f>
              <c:numCache>
                <c:formatCode>#,##0</c:formatCode>
                <c:ptCount val="2"/>
                <c:pt idx="0">
                  <c:v>1185</c:v>
                </c:pt>
                <c:pt idx="1">
                  <c:v>35471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4-46BD-801D-14079BFB4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155096"/>
        <c:axId val="428158232"/>
      </c:barChart>
      <c:catAx>
        <c:axId val="42815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158232"/>
        <c:crosses val="autoZero"/>
        <c:auto val="1"/>
        <c:lblAlgn val="ctr"/>
        <c:lblOffset val="100"/>
        <c:noMultiLvlLbl val="0"/>
      </c:catAx>
      <c:valAx>
        <c:axId val="42815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15509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Distribution of 1st-3rd Grade Students in Classes of 30 or More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students in large class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4C-4D45-84B8-D0BA4AE7DC1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4C-4D45-84B8-D0BA4AE7DC1B}"/>
              </c:ext>
            </c:extLst>
          </c:dPt>
          <c:cat>
            <c:numRef>
              <c:f>Sheet1!$A$2:$A$33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115</c:v>
                </c:pt>
                <c:pt idx="1">
                  <c:v>1745</c:v>
                </c:pt>
                <c:pt idx="2">
                  <c:v>104</c:v>
                </c:pt>
                <c:pt idx="3">
                  <c:v>337</c:v>
                </c:pt>
                <c:pt idx="4">
                  <c:v>32</c:v>
                </c:pt>
                <c:pt idx="5">
                  <c:v>69</c:v>
                </c:pt>
                <c:pt idx="6">
                  <c:v>52</c:v>
                </c:pt>
                <c:pt idx="7">
                  <c:v>486</c:v>
                </c:pt>
                <c:pt idx="8">
                  <c:v>368</c:v>
                </c:pt>
                <c:pt idx="9">
                  <c:v>980</c:v>
                </c:pt>
                <c:pt idx="10">
                  <c:v>964</c:v>
                </c:pt>
                <c:pt idx="11">
                  <c:v>115</c:v>
                </c:pt>
                <c:pt idx="12">
                  <c:v>528</c:v>
                </c:pt>
                <c:pt idx="13">
                  <c:v>140</c:v>
                </c:pt>
                <c:pt idx="14">
                  <c:v>1159</c:v>
                </c:pt>
                <c:pt idx="15">
                  <c:v>62</c:v>
                </c:pt>
                <c:pt idx="16">
                  <c:v>259</c:v>
                </c:pt>
                <c:pt idx="17">
                  <c:v>337</c:v>
                </c:pt>
                <c:pt idx="18">
                  <c:v>343</c:v>
                </c:pt>
                <c:pt idx="19">
                  <c:v>3267</c:v>
                </c:pt>
                <c:pt idx="20">
                  <c:v>1601</c:v>
                </c:pt>
                <c:pt idx="21">
                  <c:v>2183</c:v>
                </c:pt>
                <c:pt idx="22">
                  <c:v>64</c:v>
                </c:pt>
                <c:pt idx="23">
                  <c:v>3512</c:v>
                </c:pt>
                <c:pt idx="24">
                  <c:v>2144</c:v>
                </c:pt>
                <c:pt idx="25">
                  <c:v>1724</c:v>
                </c:pt>
                <c:pt idx="26">
                  <c:v>1618</c:v>
                </c:pt>
                <c:pt idx="27">
                  <c:v>2088</c:v>
                </c:pt>
                <c:pt idx="28">
                  <c:v>1913</c:v>
                </c:pt>
                <c:pt idx="29">
                  <c:v>1452</c:v>
                </c:pt>
                <c:pt idx="30">
                  <c:v>3794</c:v>
                </c:pt>
                <c:pt idx="3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4C-4D45-84B8-D0BA4AE7D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8156664"/>
        <c:axId val="428165288"/>
      </c:barChart>
      <c:catAx>
        <c:axId val="428156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District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165288"/>
        <c:crosses val="autoZero"/>
        <c:auto val="1"/>
        <c:lblAlgn val="ctr"/>
        <c:lblOffset val="100"/>
        <c:noMultiLvlLbl val="0"/>
      </c:catAx>
      <c:valAx>
        <c:axId val="42816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156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7T05:42:19.329" idx="5">
    <p:pos x="7083" y="3134"/>
    <p:text>add that from capital pln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hyperlink" Target="http://www.classsizematters.org/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hyperlink" Target="http://www.classsizematters.org/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EABA7-15A8-4F6F-8112-5F97F7A326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387E281-B694-4890-B84D-3F982C8CA614}">
      <dgm:prSet custT="1"/>
      <dgm:spPr/>
      <dgm:t>
        <a:bodyPr/>
        <a:lstStyle/>
        <a:p>
          <a:r>
            <a:rPr lang="en-US" sz="2000" dirty="0"/>
            <a:t>25 students per class in Kindergarten</a:t>
          </a:r>
        </a:p>
      </dgm:t>
    </dgm:pt>
    <dgm:pt modelId="{358EDB9D-251C-468E-B8CC-B70B304DBE1A}" type="parTrans" cxnId="{E0DF698C-092B-4A2B-8451-8CC30C2B8FC3}">
      <dgm:prSet/>
      <dgm:spPr/>
      <dgm:t>
        <a:bodyPr/>
        <a:lstStyle/>
        <a:p>
          <a:endParaRPr lang="en-US"/>
        </a:p>
      </dgm:t>
    </dgm:pt>
    <dgm:pt modelId="{3227C215-00DE-41AB-9A23-56B0728862F0}" type="sibTrans" cxnId="{E0DF698C-092B-4A2B-8451-8CC30C2B8FC3}">
      <dgm:prSet/>
      <dgm:spPr/>
      <dgm:t>
        <a:bodyPr/>
        <a:lstStyle/>
        <a:p>
          <a:endParaRPr lang="en-US"/>
        </a:p>
      </dgm:t>
    </dgm:pt>
    <dgm:pt modelId="{47EE2689-3B81-4151-8556-1D9F6603E469}">
      <dgm:prSet custT="1"/>
      <dgm:spPr/>
      <dgm:t>
        <a:bodyPr/>
        <a:lstStyle/>
        <a:p>
          <a:r>
            <a:rPr lang="en-US" sz="2000" dirty="0"/>
            <a:t>32 students per class in elementary grades</a:t>
          </a:r>
        </a:p>
      </dgm:t>
    </dgm:pt>
    <dgm:pt modelId="{2434E89A-BB53-4C4C-89E5-F1F16E3F88BB}" type="parTrans" cxnId="{4151D0E4-49E4-4DF5-B230-333E90083F50}">
      <dgm:prSet/>
      <dgm:spPr/>
      <dgm:t>
        <a:bodyPr/>
        <a:lstStyle/>
        <a:p>
          <a:endParaRPr lang="en-US"/>
        </a:p>
      </dgm:t>
    </dgm:pt>
    <dgm:pt modelId="{6B7A99AF-AC41-4BC5-9F2F-14F45E53C4A0}" type="sibTrans" cxnId="{4151D0E4-49E4-4DF5-B230-333E90083F50}">
      <dgm:prSet/>
      <dgm:spPr/>
      <dgm:t>
        <a:bodyPr/>
        <a:lstStyle/>
        <a:p>
          <a:endParaRPr lang="en-US"/>
        </a:p>
      </dgm:t>
    </dgm:pt>
    <dgm:pt modelId="{216E1995-B4D1-42F8-B32A-0F603F773BC3}">
      <dgm:prSet custT="1"/>
      <dgm:spPr/>
      <dgm:t>
        <a:bodyPr/>
        <a:lstStyle/>
        <a:p>
          <a:r>
            <a:rPr lang="en-US" sz="2000" dirty="0"/>
            <a:t>In Title I middle school, 30 students per class, 33 in non-Title I MS</a:t>
          </a:r>
        </a:p>
      </dgm:t>
    </dgm:pt>
    <dgm:pt modelId="{7DE6A472-ACE9-49CC-ABE8-8B47DD8D7CF1}" type="parTrans" cxnId="{32A33CA5-F376-483D-95C6-7964B39C4449}">
      <dgm:prSet/>
      <dgm:spPr/>
      <dgm:t>
        <a:bodyPr/>
        <a:lstStyle/>
        <a:p>
          <a:endParaRPr lang="en-US"/>
        </a:p>
      </dgm:t>
    </dgm:pt>
    <dgm:pt modelId="{909FBB40-1565-4294-A8B6-42AAA4E79E20}" type="sibTrans" cxnId="{32A33CA5-F376-483D-95C6-7964B39C4449}">
      <dgm:prSet/>
      <dgm:spPr/>
      <dgm:t>
        <a:bodyPr/>
        <a:lstStyle/>
        <a:p>
          <a:endParaRPr lang="en-US"/>
        </a:p>
      </dgm:t>
    </dgm:pt>
    <dgm:pt modelId="{0608486E-545A-49A0-A037-3EFCD6139E16}">
      <dgm:prSet custT="1"/>
      <dgm:spPr/>
      <dgm:t>
        <a:bodyPr/>
        <a:lstStyle/>
        <a:p>
          <a:r>
            <a:rPr lang="en-US" sz="2000" dirty="0"/>
            <a:t>34 students per class in high school core academic classes</a:t>
          </a:r>
        </a:p>
      </dgm:t>
    </dgm:pt>
    <dgm:pt modelId="{F7832366-E30C-4DEE-819C-916FE5587637}" type="parTrans" cxnId="{FE4B5AD3-2006-42F6-BB7E-4D35716DD2B4}">
      <dgm:prSet/>
      <dgm:spPr/>
      <dgm:t>
        <a:bodyPr/>
        <a:lstStyle/>
        <a:p>
          <a:endParaRPr lang="en-US"/>
        </a:p>
      </dgm:t>
    </dgm:pt>
    <dgm:pt modelId="{9251DF00-FBD4-48B4-869B-AEC24AF69BD0}" type="sibTrans" cxnId="{FE4B5AD3-2006-42F6-BB7E-4D35716DD2B4}">
      <dgm:prSet/>
      <dgm:spPr/>
      <dgm:t>
        <a:bodyPr/>
        <a:lstStyle/>
        <a:p>
          <a:endParaRPr lang="en-US"/>
        </a:p>
      </dgm:t>
    </dgm:pt>
    <dgm:pt modelId="{00EBAF94-DC07-4FB0-81EC-1619CF5A0297}">
      <dgm:prSet custT="1"/>
      <dgm:spPr/>
      <dgm:t>
        <a:bodyPr/>
        <a:lstStyle/>
        <a:p>
          <a:r>
            <a:rPr lang="en-US" sz="2000" dirty="0"/>
            <a:t>These class size caps have not been lowered in 50 YEARS!</a:t>
          </a:r>
        </a:p>
      </dgm:t>
    </dgm:pt>
    <dgm:pt modelId="{1B24E484-C004-46A6-A516-1C1E37B26CBD}" type="parTrans" cxnId="{9A5946EF-3596-407B-B819-A3C459994ED0}">
      <dgm:prSet/>
      <dgm:spPr/>
      <dgm:t>
        <a:bodyPr/>
        <a:lstStyle/>
        <a:p>
          <a:endParaRPr lang="en-US"/>
        </a:p>
      </dgm:t>
    </dgm:pt>
    <dgm:pt modelId="{1B54DB10-CF82-46E4-AA01-A6191FB71DF3}" type="sibTrans" cxnId="{9A5946EF-3596-407B-B819-A3C459994ED0}">
      <dgm:prSet/>
      <dgm:spPr/>
      <dgm:t>
        <a:bodyPr/>
        <a:lstStyle/>
        <a:p>
          <a:endParaRPr lang="en-US"/>
        </a:p>
      </dgm:t>
    </dgm:pt>
    <dgm:pt modelId="{DBB76A44-76EE-4D05-A512-4FB6EDF8F1F1}">
      <dgm:prSet custT="1"/>
      <dgm:spPr/>
      <dgm:t>
        <a:bodyPr/>
        <a:lstStyle/>
        <a:p>
          <a:r>
            <a:rPr lang="en-US" sz="2000" b="1" i="1" dirty="0"/>
            <a:t>Even so, hundreds of classes violate the union contractual caps each year</a:t>
          </a:r>
          <a:r>
            <a:rPr lang="en-US" sz="2000" dirty="0"/>
            <a:t>.</a:t>
          </a:r>
        </a:p>
      </dgm:t>
    </dgm:pt>
    <dgm:pt modelId="{728D939F-6B93-4C14-AF3F-61926AEF1D06}" type="parTrans" cxnId="{92E7E189-FACA-4355-90F0-2094C540FB64}">
      <dgm:prSet/>
      <dgm:spPr/>
      <dgm:t>
        <a:bodyPr/>
        <a:lstStyle/>
        <a:p>
          <a:endParaRPr lang="en-US"/>
        </a:p>
      </dgm:t>
    </dgm:pt>
    <dgm:pt modelId="{7B07DCE3-51D0-4F8D-A3DE-39BFDC1CD067}" type="sibTrans" cxnId="{92E7E189-FACA-4355-90F0-2094C540FB64}">
      <dgm:prSet/>
      <dgm:spPr/>
      <dgm:t>
        <a:bodyPr/>
        <a:lstStyle/>
        <a:p>
          <a:endParaRPr lang="en-US"/>
        </a:p>
      </dgm:t>
    </dgm:pt>
    <dgm:pt modelId="{E51FE968-903D-4E54-A907-304707291C5E}" type="pres">
      <dgm:prSet presAssocID="{C57EABA7-15A8-4F6F-8112-5F97F7A32606}" presName="root" presStyleCnt="0">
        <dgm:presLayoutVars>
          <dgm:dir/>
          <dgm:resizeHandles val="exact"/>
        </dgm:presLayoutVars>
      </dgm:prSet>
      <dgm:spPr/>
    </dgm:pt>
    <dgm:pt modelId="{BE9A316D-0856-4D33-8D5C-67BBB90B81ED}" type="pres">
      <dgm:prSet presAssocID="{0387E281-B694-4890-B84D-3F982C8CA614}" presName="compNode" presStyleCnt="0"/>
      <dgm:spPr/>
    </dgm:pt>
    <dgm:pt modelId="{CE007657-E40A-4CCC-8A05-BF2C4D118BD8}" type="pres">
      <dgm:prSet presAssocID="{0387E281-B694-4890-B84D-3F982C8CA614}" presName="bgRect" presStyleLbl="bgShp" presStyleIdx="0" presStyleCnt="6" custLinFactNeighborX="-9293" custLinFactNeighborY="-234"/>
      <dgm:spPr/>
    </dgm:pt>
    <dgm:pt modelId="{339DEC5F-2A4C-4917-9DCB-43447AC298B3}" type="pres">
      <dgm:prSet presAssocID="{0387E281-B694-4890-B84D-3F982C8CA614}" presName="iconRect" presStyleLbl="node1" presStyleIdx="0" presStyleCnt="6" custLinFactNeighborX="2157" custLinFactNeighborY="43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4723920F-6826-4DEC-BD8B-E55C1D4DFB9A}" type="pres">
      <dgm:prSet presAssocID="{0387E281-B694-4890-B84D-3F982C8CA614}" presName="spaceRect" presStyleCnt="0"/>
      <dgm:spPr/>
    </dgm:pt>
    <dgm:pt modelId="{76C932A6-A08D-4ADD-95DB-B08526EAFB01}" type="pres">
      <dgm:prSet presAssocID="{0387E281-B694-4890-B84D-3F982C8CA614}" presName="parTx" presStyleLbl="revTx" presStyleIdx="0" presStyleCnt="6">
        <dgm:presLayoutVars>
          <dgm:chMax val="0"/>
          <dgm:chPref val="0"/>
        </dgm:presLayoutVars>
      </dgm:prSet>
      <dgm:spPr/>
    </dgm:pt>
    <dgm:pt modelId="{F15F9B98-59E3-4163-BD1A-DEA978A59675}" type="pres">
      <dgm:prSet presAssocID="{3227C215-00DE-41AB-9A23-56B0728862F0}" presName="sibTrans" presStyleCnt="0"/>
      <dgm:spPr/>
    </dgm:pt>
    <dgm:pt modelId="{07D97E3D-F97A-4769-9E89-69E6422E9DD4}" type="pres">
      <dgm:prSet presAssocID="{47EE2689-3B81-4151-8556-1D9F6603E469}" presName="compNode" presStyleCnt="0"/>
      <dgm:spPr/>
    </dgm:pt>
    <dgm:pt modelId="{2ABDF121-3A09-4E2B-A63F-3A01D1CCC257}" type="pres">
      <dgm:prSet presAssocID="{47EE2689-3B81-4151-8556-1D9F6603E469}" presName="bgRect" presStyleLbl="bgShp" presStyleIdx="1" presStyleCnt="6"/>
      <dgm:spPr/>
    </dgm:pt>
    <dgm:pt modelId="{5AA7C75F-6D5C-4739-AC77-F32DAB2A9C9C}" type="pres">
      <dgm:prSet presAssocID="{47EE2689-3B81-4151-8556-1D9F6603E469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9639A-1A61-42A7-9CD5-A2F216D15385}" type="pres">
      <dgm:prSet presAssocID="{47EE2689-3B81-4151-8556-1D9F6603E469}" presName="spaceRect" presStyleCnt="0"/>
      <dgm:spPr/>
    </dgm:pt>
    <dgm:pt modelId="{C3231001-B23B-4676-BCC0-D802E694C6C6}" type="pres">
      <dgm:prSet presAssocID="{47EE2689-3B81-4151-8556-1D9F6603E469}" presName="parTx" presStyleLbl="revTx" presStyleIdx="1" presStyleCnt="6">
        <dgm:presLayoutVars>
          <dgm:chMax val="0"/>
          <dgm:chPref val="0"/>
        </dgm:presLayoutVars>
      </dgm:prSet>
      <dgm:spPr/>
    </dgm:pt>
    <dgm:pt modelId="{C6281FD4-5F51-4448-B73F-A22FC1BF8456}" type="pres">
      <dgm:prSet presAssocID="{6B7A99AF-AC41-4BC5-9F2F-14F45E53C4A0}" presName="sibTrans" presStyleCnt="0"/>
      <dgm:spPr/>
    </dgm:pt>
    <dgm:pt modelId="{15024FEF-AD0C-4BE2-A40E-54AB5997D334}" type="pres">
      <dgm:prSet presAssocID="{216E1995-B4D1-42F8-B32A-0F603F773BC3}" presName="compNode" presStyleCnt="0"/>
      <dgm:spPr/>
    </dgm:pt>
    <dgm:pt modelId="{77313CD2-84C4-4222-B740-E9715F222763}" type="pres">
      <dgm:prSet presAssocID="{216E1995-B4D1-42F8-B32A-0F603F773BC3}" presName="bgRect" presStyleLbl="bgShp" presStyleIdx="2" presStyleCnt="6"/>
      <dgm:spPr/>
    </dgm:pt>
    <dgm:pt modelId="{69A63777-C86D-42C2-856D-834638D5595A}" type="pres">
      <dgm:prSet presAssocID="{216E1995-B4D1-42F8-B32A-0F603F773BC3}" presName="iconRect" presStyleLbl="node1" presStyleIdx="2" presStyleCnt="6" custLinFactNeighborX="-14989" custLinFactNeighborY="1288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DF2D4F2-2C84-4F78-9366-A13F6CAE3F31}" type="pres">
      <dgm:prSet presAssocID="{216E1995-B4D1-42F8-B32A-0F603F773BC3}" presName="spaceRect" presStyleCnt="0"/>
      <dgm:spPr/>
    </dgm:pt>
    <dgm:pt modelId="{26BF8162-F4F6-4543-966A-1C5894A63FB0}" type="pres">
      <dgm:prSet presAssocID="{216E1995-B4D1-42F8-B32A-0F603F773BC3}" presName="parTx" presStyleLbl="revTx" presStyleIdx="2" presStyleCnt="6">
        <dgm:presLayoutVars>
          <dgm:chMax val="0"/>
          <dgm:chPref val="0"/>
        </dgm:presLayoutVars>
      </dgm:prSet>
      <dgm:spPr/>
    </dgm:pt>
    <dgm:pt modelId="{472A6BA7-39A6-41AA-98D1-F07BDB559291}" type="pres">
      <dgm:prSet presAssocID="{909FBB40-1565-4294-A8B6-42AAA4E79E20}" presName="sibTrans" presStyleCnt="0"/>
      <dgm:spPr/>
    </dgm:pt>
    <dgm:pt modelId="{D494F7DA-84C6-48F3-AD6F-5700740B83EE}" type="pres">
      <dgm:prSet presAssocID="{0608486E-545A-49A0-A037-3EFCD6139E16}" presName="compNode" presStyleCnt="0"/>
      <dgm:spPr/>
    </dgm:pt>
    <dgm:pt modelId="{1AB3FD30-7500-413E-B158-3D66DD3A07A4}" type="pres">
      <dgm:prSet presAssocID="{0608486E-545A-49A0-A037-3EFCD6139E16}" presName="bgRect" presStyleLbl="bgShp" presStyleIdx="3" presStyleCnt="6"/>
      <dgm:spPr/>
    </dgm:pt>
    <dgm:pt modelId="{EB296DE7-BC4E-4A36-A237-E3F8937FCE87}" type="pres">
      <dgm:prSet presAssocID="{0608486E-545A-49A0-A037-3EFCD6139E16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971CC9C0-9226-4A68-86B6-7A53830B45FA}" type="pres">
      <dgm:prSet presAssocID="{0608486E-545A-49A0-A037-3EFCD6139E16}" presName="spaceRect" presStyleCnt="0"/>
      <dgm:spPr/>
    </dgm:pt>
    <dgm:pt modelId="{9131A819-6B93-4355-867B-1CDFF300DB46}" type="pres">
      <dgm:prSet presAssocID="{0608486E-545A-49A0-A037-3EFCD6139E16}" presName="parTx" presStyleLbl="revTx" presStyleIdx="3" presStyleCnt="6">
        <dgm:presLayoutVars>
          <dgm:chMax val="0"/>
          <dgm:chPref val="0"/>
        </dgm:presLayoutVars>
      </dgm:prSet>
      <dgm:spPr/>
    </dgm:pt>
    <dgm:pt modelId="{5BD2C8E1-CC48-4BC5-80C1-D75F56D863D3}" type="pres">
      <dgm:prSet presAssocID="{9251DF00-FBD4-48B4-869B-AEC24AF69BD0}" presName="sibTrans" presStyleCnt="0"/>
      <dgm:spPr/>
    </dgm:pt>
    <dgm:pt modelId="{A225A19C-C7CF-4E98-AD44-DED94E0C3F80}" type="pres">
      <dgm:prSet presAssocID="{00EBAF94-DC07-4FB0-81EC-1619CF5A0297}" presName="compNode" presStyleCnt="0"/>
      <dgm:spPr/>
    </dgm:pt>
    <dgm:pt modelId="{222A7A53-F869-45F0-BBF5-CFCBE44BD344}" type="pres">
      <dgm:prSet presAssocID="{00EBAF94-DC07-4FB0-81EC-1619CF5A0297}" presName="bgRect" presStyleLbl="bgShp" presStyleIdx="4" presStyleCnt="6"/>
      <dgm:spPr/>
    </dgm:pt>
    <dgm:pt modelId="{B5DCA20E-7C1B-4692-90E5-2C1CFAC38015}" type="pres">
      <dgm:prSet presAssocID="{00EBAF94-DC07-4FB0-81EC-1619CF5A0297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5ADD5A7D-B135-4227-A17E-81A6CC0640DE}" type="pres">
      <dgm:prSet presAssocID="{00EBAF94-DC07-4FB0-81EC-1619CF5A0297}" presName="spaceRect" presStyleCnt="0"/>
      <dgm:spPr/>
    </dgm:pt>
    <dgm:pt modelId="{CDD7E7B0-B447-4B8F-959E-6EA782340F3E}" type="pres">
      <dgm:prSet presAssocID="{00EBAF94-DC07-4FB0-81EC-1619CF5A0297}" presName="parTx" presStyleLbl="revTx" presStyleIdx="4" presStyleCnt="6">
        <dgm:presLayoutVars>
          <dgm:chMax val="0"/>
          <dgm:chPref val="0"/>
        </dgm:presLayoutVars>
      </dgm:prSet>
      <dgm:spPr/>
    </dgm:pt>
    <dgm:pt modelId="{190F0203-E884-42BE-874B-FB8A76E7C167}" type="pres">
      <dgm:prSet presAssocID="{1B54DB10-CF82-46E4-AA01-A6191FB71DF3}" presName="sibTrans" presStyleCnt="0"/>
      <dgm:spPr/>
    </dgm:pt>
    <dgm:pt modelId="{0CF0EF4C-1CF9-40B0-A16E-7B04C22E23A0}" type="pres">
      <dgm:prSet presAssocID="{DBB76A44-76EE-4D05-A512-4FB6EDF8F1F1}" presName="compNode" presStyleCnt="0"/>
      <dgm:spPr/>
    </dgm:pt>
    <dgm:pt modelId="{95697B57-C402-46FD-B3A8-E2C640594FDC}" type="pres">
      <dgm:prSet presAssocID="{DBB76A44-76EE-4D05-A512-4FB6EDF8F1F1}" presName="bgRect" presStyleLbl="bgShp" presStyleIdx="5" presStyleCnt="6"/>
      <dgm:spPr/>
    </dgm:pt>
    <dgm:pt modelId="{B022D968-1ADB-48E3-B54B-14F8F57EDB7C}" type="pres">
      <dgm:prSet presAssocID="{DBB76A44-76EE-4D05-A512-4FB6EDF8F1F1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9D231055-B33F-41C7-9126-04A55F611280}" type="pres">
      <dgm:prSet presAssocID="{DBB76A44-76EE-4D05-A512-4FB6EDF8F1F1}" presName="spaceRect" presStyleCnt="0"/>
      <dgm:spPr/>
    </dgm:pt>
    <dgm:pt modelId="{D8C24DAC-4D3E-4C46-B3E0-8BE45A431E9B}" type="pres">
      <dgm:prSet presAssocID="{DBB76A44-76EE-4D05-A512-4FB6EDF8F1F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ECD070E-2349-406F-98AF-0A7629FAFE80}" type="presOf" srcId="{00EBAF94-DC07-4FB0-81EC-1619CF5A0297}" destId="{CDD7E7B0-B447-4B8F-959E-6EA782340F3E}" srcOrd="0" destOrd="0" presId="urn:microsoft.com/office/officeart/2018/2/layout/IconVerticalSolidList"/>
    <dgm:cxn modelId="{D75F0468-4315-4450-9A75-2FADF1BF453F}" type="presOf" srcId="{216E1995-B4D1-42F8-B32A-0F603F773BC3}" destId="{26BF8162-F4F6-4543-966A-1C5894A63FB0}" srcOrd="0" destOrd="0" presId="urn:microsoft.com/office/officeart/2018/2/layout/IconVerticalSolidList"/>
    <dgm:cxn modelId="{5F7AB76F-4E37-4A32-9A67-7313ABB38D47}" type="presOf" srcId="{0608486E-545A-49A0-A037-3EFCD6139E16}" destId="{9131A819-6B93-4355-867B-1CDFF300DB46}" srcOrd="0" destOrd="0" presId="urn:microsoft.com/office/officeart/2018/2/layout/IconVerticalSolidList"/>
    <dgm:cxn modelId="{1D2A6B52-FCE4-4319-9364-F7AC83B5A92E}" type="presOf" srcId="{47EE2689-3B81-4151-8556-1D9F6603E469}" destId="{C3231001-B23B-4676-BCC0-D802E694C6C6}" srcOrd="0" destOrd="0" presId="urn:microsoft.com/office/officeart/2018/2/layout/IconVerticalSolidList"/>
    <dgm:cxn modelId="{2A465F7F-4347-4916-BE78-3F3B6C26CDD7}" type="presOf" srcId="{0387E281-B694-4890-B84D-3F982C8CA614}" destId="{76C932A6-A08D-4ADD-95DB-B08526EAFB01}" srcOrd="0" destOrd="0" presId="urn:microsoft.com/office/officeart/2018/2/layout/IconVerticalSolidList"/>
    <dgm:cxn modelId="{92E7E189-FACA-4355-90F0-2094C540FB64}" srcId="{C57EABA7-15A8-4F6F-8112-5F97F7A32606}" destId="{DBB76A44-76EE-4D05-A512-4FB6EDF8F1F1}" srcOrd="5" destOrd="0" parTransId="{728D939F-6B93-4C14-AF3F-61926AEF1D06}" sibTransId="{7B07DCE3-51D0-4F8D-A3DE-39BFDC1CD067}"/>
    <dgm:cxn modelId="{E0DF698C-092B-4A2B-8451-8CC30C2B8FC3}" srcId="{C57EABA7-15A8-4F6F-8112-5F97F7A32606}" destId="{0387E281-B694-4890-B84D-3F982C8CA614}" srcOrd="0" destOrd="0" parTransId="{358EDB9D-251C-468E-B8CC-B70B304DBE1A}" sibTransId="{3227C215-00DE-41AB-9A23-56B0728862F0}"/>
    <dgm:cxn modelId="{32A33CA5-F376-483D-95C6-7964B39C4449}" srcId="{C57EABA7-15A8-4F6F-8112-5F97F7A32606}" destId="{216E1995-B4D1-42F8-B32A-0F603F773BC3}" srcOrd="2" destOrd="0" parTransId="{7DE6A472-ACE9-49CC-ABE8-8B47DD8D7CF1}" sibTransId="{909FBB40-1565-4294-A8B6-42AAA4E79E20}"/>
    <dgm:cxn modelId="{444A00C0-F5E9-4BFE-9EFE-519AE934D9B0}" type="presOf" srcId="{DBB76A44-76EE-4D05-A512-4FB6EDF8F1F1}" destId="{D8C24DAC-4D3E-4C46-B3E0-8BE45A431E9B}" srcOrd="0" destOrd="0" presId="urn:microsoft.com/office/officeart/2018/2/layout/IconVerticalSolidList"/>
    <dgm:cxn modelId="{FE4B5AD3-2006-42F6-BB7E-4D35716DD2B4}" srcId="{C57EABA7-15A8-4F6F-8112-5F97F7A32606}" destId="{0608486E-545A-49A0-A037-3EFCD6139E16}" srcOrd="3" destOrd="0" parTransId="{F7832366-E30C-4DEE-819C-916FE5587637}" sibTransId="{9251DF00-FBD4-48B4-869B-AEC24AF69BD0}"/>
    <dgm:cxn modelId="{9CA6D1D7-EED3-4B84-A9E7-A4B2AF7A5D5E}" type="presOf" srcId="{C57EABA7-15A8-4F6F-8112-5F97F7A32606}" destId="{E51FE968-903D-4E54-A907-304707291C5E}" srcOrd="0" destOrd="0" presId="urn:microsoft.com/office/officeart/2018/2/layout/IconVerticalSolidList"/>
    <dgm:cxn modelId="{4151D0E4-49E4-4DF5-B230-333E90083F50}" srcId="{C57EABA7-15A8-4F6F-8112-5F97F7A32606}" destId="{47EE2689-3B81-4151-8556-1D9F6603E469}" srcOrd="1" destOrd="0" parTransId="{2434E89A-BB53-4C4C-89E5-F1F16E3F88BB}" sibTransId="{6B7A99AF-AC41-4BC5-9F2F-14F45E53C4A0}"/>
    <dgm:cxn modelId="{9A5946EF-3596-407B-B819-A3C459994ED0}" srcId="{C57EABA7-15A8-4F6F-8112-5F97F7A32606}" destId="{00EBAF94-DC07-4FB0-81EC-1619CF5A0297}" srcOrd="4" destOrd="0" parTransId="{1B24E484-C004-46A6-A516-1C1E37B26CBD}" sibTransId="{1B54DB10-CF82-46E4-AA01-A6191FB71DF3}"/>
    <dgm:cxn modelId="{448E589F-2727-4576-98EC-4931B745EA86}" type="presParOf" srcId="{E51FE968-903D-4E54-A907-304707291C5E}" destId="{BE9A316D-0856-4D33-8D5C-67BBB90B81ED}" srcOrd="0" destOrd="0" presId="urn:microsoft.com/office/officeart/2018/2/layout/IconVerticalSolidList"/>
    <dgm:cxn modelId="{708BC46F-99D2-401C-99E9-2E100DDB4842}" type="presParOf" srcId="{BE9A316D-0856-4D33-8D5C-67BBB90B81ED}" destId="{CE007657-E40A-4CCC-8A05-BF2C4D118BD8}" srcOrd="0" destOrd="0" presId="urn:microsoft.com/office/officeart/2018/2/layout/IconVerticalSolidList"/>
    <dgm:cxn modelId="{E3910A79-79A3-4992-BBF0-E32A7785ECBF}" type="presParOf" srcId="{BE9A316D-0856-4D33-8D5C-67BBB90B81ED}" destId="{339DEC5F-2A4C-4917-9DCB-43447AC298B3}" srcOrd="1" destOrd="0" presId="urn:microsoft.com/office/officeart/2018/2/layout/IconVerticalSolidList"/>
    <dgm:cxn modelId="{16EA792E-2713-4D1A-9143-9E40AE574EFB}" type="presParOf" srcId="{BE9A316D-0856-4D33-8D5C-67BBB90B81ED}" destId="{4723920F-6826-4DEC-BD8B-E55C1D4DFB9A}" srcOrd="2" destOrd="0" presId="urn:microsoft.com/office/officeart/2018/2/layout/IconVerticalSolidList"/>
    <dgm:cxn modelId="{E2EBE143-07D8-4533-B611-EAFD1FF151A2}" type="presParOf" srcId="{BE9A316D-0856-4D33-8D5C-67BBB90B81ED}" destId="{76C932A6-A08D-4ADD-95DB-B08526EAFB01}" srcOrd="3" destOrd="0" presId="urn:microsoft.com/office/officeart/2018/2/layout/IconVerticalSolidList"/>
    <dgm:cxn modelId="{13EF1F10-5B16-40E5-B3C8-B10C3B9A0E9C}" type="presParOf" srcId="{E51FE968-903D-4E54-A907-304707291C5E}" destId="{F15F9B98-59E3-4163-BD1A-DEA978A59675}" srcOrd="1" destOrd="0" presId="urn:microsoft.com/office/officeart/2018/2/layout/IconVerticalSolidList"/>
    <dgm:cxn modelId="{7CE5E27F-3726-411A-B09C-D0744CED00A3}" type="presParOf" srcId="{E51FE968-903D-4E54-A907-304707291C5E}" destId="{07D97E3D-F97A-4769-9E89-69E6422E9DD4}" srcOrd="2" destOrd="0" presId="urn:microsoft.com/office/officeart/2018/2/layout/IconVerticalSolidList"/>
    <dgm:cxn modelId="{58DA7683-3291-49C3-BC5A-2D6F725D0A9D}" type="presParOf" srcId="{07D97E3D-F97A-4769-9E89-69E6422E9DD4}" destId="{2ABDF121-3A09-4E2B-A63F-3A01D1CCC257}" srcOrd="0" destOrd="0" presId="urn:microsoft.com/office/officeart/2018/2/layout/IconVerticalSolidList"/>
    <dgm:cxn modelId="{52780318-5475-4651-AD6A-7462C52E45C3}" type="presParOf" srcId="{07D97E3D-F97A-4769-9E89-69E6422E9DD4}" destId="{5AA7C75F-6D5C-4739-AC77-F32DAB2A9C9C}" srcOrd="1" destOrd="0" presId="urn:microsoft.com/office/officeart/2018/2/layout/IconVerticalSolidList"/>
    <dgm:cxn modelId="{CAFBF957-32C0-4D30-A15C-0DB67E8E8CAC}" type="presParOf" srcId="{07D97E3D-F97A-4769-9E89-69E6422E9DD4}" destId="{9D29639A-1A61-42A7-9CD5-A2F216D15385}" srcOrd="2" destOrd="0" presId="urn:microsoft.com/office/officeart/2018/2/layout/IconVerticalSolidList"/>
    <dgm:cxn modelId="{D556E711-CCFF-481E-9D91-5A418EE0D39B}" type="presParOf" srcId="{07D97E3D-F97A-4769-9E89-69E6422E9DD4}" destId="{C3231001-B23B-4676-BCC0-D802E694C6C6}" srcOrd="3" destOrd="0" presId="urn:microsoft.com/office/officeart/2018/2/layout/IconVerticalSolidList"/>
    <dgm:cxn modelId="{0A69A302-1DB8-48BC-9037-C476AE7BD08F}" type="presParOf" srcId="{E51FE968-903D-4E54-A907-304707291C5E}" destId="{C6281FD4-5F51-4448-B73F-A22FC1BF8456}" srcOrd="3" destOrd="0" presId="urn:microsoft.com/office/officeart/2018/2/layout/IconVerticalSolidList"/>
    <dgm:cxn modelId="{D8FCA390-AA83-4540-BDCB-66DC67B1EBC1}" type="presParOf" srcId="{E51FE968-903D-4E54-A907-304707291C5E}" destId="{15024FEF-AD0C-4BE2-A40E-54AB5997D334}" srcOrd="4" destOrd="0" presId="urn:microsoft.com/office/officeart/2018/2/layout/IconVerticalSolidList"/>
    <dgm:cxn modelId="{F1E5C9DA-9D35-4889-ADCC-281F12F95DD9}" type="presParOf" srcId="{15024FEF-AD0C-4BE2-A40E-54AB5997D334}" destId="{77313CD2-84C4-4222-B740-E9715F222763}" srcOrd="0" destOrd="0" presId="urn:microsoft.com/office/officeart/2018/2/layout/IconVerticalSolidList"/>
    <dgm:cxn modelId="{4325CC49-B8AB-4A53-8F81-7625B7B53F40}" type="presParOf" srcId="{15024FEF-AD0C-4BE2-A40E-54AB5997D334}" destId="{69A63777-C86D-42C2-856D-834638D5595A}" srcOrd="1" destOrd="0" presId="urn:microsoft.com/office/officeart/2018/2/layout/IconVerticalSolidList"/>
    <dgm:cxn modelId="{D39333FD-3CEA-44E2-BEFB-9374A8447AE8}" type="presParOf" srcId="{15024FEF-AD0C-4BE2-A40E-54AB5997D334}" destId="{EDF2D4F2-2C84-4F78-9366-A13F6CAE3F31}" srcOrd="2" destOrd="0" presId="urn:microsoft.com/office/officeart/2018/2/layout/IconVerticalSolidList"/>
    <dgm:cxn modelId="{6D226A97-DAF2-4DA0-91BD-334F28CF44EF}" type="presParOf" srcId="{15024FEF-AD0C-4BE2-A40E-54AB5997D334}" destId="{26BF8162-F4F6-4543-966A-1C5894A63FB0}" srcOrd="3" destOrd="0" presId="urn:microsoft.com/office/officeart/2018/2/layout/IconVerticalSolidList"/>
    <dgm:cxn modelId="{16E2AA7A-BB0F-414A-BCCB-62277CD5C2ED}" type="presParOf" srcId="{E51FE968-903D-4E54-A907-304707291C5E}" destId="{472A6BA7-39A6-41AA-98D1-F07BDB559291}" srcOrd="5" destOrd="0" presId="urn:microsoft.com/office/officeart/2018/2/layout/IconVerticalSolidList"/>
    <dgm:cxn modelId="{8AF95E68-AA77-46AC-95E2-F06EA42BA08B}" type="presParOf" srcId="{E51FE968-903D-4E54-A907-304707291C5E}" destId="{D494F7DA-84C6-48F3-AD6F-5700740B83EE}" srcOrd="6" destOrd="0" presId="urn:microsoft.com/office/officeart/2018/2/layout/IconVerticalSolidList"/>
    <dgm:cxn modelId="{FC5966C9-AB19-4945-8580-F0AE79F365DE}" type="presParOf" srcId="{D494F7DA-84C6-48F3-AD6F-5700740B83EE}" destId="{1AB3FD30-7500-413E-B158-3D66DD3A07A4}" srcOrd="0" destOrd="0" presId="urn:microsoft.com/office/officeart/2018/2/layout/IconVerticalSolidList"/>
    <dgm:cxn modelId="{C0CF8A63-682D-4A43-B36E-8C178F19A0D8}" type="presParOf" srcId="{D494F7DA-84C6-48F3-AD6F-5700740B83EE}" destId="{EB296DE7-BC4E-4A36-A237-E3F8937FCE87}" srcOrd="1" destOrd="0" presId="urn:microsoft.com/office/officeart/2018/2/layout/IconVerticalSolidList"/>
    <dgm:cxn modelId="{E34FEB91-967A-47B3-A9FE-E0928E94946B}" type="presParOf" srcId="{D494F7DA-84C6-48F3-AD6F-5700740B83EE}" destId="{971CC9C0-9226-4A68-86B6-7A53830B45FA}" srcOrd="2" destOrd="0" presId="urn:microsoft.com/office/officeart/2018/2/layout/IconVerticalSolidList"/>
    <dgm:cxn modelId="{683AA735-3BBA-47A6-BFA4-15F4BFE1C0B4}" type="presParOf" srcId="{D494F7DA-84C6-48F3-AD6F-5700740B83EE}" destId="{9131A819-6B93-4355-867B-1CDFF300DB46}" srcOrd="3" destOrd="0" presId="urn:microsoft.com/office/officeart/2018/2/layout/IconVerticalSolidList"/>
    <dgm:cxn modelId="{064BBC41-DC47-4A40-A8C6-F73265559E39}" type="presParOf" srcId="{E51FE968-903D-4E54-A907-304707291C5E}" destId="{5BD2C8E1-CC48-4BC5-80C1-D75F56D863D3}" srcOrd="7" destOrd="0" presId="urn:microsoft.com/office/officeart/2018/2/layout/IconVerticalSolidList"/>
    <dgm:cxn modelId="{D52168C7-8246-4E7B-A1A1-FF9B2C4A2F74}" type="presParOf" srcId="{E51FE968-903D-4E54-A907-304707291C5E}" destId="{A225A19C-C7CF-4E98-AD44-DED94E0C3F80}" srcOrd="8" destOrd="0" presId="urn:microsoft.com/office/officeart/2018/2/layout/IconVerticalSolidList"/>
    <dgm:cxn modelId="{258B5D14-B860-4C8D-89B8-FCAF77FDFBF6}" type="presParOf" srcId="{A225A19C-C7CF-4E98-AD44-DED94E0C3F80}" destId="{222A7A53-F869-45F0-BBF5-CFCBE44BD344}" srcOrd="0" destOrd="0" presId="urn:microsoft.com/office/officeart/2018/2/layout/IconVerticalSolidList"/>
    <dgm:cxn modelId="{301BCCC2-9A22-49EA-BBD0-5D17F53F94F0}" type="presParOf" srcId="{A225A19C-C7CF-4E98-AD44-DED94E0C3F80}" destId="{B5DCA20E-7C1B-4692-90E5-2C1CFAC38015}" srcOrd="1" destOrd="0" presId="urn:microsoft.com/office/officeart/2018/2/layout/IconVerticalSolidList"/>
    <dgm:cxn modelId="{6F7F6A62-D5E4-491B-916C-88F39067A3AA}" type="presParOf" srcId="{A225A19C-C7CF-4E98-AD44-DED94E0C3F80}" destId="{5ADD5A7D-B135-4227-A17E-81A6CC0640DE}" srcOrd="2" destOrd="0" presId="urn:microsoft.com/office/officeart/2018/2/layout/IconVerticalSolidList"/>
    <dgm:cxn modelId="{28FDC9E8-8E89-4E44-A070-FCFFAC808919}" type="presParOf" srcId="{A225A19C-C7CF-4E98-AD44-DED94E0C3F80}" destId="{CDD7E7B0-B447-4B8F-959E-6EA782340F3E}" srcOrd="3" destOrd="0" presId="urn:microsoft.com/office/officeart/2018/2/layout/IconVerticalSolidList"/>
    <dgm:cxn modelId="{EAA4C11D-FDA0-42A7-8ADF-0FF10775D8BC}" type="presParOf" srcId="{E51FE968-903D-4E54-A907-304707291C5E}" destId="{190F0203-E884-42BE-874B-FB8A76E7C167}" srcOrd="9" destOrd="0" presId="urn:microsoft.com/office/officeart/2018/2/layout/IconVerticalSolidList"/>
    <dgm:cxn modelId="{E15053CF-01AE-4B0C-A3CA-7800F650652D}" type="presParOf" srcId="{E51FE968-903D-4E54-A907-304707291C5E}" destId="{0CF0EF4C-1CF9-40B0-A16E-7B04C22E23A0}" srcOrd="10" destOrd="0" presId="urn:microsoft.com/office/officeart/2018/2/layout/IconVerticalSolidList"/>
    <dgm:cxn modelId="{D249CFCB-A2ED-44BA-8238-2CA790EC9D08}" type="presParOf" srcId="{0CF0EF4C-1CF9-40B0-A16E-7B04C22E23A0}" destId="{95697B57-C402-46FD-B3A8-E2C640594FDC}" srcOrd="0" destOrd="0" presId="urn:microsoft.com/office/officeart/2018/2/layout/IconVerticalSolidList"/>
    <dgm:cxn modelId="{55933672-1DBA-43B3-816E-982678E7210B}" type="presParOf" srcId="{0CF0EF4C-1CF9-40B0-A16E-7B04C22E23A0}" destId="{B022D968-1ADB-48E3-B54B-14F8F57EDB7C}" srcOrd="1" destOrd="0" presId="urn:microsoft.com/office/officeart/2018/2/layout/IconVerticalSolidList"/>
    <dgm:cxn modelId="{62F3C641-4C9A-4C21-8C8F-CD806692575C}" type="presParOf" srcId="{0CF0EF4C-1CF9-40B0-A16E-7B04C22E23A0}" destId="{9D231055-B33F-41C7-9126-04A55F611280}" srcOrd="2" destOrd="0" presId="urn:microsoft.com/office/officeart/2018/2/layout/IconVerticalSolidList"/>
    <dgm:cxn modelId="{532DC0EB-3E7B-461D-8DB3-A8F9A0CB3CC6}" type="presParOf" srcId="{0CF0EF4C-1CF9-40B0-A16E-7B04C22E23A0}" destId="{D8C24DAC-4D3E-4C46-B3E0-8BE45A431E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DF762-74E4-4E60-BE76-40376FFA27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320DF6-7873-4012-AA9A-4458A59FB821}">
      <dgm:prSet/>
      <dgm:spPr/>
      <dgm:t>
        <a:bodyPr/>
        <a:lstStyle/>
        <a:p>
          <a:r>
            <a:rPr lang="en-US" dirty="0"/>
            <a:t>In July 2017, CSM along with 9 NYC parents &amp; AQE filed a complaint with the State Education Commissioner to demand they enforce the C4E and require NYC to lower class size.</a:t>
          </a:r>
        </a:p>
      </dgm:t>
    </dgm:pt>
    <dgm:pt modelId="{16258052-240D-42BB-95B9-B13C6E3FD14B}" type="parTrans" cxnId="{CF1EC888-EC4A-4D91-8C0F-D82824DED552}">
      <dgm:prSet/>
      <dgm:spPr/>
      <dgm:t>
        <a:bodyPr/>
        <a:lstStyle/>
        <a:p>
          <a:endParaRPr lang="en-US"/>
        </a:p>
      </dgm:t>
    </dgm:pt>
    <dgm:pt modelId="{E0A8B5F4-56AE-4234-A54F-7C67F0A38143}" type="sibTrans" cxnId="{CF1EC888-EC4A-4D91-8C0F-D82824DED552}">
      <dgm:prSet/>
      <dgm:spPr/>
      <dgm:t>
        <a:bodyPr/>
        <a:lstStyle/>
        <a:p>
          <a:endParaRPr lang="en-US"/>
        </a:p>
      </dgm:t>
    </dgm:pt>
    <dgm:pt modelId="{1BFAA202-38D8-4CEF-870F-F88891CE0520}">
      <dgm:prSet/>
      <dgm:spPr/>
      <dgm:t>
        <a:bodyPr/>
        <a:lstStyle/>
        <a:p>
          <a:r>
            <a:rPr lang="en-US" dirty="0"/>
            <a:t>In April 2018, after the Commissioner ruled against us, so we followed up with a lawsuit vs. the city and the state in the NYS Supreme Court.</a:t>
          </a:r>
        </a:p>
      </dgm:t>
    </dgm:pt>
    <dgm:pt modelId="{63CCE56C-1CAC-40F9-BDB6-4689BFFE63CF}" type="parTrans" cxnId="{B663AA28-4FCC-49F5-BA77-1D06E1A77BEC}">
      <dgm:prSet/>
      <dgm:spPr/>
      <dgm:t>
        <a:bodyPr/>
        <a:lstStyle/>
        <a:p>
          <a:endParaRPr lang="en-US"/>
        </a:p>
      </dgm:t>
    </dgm:pt>
    <dgm:pt modelId="{82483269-1352-482A-8CD9-E97A30536A1F}" type="sibTrans" cxnId="{B663AA28-4FCC-49F5-BA77-1D06E1A77BEC}">
      <dgm:prSet/>
      <dgm:spPr/>
      <dgm:t>
        <a:bodyPr/>
        <a:lstStyle/>
        <a:p>
          <a:endParaRPr lang="en-US"/>
        </a:p>
      </dgm:t>
    </dgm:pt>
    <dgm:pt modelId="{D71C2392-78F8-440B-91B6-63AE43CC263E}">
      <dgm:prSet/>
      <dgm:spPr/>
      <dgm:t>
        <a:bodyPr/>
        <a:lstStyle/>
        <a:p>
          <a:r>
            <a:rPr lang="en-US" dirty="0"/>
            <a:t>Though Judge Henry </a:t>
          </a:r>
          <a:r>
            <a:rPr lang="en-US" dirty="0" err="1"/>
            <a:t>Zwack</a:t>
          </a:r>
          <a:r>
            <a:rPr lang="en-US" dirty="0"/>
            <a:t> ruled that the Commissioner’s decision to allow NYC to increase class size should be given deference, we appealed the case to the Appellate Court in May 2019.</a:t>
          </a:r>
        </a:p>
      </dgm:t>
    </dgm:pt>
    <dgm:pt modelId="{DD9471A7-2802-4C18-B977-2DA711E64E37}" type="parTrans" cxnId="{6EFE4138-6F88-4D6B-BAD0-FEB37B937CD8}">
      <dgm:prSet/>
      <dgm:spPr/>
      <dgm:t>
        <a:bodyPr/>
        <a:lstStyle/>
        <a:p>
          <a:endParaRPr lang="en-US"/>
        </a:p>
      </dgm:t>
    </dgm:pt>
    <dgm:pt modelId="{7F7217D9-21BA-46A2-AF5F-46F6AC859C88}" type="sibTrans" cxnId="{6EFE4138-6F88-4D6B-BAD0-FEB37B937CD8}">
      <dgm:prSet/>
      <dgm:spPr/>
      <dgm:t>
        <a:bodyPr/>
        <a:lstStyle/>
        <a:p>
          <a:endParaRPr lang="en-US"/>
        </a:p>
      </dgm:t>
    </dgm:pt>
    <dgm:pt modelId="{C7CA028F-CEC3-4E4B-92EB-640DE062577B}">
      <dgm:prSet/>
      <dgm:spPr/>
      <dgm:t>
        <a:bodyPr/>
        <a:lstStyle/>
        <a:p>
          <a:r>
            <a:rPr lang="en-US" i="0" dirty="0"/>
            <a:t>Hearings were held at the NY Appellate Court in Albany on January 13, 2020.  </a:t>
          </a:r>
        </a:p>
      </dgm:t>
    </dgm:pt>
    <dgm:pt modelId="{B10D16D8-7754-47DD-B8FA-3E098DDD777A}" type="parTrans" cxnId="{40431CDA-73E5-4743-9AA6-A6E5B645D498}">
      <dgm:prSet/>
      <dgm:spPr/>
      <dgm:t>
        <a:bodyPr/>
        <a:lstStyle/>
        <a:p>
          <a:endParaRPr lang="en-US"/>
        </a:p>
      </dgm:t>
    </dgm:pt>
    <dgm:pt modelId="{7F926EB8-098F-42D1-B245-D7114A5FE9C2}" type="sibTrans" cxnId="{40431CDA-73E5-4743-9AA6-A6E5B645D498}">
      <dgm:prSet/>
      <dgm:spPr/>
      <dgm:t>
        <a:bodyPr/>
        <a:lstStyle/>
        <a:p>
          <a:endParaRPr lang="en-US"/>
        </a:p>
      </dgm:t>
    </dgm:pt>
    <dgm:pt modelId="{6992014C-3B83-47B8-BC57-FE227A94BA47}" type="pres">
      <dgm:prSet presAssocID="{720DF762-74E4-4E60-BE76-40376FFA2773}" presName="root" presStyleCnt="0">
        <dgm:presLayoutVars>
          <dgm:dir/>
          <dgm:resizeHandles val="exact"/>
        </dgm:presLayoutVars>
      </dgm:prSet>
      <dgm:spPr/>
    </dgm:pt>
    <dgm:pt modelId="{E3FEDE26-5327-4731-8729-5C82CA95D750}" type="pres">
      <dgm:prSet presAssocID="{B4320DF6-7873-4012-AA9A-4458A59FB821}" presName="compNode" presStyleCnt="0"/>
      <dgm:spPr/>
    </dgm:pt>
    <dgm:pt modelId="{E045A96A-2554-4A7D-9005-91C29BE6282D}" type="pres">
      <dgm:prSet presAssocID="{B4320DF6-7873-4012-AA9A-4458A59FB821}" presName="bgRect" presStyleLbl="bgShp" presStyleIdx="0" presStyleCnt="4"/>
      <dgm:spPr/>
    </dgm:pt>
    <dgm:pt modelId="{2006323D-D1C9-4222-8D11-18763A4F7C2E}" type="pres">
      <dgm:prSet presAssocID="{B4320DF6-7873-4012-AA9A-4458A59FB82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C49C9295-4F51-48BB-A46F-F6F6BB8B87EA}" type="pres">
      <dgm:prSet presAssocID="{B4320DF6-7873-4012-AA9A-4458A59FB821}" presName="spaceRect" presStyleCnt="0"/>
      <dgm:spPr/>
    </dgm:pt>
    <dgm:pt modelId="{43E44D88-87CB-4279-AA2A-1E3A6EC5838A}" type="pres">
      <dgm:prSet presAssocID="{B4320DF6-7873-4012-AA9A-4458A59FB821}" presName="parTx" presStyleLbl="revTx" presStyleIdx="0" presStyleCnt="4">
        <dgm:presLayoutVars>
          <dgm:chMax val="0"/>
          <dgm:chPref val="0"/>
        </dgm:presLayoutVars>
      </dgm:prSet>
      <dgm:spPr/>
    </dgm:pt>
    <dgm:pt modelId="{32C20912-B8C7-457E-AB28-98C2ECD4E768}" type="pres">
      <dgm:prSet presAssocID="{E0A8B5F4-56AE-4234-A54F-7C67F0A38143}" presName="sibTrans" presStyleCnt="0"/>
      <dgm:spPr/>
    </dgm:pt>
    <dgm:pt modelId="{7B270B14-32A7-4B7E-8360-C37DEC67E3C6}" type="pres">
      <dgm:prSet presAssocID="{1BFAA202-38D8-4CEF-870F-F88891CE0520}" presName="compNode" presStyleCnt="0"/>
      <dgm:spPr/>
    </dgm:pt>
    <dgm:pt modelId="{6B39AC2E-1413-4B62-9299-E529EB0A9758}" type="pres">
      <dgm:prSet presAssocID="{1BFAA202-38D8-4CEF-870F-F88891CE0520}" presName="bgRect" presStyleLbl="bgShp" presStyleIdx="1" presStyleCnt="4"/>
      <dgm:spPr/>
    </dgm:pt>
    <dgm:pt modelId="{7C9640F9-0ABC-451B-AD42-5419DD2CA3FE}" type="pres">
      <dgm:prSet presAssocID="{1BFAA202-38D8-4CEF-870F-F88891CE052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8F39FA3D-16BC-419D-8B85-54C5A470B438}" type="pres">
      <dgm:prSet presAssocID="{1BFAA202-38D8-4CEF-870F-F88891CE0520}" presName="spaceRect" presStyleCnt="0"/>
      <dgm:spPr/>
    </dgm:pt>
    <dgm:pt modelId="{0A0E8456-F419-4074-AEC9-A6BB59063F3C}" type="pres">
      <dgm:prSet presAssocID="{1BFAA202-38D8-4CEF-870F-F88891CE0520}" presName="parTx" presStyleLbl="revTx" presStyleIdx="1" presStyleCnt="4">
        <dgm:presLayoutVars>
          <dgm:chMax val="0"/>
          <dgm:chPref val="0"/>
        </dgm:presLayoutVars>
      </dgm:prSet>
      <dgm:spPr/>
    </dgm:pt>
    <dgm:pt modelId="{A13B8D1E-DC11-4AC5-93C6-C69FAD045FCA}" type="pres">
      <dgm:prSet presAssocID="{82483269-1352-482A-8CD9-E97A30536A1F}" presName="sibTrans" presStyleCnt="0"/>
      <dgm:spPr/>
    </dgm:pt>
    <dgm:pt modelId="{A0D3A974-CE86-4F82-A084-A8709CCAF90A}" type="pres">
      <dgm:prSet presAssocID="{D71C2392-78F8-440B-91B6-63AE43CC263E}" presName="compNode" presStyleCnt="0"/>
      <dgm:spPr/>
    </dgm:pt>
    <dgm:pt modelId="{F2551013-5881-410D-9A5F-DCB9B40194F1}" type="pres">
      <dgm:prSet presAssocID="{D71C2392-78F8-440B-91B6-63AE43CC263E}" presName="bgRect" presStyleLbl="bgShp" presStyleIdx="2" presStyleCnt="4"/>
      <dgm:spPr/>
    </dgm:pt>
    <dgm:pt modelId="{3F8CD677-75A8-4C0A-9C2D-6384A1C4A088}" type="pres">
      <dgm:prSet presAssocID="{D71C2392-78F8-440B-91B6-63AE43CC263E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"/>
        </a:ext>
      </dgm:extLst>
    </dgm:pt>
    <dgm:pt modelId="{9AF4847C-9437-448E-BFB1-8878A9D7ABB6}" type="pres">
      <dgm:prSet presAssocID="{D71C2392-78F8-440B-91B6-63AE43CC263E}" presName="spaceRect" presStyleCnt="0"/>
      <dgm:spPr/>
    </dgm:pt>
    <dgm:pt modelId="{31BE98F1-E4DE-4B25-8D8C-E402A438237A}" type="pres">
      <dgm:prSet presAssocID="{D71C2392-78F8-440B-91B6-63AE43CC263E}" presName="parTx" presStyleLbl="revTx" presStyleIdx="2" presStyleCnt="4">
        <dgm:presLayoutVars>
          <dgm:chMax val="0"/>
          <dgm:chPref val="0"/>
        </dgm:presLayoutVars>
      </dgm:prSet>
      <dgm:spPr/>
    </dgm:pt>
    <dgm:pt modelId="{524C735E-8B1A-4D2D-A01C-30E1855CE4CF}" type="pres">
      <dgm:prSet presAssocID="{7F7217D9-21BA-46A2-AF5F-46F6AC859C88}" presName="sibTrans" presStyleCnt="0"/>
      <dgm:spPr/>
    </dgm:pt>
    <dgm:pt modelId="{5E098BE1-7422-4FF6-AD9B-329A395EBC01}" type="pres">
      <dgm:prSet presAssocID="{C7CA028F-CEC3-4E4B-92EB-640DE062577B}" presName="compNode" presStyleCnt="0"/>
      <dgm:spPr/>
    </dgm:pt>
    <dgm:pt modelId="{293FBFC6-D7FD-4104-BD46-5DC1642DBBEC}" type="pres">
      <dgm:prSet presAssocID="{C7CA028F-CEC3-4E4B-92EB-640DE062577B}" presName="bgRect" presStyleLbl="bgShp" presStyleIdx="3" presStyleCnt="4"/>
      <dgm:spPr/>
    </dgm:pt>
    <dgm:pt modelId="{3BDCDEEE-2C92-4849-BE86-DC64BAD990A5}" type="pres">
      <dgm:prSet presAssocID="{C7CA028F-CEC3-4E4B-92EB-640DE062577B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12CAA13-09D1-4F91-B675-2BC520D35583}" type="pres">
      <dgm:prSet presAssocID="{C7CA028F-CEC3-4E4B-92EB-640DE062577B}" presName="spaceRect" presStyleCnt="0"/>
      <dgm:spPr/>
    </dgm:pt>
    <dgm:pt modelId="{9DD915D1-046E-4E0C-A223-8310EB89DA55}" type="pres">
      <dgm:prSet presAssocID="{C7CA028F-CEC3-4E4B-92EB-640DE062577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663AA28-4FCC-49F5-BA77-1D06E1A77BEC}" srcId="{720DF762-74E4-4E60-BE76-40376FFA2773}" destId="{1BFAA202-38D8-4CEF-870F-F88891CE0520}" srcOrd="1" destOrd="0" parTransId="{63CCE56C-1CAC-40F9-BDB6-4689BFFE63CF}" sibTransId="{82483269-1352-482A-8CD9-E97A30536A1F}"/>
    <dgm:cxn modelId="{6EFE4138-6F88-4D6B-BAD0-FEB37B937CD8}" srcId="{720DF762-74E4-4E60-BE76-40376FFA2773}" destId="{D71C2392-78F8-440B-91B6-63AE43CC263E}" srcOrd="2" destOrd="0" parTransId="{DD9471A7-2802-4C18-B977-2DA711E64E37}" sibTransId="{7F7217D9-21BA-46A2-AF5F-46F6AC859C88}"/>
    <dgm:cxn modelId="{74281E67-06EA-4CDA-B9ED-B2F0863E4954}" type="presOf" srcId="{B4320DF6-7873-4012-AA9A-4458A59FB821}" destId="{43E44D88-87CB-4279-AA2A-1E3A6EC5838A}" srcOrd="0" destOrd="0" presId="urn:microsoft.com/office/officeart/2018/2/layout/IconVerticalSolidList"/>
    <dgm:cxn modelId="{D36BC355-7EA9-42E9-B8CB-E5079AA54613}" type="presOf" srcId="{720DF762-74E4-4E60-BE76-40376FFA2773}" destId="{6992014C-3B83-47B8-BC57-FE227A94BA47}" srcOrd="0" destOrd="0" presId="urn:microsoft.com/office/officeart/2018/2/layout/IconVerticalSolidList"/>
    <dgm:cxn modelId="{4DA2D882-8128-4DD7-BBD1-588198A43494}" type="presOf" srcId="{C7CA028F-CEC3-4E4B-92EB-640DE062577B}" destId="{9DD915D1-046E-4E0C-A223-8310EB89DA55}" srcOrd="0" destOrd="0" presId="urn:microsoft.com/office/officeart/2018/2/layout/IconVerticalSolidList"/>
    <dgm:cxn modelId="{52500E88-C8B5-4A24-AF83-A934797C8C24}" type="presOf" srcId="{D71C2392-78F8-440B-91B6-63AE43CC263E}" destId="{31BE98F1-E4DE-4B25-8D8C-E402A438237A}" srcOrd="0" destOrd="0" presId="urn:microsoft.com/office/officeart/2018/2/layout/IconVerticalSolidList"/>
    <dgm:cxn modelId="{CF1EC888-EC4A-4D91-8C0F-D82824DED552}" srcId="{720DF762-74E4-4E60-BE76-40376FFA2773}" destId="{B4320DF6-7873-4012-AA9A-4458A59FB821}" srcOrd="0" destOrd="0" parTransId="{16258052-240D-42BB-95B9-B13C6E3FD14B}" sibTransId="{E0A8B5F4-56AE-4234-A54F-7C67F0A38143}"/>
    <dgm:cxn modelId="{C999A7C9-B327-4D0B-9D4E-0BBCCF9CC1CC}" type="presOf" srcId="{1BFAA202-38D8-4CEF-870F-F88891CE0520}" destId="{0A0E8456-F419-4074-AEC9-A6BB59063F3C}" srcOrd="0" destOrd="0" presId="urn:microsoft.com/office/officeart/2018/2/layout/IconVerticalSolidList"/>
    <dgm:cxn modelId="{40431CDA-73E5-4743-9AA6-A6E5B645D498}" srcId="{720DF762-74E4-4E60-BE76-40376FFA2773}" destId="{C7CA028F-CEC3-4E4B-92EB-640DE062577B}" srcOrd="3" destOrd="0" parTransId="{B10D16D8-7754-47DD-B8FA-3E098DDD777A}" sibTransId="{7F926EB8-098F-42D1-B245-D7114A5FE9C2}"/>
    <dgm:cxn modelId="{08C94B7C-9396-4F45-A296-D24C62A84EDA}" type="presParOf" srcId="{6992014C-3B83-47B8-BC57-FE227A94BA47}" destId="{E3FEDE26-5327-4731-8729-5C82CA95D750}" srcOrd="0" destOrd="0" presId="urn:microsoft.com/office/officeart/2018/2/layout/IconVerticalSolidList"/>
    <dgm:cxn modelId="{8A7C80E0-B4B5-4E69-8869-6E702E148F35}" type="presParOf" srcId="{E3FEDE26-5327-4731-8729-5C82CA95D750}" destId="{E045A96A-2554-4A7D-9005-91C29BE6282D}" srcOrd="0" destOrd="0" presId="urn:microsoft.com/office/officeart/2018/2/layout/IconVerticalSolidList"/>
    <dgm:cxn modelId="{74451211-F9DE-4371-92DF-C98193411555}" type="presParOf" srcId="{E3FEDE26-5327-4731-8729-5C82CA95D750}" destId="{2006323D-D1C9-4222-8D11-18763A4F7C2E}" srcOrd="1" destOrd="0" presId="urn:microsoft.com/office/officeart/2018/2/layout/IconVerticalSolidList"/>
    <dgm:cxn modelId="{0D4661C8-233A-4226-9F05-CDDD74584680}" type="presParOf" srcId="{E3FEDE26-5327-4731-8729-5C82CA95D750}" destId="{C49C9295-4F51-48BB-A46F-F6F6BB8B87EA}" srcOrd="2" destOrd="0" presId="urn:microsoft.com/office/officeart/2018/2/layout/IconVerticalSolidList"/>
    <dgm:cxn modelId="{A7B11986-F239-48DE-BE83-5D28894A2860}" type="presParOf" srcId="{E3FEDE26-5327-4731-8729-5C82CA95D750}" destId="{43E44D88-87CB-4279-AA2A-1E3A6EC5838A}" srcOrd="3" destOrd="0" presId="urn:microsoft.com/office/officeart/2018/2/layout/IconVerticalSolidList"/>
    <dgm:cxn modelId="{2E8487A4-AD6F-4C8A-BFAC-17FD489FF943}" type="presParOf" srcId="{6992014C-3B83-47B8-BC57-FE227A94BA47}" destId="{32C20912-B8C7-457E-AB28-98C2ECD4E768}" srcOrd="1" destOrd="0" presId="urn:microsoft.com/office/officeart/2018/2/layout/IconVerticalSolidList"/>
    <dgm:cxn modelId="{3CA6C6A5-38A0-4036-B7C2-2429C2ED90F8}" type="presParOf" srcId="{6992014C-3B83-47B8-BC57-FE227A94BA47}" destId="{7B270B14-32A7-4B7E-8360-C37DEC67E3C6}" srcOrd="2" destOrd="0" presId="urn:microsoft.com/office/officeart/2018/2/layout/IconVerticalSolidList"/>
    <dgm:cxn modelId="{8FCBD188-D8AF-41C0-96C0-42B70C838521}" type="presParOf" srcId="{7B270B14-32A7-4B7E-8360-C37DEC67E3C6}" destId="{6B39AC2E-1413-4B62-9299-E529EB0A9758}" srcOrd="0" destOrd="0" presId="urn:microsoft.com/office/officeart/2018/2/layout/IconVerticalSolidList"/>
    <dgm:cxn modelId="{08B64776-6CB1-4838-82B6-6E5B437D9999}" type="presParOf" srcId="{7B270B14-32A7-4B7E-8360-C37DEC67E3C6}" destId="{7C9640F9-0ABC-451B-AD42-5419DD2CA3FE}" srcOrd="1" destOrd="0" presId="urn:microsoft.com/office/officeart/2018/2/layout/IconVerticalSolidList"/>
    <dgm:cxn modelId="{A1D25E93-CB4A-42CC-8BD8-CDD0FAA8E86C}" type="presParOf" srcId="{7B270B14-32A7-4B7E-8360-C37DEC67E3C6}" destId="{8F39FA3D-16BC-419D-8B85-54C5A470B438}" srcOrd="2" destOrd="0" presId="urn:microsoft.com/office/officeart/2018/2/layout/IconVerticalSolidList"/>
    <dgm:cxn modelId="{91FF4B27-7042-4B35-BC83-E0A00D50BDB9}" type="presParOf" srcId="{7B270B14-32A7-4B7E-8360-C37DEC67E3C6}" destId="{0A0E8456-F419-4074-AEC9-A6BB59063F3C}" srcOrd="3" destOrd="0" presId="urn:microsoft.com/office/officeart/2018/2/layout/IconVerticalSolidList"/>
    <dgm:cxn modelId="{30534E3A-5344-471E-AA09-936B140DC05F}" type="presParOf" srcId="{6992014C-3B83-47B8-BC57-FE227A94BA47}" destId="{A13B8D1E-DC11-4AC5-93C6-C69FAD045FCA}" srcOrd="3" destOrd="0" presId="urn:microsoft.com/office/officeart/2018/2/layout/IconVerticalSolidList"/>
    <dgm:cxn modelId="{DEEE0D3E-2D5C-4FDD-8EC7-682CFA5858BA}" type="presParOf" srcId="{6992014C-3B83-47B8-BC57-FE227A94BA47}" destId="{A0D3A974-CE86-4F82-A084-A8709CCAF90A}" srcOrd="4" destOrd="0" presId="urn:microsoft.com/office/officeart/2018/2/layout/IconVerticalSolidList"/>
    <dgm:cxn modelId="{9D6ECDA6-55A1-47F4-9A4F-7D3916D1DC2C}" type="presParOf" srcId="{A0D3A974-CE86-4F82-A084-A8709CCAF90A}" destId="{F2551013-5881-410D-9A5F-DCB9B40194F1}" srcOrd="0" destOrd="0" presId="urn:microsoft.com/office/officeart/2018/2/layout/IconVerticalSolidList"/>
    <dgm:cxn modelId="{128EDEB1-EAAD-41E6-B1BA-571FABA8A419}" type="presParOf" srcId="{A0D3A974-CE86-4F82-A084-A8709CCAF90A}" destId="{3F8CD677-75A8-4C0A-9C2D-6384A1C4A088}" srcOrd="1" destOrd="0" presId="urn:microsoft.com/office/officeart/2018/2/layout/IconVerticalSolidList"/>
    <dgm:cxn modelId="{936B9FA8-7533-43FE-90F3-4D656B410AF0}" type="presParOf" srcId="{A0D3A974-CE86-4F82-A084-A8709CCAF90A}" destId="{9AF4847C-9437-448E-BFB1-8878A9D7ABB6}" srcOrd="2" destOrd="0" presId="urn:microsoft.com/office/officeart/2018/2/layout/IconVerticalSolidList"/>
    <dgm:cxn modelId="{89358424-E38F-4A2E-88B4-E953A5F5121C}" type="presParOf" srcId="{A0D3A974-CE86-4F82-A084-A8709CCAF90A}" destId="{31BE98F1-E4DE-4B25-8D8C-E402A438237A}" srcOrd="3" destOrd="0" presId="urn:microsoft.com/office/officeart/2018/2/layout/IconVerticalSolidList"/>
    <dgm:cxn modelId="{8D97E420-60F5-45A9-BAE5-CB28FE3112B8}" type="presParOf" srcId="{6992014C-3B83-47B8-BC57-FE227A94BA47}" destId="{524C735E-8B1A-4D2D-A01C-30E1855CE4CF}" srcOrd="5" destOrd="0" presId="urn:microsoft.com/office/officeart/2018/2/layout/IconVerticalSolidList"/>
    <dgm:cxn modelId="{2122C41C-AE9C-4D8F-A188-D8BB126F9106}" type="presParOf" srcId="{6992014C-3B83-47B8-BC57-FE227A94BA47}" destId="{5E098BE1-7422-4FF6-AD9B-329A395EBC01}" srcOrd="6" destOrd="0" presId="urn:microsoft.com/office/officeart/2018/2/layout/IconVerticalSolidList"/>
    <dgm:cxn modelId="{C4AC44FC-6A35-4C84-9242-A63BEF5D2B5F}" type="presParOf" srcId="{5E098BE1-7422-4FF6-AD9B-329A395EBC01}" destId="{293FBFC6-D7FD-4104-BD46-5DC1642DBBEC}" srcOrd="0" destOrd="0" presId="urn:microsoft.com/office/officeart/2018/2/layout/IconVerticalSolidList"/>
    <dgm:cxn modelId="{57867F00-ECED-4A16-B042-E1E43AA01A6D}" type="presParOf" srcId="{5E098BE1-7422-4FF6-AD9B-329A395EBC01}" destId="{3BDCDEEE-2C92-4849-BE86-DC64BAD990A5}" srcOrd="1" destOrd="0" presId="urn:microsoft.com/office/officeart/2018/2/layout/IconVerticalSolidList"/>
    <dgm:cxn modelId="{294688BC-F513-46A2-A8F2-EBE35E5BCF6B}" type="presParOf" srcId="{5E098BE1-7422-4FF6-AD9B-329A395EBC01}" destId="{812CAA13-09D1-4F91-B675-2BC520D35583}" srcOrd="2" destOrd="0" presId="urn:microsoft.com/office/officeart/2018/2/layout/IconVerticalSolidList"/>
    <dgm:cxn modelId="{3A1E2781-8D8F-486D-A089-6FED1A6FDD47}" type="presParOf" srcId="{5E098BE1-7422-4FF6-AD9B-329A395EBC01}" destId="{9DD915D1-046E-4E0C-A223-8310EB89DA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F50D43-2DF2-4008-8BC6-6642DBEED7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4055D2-5F9D-4A76-BD65-9CE9440EFF54}">
      <dgm:prSet custT="1"/>
      <dgm:spPr/>
      <dgm:t>
        <a:bodyPr/>
        <a:lstStyle/>
        <a:p>
          <a:r>
            <a:rPr lang="en-US" sz="1600" dirty="0"/>
            <a:t>Contact your state legislators urging them to amend the law to relieve DOE’s obligation to provide space for charters in public schools or pay for their rent in private buildings.</a:t>
          </a:r>
          <a:br>
            <a:rPr lang="en-US" sz="1600" dirty="0"/>
          </a:br>
          <a:endParaRPr lang="en-US" sz="1600" dirty="0"/>
        </a:p>
      </dgm:t>
    </dgm:pt>
    <dgm:pt modelId="{88D1C99F-3C10-45A4-8D50-B0FAA32E259D}" type="parTrans" cxnId="{C3927FC9-89A4-43C8-836D-045967FA623B}">
      <dgm:prSet/>
      <dgm:spPr/>
      <dgm:t>
        <a:bodyPr/>
        <a:lstStyle/>
        <a:p>
          <a:endParaRPr lang="en-US"/>
        </a:p>
      </dgm:t>
    </dgm:pt>
    <dgm:pt modelId="{033FCC52-B97E-47C7-9302-FC3F3549B73C}" type="sibTrans" cxnId="{C3927FC9-89A4-43C8-836D-045967FA623B}">
      <dgm:prSet/>
      <dgm:spPr/>
      <dgm:t>
        <a:bodyPr/>
        <a:lstStyle/>
        <a:p>
          <a:endParaRPr lang="en-US"/>
        </a:p>
      </dgm:t>
    </dgm:pt>
    <dgm:pt modelId="{B7261FC9-0E44-4550-B850-9CEA14E7C11A}">
      <dgm:prSet custT="1"/>
      <dgm:spPr/>
      <dgm:t>
        <a:bodyPr/>
        <a:lstStyle/>
        <a:p>
          <a:r>
            <a:rPr lang="en-US" sz="1600" b="1" i="1" dirty="0"/>
            <a:t>Join us in advocating for specific funding be allocated for class size reduction in next city budget and that the capital plan be expanded.</a:t>
          </a:r>
          <a:br>
            <a:rPr lang="en-US" sz="1600" b="1" i="1" dirty="0"/>
          </a:br>
          <a:endParaRPr lang="en-US" sz="1600" dirty="0"/>
        </a:p>
      </dgm:t>
    </dgm:pt>
    <dgm:pt modelId="{B9FBBAEE-A4D9-436E-812F-B1DE087F2528}" type="parTrans" cxnId="{B97957E5-A5A6-4F4B-9E59-BDB005B2612F}">
      <dgm:prSet/>
      <dgm:spPr/>
      <dgm:t>
        <a:bodyPr/>
        <a:lstStyle/>
        <a:p>
          <a:endParaRPr lang="en-US"/>
        </a:p>
      </dgm:t>
    </dgm:pt>
    <dgm:pt modelId="{05CA323B-D2E1-4DAC-B155-5ACC8EC6BC74}" type="sibTrans" cxnId="{B97957E5-A5A6-4F4B-9E59-BDB005B2612F}">
      <dgm:prSet/>
      <dgm:spPr/>
      <dgm:t>
        <a:bodyPr/>
        <a:lstStyle/>
        <a:p>
          <a:endParaRPr lang="en-US"/>
        </a:p>
      </dgm:t>
    </dgm:pt>
    <dgm:pt modelId="{457B3373-71A3-4B14-919F-79554C3E948B}">
      <dgm:prSet/>
      <dgm:spPr/>
      <dgm:t>
        <a:bodyPr/>
        <a:lstStyle/>
        <a:p>
          <a:r>
            <a:rPr lang="en-US"/>
            <a:t>City Hall Rally and hearings on class size to come. </a:t>
          </a:r>
        </a:p>
      </dgm:t>
    </dgm:pt>
    <dgm:pt modelId="{A02DA52A-6247-4414-843E-0F88CA5D73F3}" type="parTrans" cxnId="{B5EC0421-1B28-4BB7-AD7E-45A88067495B}">
      <dgm:prSet/>
      <dgm:spPr/>
      <dgm:t>
        <a:bodyPr/>
        <a:lstStyle/>
        <a:p>
          <a:endParaRPr lang="en-US"/>
        </a:p>
      </dgm:t>
    </dgm:pt>
    <dgm:pt modelId="{005B339B-BD86-4610-ACE2-F0A7AC11D5EC}" type="sibTrans" cxnId="{B5EC0421-1B28-4BB7-AD7E-45A88067495B}">
      <dgm:prSet/>
      <dgm:spPr/>
      <dgm:t>
        <a:bodyPr/>
        <a:lstStyle/>
        <a:p>
          <a:endParaRPr lang="en-US"/>
        </a:p>
      </dgm:t>
    </dgm:pt>
    <dgm:pt modelId="{04945800-8A56-47A0-BB41-3263D0C54C97}">
      <dgm:prSet/>
      <dgm:spPr/>
      <dgm:t>
        <a:bodyPr/>
        <a:lstStyle/>
        <a:p>
          <a:r>
            <a:rPr lang="en-US" dirty="0"/>
            <a:t>We’re co-sponsoring a Parent Action Conference with NYC Kids PAC on March 7, 2020 with panels &amp; workshops to explore these issues and more.</a:t>
          </a:r>
        </a:p>
      </dgm:t>
    </dgm:pt>
    <dgm:pt modelId="{21AEF21E-A446-4038-8532-E9B1D68BC7A3}" type="parTrans" cxnId="{AD8A7A1A-BC3B-4FF9-A423-4466F909AD75}">
      <dgm:prSet/>
      <dgm:spPr/>
      <dgm:t>
        <a:bodyPr/>
        <a:lstStyle/>
        <a:p>
          <a:endParaRPr lang="en-US"/>
        </a:p>
      </dgm:t>
    </dgm:pt>
    <dgm:pt modelId="{6B44954C-98C3-435A-A059-46EEA2AF3B84}" type="sibTrans" cxnId="{AD8A7A1A-BC3B-4FF9-A423-4466F909AD75}">
      <dgm:prSet/>
      <dgm:spPr/>
      <dgm:t>
        <a:bodyPr/>
        <a:lstStyle/>
        <a:p>
          <a:endParaRPr lang="en-US"/>
        </a:p>
      </dgm:t>
    </dgm:pt>
    <dgm:pt modelId="{762B1224-4933-4587-85FD-C7A826800C12}">
      <dgm:prSet/>
      <dgm:spPr/>
      <dgm:t>
        <a:bodyPr/>
        <a:lstStyle/>
        <a:p>
          <a:r>
            <a:rPr lang="en-US" b="1" i="1"/>
            <a:t>Sign up for our newsletter for updates at </a:t>
          </a:r>
          <a:r>
            <a:rPr lang="en-US" b="1" i="1">
              <a:hlinkClick xmlns:r="http://schemas.openxmlformats.org/officeDocument/2006/relationships" r:id="rId1"/>
            </a:rPr>
            <a:t>www.classsizematters.org</a:t>
          </a:r>
          <a:endParaRPr lang="en-US"/>
        </a:p>
      </dgm:t>
    </dgm:pt>
    <dgm:pt modelId="{76DE8A9E-4CB2-44B8-8915-F39ABF78698A}" type="parTrans" cxnId="{9FF455A2-A675-49C2-9685-FF1DF6980379}">
      <dgm:prSet/>
      <dgm:spPr/>
      <dgm:t>
        <a:bodyPr/>
        <a:lstStyle/>
        <a:p>
          <a:endParaRPr lang="en-US"/>
        </a:p>
      </dgm:t>
    </dgm:pt>
    <dgm:pt modelId="{AB9C5850-7040-436E-972D-F30802232E8A}" type="sibTrans" cxnId="{9FF455A2-A675-49C2-9685-FF1DF6980379}">
      <dgm:prSet/>
      <dgm:spPr/>
      <dgm:t>
        <a:bodyPr/>
        <a:lstStyle/>
        <a:p>
          <a:endParaRPr lang="en-US"/>
        </a:p>
      </dgm:t>
    </dgm:pt>
    <dgm:pt modelId="{DEF891F2-7BAF-449A-8777-6C2FAFE00155}" type="pres">
      <dgm:prSet presAssocID="{3BF50D43-2DF2-4008-8BC6-6642DBEED70A}" presName="root" presStyleCnt="0">
        <dgm:presLayoutVars>
          <dgm:dir/>
          <dgm:resizeHandles val="exact"/>
        </dgm:presLayoutVars>
      </dgm:prSet>
      <dgm:spPr/>
    </dgm:pt>
    <dgm:pt modelId="{B73AAD90-2841-4FBA-BA9B-00455E5245DF}" type="pres">
      <dgm:prSet presAssocID="{FB4055D2-5F9D-4A76-BD65-9CE9440EFF54}" presName="compNode" presStyleCnt="0"/>
      <dgm:spPr/>
    </dgm:pt>
    <dgm:pt modelId="{1411D4CF-CEDC-4DB8-BAEB-63ED28F899C7}" type="pres">
      <dgm:prSet presAssocID="{FB4055D2-5F9D-4A76-BD65-9CE9440EFF54}" presName="bgRect" presStyleLbl="bgShp" presStyleIdx="0" presStyleCnt="5"/>
      <dgm:spPr/>
    </dgm:pt>
    <dgm:pt modelId="{C2A0F08E-FF87-4041-8568-3F02C8862CE7}" type="pres">
      <dgm:prSet presAssocID="{FB4055D2-5F9D-4A76-BD65-9CE9440EFF54}" presName="iconRect" presStyleLbl="node1" presStyleIdx="0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CAADCE5-0578-426F-A77E-CD1F931F352D}" type="pres">
      <dgm:prSet presAssocID="{FB4055D2-5F9D-4A76-BD65-9CE9440EFF54}" presName="spaceRect" presStyleCnt="0"/>
      <dgm:spPr/>
    </dgm:pt>
    <dgm:pt modelId="{0F802BF9-9049-43EF-A4D6-201AD7E2B9AE}" type="pres">
      <dgm:prSet presAssocID="{FB4055D2-5F9D-4A76-BD65-9CE9440EFF54}" presName="parTx" presStyleLbl="revTx" presStyleIdx="0" presStyleCnt="5">
        <dgm:presLayoutVars>
          <dgm:chMax val="0"/>
          <dgm:chPref val="0"/>
        </dgm:presLayoutVars>
      </dgm:prSet>
      <dgm:spPr/>
    </dgm:pt>
    <dgm:pt modelId="{A5D8BC82-E3DC-428E-BB6E-8CF88B16BB9B}" type="pres">
      <dgm:prSet presAssocID="{033FCC52-B97E-47C7-9302-FC3F3549B73C}" presName="sibTrans" presStyleCnt="0"/>
      <dgm:spPr/>
    </dgm:pt>
    <dgm:pt modelId="{1DD890A7-195F-497D-B985-A266E6286AD7}" type="pres">
      <dgm:prSet presAssocID="{B7261FC9-0E44-4550-B850-9CEA14E7C11A}" presName="compNode" presStyleCnt="0"/>
      <dgm:spPr/>
    </dgm:pt>
    <dgm:pt modelId="{C1313CAE-DA1C-421C-A8DA-5EED36710DB6}" type="pres">
      <dgm:prSet presAssocID="{B7261FC9-0E44-4550-B850-9CEA14E7C11A}" presName="bgRect" presStyleLbl="bgShp" presStyleIdx="1" presStyleCnt="5"/>
      <dgm:spPr/>
    </dgm:pt>
    <dgm:pt modelId="{824592DE-F472-4E61-B133-5568FCAA6D26}" type="pres">
      <dgm:prSet presAssocID="{B7261FC9-0E44-4550-B850-9CEA14E7C11A}" presName="iconRect" presStyleLbl="node1" presStyleIdx="1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1296DCC-2FBD-41EB-A5C8-6A083ADC967E}" type="pres">
      <dgm:prSet presAssocID="{B7261FC9-0E44-4550-B850-9CEA14E7C11A}" presName="spaceRect" presStyleCnt="0"/>
      <dgm:spPr/>
    </dgm:pt>
    <dgm:pt modelId="{13734841-A8BA-4109-ACAA-3AA21DDF1B2E}" type="pres">
      <dgm:prSet presAssocID="{B7261FC9-0E44-4550-B850-9CEA14E7C11A}" presName="parTx" presStyleLbl="revTx" presStyleIdx="1" presStyleCnt="5">
        <dgm:presLayoutVars>
          <dgm:chMax val="0"/>
          <dgm:chPref val="0"/>
        </dgm:presLayoutVars>
      </dgm:prSet>
      <dgm:spPr/>
    </dgm:pt>
    <dgm:pt modelId="{AEF81915-785D-4791-BC96-327F4200846F}" type="pres">
      <dgm:prSet presAssocID="{05CA323B-D2E1-4DAC-B155-5ACC8EC6BC74}" presName="sibTrans" presStyleCnt="0"/>
      <dgm:spPr/>
    </dgm:pt>
    <dgm:pt modelId="{92305DF1-6CFC-4D4C-B916-C9A08DDC7207}" type="pres">
      <dgm:prSet presAssocID="{457B3373-71A3-4B14-919F-79554C3E948B}" presName="compNode" presStyleCnt="0"/>
      <dgm:spPr/>
    </dgm:pt>
    <dgm:pt modelId="{96BF34B5-0A50-4EBB-822A-06B85642CB05}" type="pres">
      <dgm:prSet presAssocID="{457B3373-71A3-4B14-919F-79554C3E948B}" presName="bgRect" presStyleLbl="bgShp" presStyleIdx="2" presStyleCnt="5"/>
      <dgm:spPr/>
    </dgm:pt>
    <dgm:pt modelId="{CB922C8B-1F90-4517-B3CA-35714FF28BCF}" type="pres">
      <dgm:prSet presAssocID="{457B3373-71A3-4B14-919F-79554C3E948B}" presName="iconRect" presStyleLbl="node1" presStyleIdx="2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674DA198-50CC-42E8-98CD-697A54452A59}" type="pres">
      <dgm:prSet presAssocID="{457B3373-71A3-4B14-919F-79554C3E948B}" presName="spaceRect" presStyleCnt="0"/>
      <dgm:spPr/>
    </dgm:pt>
    <dgm:pt modelId="{EF4478D1-EDAC-43E3-9278-620ED7FA5D14}" type="pres">
      <dgm:prSet presAssocID="{457B3373-71A3-4B14-919F-79554C3E948B}" presName="parTx" presStyleLbl="revTx" presStyleIdx="2" presStyleCnt="5">
        <dgm:presLayoutVars>
          <dgm:chMax val="0"/>
          <dgm:chPref val="0"/>
        </dgm:presLayoutVars>
      </dgm:prSet>
      <dgm:spPr/>
    </dgm:pt>
    <dgm:pt modelId="{28C61861-DE59-4BE2-8767-56563F3EA538}" type="pres">
      <dgm:prSet presAssocID="{005B339B-BD86-4610-ACE2-F0A7AC11D5EC}" presName="sibTrans" presStyleCnt="0"/>
      <dgm:spPr/>
    </dgm:pt>
    <dgm:pt modelId="{DE9605E0-EFC0-499C-8FB0-2F448FAAACCB}" type="pres">
      <dgm:prSet presAssocID="{04945800-8A56-47A0-BB41-3263D0C54C97}" presName="compNode" presStyleCnt="0"/>
      <dgm:spPr/>
    </dgm:pt>
    <dgm:pt modelId="{DFFC16A2-BA53-4B61-960C-24EE6BB315F6}" type="pres">
      <dgm:prSet presAssocID="{04945800-8A56-47A0-BB41-3263D0C54C97}" presName="bgRect" presStyleLbl="bgShp" presStyleIdx="3" presStyleCnt="5"/>
      <dgm:spPr/>
    </dgm:pt>
    <dgm:pt modelId="{D1CCACE2-2C80-46C8-9ABA-A759F263A59E}" type="pres">
      <dgm:prSet presAssocID="{04945800-8A56-47A0-BB41-3263D0C54C97}" presName="iconRect" presStyleLbl="node1" presStyleIdx="3" presStyleCnt="5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6DAC4BEA-89E2-45FC-BD29-C2DD707BE1DD}" type="pres">
      <dgm:prSet presAssocID="{04945800-8A56-47A0-BB41-3263D0C54C97}" presName="spaceRect" presStyleCnt="0"/>
      <dgm:spPr/>
    </dgm:pt>
    <dgm:pt modelId="{B7A87566-170D-4ECC-9371-98ABC7FD5A3A}" type="pres">
      <dgm:prSet presAssocID="{04945800-8A56-47A0-BB41-3263D0C54C97}" presName="parTx" presStyleLbl="revTx" presStyleIdx="3" presStyleCnt="5">
        <dgm:presLayoutVars>
          <dgm:chMax val="0"/>
          <dgm:chPref val="0"/>
        </dgm:presLayoutVars>
      </dgm:prSet>
      <dgm:spPr/>
    </dgm:pt>
    <dgm:pt modelId="{663B430E-E482-4523-AD01-FC96B7D570A1}" type="pres">
      <dgm:prSet presAssocID="{6B44954C-98C3-435A-A059-46EEA2AF3B84}" presName="sibTrans" presStyleCnt="0"/>
      <dgm:spPr/>
    </dgm:pt>
    <dgm:pt modelId="{7DD3D720-ADDB-4866-97C5-8710444DB233}" type="pres">
      <dgm:prSet presAssocID="{762B1224-4933-4587-85FD-C7A826800C12}" presName="compNode" presStyleCnt="0"/>
      <dgm:spPr/>
    </dgm:pt>
    <dgm:pt modelId="{D2F3E1F8-C5EB-405C-9166-820813FA06A3}" type="pres">
      <dgm:prSet presAssocID="{762B1224-4933-4587-85FD-C7A826800C12}" presName="bgRect" presStyleLbl="bgShp" presStyleIdx="4" presStyleCnt="5"/>
      <dgm:spPr/>
    </dgm:pt>
    <dgm:pt modelId="{2FD40062-E88D-4DA6-8570-FD11C29AFCF9}" type="pres">
      <dgm:prSet presAssocID="{762B1224-4933-4587-85FD-C7A826800C12}" presName="iconRect" presStyleLbl="node1" presStyleIdx="4" presStyleCnt="5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703B8CF-AEDF-4D34-94A9-6DCAEEB6BEAE}" type="pres">
      <dgm:prSet presAssocID="{762B1224-4933-4587-85FD-C7A826800C12}" presName="spaceRect" presStyleCnt="0"/>
      <dgm:spPr/>
    </dgm:pt>
    <dgm:pt modelId="{8D02E3B7-D09D-40EF-9246-D7A697357069}" type="pres">
      <dgm:prSet presAssocID="{762B1224-4933-4587-85FD-C7A826800C1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C18360F-7DCD-49DB-A56F-26C924576ED1}" type="presOf" srcId="{3BF50D43-2DF2-4008-8BC6-6642DBEED70A}" destId="{DEF891F2-7BAF-449A-8777-6C2FAFE00155}" srcOrd="0" destOrd="0" presId="urn:microsoft.com/office/officeart/2018/2/layout/IconVerticalSolidList"/>
    <dgm:cxn modelId="{AD8A7A1A-BC3B-4FF9-A423-4466F909AD75}" srcId="{3BF50D43-2DF2-4008-8BC6-6642DBEED70A}" destId="{04945800-8A56-47A0-BB41-3263D0C54C97}" srcOrd="3" destOrd="0" parTransId="{21AEF21E-A446-4038-8532-E9B1D68BC7A3}" sibTransId="{6B44954C-98C3-435A-A059-46EEA2AF3B84}"/>
    <dgm:cxn modelId="{B5EC0421-1B28-4BB7-AD7E-45A88067495B}" srcId="{3BF50D43-2DF2-4008-8BC6-6642DBEED70A}" destId="{457B3373-71A3-4B14-919F-79554C3E948B}" srcOrd="2" destOrd="0" parTransId="{A02DA52A-6247-4414-843E-0F88CA5D73F3}" sibTransId="{005B339B-BD86-4610-ACE2-F0A7AC11D5EC}"/>
    <dgm:cxn modelId="{2345212B-652C-4784-BA0B-629A5AA5B44B}" type="presOf" srcId="{04945800-8A56-47A0-BB41-3263D0C54C97}" destId="{B7A87566-170D-4ECC-9371-98ABC7FD5A3A}" srcOrd="0" destOrd="0" presId="urn:microsoft.com/office/officeart/2018/2/layout/IconVerticalSolidList"/>
    <dgm:cxn modelId="{A8CEFB3D-EEC6-4105-80F8-76B6CFF69C95}" type="presOf" srcId="{B7261FC9-0E44-4550-B850-9CEA14E7C11A}" destId="{13734841-A8BA-4109-ACAA-3AA21DDF1B2E}" srcOrd="0" destOrd="0" presId="urn:microsoft.com/office/officeart/2018/2/layout/IconVerticalSolidList"/>
    <dgm:cxn modelId="{FF0E2A65-D210-4F10-97C6-6ABCB695DC2C}" type="presOf" srcId="{457B3373-71A3-4B14-919F-79554C3E948B}" destId="{EF4478D1-EDAC-43E3-9278-620ED7FA5D14}" srcOrd="0" destOrd="0" presId="urn:microsoft.com/office/officeart/2018/2/layout/IconVerticalSolidList"/>
    <dgm:cxn modelId="{23F8C256-085C-4F4A-B8DB-3C5A58FD3396}" type="presOf" srcId="{FB4055D2-5F9D-4A76-BD65-9CE9440EFF54}" destId="{0F802BF9-9049-43EF-A4D6-201AD7E2B9AE}" srcOrd="0" destOrd="0" presId="urn:microsoft.com/office/officeart/2018/2/layout/IconVerticalSolidList"/>
    <dgm:cxn modelId="{9FF455A2-A675-49C2-9685-FF1DF6980379}" srcId="{3BF50D43-2DF2-4008-8BC6-6642DBEED70A}" destId="{762B1224-4933-4587-85FD-C7A826800C12}" srcOrd="4" destOrd="0" parTransId="{76DE8A9E-4CB2-44B8-8915-F39ABF78698A}" sibTransId="{AB9C5850-7040-436E-972D-F30802232E8A}"/>
    <dgm:cxn modelId="{C3927FC9-89A4-43C8-836D-045967FA623B}" srcId="{3BF50D43-2DF2-4008-8BC6-6642DBEED70A}" destId="{FB4055D2-5F9D-4A76-BD65-9CE9440EFF54}" srcOrd="0" destOrd="0" parTransId="{88D1C99F-3C10-45A4-8D50-B0FAA32E259D}" sibTransId="{033FCC52-B97E-47C7-9302-FC3F3549B73C}"/>
    <dgm:cxn modelId="{887C66E0-957F-4BC7-A189-14139D0A23C7}" type="presOf" srcId="{762B1224-4933-4587-85FD-C7A826800C12}" destId="{8D02E3B7-D09D-40EF-9246-D7A697357069}" srcOrd="0" destOrd="0" presId="urn:microsoft.com/office/officeart/2018/2/layout/IconVerticalSolidList"/>
    <dgm:cxn modelId="{B97957E5-A5A6-4F4B-9E59-BDB005B2612F}" srcId="{3BF50D43-2DF2-4008-8BC6-6642DBEED70A}" destId="{B7261FC9-0E44-4550-B850-9CEA14E7C11A}" srcOrd="1" destOrd="0" parTransId="{B9FBBAEE-A4D9-436E-812F-B1DE087F2528}" sibTransId="{05CA323B-D2E1-4DAC-B155-5ACC8EC6BC74}"/>
    <dgm:cxn modelId="{DE51013F-2F0D-4427-92C3-94EF1D6BB1DA}" type="presParOf" srcId="{DEF891F2-7BAF-449A-8777-6C2FAFE00155}" destId="{B73AAD90-2841-4FBA-BA9B-00455E5245DF}" srcOrd="0" destOrd="0" presId="urn:microsoft.com/office/officeart/2018/2/layout/IconVerticalSolidList"/>
    <dgm:cxn modelId="{C29A4FB4-F358-47B2-B0F8-CB437F71C142}" type="presParOf" srcId="{B73AAD90-2841-4FBA-BA9B-00455E5245DF}" destId="{1411D4CF-CEDC-4DB8-BAEB-63ED28F899C7}" srcOrd="0" destOrd="0" presId="urn:microsoft.com/office/officeart/2018/2/layout/IconVerticalSolidList"/>
    <dgm:cxn modelId="{B8A3A391-6171-477B-8448-9E293F0834B7}" type="presParOf" srcId="{B73AAD90-2841-4FBA-BA9B-00455E5245DF}" destId="{C2A0F08E-FF87-4041-8568-3F02C8862CE7}" srcOrd="1" destOrd="0" presId="urn:microsoft.com/office/officeart/2018/2/layout/IconVerticalSolidList"/>
    <dgm:cxn modelId="{98C9AEA4-7809-4900-B76F-58474BE205A9}" type="presParOf" srcId="{B73AAD90-2841-4FBA-BA9B-00455E5245DF}" destId="{6CAADCE5-0578-426F-A77E-CD1F931F352D}" srcOrd="2" destOrd="0" presId="urn:microsoft.com/office/officeart/2018/2/layout/IconVerticalSolidList"/>
    <dgm:cxn modelId="{8DCD468A-7F0E-4ADB-B01E-40E48539E4EE}" type="presParOf" srcId="{B73AAD90-2841-4FBA-BA9B-00455E5245DF}" destId="{0F802BF9-9049-43EF-A4D6-201AD7E2B9AE}" srcOrd="3" destOrd="0" presId="urn:microsoft.com/office/officeart/2018/2/layout/IconVerticalSolidList"/>
    <dgm:cxn modelId="{83920910-AE62-47F9-AAE8-09FD82CD4F47}" type="presParOf" srcId="{DEF891F2-7BAF-449A-8777-6C2FAFE00155}" destId="{A5D8BC82-E3DC-428E-BB6E-8CF88B16BB9B}" srcOrd="1" destOrd="0" presId="urn:microsoft.com/office/officeart/2018/2/layout/IconVerticalSolidList"/>
    <dgm:cxn modelId="{7E0B7C6F-569C-4B3A-A616-E9C5E937B5E5}" type="presParOf" srcId="{DEF891F2-7BAF-449A-8777-6C2FAFE00155}" destId="{1DD890A7-195F-497D-B985-A266E6286AD7}" srcOrd="2" destOrd="0" presId="urn:microsoft.com/office/officeart/2018/2/layout/IconVerticalSolidList"/>
    <dgm:cxn modelId="{10DE7BC6-F52D-4AD2-9835-35849AAF338A}" type="presParOf" srcId="{1DD890A7-195F-497D-B985-A266E6286AD7}" destId="{C1313CAE-DA1C-421C-A8DA-5EED36710DB6}" srcOrd="0" destOrd="0" presId="urn:microsoft.com/office/officeart/2018/2/layout/IconVerticalSolidList"/>
    <dgm:cxn modelId="{EBB162E6-1C74-4512-BEFA-5A0845D0E5AE}" type="presParOf" srcId="{1DD890A7-195F-497D-B985-A266E6286AD7}" destId="{824592DE-F472-4E61-B133-5568FCAA6D26}" srcOrd="1" destOrd="0" presId="urn:microsoft.com/office/officeart/2018/2/layout/IconVerticalSolidList"/>
    <dgm:cxn modelId="{577A3C75-5B80-415F-B4E3-DADFB55D6E31}" type="presParOf" srcId="{1DD890A7-195F-497D-B985-A266E6286AD7}" destId="{A1296DCC-2FBD-41EB-A5C8-6A083ADC967E}" srcOrd="2" destOrd="0" presId="urn:microsoft.com/office/officeart/2018/2/layout/IconVerticalSolidList"/>
    <dgm:cxn modelId="{00D4A929-3479-4B4E-B57E-D388346B9D47}" type="presParOf" srcId="{1DD890A7-195F-497D-B985-A266E6286AD7}" destId="{13734841-A8BA-4109-ACAA-3AA21DDF1B2E}" srcOrd="3" destOrd="0" presId="urn:microsoft.com/office/officeart/2018/2/layout/IconVerticalSolidList"/>
    <dgm:cxn modelId="{22A927C4-5899-4B16-AA03-6DE4367D753A}" type="presParOf" srcId="{DEF891F2-7BAF-449A-8777-6C2FAFE00155}" destId="{AEF81915-785D-4791-BC96-327F4200846F}" srcOrd="3" destOrd="0" presId="urn:microsoft.com/office/officeart/2018/2/layout/IconVerticalSolidList"/>
    <dgm:cxn modelId="{44C17187-BFDB-4D4B-96F2-04A9BDE268BA}" type="presParOf" srcId="{DEF891F2-7BAF-449A-8777-6C2FAFE00155}" destId="{92305DF1-6CFC-4D4C-B916-C9A08DDC7207}" srcOrd="4" destOrd="0" presId="urn:microsoft.com/office/officeart/2018/2/layout/IconVerticalSolidList"/>
    <dgm:cxn modelId="{FC097878-C689-42E9-B055-B9972A2C41EF}" type="presParOf" srcId="{92305DF1-6CFC-4D4C-B916-C9A08DDC7207}" destId="{96BF34B5-0A50-4EBB-822A-06B85642CB05}" srcOrd="0" destOrd="0" presId="urn:microsoft.com/office/officeart/2018/2/layout/IconVerticalSolidList"/>
    <dgm:cxn modelId="{01F02E5A-0DF0-4AB7-BFAE-633D91075872}" type="presParOf" srcId="{92305DF1-6CFC-4D4C-B916-C9A08DDC7207}" destId="{CB922C8B-1F90-4517-B3CA-35714FF28BCF}" srcOrd="1" destOrd="0" presId="urn:microsoft.com/office/officeart/2018/2/layout/IconVerticalSolidList"/>
    <dgm:cxn modelId="{69C4E28E-A4BF-46C3-9BCF-92C0CE908FE3}" type="presParOf" srcId="{92305DF1-6CFC-4D4C-B916-C9A08DDC7207}" destId="{674DA198-50CC-42E8-98CD-697A54452A59}" srcOrd="2" destOrd="0" presId="urn:microsoft.com/office/officeart/2018/2/layout/IconVerticalSolidList"/>
    <dgm:cxn modelId="{DE653ABE-DF72-4B0B-BFD5-D9C73304AE7C}" type="presParOf" srcId="{92305DF1-6CFC-4D4C-B916-C9A08DDC7207}" destId="{EF4478D1-EDAC-43E3-9278-620ED7FA5D14}" srcOrd="3" destOrd="0" presId="urn:microsoft.com/office/officeart/2018/2/layout/IconVerticalSolidList"/>
    <dgm:cxn modelId="{EF98002F-52C5-42C9-9AB0-9CD5B0965AB6}" type="presParOf" srcId="{DEF891F2-7BAF-449A-8777-6C2FAFE00155}" destId="{28C61861-DE59-4BE2-8767-56563F3EA538}" srcOrd="5" destOrd="0" presId="urn:microsoft.com/office/officeart/2018/2/layout/IconVerticalSolidList"/>
    <dgm:cxn modelId="{2A6EBCE4-1CC3-4BD1-A3C9-5907F5D43488}" type="presParOf" srcId="{DEF891F2-7BAF-449A-8777-6C2FAFE00155}" destId="{DE9605E0-EFC0-499C-8FB0-2F448FAAACCB}" srcOrd="6" destOrd="0" presId="urn:microsoft.com/office/officeart/2018/2/layout/IconVerticalSolidList"/>
    <dgm:cxn modelId="{4DEE3A1E-66D1-4209-85DD-3AA16E98695F}" type="presParOf" srcId="{DE9605E0-EFC0-499C-8FB0-2F448FAAACCB}" destId="{DFFC16A2-BA53-4B61-960C-24EE6BB315F6}" srcOrd="0" destOrd="0" presId="urn:microsoft.com/office/officeart/2018/2/layout/IconVerticalSolidList"/>
    <dgm:cxn modelId="{5BAC57C0-24C7-4B09-B8AA-29E87EB4C300}" type="presParOf" srcId="{DE9605E0-EFC0-499C-8FB0-2F448FAAACCB}" destId="{D1CCACE2-2C80-46C8-9ABA-A759F263A59E}" srcOrd="1" destOrd="0" presId="urn:microsoft.com/office/officeart/2018/2/layout/IconVerticalSolidList"/>
    <dgm:cxn modelId="{F87154C1-B476-4677-A52F-5579E1B790EE}" type="presParOf" srcId="{DE9605E0-EFC0-499C-8FB0-2F448FAAACCB}" destId="{6DAC4BEA-89E2-45FC-BD29-C2DD707BE1DD}" srcOrd="2" destOrd="0" presId="urn:microsoft.com/office/officeart/2018/2/layout/IconVerticalSolidList"/>
    <dgm:cxn modelId="{6EA4A321-3C8A-41C4-AFD2-CF91A8D395E6}" type="presParOf" srcId="{DE9605E0-EFC0-499C-8FB0-2F448FAAACCB}" destId="{B7A87566-170D-4ECC-9371-98ABC7FD5A3A}" srcOrd="3" destOrd="0" presId="urn:microsoft.com/office/officeart/2018/2/layout/IconVerticalSolidList"/>
    <dgm:cxn modelId="{63409187-8966-4973-91ED-DAF56C41464D}" type="presParOf" srcId="{DEF891F2-7BAF-449A-8777-6C2FAFE00155}" destId="{663B430E-E482-4523-AD01-FC96B7D570A1}" srcOrd="7" destOrd="0" presId="urn:microsoft.com/office/officeart/2018/2/layout/IconVerticalSolidList"/>
    <dgm:cxn modelId="{FEE44567-889B-4E02-80B3-B9F229F32CD3}" type="presParOf" srcId="{DEF891F2-7BAF-449A-8777-6C2FAFE00155}" destId="{7DD3D720-ADDB-4866-97C5-8710444DB233}" srcOrd="8" destOrd="0" presId="urn:microsoft.com/office/officeart/2018/2/layout/IconVerticalSolidList"/>
    <dgm:cxn modelId="{F802EC30-A895-43DD-8200-AF157FEDCD37}" type="presParOf" srcId="{7DD3D720-ADDB-4866-97C5-8710444DB233}" destId="{D2F3E1F8-C5EB-405C-9166-820813FA06A3}" srcOrd="0" destOrd="0" presId="urn:microsoft.com/office/officeart/2018/2/layout/IconVerticalSolidList"/>
    <dgm:cxn modelId="{ACF258CE-1E8D-420C-8FB3-336EDA9635EA}" type="presParOf" srcId="{7DD3D720-ADDB-4866-97C5-8710444DB233}" destId="{2FD40062-E88D-4DA6-8570-FD11C29AFCF9}" srcOrd="1" destOrd="0" presId="urn:microsoft.com/office/officeart/2018/2/layout/IconVerticalSolidList"/>
    <dgm:cxn modelId="{42A716F7-F4B3-4761-B455-86D5AF8E9197}" type="presParOf" srcId="{7DD3D720-ADDB-4866-97C5-8710444DB233}" destId="{5703B8CF-AEDF-4D34-94A9-6DCAEEB6BEAE}" srcOrd="2" destOrd="0" presId="urn:microsoft.com/office/officeart/2018/2/layout/IconVerticalSolidList"/>
    <dgm:cxn modelId="{D44DA041-8868-4A44-8A32-759049322AAB}" type="presParOf" srcId="{7DD3D720-ADDB-4866-97C5-8710444DB233}" destId="{8D02E3B7-D09D-40EF-9246-D7A6973570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07657-E40A-4CCC-8A05-BF2C4D118BD8}">
      <dsp:nvSpPr>
        <dsp:cNvPr id="0" name=""/>
        <dsp:cNvSpPr/>
      </dsp:nvSpPr>
      <dsp:spPr>
        <a:xfrm>
          <a:off x="0" y="5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DEC5F-2A4C-4917-9DCB-43447AC298B3}">
      <dsp:nvSpPr>
        <dsp:cNvPr id="0" name=""/>
        <dsp:cNvSpPr/>
      </dsp:nvSpPr>
      <dsp:spPr>
        <a:xfrm>
          <a:off x="255029" y="203685"/>
          <a:ext cx="446191" cy="4461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932A6-A08D-4ADD-95DB-B08526EAFB01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25 students per class in Kindergarten</a:t>
          </a:r>
        </a:p>
      </dsp:txBody>
      <dsp:txXfrm>
        <a:off x="937002" y="1903"/>
        <a:ext cx="5576601" cy="811257"/>
      </dsp:txXfrm>
    </dsp:sp>
    <dsp:sp modelId="{2ABDF121-3A09-4E2B-A63F-3A01D1CCC257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7C75F-6D5C-4739-AC77-F32DAB2A9C9C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31001-B23B-4676-BCC0-D802E694C6C6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32 students per class in elementary grades</a:t>
          </a:r>
        </a:p>
      </dsp:txBody>
      <dsp:txXfrm>
        <a:off x="937002" y="1015975"/>
        <a:ext cx="5576601" cy="811257"/>
      </dsp:txXfrm>
    </dsp:sp>
    <dsp:sp modelId="{77313CD2-84C4-4222-B740-E9715F222763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63777-C86D-42C2-856D-834638D5595A}">
      <dsp:nvSpPr>
        <dsp:cNvPr id="0" name=""/>
        <dsp:cNvSpPr/>
      </dsp:nvSpPr>
      <dsp:spPr>
        <a:xfrm>
          <a:off x="178525" y="2270063"/>
          <a:ext cx="446191" cy="44619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F8162-F4F6-4543-966A-1C5894A63FB0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Title I middle school, 30 students per class, 33 in non-Title I MS</a:t>
          </a:r>
        </a:p>
      </dsp:txBody>
      <dsp:txXfrm>
        <a:off x="937002" y="2030048"/>
        <a:ext cx="5576601" cy="811257"/>
      </dsp:txXfrm>
    </dsp:sp>
    <dsp:sp modelId="{1AB3FD30-7500-413E-B158-3D66DD3A07A4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6DE7-BC4E-4A36-A237-E3F8937FCE87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1A819-6B93-4355-867B-1CDFF300DB46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34 students per class in high school core academic classes</a:t>
          </a:r>
        </a:p>
      </dsp:txBody>
      <dsp:txXfrm>
        <a:off x="937002" y="3044120"/>
        <a:ext cx="5576601" cy="811257"/>
      </dsp:txXfrm>
    </dsp:sp>
    <dsp:sp modelId="{222A7A53-F869-45F0-BBF5-CFCBE44BD344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CA20E-7C1B-4692-90E5-2C1CFAC38015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7E7B0-B447-4B8F-959E-6EA782340F3E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These class size caps have not been lowered in 50 YEARS!</a:t>
          </a:r>
        </a:p>
      </dsp:txBody>
      <dsp:txXfrm>
        <a:off x="937002" y="4058192"/>
        <a:ext cx="5576601" cy="811257"/>
      </dsp:txXfrm>
    </dsp:sp>
    <dsp:sp modelId="{95697B57-C402-46FD-B3A8-E2C640594FDC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2D968-1ADB-48E3-B54B-14F8F57EDB7C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24DAC-4D3E-4C46-B3E0-8BE45A431E9B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Even so, hundreds of classes violate the union contractual caps each year</a:t>
          </a:r>
          <a:r>
            <a:rPr lang="en-US" sz="2000" kern="1200" dirty="0"/>
            <a:t>.</a:t>
          </a:r>
        </a:p>
      </dsp:txBody>
      <dsp:txXfrm>
        <a:off x="937002" y="5072264"/>
        <a:ext cx="5576601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5A96A-2554-4A7D-9005-91C29BE6282D}">
      <dsp:nvSpPr>
        <dsp:cNvPr id="0" name=""/>
        <dsp:cNvSpPr/>
      </dsp:nvSpPr>
      <dsp:spPr>
        <a:xfrm>
          <a:off x="0" y="1964"/>
          <a:ext cx="10689657" cy="995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6323D-D1C9-4222-8D11-18763A4F7C2E}">
      <dsp:nvSpPr>
        <dsp:cNvPr id="0" name=""/>
        <dsp:cNvSpPr/>
      </dsp:nvSpPr>
      <dsp:spPr>
        <a:xfrm>
          <a:off x="301246" y="226032"/>
          <a:ext cx="547720" cy="5477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44D88-87CB-4279-AA2A-1E3A6EC5838A}">
      <dsp:nvSpPr>
        <dsp:cNvPr id="0" name=""/>
        <dsp:cNvSpPr/>
      </dsp:nvSpPr>
      <dsp:spPr>
        <a:xfrm>
          <a:off x="1150213" y="1964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July 2017, CSM along with 9 NYC parents &amp; AQE filed a complaint with the State Education Commissioner to demand they enforce the C4E and require NYC to lower class size.</a:t>
          </a:r>
        </a:p>
      </dsp:txBody>
      <dsp:txXfrm>
        <a:off x="1150213" y="1964"/>
        <a:ext cx="9539443" cy="995855"/>
      </dsp:txXfrm>
    </dsp:sp>
    <dsp:sp modelId="{6B39AC2E-1413-4B62-9299-E529EB0A9758}">
      <dsp:nvSpPr>
        <dsp:cNvPr id="0" name=""/>
        <dsp:cNvSpPr/>
      </dsp:nvSpPr>
      <dsp:spPr>
        <a:xfrm>
          <a:off x="0" y="1246784"/>
          <a:ext cx="10689657" cy="995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640F9-0ABC-451B-AD42-5419DD2CA3FE}">
      <dsp:nvSpPr>
        <dsp:cNvPr id="0" name=""/>
        <dsp:cNvSpPr/>
      </dsp:nvSpPr>
      <dsp:spPr>
        <a:xfrm>
          <a:off x="301246" y="1470851"/>
          <a:ext cx="547720" cy="5477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E8456-F419-4074-AEC9-A6BB59063F3C}">
      <dsp:nvSpPr>
        <dsp:cNvPr id="0" name=""/>
        <dsp:cNvSpPr/>
      </dsp:nvSpPr>
      <dsp:spPr>
        <a:xfrm>
          <a:off x="1150213" y="1246784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April 2018, after the Commissioner ruled against us, so we followed up with a lawsuit vs. the city and the state in the NYS Supreme Court.</a:t>
          </a:r>
        </a:p>
      </dsp:txBody>
      <dsp:txXfrm>
        <a:off x="1150213" y="1246784"/>
        <a:ext cx="9539443" cy="995855"/>
      </dsp:txXfrm>
    </dsp:sp>
    <dsp:sp modelId="{F2551013-5881-410D-9A5F-DCB9B40194F1}">
      <dsp:nvSpPr>
        <dsp:cNvPr id="0" name=""/>
        <dsp:cNvSpPr/>
      </dsp:nvSpPr>
      <dsp:spPr>
        <a:xfrm>
          <a:off x="0" y="2491603"/>
          <a:ext cx="10689657" cy="995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CD677-75A8-4C0A-9C2D-6384A1C4A088}">
      <dsp:nvSpPr>
        <dsp:cNvPr id="0" name=""/>
        <dsp:cNvSpPr/>
      </dsp:nvSpPr>
      <dsp:spPr>
        <a:xfrm>
          <a:off x="301246" y="2715670"/>
          <a:ext cx="547720" cy="5477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E98F1-E4DE-4B25-8D8C-E402A438237A}">
      <dsp:nvSpPr>
        <dsp:cNvPr id="0" name=""/>
        <dsp:cNvSpPr/>
      </dsp:nvSpPr>
      <dsp:spPr>
        <a:xfrm>
          <a:off x="1150213" y="2491603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Though Judge Henry </a:t>
          </a:r>
          <a:r>
            <a:rPr lang="en-US" sz="1900" kern="1200" dirty="0" err="1"/>
            <a:t>Zwack</a:t>
          </a:r>
          <a:r>
            <a:rPr lang="en-US" sz="1900" kern="1200" dirty="0"/>
            <a:t> ruled that the Commissioner’s decision to allow NYC to increase class size should be given deference, we appealed the case to the Appellate Court in May 2019.</a:t>
          </a:r>
        </a:p>
      </dsp:txBody>
      <dsp:txXfrm>
        <a:off x="1150213" y="2491603"/>
        <a:ext cx="9539443" cy="995855"/>
      </dsp:txXfrm>
    </dsp:sp>
    <dsp:sp modelId="{293FBFC6-D7FD-4104-BD46-5DC1642DBBEC}">
      <dsp:nvSpPr>
        <dsp:cNvPr id="0" name=""/>
        <dsp:cNvSpPr/>
      </dsp:nvSpPr>
      <dsp:spPr>
        <a:xfrm>
          <a:off x="0" y="3736422"/>
          <a:ext cx="10689657" cy="9958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CDEEE-2C92-4849-BE86-DC64BAD990A5}">
      <dsp:nvSpPr>
        <dsp:cNvPr id="0" name=""/>
        <dsp:cNvSpPr/>
      </dsp:nvSpPr>
      <dsp:spPr>
        <a:xfrm>
          <a:off x="301246" y="3960490"/>
          <a:ext cx="547720" cy="5477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915D1-046E-4E0C-A223-8310EB89DA55}">
      <dsp:nvSpPr>
        <dsp:cNvPr id="0" name=""/>
        <dsp:cNvSpPr/>
      </dsp:nvSpPr>
      <dsp:spPr>
        <a:xfrm>
          <a:off x="1150213" y="3736422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dirty="0"/>
            <a:t>Hearings were held at the NY Appellate Court in Albany on January 13, 2020.  </a:t>
          </a:r>
        </a:p>
      </dsp:txBody>
      <dsp:txXfrm>
        <a:off x="1150213" y="3736422"/>
        <a:ext cx="9539443" cy="995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1D4CF-CEDC-4DB8-BAEB-63ED28F899C7}">
      <dsp:nvSpPr>
        <dsp:cNvPr id="0" name=""/>
        <dsp:cNvSpPr/>
      </dsp:nvSpPr>
      <dsp:spPr>
        <a:xfrm>
          <a:off x="0" y="7467"/>
          <a:ext cx="6513603" cy="8239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0F08E-FF87-4041-8568-3F02C8862CE7}">
      <dsp:nvSpPr>
        <dsp:cNvPr id="0" name=""/>
        <dsp:cNvSpPr/>
      </dsp:nvSpPr>
      <dsp:spPr>
        <a:xfrm>
          <a:off x="249238" y="192851"/>
          <a:ext cx="453603" cy="45316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02BF9-9049-43EF-A4D6-201AD7E2B9AE}">
      <dsp:nvSpPr>
        <dsp:cNvPr id="0" name=""/>
        <dsp:cNvSpPr/>
      </dsp:nvSpPr>
      <dsp:spPr>
        <a:xfrm>
          <a:off x="952080" y="7467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Contact your state legislators urging them to amend the law to relieve DOE’s obligation to provide space for charters in public schools or pay for their rent in private buildings.</a:t>
          </a:r>
          <a:br>
            <a:rPr lang="en-US" sz="1600" kern="1200" dirty="0"/>
          </a:br>
          <a:endParaRPr lang="en-US" sz="1600" kern="1200" dirty="0"/>
        </a:p>
      </dsp:txBody>
      <dsp:txXfrm>
        <a:off x="952080" y="7467"/>
        <a:ext cx="5475985" cy="978415"/>
      </dsp:txXfrm>
    </dsp:sp>
    <dsp:sp modelId="{C1313CAE-DA1C-421C-A8DA-5EED36710DB6}">
      <dsp:nvSpPr>
        <dsp:cNvPr id="0" name=""/>
        <dsp:cNvSpPr/>
      </dsp:nvSpPr>
      <dsp:spPr>
        <a:xfrm>
          <a:off x="0" y="1230486"/>
          <a:ext cx="6513603" cy="8239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592DE-F472-4E61-B133-5568FCAA6D26}">
      <dsp:nvSpPr>
        <dsp:cNvPr id="0" name=""/>
        <dsp:cNvSpPr/>
      </dsp:nvSpPr>
      <dsp:spPr>
        <a:xfrm>
          <a:off x="249238" y="1415870"/>
          <a:ext cx="453603" cy="45316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34841-A8BA-4109-ACAA-3AA21DDF1B2E}">
      <dsp:nvSpPr>
        <dsp:cNvPr id="0" name=""/>
        <dsp:cNvSpPr/>
      </dsp:nvSpPr>
      <dsp:spPr>
        <a:xfrm>
          <a:off x="952080" y="1230486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Join us in advocating for specific funding be allocated for class size reduction in next city budget and that the capital plan be expanded.</a:t>
          </a:r>
          <a:br>
            <a:rPr lang="en-US" sz="1600" b="1" i="1" kern="1200" dirty="0"/>
          </a:br>
          <a:endParaRPr lang="en-US" sz="1600" kern="1200" dirty="0"/>
        </a:p>
      </dsp:txBody>
      <dsp:txXfrm>
        <a:off x="952080" y="1230486"/>
        <a:ext cx="5475985" cy="978415"/>
      </dsp:txXfrm>
    </dsp:sp>
    <dsp:sp modelId="{96BF34B5-0A50-4EBB-822A-06B85642CB05}">
      <dsp:nvSpPr>
        <dsp:cNvPr id="0" name=""/>
        <dsp:cNvSpPr/>
      </dsp:nvSpPr>
      <dsp:spPr>
        <a:xfrm>
          <a:off x="0" y="2453505"/>
          <a:ext cx="6513603" cy="8239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22C8B-1F90-4517-B3CA-35714FF28BCF}">
      <dsp:nvSpPr>
        <dsp:cNvPr id="0" name=""/>
        <dsp:cNvSpPr/>
      </dsp:nvSpPr>
      <dsp:spPr>
        <a:xfrm>
          <a:off x="249238" y="2638889"/>
          <a:ext cx="453603" cy="45316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478D1-EDAC-43E3-9278-620ED7FA5D14}">
      <dsp:nvSpPr>
        <dsp:cNvPr id="0" name=""/>
        <dsp:cNvSpPr/>
      </dsp:nvSpPr>
      <dsp:spPr>
        <a:xfrm>
          <a:off x="952080" y="2453505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City Hall Rally and hearings on class size to come. </a:t>
          </a:r>
        </a:p>
      </dsp:txBody>
      <dsp:txXfrm>
        <a:off x="952080" y="2453505"/>
        <a:ext cx="5475985" cy="978415"/>
      </dsp:txXfrm>
    </dsp:sp>
    <dsp:sp modelId="{DFFC16A2-BA53-4B61-960C-24EE6BB315F6}">
      <dsp:nvSpPr>
        <dsp:cNvPr id="0" name=""/>
        <dsp:cNvSpPr/>
      </dsp:nvSpPr>
      <dsp:spPr>
        <a:xfrm>
          <a:off x="0" y="3676524"/>
          <a:ext cx="6513603" cy="8239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CACE2-2C80-46C8-9ABA-A759F263A59E}">
      <dsp:nvSpPr>
        <dsp:cNvPr id="0" name=""/>
        <dsp:cNvSpPr/>
      </dsp:nvSpPr>
      <dsp:spPr>
        <a:xfrm>
          <a:off x="249238" y="3861908"/>
          <a:ext cx="453603" cy="45316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87566-170D-4ECC-9371-98ABC7FD5A3A}">
      <dsp:nvSpPr>
        <dsp:cNvPr id="0" name=""/>
        <dsp:cNvSpPr/>
      </dsp:nvSpPr>
      <dsp:spPr>
        <a:xfrm>
          <a:off x="952080" y="3676524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We’re co-sponsoring a Parent Action Conference with NYC Kids PAC on March 7, 2020 with panels &amp; workshops to explore these issues and more.</a:t>
          </a:r>
        </a:p>
      </dsp:txBody>
      <dsp:txXfrm>
        <a:off x="952080" y="3676524"/>
        <a:ext cx="5475985" cy="978415"/>
      </dsp:txXfrm>
    </dsp:sp>
    <dsp:sp modelId="{D2F3E1F8-C5EB-405C-9166-820813FA06A3}">
      <dsp:nvSpPr>
        <dsp:cNvPr id="0" name=""/>
        <dsp:cNvSpPr/>
      </dsp:nvSpPr>
      <dsp:spPr>
        <a:xfrm>
          <a:off x="0" y="4899543"/>
          <a:ext cx="6513603" cy="8239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40062-E88D-4DA6-8570-FD11C29AFCF9}">
      <dsp:nvSpPr>
        <dsp:cNvPr id="0" name=""/>
        <dsp:cNvSpPr/>
      </dsp:nvSpPr>
      <dsp:spPr>
        <a:xfrm>
          <a:off x="249238" y="5084927"/>
          <a:ext cx="453603" cy="45316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2E3B7-D09D-40EF-9246-D7A697357069}">
      <dsp:nvSpPr>
        <dsp:cNvPr id="0" name=""/>
        <dsp:cNvSpPr/>
      </dsp:nvSpPr>
      <dsp:spPr>
        <a:xfrm>
          <a:off x="952080" y="4899543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Sign up for our newsletter for updates at </a:t>
          </a:r>
          <a:r>
            <a:rPr lang="en-US" sz="1800" b="1" i="1" kern="1200">
              <a:hlinkClick xmlns:r="http://schemas.openxmlformats.org/officeDocument/2006/relationships" r:id="rId11"/>
            </a:rPr>
            <a:t>www.classsizematters.org</a:t>
          </a:r>
          <a:endParaRPr lang="en-US" sz="1800" kern="1200"/>
        </a:p>
      </dsp:txBody>
      <dsp:txXfrm>
        <a:off x="952080" y="4899543"/>
        <a:ext cx="5475985" cy="978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0.01714</cdr:x>
      <cdr:y>0.8517</cdr:y>
    </cdr:from>
    <cdr:to>
      <cdr:x>0.09825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3183" y="56892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0.37153</cdr:x>
      <cdr:y>0.66667</cdr:y>
    </cdr:from>
    <cdr:to>
      <cdr:x>0.57153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2DFA83-B2FD-4454-8F56-4635EC3A2477}"/>
            </a:ext>
          </a:extLst>
        </cdr:cNvPr>
        <cdr:cNvSpPr txBox="1"/>
      </cdr:nvSpPr>
      <cdr:spPr>
        <a:xfrm xmlns:a="http://schemas.openxmlformats.org/drawingml/2006/main">
          <a:off x="1698625" y="26955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5FCC6-7C91-4C2B-8DDF-748FDC948F4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9B9B-E4CA-47B0-8655-E59F95FB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4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957E-13FF-471D-89A3-46101C1E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43F2E-B81E-4B68-96B3-B8C140F0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2C77-43CA-4358-ADE9-FB31A670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E0314-726B-4160-9D71-0745B225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F8D9-75C1-4550-989C-6F4D804D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807-63EC-4F72-81D0-07EAE07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66380-5D1A-4353-AAED-5FDB0A826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F944-7F3C-4964-B384-202515B0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A64A1-A13C-4B86-AFC6-65DC0A2D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4235-ADAE-46AB-8F43-7442BD92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4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D70F3-66B4-4CD9-ADE8-3BF18BF19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44D97-F224-42DB-931E-CC4A7A208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66DA-68AA-40C7-A83D-4186C17E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79AD-3F3A-4F24-9FEF-A4AB203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B3584-482F-47DA-BEF0-C6F37A7E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6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BDAD-46E8-40A1-9F2A-0C59E017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9BC8-A5EC-4805-A76A-017C685D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17C1B-715A-46D1-B8F8-DBEF6194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75ED-D139-4481-BD93-B16337E7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F2F-D3B0-47B1-B081-ED485522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1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A1BA-B27F-4578-A877-62A77351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52AA4-E2A6-4C21-97B7-6254C8AB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9373-2B22-496F-A56E-DDFAE8F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B67A-0AAE-4938-B3E2-4BDD1CF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BC0D-B48E-491E-8CAB-7F686F8C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7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7359-8051-4BED-8AE9-4066FB1A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151D-124E-4EF5-9ED2-12685456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2745-EF94-421E-B299-42369FD5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D6B61-525A-4824-A80F-E56F8F8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88936-F991-48E0-BFC8-C6A1B91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BF6F-8087-4609-AD72-ABA974DF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1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BABF-7994-4475-AE6E-452BE6C4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8246-CCAA-49EF-8CF5-D3A467C3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F0BE2-3B20-44CD-B96B-9C2D6C95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473CD-B002-4C29-995A-21C0C17CB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F95EC-75B0-463C-925A-80C2D8C7B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34CA8-A02B-439E-9832-28374D3F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D1BAD-35AD-47D6-9483-34473252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FF060-67D7-4D38-8AE8-3B955798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9D17-9518-4E5C-9861-2FEA26F0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9E2F-BCC8-4608-8DA5-4C4F8CF3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24C0F-2648-4E50-89B2-878CA36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90DF9-028D-4AB8-A58C-6CBC5880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9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0EB8A-DFBE-41E0-848C-44F9CC72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39BFD-7799-4366-96AA-25678FAA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6F7D-11D6-4FF5-B6D6-3101C5AE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1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9565-1E80-488A-A0B2-5F397FE6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1C5E3-708E-4EF0-82FD-28FC7AF8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B854A-F328-4221-AA3D-1684F824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BFAD7-459A-4FFB-A235-49BAF969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58291-D01F-4B6E-843B-76C8B6D5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C3781-BC6B-4651-BA3F-33BD5A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5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DB3B-6304-4770-BC62-CE45097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B3BD3-7DD7-4AD1-8578-71513D47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3BC78-BB39-466D-8B3B-3B70023F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9D62C-4EA0-4AB7-B1E2-3D2C53D6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ECF6-ACC6-43E4-AF9D-14846679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0454C-5C6D-4F02-B779-7F6F91A5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1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594EA-A468-4403-B47B-9A2D8C0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083B-AE02-4D27-AF66-76765734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2D7B-16A2-447F-8A77-FE3DB7DBD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0C5DF-4087-4B72-8D08-4E15B541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6C1A6-4727-4D39-B0FF-3FD53FF5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lasssizematters.org" TargetMode="External"/><Relationship Id="rId2" Type="http://schemas.openxmlformats.org/officeDocument/2006/relationships/hyperlink" Target="http://www.classsizematters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3C66-6C75-42B4-8B46-61F18118B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066" y="228600"/>
            <a:ext cx="10205415" cy="2037896"/>
          </a:xfrm>
        </p:spPr>
        <p:txBody>
          <a:bodyPr>
            <a:normAutofit/>
          </a:bodyPr>
          <a:lstStyle/>
          <a:p>
            <a:r>
              <a:rPr lang="en-US" sz="4400" dirty="0"/>
              <a:t>Class Size Trends Citywide &amp; in District 22</a:t>
            </a:r>
            <a:br>
              <a:rPr lang="en-US" sz="4400" dirty="0"/>
            </a:br>
            <a:r>
              <a:rPr lang="en-US" sz="3100" i="1" dirty="0"/>
              <a:t>plus school overcrowding</a:t>
            </a: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E9F8F-6ECA-4B2C-AC5E-D6C2D939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5548" y="3934690"/>
            <a:ext cx="8062452" cy="1323110"/>
          </a:xfrm>
        </p:spPr>
        <p:txBody>
          <a:bodyPr>
            <a:noAutofit/>
          </a:bodyPr>
          <a:lstStyle/>
          <a:p>
            <a:endParaRPr lang="en-US" dirty="0"/>
          </a:p>
          <a:p>
            <a:pPr algn="l"/>
            <a:r>
              <a:rPr lang="en-US" dirty="0">
                <a:latin typeface="+mj-lt"/>
              </a:rPr>
              <a:t>Leonie </a:t>
            </a:r>
            <a:r>
              <a:rPr lang="en-US" dirty="0" err="1">
                <a:latin typeface="+mj-lt"/>
              </a:rPr>
              <a:t>Haimson</a:t>
            </a:r>
            <a:endParaRPr lang="en-US" dirty="0">
              <a:latin typeface="+mj-lt"/>
            </a:endParaRPr>
          </a:p>
          <a:p>
            <a:pPr algn="l"/>
            <a:r>
              <a:rPr lang="en-US" dirty="0">
                <a:latin typeface="+mj-lt"/>
              </a:rPr>
              <a:t>Class Size Matters</a:t>
            </a:r>
          </a:p>
          <a:p>
            <a:pPr algn="l"/>
            <a:r>
              <a:rPr lang="en-US" dirty="0">
                <a:latin typeface="+mj-lt"/>
              </a:rPr>
              <a:t>1/6/20</a:t>
            </a:r>
          </a:p>
          <a:p>
            <a:pPr algn="l"/>
            <a:r>
              <a:rPr lang="en-US" dirty="0">
                <a:latin typeface="+mj-lt"/>
                <a:hlinkClick r:id="rId2"/>
              </a:rPr>
              <a:t>www.classsizematters.org</a:t>
            </a:r>
            <a:endParaRPr lang="en-US" dirty="0">
              <a:latin typeface="+mj-lt"/>
            </a:endParaRPr>
          </a:p>
          <a:p>
            <a:pPr algn="l"/>
            <a:r>
              <a:rPr lang="en-US" dirty="0">
                <a:latin typeface="+mj-lt"/>
                <a:hlinkClick r:id="rId3"/>
              </a:rPr>
              <a:t>Info@classsizematters.org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ACE20B9-23B1-4D5F-AD32-5D7B618B2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9" y="3251959"/>
            <a:ext cx="2416379" cy="200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3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4254BA-3A8A-46C0-80FC-8D7495C80145}"/>
              </a:ext>
            </a:extLst>
          </p:cNvPr>
          <p:cNvGraphicFramePr>
            <a:graphicFrameLocks/>
          </p:cNvGraphicFramePr>
          <p:nvPr/>
        </p:nvGraphicFramePr>
        <p:xfrm>
          <a:off x="489397" y="334852"/>
          <a:ext cx="11011437" cy="613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B08171-784C-4054-B07C-17A4AEA60197}"/>
              </a:ext>
            </a:extLst>
          </p:cNvPr>
          <p:cNvSpPr txBox="1"/>
          <p:nvPr/>
        </p:nvSpPr>
        <p:spPr>
          <a:xfrm>
            <a:off x="2686050" y="6181725"/>
            <a:ext cx="813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*Only HS students in social studies classes included to avoid double counting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18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DF1CD51-9EAA-4122-B8FB-AEB8BA4D2608}"/>
              </a:ext>
            </a:extLst>
          </p:cNvPr>
          <p:cNvGraphicFramePr>
            <a:graphicFrameLocks/>
          </p:cNvGraphicFramePr>
          <p:nvPr/>
        </p:nvGraphicFramePr>
        <p:xfrm>
          <a:off x="927279" y="333374"/>
          <a:ext cx="10597971" cy="591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591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22858677"/>
              </p:ext>
            </p:extLst>
          </p:nvPr>
        </p:nvGraphicFramePr>
        <p:xfrm>
          <a:off x="360607" y="476517"/>
          <a:ext cx="11430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23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F7DE414-8960-4327-BE76-381481AEEFEB}"/>
              </a:ext>
            </a:extLst>
          </p:cNvPr>
          <p:cNvGraphicFramePr>
            <a:graphicFrameLocks/>
          </p:cNvGraphicFramePr>
          <p:nvPr/>
        </p:nvGraphicFramePr>
        <p:xfrm>
          <a:off x="781050" y="447675"/>
          <a:ext cx="10477500" cy="584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8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96381936"/>
              </p:ext>
            </p:extLst>
          </p:nvPr>
        </p:nvGraphicFramePr>
        <p:xfrm>
          <a:off x="360606" y="489396"/>
          <a:ext cx="11430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386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70774EA-02AE-4382-85A2-3440B379BEB8}"/>
              </a:ext>
            </a:extLst>
          </p:cNvPr>
          <p:cNvGraphicFramePr>
            <a:graphicFrameLocks/>
          </p:cNvGraphicFramePr>
          <p:nvPr/>
        </p:nvGraphicFramePr>
        <p:xfrm>
          <a:off x="962025" y="619125"/>
          <a:ext cx="1067752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536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38468841"/>
              </p:ext>
            </p:extLst>
          </p:nvPr>
        </p:nvGraphicFramePr>
        <p:xfrm>
          <a:off x="502275" y="515156"/>
          <a:ext cx="11430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360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621E-EE4A-4A2F-B0D8-C00AC687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 what are we doing about this?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456D27-EBF2-4ACD-8AED-A94F0F1D5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797102"/>
              </p:ext>
            </p:extLst>
          </p:nvPr>
        </p:nvGraphicFramePr>
        <p:xfrm>
          <a:off x="664143" y="1442720"/>
          <a:ext cx="10689657" cy="473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E46A4-000F-44B6-9D5E-D1ABE266FE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42720"/>
            <a:ext cx="10515600" cy="4734243"/>
          </a:xfrm>
        </p:spPr>
        <p:txBody>
          <a:bodyPr>
            <a:normAutofit/>
          </a:bodyPr>
          <a:lstStyle/>
          <a:p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9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64B9-63B3-4B21-957A-98733DCE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overcrowding also an issue in many districts including D22.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F4E276-4580-4780-8018-5881CCCEC6A3}"/>
              </a:ext>
            </a:extLst>
          </p:cNvPr>
          <p:cNvSpPr/>
          <p:nvPr/>
        </p:nvSpPr>
        <p:spPr>
          <a:xfrm>
            <a:off x="539015" y="1857244"/>
            <a:ext cx="11365787" cy="59093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Calibri" panose="020F0502020204030204" pitchFamily="34" charset="0"/>
              </a:rPr>
              <a:t>C4E regs require capital plan be aligned with DOE’s class size reduction plan.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Calibri" panose="020F0502020204030204" pitchFamily="34" charset="0"/>
              </a:rPr>
              <a:t>Data in Blue Book shows that last year, there were 524,467 students in NYC schools at 100% utilization or more.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Calibri" panose="020F0502020204030204" pitchFamily="34" charset="0"/>
              </a:rPr>
              <a:t>This is 53.2% of all NYC students.</a:t>
            </a:r>
            <a:br>
              <a:rPr lang="en-US" sz="2800" dirty="0">
                <a:latin typeface="+mj-lt"/>
                <a:ea typeface="Calibri" panose="020F0502020204030204" pitchFamily="34" charset="0"/>
              </a:rPr>
            </a:br>
            <a:endParaRPr lang="en-US" sz="2800" dirty="0">
              <a:latin typeface="+mj-lt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Calibri" panose="020F0502020204030204" pitchFamily="34" charset="0"/>
              </a:rPr>
              <a:t>Though in some districts, there would be space to lower class size right now, probably not in most D22 schools.</a:t>
            </a:r>
          </a:p>
          <a:p>
            <a:endParaRPr lang="en-US" sz="4000" dirty="0">
              <a:latin typeface="+mj-lt"/>
            </a:endParaRPr>
          </a:p>
          <a:p>
            <a:endParaRPr lang="en-US" sz="40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81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54091466"/>
              </p:ext>
            </p:extLst>
          </p:nvPr>
        </p:nvGraphicFramePr>
        <p:xfrm>
          <a:off x="218941" y="495836"/>
          <a:ext cx="11526592" cy="636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87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4E25A-D01C-4A18-9FFC-392CC685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119036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are the UFT contractual class sizes limits?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27E7A8-A869-4677-B68B-E4F6DDF17E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511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9557402"/>
              </p:ext>
            </p:extLst>
          </p:nvPr>
        </p:nvGraphicFramePr>
        <p:xfrm>
          <a:off x="862884" y="682581"/>
          <a:ext cx="10650828" cy="567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057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9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Despite overcrowding and large class sizes, the Capital Plan decreased funded seats in many districts between Feb. 2019 and Nov.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6954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The Nov. 2019 proposed amendment to the Five-Year Capital Plan appears to increase by 572 funded seats </a:t>
            </a:r>
            <a:r>
              <a:rPr lang="en-US" sz="2400" b="1" i="1" dirty="0">
                <a:latin typeface="+mj-lt"/>
              </a:rPr>
              <a:t>but actually eliminates 1,772 seats for Districts 1-32 and HS.</a:t>
            </a:r>
            <a:br>
              <a:rPr lang="en-US" sz="2400" b="1" i="1" dirty="0">
                <a:latin typeface="+mj-lt"/>
              </a:rPr>
            </a:br>
            <a:endParaRPr lang="en-US" sz="2400" b="1" i="1" dirty="0">
              <a:latin typeface="+mj-lt"/>
            </a:endParaRPr>
          </a:p>
          <a:p>
            <a:r>
              <a:rPr lang="en-US" sz="2400" dirty="0">
                <a:latin typeface="+mj-lt"/>
              </a:rPr>
              <a:t>2,344 seats for D75 special education are now included in the total, though not in the Feb. 2019 Capital Plan.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D22 lost 298 seats between the Feb. 2019 and Nov. 2019 version– all seats planned for subdistrict Flatlands/</a:t>
            </a:r>
            <a:r>
              <a:rPr lang="en-US" sz="2400" dirty="0" err="1">
                <a:latin typeface="+mj-lt"/>
              </a:rPr>
              <a:t>Midwood</a:t>
            </a:r>
            <a:r>
              <a:rPr lang="en-US" sz="2400" dirty="0">
                <a:latin typeface="+mj-lt"/>
              </a:rPr>
              <a:t>/East Flatbush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Mill Basin subdistrict increased by 184 to 824 seats.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All the D22 seats are apparently </a:t>
            </a:r>
            <a:r>
              <a:rPr lang="en-US" sz="2400" dirty="0" err="1">
                <a:latin typeface="+mj-lt"/>
              </a:rPr>
              <a:t>unsited</a:t>
            </a:r>
            <a:r>
              <a:rPr lang="en-US" sz="2400" dirty="0">
                <a:latin typeface="+mj-lt"/>
              </a:rPr>
              <a:t> – as not listed “in process.”</a:t>
            </a:r>
          </a:p>
        </p:txBody>
      </p:sp>
    </p:spTree>
    <p:extLst>
      <p:ext uri="{BB962C8B-B14F-4D97-AF65-F5344CB8AC3E}">
        <p14:creationId xmlns:p14="http://schemas.microsoft.com/office/powerpoint/2010/main" val="1027898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School siting taskforce created by Local Law 168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145" y="1690688"/>
            <a:ext cx="10612655" cy="4486276"/>
          </a:xfrm>
        </p:spPr>
        <p:txBody>
          <a:bodyPr>
            <a:noAutofit/>
          </a:bodyPr>
          <a:lstStyle/>
          <a:p>
            <a:r>
              <a:rPr lang="en-US" sz="2300" dirty="0">
                <a:latin typeface="+mj-lt"/>
              </a:rPr>
              <a:t>Met only twice with no input from parent or City Council members.</a:t>
            </a:r>
            <a:br>
              <a:rPr lang="en-US" sz="2300" dirty="0">
                <a:latin typeface="+mj-lt"/>
              </a:rPr>
            </a:br>
            <a:endParaRPr lang="en-US" sz="2300" dirty="0">
              <a:latin typeface="+mj-lt"/>
            </a:endParaRPr>
          </a:p>
          <a:p>
            <a:r>
              <a:rPr lang="en-US" sz="2300" dirty="0">
                <a:latin typeface="+mj-lt"/>
              </a:rPr>
              <a:t>Produced a 2-page report which we </a:t>
            </a:r>
            <a:r>
              <a:rPr lang="en-US" sz="2300" dirty="0" err="1">
                <a:latin typeface="+mj-lt"/>
              </a:rPr>
              <a:t>FOILed</a:t>
            </a:r>
            <a:r>
              <a:rPr lang="en-US" sz="2300" dirty="0">
                <a:latin typeface="+mj-lt"/>
              </a:rPr>
              <a:t>, along with two spreadsheets.</a:t>
            </a:r>
            <a:br>
              <a:rPr lang="en-US" sz="2300" dirty="0">
                <a:latin typeface="+mj-lt"/>
              </a:rPr>
            </a:br>
            <a:endParaRPr lang="en-US" sz="2300" dirty="0">
              <a:latin typeface="+mj-lt"/>
            </a:endParaRPr>
          </a:p>
          <a:p>
            <a:r>
              <a:rPr lang="en-US" sz="2300" dirty="0">
                <a:latin typeface="+mj-lt"/>
              </a:rPr>
              <a:t>Out of 29,509 city-owned sites investigated in NYC, only </a:t>
            </a:r>
            <a:r>
              <a:rPr lang="en-US" sz="2300" b="1" dirty="0">
                <a:latin typeface="+mj-lt"/>
              </a:rPr>
              <a:t>two</a:t>
            </a:r>
            <a:r>
              <a:rPr lang="en-US" sz="2300" dirty="0">
                <a:latin typeface="+mj-lt"/>
              </a:rPr>
              <a:t> locations were deemed possible &amp; will be investigated as sites for new schools, one in D21 and the other in D23. </a:t>
            </a:r>
            <a:br>
              <a:rPr lang="en-US" sz="2300" dirty="0">
                <a:latin typeface="+mj-lt"/>
              </a:rPr>
            </a:br>
            <a:endParaRPr lang="en-US" sz="2300" dirty="0">
              <a:latin typeface="+mj-lt"/>
            </a:endParaRPr>
          </a:p>
          <a:p>
            <a:r>
              <a:rPr lang="en-US" sz="2300" dirty="0">
                <a:latin typeface="+mj-lt"/>
              </a:rPr>
              <a:t>Sites were removed from consideration for a variety of reasons, including being underwater, not meeting size requirements, not needed, or not being city-owned.</a:t>
            </a:r>
            <a:br>
              <a:rPr lang="en-US" sz="2300" dirty="0">
                <a:latin typeface="+mj-lt"/>
              </a:rPr>
            </a:br>
            <a:endParaRPr lang="en-US" sz="2300" dirty="0">
              <a:latin typeface="+mj-lt"/>
            </a:endParaRPr>
          </a:p>
          <a:p>
            <a:r>
              <a:rPr lang="en-US" sz="2300" dirty="0">
                <a:latin typeface="+mj-lt"/>
              </a:rPr>
              <a:t>The SCA did yet not review over 75% (22,000+) of identified empty lots because they’re not City-owned, claiming </a:t>
            </a:r>
            <a:r>
              <a:rPr lang="en-US" sz="2300" i="1" dirty="0">
                <a:latin typeface="+mj-lt"/>
              </a:rPr>
              <a:t>that these will be looked at “in the near future.”</a:t>
            </a:r>
          </a:p>
        </p:txBody>
      </p:sp>
    </p:spTree>
    <p:extLst>
      <p:ext uri="{BB962C8B-B14F-4D97-AF65-F5344CB8AC3E}">
        <p14:creationId xmlns:p14="http://schemas.microsoft.com/office/powerpoint/2010/main" val="46640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D22 School Sites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27 sites for D22 were investigated, and all were deemed unacceptable for the following reasons: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Land not usable (waterfront, irregular size, etc.)</a:t>
            </a:r>
          </a:p>
          <a:p>
            <a:r>
              <a:rPr lang="en-US" sz="2400" dirty="0">
                <a:latin typeface="+mj-lt"/>
              </a:rPr>
              <a:t>Land not available </a:t>
            </a:r>
          </a:p>
          <a:p>
            <a:r>
              <a:rPr lang="en-US" sz="2400" dirty="0">
                <a:latin typeface="+mj-lt"/>
              </a:rPr>
              <a:t>Not city-owned (though perhaps they will be analyzed in future )</a:t>
            </a:r>
          </a:p>
          <a:p>
            <a:r>
              <a:rPr lang="en-US" sz="2400" dirty="0">
                <a:latin typeface="+mj-lt"/>
              </a:rPr>
              <a:t>Land underwater</a:t>
            </a:r>
          </a:p>
        </p:txBody>
      </p:sp>
    </p:spTree>
    <p:extLst>
      <p:ext uri="{BB962C8B-B14F-4D97-AF65-F5344CB8AC3E}">
        <p14:creationId xmlns:p14="http://schemas.microsoft.com/office/powerpoint/2010/main" val="202911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2C22B-64BF-4F63-8393-829B8BD3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you can help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E0292B43-84FF-4FD2-B87B-3DDE7D9610B0}"/>
              </a:ext>
            </a:extLst>
          </p:cNvPr>
          <p:cNvGraphicFramePr/>
          <p:nvPr/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72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47730" y="389586"/>
          <a:ext cx="11273306" cy="616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47730" y="5632016"/>
            <a:ext cx="8822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*the lower figure uses 33 students as class size cap for non-Title I MS; the higher figure uses 30 as cap for Title I MS.  </a:t>
            </a:r>
          </a:p>
        </p:txBody>
      </p:sp>
    </p:spTree>
    <p:extLst>
      <p:ext uri="{BB962C8B-B14F-4D97-AF65-F5344CB8AC3E}">
        <p14:creationId xmlns:p14="http://schemas.microsoft.com/office/powerpoint/2010/main" val="256582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FC98D-1CC0-4C67-A549-653ABAE0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 2007, NYS Legislature passed a new law called the Contracts for Excellence (C4E)</a:t>
            </a:r>
          </a:p>
        </p:txBody>
      </p:sp>
    </p:spTree>
    <p:extLst>
      <p:ext uri="{BB962C8B-B14F-4D97-AF65-F5344CB8AC3E}">
        <p14:creationId xmlns:p14="http://schemas.microsoft.com/office/powerpoint/2010/main" val="1773112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FA86-4592-4BD6-A3AD-5E62E1BFB8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485775"/>
            <a:ext cx="10272713" cy="57864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C4E law states that in return for millions in new state funding, NYC has a legal obligation to:</a:t>
            </a:r>
            <a:b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1. Spend the funds to improve school conditions in six specified areas.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2. Create a plan to gradually reduce class sizes in all grades over five years in three grade spans.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3. In 2007, NYC submitted a 5-yr plan to reduce class sizes to no more than 20 in grades K-3; 23 in grades 4-8 and 25 in core HS classes.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4.  Yet instead of decreasing, class sizes increased sharply, starting in 2008.</a:t>
            </a:r>
          </a:p>
        </p:txBody>
      </p:sp>
    </p:spTree>
    <p:extLst>
      <p:ext uri="{BB962C8B-B14F-4D97-AF65-F5344CB8AC3E}">
        <p14:creationId xmlns:p14="http://schemas.microsoft.com/office/powerpoint/2010/main" val="84573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941987"/>
              </p:ext>
            </p:extLst>
          </p:nvPr>
        </p:nvGraphicFramePr>
        <p:xfrm>
          <a:off x="437882" y="360608"/>
          <a:ext cx="11359166" cy="613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834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388816"/>
              </p:ext>
            </p:extLst>
          </p:nvPr>
        </p:nvGraphicFramePr>
        <p:xfrm>
          <a:off x="412124" y="347729"/>
          <a:ext cx="11307651" cy="613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68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91210F-50DF-475E-A9E5-C9B24DE97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329328"/>
              </p:ext>
            </p:extLst>
          </p:nvPr>
        </p:nvGraphicFramePr>
        <p:xfrm>
          <a:off x="1085849" y="600075"/>
          <a:ext cx="9953625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797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AD93-C5E1-495C-AA95-DA1F586F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But average class sizes only tell part of the story!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i="1" dirty="0"/>
              <a:t>The total number of students in classes of 30 or more citywide has also increased since 2007.</a:t>
            </a:r>
            <a:br>
              <a:rPr lang="en-US" b="1" i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47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1172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Class Size Trends Citywide &amp; in District 22 plus school overcrowding</vt:lpstr>
      <vt:lpstr>What are the UFT contractual class sizes limits? </vt:lpstr>
      <vt:lpstr>PowerPoint Presentation</vt:lpstr>
      <vt:lpstr>In 2007, NYS Legislature passed a new law called the Contracts for Excellence (C4E)</vt:lpstr>
      <vt:lpstr>C4E law states that in return for millions in new state funding, NYC has a legal obligation to:  1. Spend the funds to improve school conditions in six specified areas.  2. Create a plan to gradually reduce class sizes in all grades over five years in three grade spans.  3. In 2007, NYC submitted a 5-yr plan to reduce class sizes to no more than 20 in grades K-3; 23 in grades 4-8 and 25 in core HS classes.  4.  Yet instead of decreasing, class sizes increased sharply, starting in 2008.</vt:lpstr>
      <vt:lpstr>PowerPoint Presentation</vt:lpstr>
      <vt:lpstr>PowerPoint Presentation</vt:lpstr>
      <vt:lpstr>PowerPoint Presentation</vt:lpstr>
      <vt:lpstr>         But average class sizes only tell part of the story!      The total number of students in classes of 30 or more citywide has also increased since 2007.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are we doing about this?</vt:lpstr>
      <vt:lpstr>School overcrowding also an issue in many districts including D22.</vt:lpstr>
      <vt:lpstr>PowerPoint Presentation</vt:lpstr>
      <vt:lpstr>PowerPoint Presentation</vt:lpstr>
      <vt:lpstr>Despite overcrowding and large class sizes, the Capital Plan decreased funded seats in many districts between Feb. 2019 and Nov. 2019</vt:lpstr>
      <vt:lpstr>School siting taskforce created by Local Law 168 </vt:lpstr>
      <vt:lpstr>D22 School Sites</vt:lpstr>
      <vt:lpstr>How you can help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size data 2019</dc:title>
  <dc:creator>leonie haimson</dc:creator>
  <cp:lastModifiedBy>Peter LaChance</cp:lastModifiedBy>
  <cp:revision>75</cp:revision>
  <dcterms:created xsi:type="dcterms:W3CDTF">2019-11-18T17:45:16Z</dcterms:created>
  <dcterms:modified xsi:type="dcterms:W3CDTF">2020-09-23T16:03:50Z</dcterms:modified>
</cp:coreProperties>
</file>