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1" r:id="rId2"/>
    <p:sldMasterId id="2147483673" r:id="rId3"/>
    <p:sldMasterId id="2147483685" r:id="rId4"/>
    <p:sldMasterId id="2147483698" r:id="rId5"/>
  </p:sldMasterIdLst>
  <p:notesMasterIdLst>
    <p:notesMasterId r:id="rId33"/>
  </p:notesMasterIdLst>
  <p:sldIdLst>
    <p:sldId id="256" r:id="rId6"/>
    <p:sldId id="364" r:id="rId7"/>
    <p:sldId id="332" r:id="rId8"/>
    <p:sldId id="331" r:id="rId9"/>
    <p:sldId id="305" r:id="rId10"/>
    <p:sldId id="328" r:id="rId11"/>
    <p:sldId id="308" r:id="rId12"/>
    <p:sldId id="341" r:id="rId13"/>
    <p:sldId id="363" r:id="rId14"/>
    <p:sldId id="356" r:id="rId15"/>
    <p:sldId id="352" r:id="rId16"/>
    <p:sldId id="354" r:id="rId17"/>
    <p:sldId id="345" r:id="rId18"/>
    <p:sldId id="297" r:id="rId19"/>
    <p:sldId id="339" r:id="rId20"/>
    <p:sldId id="340" r:id="rId21"/>
    <p:sldId id="337" r:id="rId22"/>
    <p:sldId id="338" r:id="rId23"/>
    <p:sldId id="264" r:id="rId24"/>
    <p:sldId id="365" r:id="rId25"/>
    <p:sldId id="335" r:id="rId26"/>
    <p:sldId id="366" r:id="rId27"/>
    <p:sldId id="367" r:id="rId28"/>
    <p:sldId id="368" r:id="rId29"/>
    <p:sldId id="360" r:id="rId30"/>
    <p:sldId id="361" r:id="rId31"/>
    <p:sldId id="369" r:id="rId32"/>
  </p:sldIdLst>
  <p:sldSz cx="9144000" cy="5143500" type="screen16x9"/>
  <p:notesSz cx="6858000" cy="92392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ie haimson" initials="lh" lastIdx="3" clrIdx="0">
    <p:extLst>
      <p:ext uri="{19B8F6BF-5375-455C-9EA6-DF929625EA0E}">
        <p15:presenceInfo xmlns:p15="http://schemas.microsoft.com/office/powerpoint/2012/main" userId="10446233a472546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14"/>
  </p:normalViewPr>
  <p:slideViewPr>
    <p:cSldViewPr snapToGrid="0">
      <p:cViewPr varScale="1">
        <p:scale>
          <a:sx n="95" d="100"/>
          <a:sy n="95" d="100"/>
        </p:scale>
        <p:origin x="69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2019-20\Nov%202019%20distrib%20class%20size.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Nov%202019%20distrib%20class%20size.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Nov%202019%20distrib%20class%20size.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Nov%202019%20distrib%20class%20size.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Leonie\Dropbox\Class%20Size%20Matters%20Team%20Folder\Data%20and%20Reports\Class%20Size%20Data\NYC%20class%20size%20vs.%20NYS%202016-2017.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Leonie\Dropbox\Class%20Size%20Matters%20Team%20Folder\Data%20and%20Reports\Class%20Size%20Data\2006-2019%20citywide%20&amp;%20district%20class%20size%20trends_mas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dirty="0">
                <a:solidFill>
                  <a:schemeClr val="tx1">
                    <a:lumMod val="85000"/>
                    <a:lumOff val="15000"/>
                  </a:schemeClr>
                </a:solidFill>
                <a:latin typeface="Calibri Light" panose="020F0302020204030204" pitchFamily="34" charset="0"/>
                <a:cs typeface="Calibri Light" panose="020F0302020204030204" pitchFamily="34" charset="0"/>
              </a:rPr>
              <a:t>Utilization rates in D21 Schools in CM </a:t>
            </a:r>
            <a:r>
              <a:rPr lang="en-US" sz="2400" b="1" dirty="0" err="1">
                <a:solidFill>
                  <a:schemeClr val="tx1">
                    <a:lumMod val="85000"/>
                    <a:lumOff val="15000"/>
                  </a:schemeClr>
                </a:solidFill>
                <a:latin typeface="Calibri Light" panose="020F0302020204030204" pitchFamily="34" charset="0"/>
                <a:cs typeface="Calibri Light" panose="020F0302020204030204" pitchFamily="34" charset="0"/>
              </a:rPr>
              <a:t>Treyger’s</a:t>
            </a:r>
            <a:r>
              <a:rPr lang="en-US" sz="2400" b="1" dirty="0">
                <a:solidFill>
                  <a:schemeClr val="tx1">
                    <a:lumMod val="85000"/>
                    <a:lumOff val="15000"/>
                  </a:schemeClr>
                </a:solidFill>
                <a:latin typeface="Calibri Light" panose="020F0302020204030204" pitchFamily="34" charset="0"/>
                <a:cs typeface="Calibri Light" panose="020F0302020204030204" pitchFamily="34" charset="0"/>
              </a:rPr>
              <a:t> district</a:t>
            </a:r>
            <a:endParaRPr lang="en-US" sz="2400" b="1" baseline="0" dirty="0">
              <a:solidFill>
                <a:schemeClr val="tx1">
                  <a:lumMod val="85000"/>
                  <a:lumOff val="15000"/>
                </a:schemeClr>
              </a:solidFill>
              <a:latin typeface="Calibri Light" panose="020F0302020204030204" pitchFamily="34" charset="0"/>
              <a:cs typeface="Calibri Light" panose="020F0302020204030204" pitchFamily="34" charset="0"/>
            </a:endParaRPr>
          </a:p>
          <a:p>
            <a:pPr>
              <a:defRPr sz="2400"/>
            </a:pPr>
            <a:r>
              <a:rPr lang="en-US" sz="2000" i="1" baseline="0" dirty="0">
                <a:solidFill>
                  <a:schemeClr val="tx1">
                    <a:lumMod val="85000"/>
                    <a:lumOff val="15000"/>
                  </a:schemeClr>
                </a:solidFill>
                <a:latin typeface="Calibri Light" panose="020F0302020204030204" pitchFamily="34" charset="0"/>
                <a:cs typeface="Calibri Light" panose="020F0302020204030204" pitchFamily="34" charset="0"/>
              </a:rPr>
              <a:t>Nine of 16 schools at or above 100% utilization</a:t>
            </a:r>
          </a:p>
          <a:p>
            <a:pPr>
              <a:defRPr sz="2400"/>
            </a:pPr>
            <a:r>
              <a:rPr lang="en-US" sz="2000" i="1" baseline="0" dirty="0">
                <a:solidFill>
                  <a:schemeClr val="tx1">
                    <a:lumMod val="85000"/>
                    <a:lumOff val="15000"/>
                  </a:schemeClr>
                </a:solidFill>
                <a:latin typeface="Calibri Light" panose="020F0302020204030204" pitchFamily="34" charset="0"/>
                <a:cs typeface="Calibri Light" panose="020F0302020204030204" pitchFamily="34" charset="0"/>
              </a:rPr>
              <a:t>63.7% of students in schools at or above 100% utilization</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5">
                <a:lumMod val="50000"/>
              </a:schemeClr>
            </a:solidFill>
            <a:ln>
              <a:noFill/>
            </a:ln>
            <a:effectLst/>
          </c:spPr>
          <c:invertIfNegative val="0"/>
          <c:dLbls>
            <c:dLbl>
              <c:idx val="0"/>
              <c:layout>
                <c:manualLayout>
                  <c:x val="1.4474009920737131E-3"/>
                  <c:y val="-7.96070545640542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2A-4AFC-934E-E8B1A8BCD67B}"/>
                </c:ext>
              </c:extLst>
            </c:dLbl>
            <c:dLbl>
              <c:idx val="13"/>
              <c:layout>
                <c:manualLayout>
                  <c:x val="-1.4474009920737131E-3"/>
                  <c:y val="-1.32678424273423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2A-4AFC-934E-E8B1A8BCD67B}"/>
                </c:ext>
              </c:extLst>
            </c:dLbl>
            <c:dLbl>
              <c:idx val="25"/>
              <c:layout>
                <c:manualLayout>
                  <c:x val="4.3422029762211394E-3"/>
                  <c:y val="-1.06142739418738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2A-4AFC-934E-E8B1A8BCD67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Trayger!$B$5:$B$20</c:f>
              <c:strCache>
                <c:ptCount val="16"/>
                <c:pt idx="0">
                  <c:v>P.S. 90</c:v>
                </c:pt>
                <c:pt idx="1">
                  <c:v>P.S. 095</c:v>
                </c:pt>
                <c:pt idx="2">
                  <c:v>P.S. 97 </c:v>
                </c:pt>
                <c:pt idx="3">
                  <c:v>P.S. 101</c:v>
                </c:pt>
                <c:pt idx="4">
                  <c:v>P.S. 128</c:v>
                </c:pt>
                <c:pt idx="5">
                  <c:v>P.S. 188 </c:v>
                </c:pt>
                <c:pt idx="6">
                  <c:v>P.S. 212 </c:v>
                </c:pt>
                <c:pt idx="7">
                  <c:v>P.S. 215 </c:v>
                </c:pt>
                <c:pt idx="8">
                  <c:v>P.S. 216</c:v>
                </c:pt>
                <c:pt idx="9">
                  <c:v>I.S. 228</c:v>
                </c:pt>
                <c:pt idx="10">
                  <c:v>P.S. 238</c:v>
                </c:pt>
                <c:pt idx="11">
                  <c:v>I.S. 239</c:v>
                </c:pt>
                <c:pt idx="12">
                  <c:v>I.S. 281</c:v>
                </c:pt>
                <c:pt idx="13">
                  <c:v>P.S. 288 </c:v>
                </c:pt>
                <c:pt idx="14">
                  <c:v>I.S. 303</c:v>
                </c:pt>
                <c:pt idx="15">
                  <c:v>P.S. 329</c:v>
                </c:pt>
              </c:strCache>
            </c:strRef>
          </c:cat>
          <c:val>
            <c:numRef>
              <c:f>Trayger!$F$5:$F$20</c:f>
              <c:numCache>
                <c:formatCode>General</c:formatCode>
                <c:ptCount val="16"/>
                <c:pt idx="0">
                  <c:v>96</c:v>
                </c:pt>
                <c:pt idx="1">
                  <c:v>111</c:v>
                </c:pt>
                <c:pt idx="2">
                  <c:v>130</c:v>
                </c:pt>
                <c:pt idx="3">
                  <c:v>161</c:v>
                </c:pt>
                <c:pt idx="4">
                  <c:v>128</c:v>
                </c:pt>
                <c:pt idx="5">
                  <c:v>51</c:v>
                </c:pt>
                <c:pt idx="6">
                  <c:v>104</c:v>
                </c:pt>
                <c:pt idx="7">
                  <c:v>129</c:v>
                </c:pt>
                <c:pt idx="8">
                  <c:v>106</c:v>
                </c:pt>
                <c:pt idx="9">
                  <c:v>106</c:v>
                </c:pt>
                <c:pt idx="10">
                  <c:v>82</c:v>
                </c:pt>
                <c:pt idx="11">
                  <c:v>80</c:v>
                </c:pt>
                <c:pt idx="12">
                  <c:v>123</c:v>
                </c:pt>
                <c:pt idx="13">
                  <c:v>94</c:v>
                </c:pt>
                <c:pt idx="14">
                  <c:v>68</c:v>
                </c:pt>
                <c:pt idx="15">
                  <c:v>73</c:v>
                </c:pt>
              </c:numCache>
            </c:numRef>
          </c:val>
          <c:extLst>
            <c:ext xmlns:c16="http://schemas.microsoft.com/office/drawing/2014/chart" uri="{C3380CC4-5D6E-409C-BE32-E72D297353CC}">
              <c16:uniqueId val="{00000003-C22A-4AFC-934E-E8B1A8BCD67B}"/>
            </c:ext>
          </c:extLst>
        </c:ser>
        <c:dLbls>
          <c:dLblPos val="outEnd"/>
          <c:showLegendKey val="0"/>
          <c:showVal val="1"/>
          <c:showCatName val="0"/>
          <c:showSerName val="0"/>
          <c:showPercent val="0"/>
          <c:showBubbleSize val="0"/>
        </c:dLbls>
        <c:gapWidth val="219"/>
        <c:overlap val="-27"/>
        <c:axId val="320733696"/>
        <c:axId val="320738008"/>
      </c:barChart>
      <c:catAx>
        <c:axId val="32073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0738008"/>
        <c:crosses val="autoZero"/>
        <c:auto val="1"/>
        <c:lblAlgn val="ctr"/>
        <c:lblOffset val="100"/>
        <c:noMultiLvlLbl val="0"/>
      </c:catAx>
      <c:valAx>
        <c:axId val="320738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0733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400" dirty="0">
                <a:solidFill>
                  <a:schemeClr val="tx1">
                    <a:lumMod val="85000"/>
                    <a:lumOff val="15000"/>
                  </a:schemeClr>
                </a:solidFill>
                <a:latin typeface="+mj-lt"/>
              </a:rPr>
              <a:t>At least *</a:t>
            </a:r>
            <a:r>
              <a:rPr lang="en-US" sz="2400" b="1" dirty="0">
                <a:solidFill>
                  <a:schemeClr val="tx1">
                    <a:lumMod val="85000"/>
                    <a:lumOff val="15000"/>
                  </a:schemeClr>
                </a:solidFill>
                <a:latin typeface="+mj-lt"/>
              </a:rPr>
              <a:t>325,430</a:t>
            </a:r>
            <a:r>
              <a:rPr lang="en-US" sz="2400" dirty="0">
                <a:solidFill>
                  <a:schemeClr val="tx1">
                    <a:lumMod val="85000"/>
                    <a:lumOff val="15000"/>
                  </a:schemeClr>
                </a:solidFill>
                <a:latin typeface="+mj-lt"/>
              </a:rPr>
              <a:t> NYC students in classes of 30 or</a:t>
            </a:r>
            <a:r>
              <a:rPr lang="en-US" sz="2400" baseline="0" dirty="0">
                <a:solidFill>
                  <a:schemeClr val="tx1">
                    <a:lumMod val="85000"/>
                    <a:lumOff val="15000"/>
                  </a:schemeClr>
                </a:solidFill>
                <a:latin typeface="+mj-lt"/>
              </a:rPr>
              <a:t> </a:t>
            </a:r>
            <a:r>
              <a:rPr lang="en-US" sz="2400" dirty="0">
                <a:solidFill>
                  <a:schemeClr val="tx1">
                    <a:lumMod val="85000"/>
                    <a:lumOff val="15000"/>
                  </a:schemeClr>
                </a:solidFill>
                <a:latin typeface="+mj-lt"/>
              </a:rPr>
              <a:t>more as of Oct. 31, 2019</a:t>
            </a:r>
          </a:p>
        </c:rich>
      </c:tx>
      <c:layout>
        <c:manualLayout>
          <c:xMode val="edge"/>
          <c:yMode val="edge"/>
          <c:x val="0.12016238159675237"/>
          <c:y val="1.1851851851851851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01535379796062"/>
          <c:y val="0.18815544188176975"/>
          <c:w val="0.8472146867974385"/>
          <c:h val="0.68088657143037368"/>
        </c:manualLayout>
      </c:layout>
      <c:barChart>
        <c:barDir val="col"/>
        <c:grouping val="clustered"/>
        <c:varyColors val="0"/>
        <c:ser>
          <c:idx val="0"/>
          <c:order val="0"/>
          <c:spPr>
            <a:solidFill>
              <a:schemeClr val="accent1"/>
            </a:solidFill>
            <a:ln>
              <a:noFill/>
            </a:ln>
            <a:effectLst/>
          </c:spPr>
          <c:invertIfNegative val="0"/>
          <c:dLbls>
            <c:dLbl>
              <c:idx val="2"/>
              <c:tx>
                <c:rich>
                  <a:bodyPr/>
                  <a:lstStyle/>
                  <a:p>
                    <a:r>
                      <a:rPr lang="en-US" dirty="0"/>
                      <a:t>*</a:t>
                    </a:r>
                    <a:r>
                      <a:rPr lang="en-US" sz="2000" b="0" i="0" u="none" strike="noStrike" baseline="0" dirty="0">
                        <a:effectLst/>
                      </a:rPr>
                      <a:t>177,618 </a:t>
                    </a:r>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F9F-4EC8-9ADA-C728648982C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classes 30 or more  chart'!$A$3:$A$5</c:f>
              <c:strCache>
                <c:ptCount val="3"/>
                <c:pt idx="0">
                  <c:v>K-3</c:v>
                </c:pt>
                <c:pt idx="1">
                  <c:v>4th-8th</c:v>
                </c:pt>
                <c:pt idx="2">
                  <c:v>HS (min)</c:v>
                </c:pt>
              </c:strCache>
            </c:strRef>
          </c:cat>
          <c:val>
            <c:numRef>
              <c:f>'total classes 30 or more  chart'!$B$3:$B$5</c:f>
              <c:numCache>
                <c:formatCode>#,##0</c:formatCode>
                <c:ptCount val="3"/>
                <c:pt idx="0">
                  <c:v>35562</c:v>
                </c:pt>
                <c:pt idx="1">
                  <c:v>112250</c:v>
                </c:pt>
                <c:pt idx="2">
                  <c:v>177618</c:v>
                </c:pt>
              </c:numCache>
            </c:numRef>
          </c:val>
          <c:extLst>
            <c:ext xmlns:c16="http://schemas.microsoft.com/office/drawing/2014/chart" uri="{C3380CC4-5D6E-409C-BE32-E72D297353CC}">
              <c16:uniqueId val="{00000000-CF9F-4EC8-9ADA-C728648982CF}"/>
            </c:ext>
          </c:extLst>
        </c:ser>
        <c:dLbls>
          <c:showLegendKey val="0"/>
          <c:showVal val="0"/>
          <c:showCatName val="0"/>
          <c:showSerName val="0"/>
          <c:showPercent val="0"/>
          <c:showBubbleSize val="0"/>
        </c:dLbls>
        <c:gapWidth val="219"/>
        <c:overlap val="-27"/>
        <c:axId val="349472488"/>
        <c:axId val="349472880"/>
      </c:barChart>
      <c:catAx>
        <c:axId val="34947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9472880"/>
        <c:crosses val="autoZero"/>
        <c:auto val="1"/>
        <c:lblAlgn val="ctr"/>
        <c:lblOffset val="100"/>
        <c:noMultiLvlLbl val="0"/>
      </c:catAx>
      <c:valAx>
        <c:axId val="349472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49472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dirty="0">
                <a:solidFill>
                  <a:schemeClr val="tx1">
                    <a:lumMod val="85000"/>
                    <a:lumOff val="15000"/>
                  </a:schemeClr>
                </a:solidFill>
                <a:latin typeface="+mj-lt"/>
              </a:rPr>
              <a:t>Number of Kindergarten</a:t>
            </a:r>
            <a:r>
              <a:rPr lang="en-US" sz="2400" b="0" baseline="0" dirty="0">
                <a:solidFill>
                  <a:schemeClr val="tx1">
                    <a:lumMod val="85000"/>
                    <a:lumOff val="15000"/>
                  </a:schemeClr>
                </a:solidFill>
                <a:latin typeface="+mj-lt"/>
              </a:rPr>
              <a:t> students in classes of </a:t>
            </a:r>
            <a:r>
              <a:rPr lang="en-US" sz="2400" b="0" dirty="0">
                <a:solidFill>
                  <a:schemeClr val="tx1">
                    <a:lumMod val="85000"/>
                    <a:lumOff val="15000"/>
                  </a:schemeClr>
                </a:solidFill>
                <a:latin typeface="+mj-lt"/>
              </a:rPr>
              <a:t>25 or more has increased 68% since 2007</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857666340094717E-2"/>
          <c:y val="0.24081196317394624"/>
          <c:w val="0.89896056518743073"/>
          <c:h val="0.66551640918070532"/>
        </c:manualLayout>
      </c:layout>
      <c:barChart>
        <c:barDir val="col"/>
        <c:grouping val="clustered"/>
        <c:varyColors val="0"/>
        <c:ser>
          <c:idx val="0"/>
          <c:order val="0"/>
          <c:tx>
            <c:strRef>
              <c:f>charts!$B$11</c:f>
              <c:strCache>
                <c:ptCount val="1"/>
                <c:pt idx="0">
                  <c:v>K in 25 or more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charts!$C$10:$D$10</c:f>
              <c:numCache>
                <c:formatCode>General</c:formatCode>
                <c:ptCount val="2"/>
                <c:pt idx="0">
                  <c:v>2007</c:v>
                </c:pt>
                <c:pt idx="1">
                  <c:v>2019</c:v>
                </c:pt>
              </c:numCache>
            </c:numRef>
          </c:cat>
          <c:val>
            <c:numRef>
              <c:f>charts!$C$11:$D$11</c:f>
              <c:numCache>
                <c:formatCode>#,##0</c:formatCode>
                <c:ptCount val="2"/>
                <c:pt idx="0">
                  <c:v>11174</c:v>
                </c:pt>
                <c:pt idx="1">
                  <c:v>18768</c:v>
                </c:pt>
              </c:numCache>
            </c:numRef>
          </c:val>
          <c:extLst>
            <c:ext xmlns:c16="http://schemas.microsoft.com/office/drawing/2014/chart" uri="{C3380CC4-5D6E-409C-BE32-E72D297353CC}">
              <c16:uniqueId val="{00000000-661D-4F3A-A4AC-4A88AB1D4E5E}"/>
            </c:ext>
          </c:extLst>
        </c:ser>
        <c:dLbls>
          <c:showLegendKey val="0"/>
          <c:showVal val="0"/>
          <c:showCatName val="0"/>
          <c:showSerName val="0"/>
          <c:showPercent val="0"/>
          <c:showBubbleSize val="0"/>
        </c:dLbls>
        <c:gapWidth val="219"/>
        <c:overlap val="-27"/>
        <c:axId val="275220064"/>
        <c:axId val="275220848"/>
      </c:barChart>
      <c:catAx>
        <c:axId val="27522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75220848"/>
        <c:crosses val="autoZero"/>
        <c:auto val="1"/>
        <c:lblAlgn val="ctr"/>
        <c:lblOffset val="100"/>
        <c:noMultiLvlLbl val="0"/>
      </c:catAx>
      <c:valAx>
        <c:axId val="275220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5220064"/>
        <c:crosses val="autoZero"/>
        <c:crossBetween val="between"/>
        <c:majorUnit val="4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solidFill>
                  <a:schemeClr val="tx1">
                    <a:lumMod val="85000"/>
                    <a:lumOff val="15000"/>
                  </a:schemeClr>
                </a:solidFill>
                <a:latin typeface="+mj-lt"/>
              </a:rPr>
              <a:t>Number</a:t>
            </a:r>
            <a:r>
              <a:rPr lang="en-US" sz="2400" baseline="0" dirty="0">
                <a:solidFill>
                  <a:schemeClr val="tx1">
                    <a:lumMod val="85000"/>
                    <a:lumOff val="15000"/>
                  </a:schemeClr>
                </a:solidFill>
                <a:latin typeface="+mj-lt"/>
              </a:rPr>
              <a:t> of 1st-3rd graders in classes of 30 or more has increased </a:t>
            </a:r>
            <a:r>
              <a:rPr lang="en-US" sz="2400" b="0" baseline="0" dirty="0">
                <a:solidFill>
                  <a:schemeClr val="tx1">
                    <a:lumMod val="85000"/>
                    <a:lumOff val="15000"/>
                  </a:schemeClr>
                </a:solidFill>
                <a:latin typeface="+mj-lt"/>
              </a:rPr>
              <a:t>by</a:t>
            </a:r>
            <a:r>
              <a:rPr lang="en-US" sz="2400" b="1" baseline="0" dirty="0">
                <a:solidFill>
                  <a:schemeClr val="tx1">
                    <a:lumMod val="85000"/>
                    <a:lumOff val="15000"/>
                  </a:schemeClr>
                </a:solidFill>
                <a:latin typeface="+mj-lt"/>
              </a:rPr>
              <a:t> </a:t>
            </a:r>
            <a:r>
              <a:rPr lang="en-US" sz="2400" b="1" i="0" baseline="0" dirty="0">
                <a:solidFill>
                  <a:schemeClr val="tx1">
                    <a:lumMod val="85000"/>
                    <a:lumOff val="15000"/>
                  </a:schemeClr>
                </a:solidFill>
                <a:latin typeface="+mj-lt"/>
              </a:rPr>
              <a:t>2,893%</a:t>
            </a:r>
            <a:r>
              <a:rPr lang="en-US" sz="2400" b="1" baseline="0" dirty="0">
                <a:solidFill>
                  <a:schemeClr val="tx1">
                    <a:lumMod val="85000"/>
                    <a:lumOff val="15000"/>
                  </a:schemeClr>
                </a:solidFill>
                <a:latin typeface="+mj-lt"/>
              </a:rPr>
              <a:t> </a:t>
            </a:r>
            <a:r>
              <a:rPr lang="en-US" sz="2400" baseline="0" dirty="0">
                <a:solidFill>
                  <a:schemeClr val="tx1">
                    <a:lumMod val="85000"/>
                    <a:lumOff val="15000"/>
                  </a:schemeClr>
                </a:solidFill>
                <a:latin typeface="+mj-lt"/>
              </a:rPr>
              <a:t>since 2007</a:t>
            </a:r>
            <a:endParaRPr lang="en-US" sz="2400" dirty="0">
              <a:solidFill>
                <a:schemeClr val="tx1">
                  <a:lumMod val="85000"/>
                  <a:lumOff val="15000"/>
                </a:schemeClr>
              </a:solidFill>
              <a:latin typeface="+mj-l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charts!$C$5:$D$5</c:f>
              <c:numCache>
                <c:formatCode>General</c:formatCode>
                <c:ptCount val="2"/>
                <c:pt idx="0">
                  <c:v>2007</c:v>
                </c:pt>
                <c:pt idx="1">
                  <c:v>2019</c:v>
                </c:pt>
              </c:numCache>
            </c:numRef>
          </c:cat>
          <c:val>
            <c:numRef>
              <c:f>charts!$C$6:$D$6</c:f>
              <c:numCache>
                <c:formatCode>#,##0</c:formatCode>
                <c:ptCount val="2"/>
                <c:pt idx="0">
                  <c:v>1185</c:v>
                </c:pt>
                <c:pt idx="1">
                  <c:v>35471</c:v>
                </c:pt>
              </c:numCache>
            </c:numRef>
          </c:val>
          <c:extLst>
            <c:ext xmlns:c16="http://schemas.microsoft.com/office/drawing/2014/chart" uri="{C3380CC4-5D6E-409C-BE32-E72D297353CC}">
              <c16:uniqueId val="{00000000-BE04-46BD-801D-14079BFB4666}"/>
            </c:ext>
          </c:extLst>
        </c:ser>
        <c:dLbls>
          <c:showLegendKey val="0"/>
          <c:showVal val="0"/>
          <c:showCatName val="0"/>
          <c:showSerName val="0"/>
          <c:showPercent val="0"/>
          <c:showBubbleSize val="0"/>
        </c:dLbls>
        <c:gapWidth val="219"/>
        <c:overlap val="-27"/>
        <c:axId val="262103968"/>
        <c:axId val="262104360"/>
      </c:barChart>
      <c:catAx>
        <c:axId val="26210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62104360"/>
        <c:crosses val="autoZero"/>
        <c:auto val="1"/>
        <c:lblAlgn val="ctr"/>
        <c:lblOffset val="100"/>
        <c:noMultiLvlLbl val="0"/>
      </c:catAx>
      <c:valAx>
        <c:axId val="262104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62103968"/>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solidFill>
                  <a:schemeClr val="tx1">
                    <a:lumMod val="85000"/>
                    <a:lumOff val="15000"/>
                  </a:schemeClr>
                </a:solidFill>
                <a:latin typeface="+mj-lt"/>
              </a:rPr>
              <a:t>Number of 4th-8th graders in classes of 30 or more has increased by 35% since 2007</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charts!$B$22</c:f>
              <c:strCache>
                <c:ptCount val="1"/>
                <c:pt idx="0">
                  <c:v>gr 4-8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charts!$C$21:$D$21</c:f>
              <c:numCache>
                <c:formatCode>General</c:formatCode>
                <c:ptCount val="2"/>
                <c:pt idx="0">
                  <c:v>2007</c:v>
                </c:pt>
                <c:pt idx="1">
                  <c:v>2019</c:v>
                </c:pt>
              </c:numCache>
            </c:numRef>
          </c:cat>
          <c:val>
            <c:numRef>
              <c:f>charts!$C$22:$D$22</c:f>
              <c:numCache>
                <c:formatCode>#,##0</c:formatCode>
                <c:ptCount val="2"/>
                <c:pt idx="0">
                  <c:v>83055</c:v>
                </c:pt>
                <c:pt idx="1">
                  <c:v>112250</c:v>
                </c:pt>
              </c:numCache>
            </c:numRef>
          </c:val>
          <c:extLst>
            <c:ext xmlns:c16="http://schemas.microsoft.com/office/drawing/2014/chart" uri="{C3380CC4-5D6E-409C-BE32-E72D297353CC}">
              <c16:uniqueId val="{00000000-715A-4F94-AEBA-C403ECCFC4BF}"/>
            </c:ext>
          </c:extLst>
        </c:ser>
        <c:dLbls>
          <c:showLegendKey val="0"/>
          <c:showVal val="0"/>
          <c:showCatName val="0"/>
          <c:showSerName val="0"/>
          <c:showPercent val="0"/>
          <c:showBubbleSize val="0"/>
        </c:dLbls>
        <c:gapWidth val="219"/>
        <c:overlap val="-27"/>
        <c:axId val="275223984"/>
        <c:axId val="275224768"/>
      </c:barChart>
      <c:catAx>
        <c:axId val="27522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75224768"/>
        <c:crosses val="autoZero"/>
        <c:auto val="1"/>
        <c:lblAlgn val="ctr"/>
        <c:lblOffset val="100"/>
        <c:noMultiLvlLbl val="0"/>
      </c:catAx>
      <c:valAx>
        <c:axId val="275224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5223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b="1" dirty="0">
                <a:solidFill>
                  <a:schemeClr val="tx1">
                    <a:lumMod val="85000"/>
                    <a:lumOff val="15000"/>
                  </a:schemeClr>
                </a:solidFill>
                <a:latin typeface="Calibri Light" panose="020F0302020204030204" pitchFamily="34" charset="0"/>
                <a:cs typeface="Calibri Light" panose="020F0302020204030204" pitchFamily="34" charset="0"/>
              </a:rPr>
              <a:t>D20 School Utilization under Council Member Treyger</a:t>
            </a:r>
          </a:p>
          <a:p>
            <a:pPr>
              <a:defRPr sz="2400"/>
            </a:pPr>
            <a:r>
              <a:rPr lang="en-US" sz="2000" i="1" dirty="0">
                <a:solidFill>
                  <a:schemeClr val="tx1">
                    <a:lumMod val="85000"/>
                    <a:lumOff val="15000"/>
                  </a:schemeClr>
                </a:solidFill>
                <a:latin typeface="Calibri Light" panose="020F0302020204030204" pitchFamily="34" charset="0"/>
                <a:cs typeface="Calibri Light" panose="020F0302020204030204" pitchFamily="34" charset="0"/>
              </a:rPr>
              <a:t>All three</a:t>
            </a:r>
            <a:r>
              <a:rPr lang="en-US" sz="2000" i="1" baseline="0" dirty="0">
                <a:solidFill>
                  <a:schemeClr val="tx1">
                    <a:lumMod val="85000"/>
                    <a:lumOff val="15000"/>
                  </a:schemeClr>
                </a:solidFill>
                <a:latin typeface="Calibri Light" panose="020F0302020204030204" pitchFamily="34" charset="0"/>
                <a:cs typeface="Calibri Light" panose="020F0302020204030204" pitchFamily="34" charset="0"/>
              </a:rPr>
              <a:t> schools at or above 100% utilization</a:t>
            </a:r>
          </a:p>
          <a:p>
            <a:pPr>
              <a:defRPr sz="2400"/>
            </a:pPr>
            <a:r>
              <a:rPr lang="en-US" sz="2000" i="1" baseline="0" dirty="0">
                <a:solidFill>
                  <a:schemeClr val="tx1">
                    <a:lumMod val="85000"/>
                    <a:lumOff val="15000"/>
                  </a:schemeClr>
                </a:solidFill>
                <a:latin typeface="Calibri Light" panose="020F0302020204030204" pitchFamily="34" charset="0"/>
                <a:cs typeface="Calibri Light" panose="020F0302020204030204" pitchFamily="34" charset="0"/>
              </a:rPr>
              <a:t>100% of students in schools at or above 100% utilization</a:t>
            </a:r>
            <a:endParaRPr lang="en-US" sz="2000" i="1" dirty="0">
              <a:solidFill>
                <a:schemeClr val="tx1">
                  <a:lumMod val="85000"/>
                  <a:lumOff val="15000"/>
                </a:schemeClr>
              </a:solidFill>
              <a:latin typeface="Calibri Light" panose="020F0302020204030204" pitchFamily="34" charset="0"/>
              <a:cs typeface="Calibri Light" panose="020F0302020204030204" pitchFamily="34" charset="0"/>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5">
                <a:lumMod val="50000"/>
              </a:schemeClr>
            </a:solidFill>
            <a:ln>
              <a:noFill/>
            </a:ln>
            <a:effectLst/>
          </c:spPr>
          <c:invertIfNegative val="0"/>
          <c:dLbls>
            <c:dLbl>
              <c:idx val="4"/>
              <c:layout>
                <c:manualLayout>
                  <c:x val="0"/>
                  <c:y val="-2.7370135173985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61-4EBD-8894-CCB5AF3BB13A}"/>
                </c:ext>
              </c:extLst>
            </c:dLbl>
            <c:dLbl>
              <c:idx val="6"/>
              <c:layout>
                <c:manualLayout>
                  <c:x val="0"/>
                  <c:y val="-1.09480540695943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61-4EBD-8894-CCB5AF3BB13A}"/>
                </c:ext>
              </c:extLst>
            </c:dLbl>
            <c:dLbl>
              <c:idx val="7"/>
              <c:layout>
                <c:manualLayout>
                  <c:x val="-1.1029912504411367E-16"/>
                  <c:y val="5.47402703479714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61-4EBD-8894-CCB5AF3BB13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Trayger!$B$2:$B$4</c:f>
              <c:strCache>
                <c:ptCount val="3"/>
                <c:pt idx="0">
                  <c:v>P.S. 186 Dr. Irving A Gladstone</c:v>
                </c:pt>
                <c:pt idx="1">
                  <c:v>P.S. 205 Clarion</c:v>
                </c:pt>
                <c:pt idx="2">
                  <c:v>P.S. 247 Brooklyn</c:v>
                </c:pt>
              </c:strCache>
            </c:strRef>
          </c:cat>
          <c:val>
            <c:numRef>
              <c:f>Trayger!$F$2:$F$4</c:f>
              <c:numCache>
                <c:formatCode>General</c:formatCode>
                <c:ptCount val="3"/>
                <c:pt idx="0">
                  <c:v>130</c:v>
                </c:pt>
                <c:pt idx="1">
                  <c:v>147</c:v>
                </c:pt>
                <c:pt idx="2">
                  <c:v>151</c:v>
                </c:pt>
              </c:numCache>
            </c:numRef>
          </c:val>
          <c:extLst>
            <c:ext xmlns:c16="http://schemas.microsoft.com/office/drawing/2014/chart" uri="{C3380CC4-5D6E-409C-BE32-E72D297353CC}">
              <c16:uniqueId val="{00000003-9061-4EBD-8894-CCB5AF3BB13A}"/>
            </c:ext>
          </c:extLst>
        </c:ser>
        <c:dLbls>
          <c:dLblPos val="outEnd"/>
          <c:showLegendKey val="0"/>
          <c:showVal val="1"/>
          <c:showCatName val="0"/>
          <c:showSerName val="0"/>
          <c:showPercent val="0"/>
          <c:showBubbleSize val="0"/>
        </c:dLbls>
        <c:gapWidth val="219"/>
        <c:overlap val="-27"/>
        <c:axId val="320734872"/>
        <c:axId val="320730952"/>
      </c:barChart>
      <c:catAx>
        <c:axId val="32073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20730952"/>
        <c:crosses val="autoZero"/>
        <c:auto val="1"/>
        <c:lblAlgn val="ctr"/>
        <c:lblOffset val="100"/>
        <c:noMultiLvlLbl val="0"/>
      </c:catAx>
      <c:valAx>
        <c:axId val="32073095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0734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b="1" dirty="0">
                <a:solidFill>
                  <a:schemeClr val="tx1"/>
                </a:solidFill>
                <a:latin typeface="+mj-lt"/>
              </a:rPr>
              <a:t>Change in funded </a:t>
            </a:r>
            <a:r>
              <a:rPr lang="en-US" sz="2000" b="1" baseline="0" dirty="0">
                <a:solidFill>
                  <a:schemeClr val="tx1"/>
                </a:solidFill>
                <a:latin typeface="+mj-lt"/>
              </a:rPr>
              <a:t>Seats Between Feb. 2019 and Nov. 2019</a:t>
            </a:r>
            <a:endParaRPr lang="en-US" sz="2000" b="1" dirty="0">
              <a:solidFill>
                <a:schemeClr val="tx1"/>
              </a:solidFill>
              <a:latin typeface="+mj-lt"/>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Difference Between Feb. 2019 ID Need &amp; Nov. 2019 ID Need</c:v>
                </c:pt>
              </c:strCache>
            </c:strRef>
          </c:tx>
          <c:spPr>
            <a:solidFill>
              <a:schemeClr val="bg2">
                <a:lumMod val="75000"/>
              </a:schemeClr>
            </a:solidFill>
            <a:ln>
              <a:noFill/>
            </a:ln>
            <a:effectLst/>
          </c:spPr>
          <c:invertIfNegative val="0"/>
          <c:dPt>
            <c:idx val="0"/>
            <c:invertIfNegative val="0"/>
            <c:bubble3D val="0"/>
            <c:spPr>
              <a:solidFill>
                <a:srgbClr val="FF2121"/>
              </a:solidFill>
              <a:ln>
                <a:noFill/>
              </a:ln>
              <a:effectLst/>
            </c:spPr>
            <c:extLst>
              <c:ext xmlns:c16="http://schemas.microsoft.com/office/drawing/2014/chart" uri="{C3380CC4-5D6E-409C-BE32-E72D297353CC}">
                <c16:uniqueId val="{00000001-9AF9-4C17-89CF-F77319A4B18C}"/>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9AF9-4C17-89CF-F77319A4B18C}"/>
              </c:ext>
            </c:extLst>
          </c:dPt>
          <c:dPt>
            <c:idx val="2"/>
            <c:invertIfNegative val="0"/>
            <c:bubble3D val="0"/>
            <c:spPr>
              <a:solidFill>
                <a:srgbClr val="FF2121"/>
              </a:solidFill>
              <a:ln>
                <a:noFill/>
              </a:ln>
              <a:effectLst/>
            </c:spPr>
            <c:extLst>
              <c:ext xmlns:c16="http://schemas.microsoft.com/office/drawing/2014/chart" uri="{C3380CC4-5D6E-409C-BE32-E72D297353CC}">
                <c16:uniqueId val="{00000005-9AF9-4C17-89CF-F77319A4B18C}"/>
              </c:ext>
            </c:extLst>
          </c:dPt>
          <c:dPt>
            <c:idx val="3"/>
            <c:invertIfNegative val="0"/>
            <c:bubble3D val="0"/>
            <c:spPr>
              <a:solidFill>
                <a:srgbClr val="FF2121"/>
              </a:solidFill>
              <a:ln>
                <a:noFill/>
              </a:ln>
              <a:effectLst/>
            </c:spPr>
            <c:extLst>
              <c:ext xmlns:c16="http://schemas.microsoft.com/office/drawing/2014/chart" uri="{C3380CC4-5D6E-409C-BE32-E72D297353CC}">
                <c16:uniqueId val="{00000007-9AF9-4C17-89CF-F77319A4B18C}"/>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9AF9-4C17-89CF-F77319A4B18C}"/>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9AF9-4C17-89CF-F77319A4B18C}"/>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9AF9-4C17-89CF-F77319A4B18C}"/>
              </c:ext>
            </c:extLst>
          </c:dPt>
          <c:dPt>
            <c:idx val="7"/>
            <c:invertIfNegative val="0"/>
            <c:bubble3D val="0"/>
            <c:spPr>
              <a:solidFill>
                <a:schemeClr val="accent6"/>
              </a:solidFill>
              <a:ln>
                <a:noFill/>
              </a:ln>
              <a:effectLst/>
            </c:spPr>
            <c:extLst>
              <c:ext xmlns:c16="http://schemas.microsoft.com/office/drawing/2014/chart" uri="{C3380CC4-5D6E-409C-BE32-E72D297353CC}">
                <c16:uniqueId val="{0000000F-9AF9-4C17-89CF-F77319A4B18C}"/>
              </c:ext>
            </c:extLst>
          </c:dPt>
          <c:dPt>
            <c:idx val="8"/>
            <c:invertIfNegative val="0"/>
            <c:bubble3D val="0"/>
            <c:spPr>
              <a:solidFill>
                <a:srgbClr val="FF2121"/>
              </a:solidFill>
              <a:ln>
                <a:noFill/>
              </a:ln>
              <a:effectLst/>
            </c:spPr>
            <c:extLst>
              <c:ext xmlns:c16="http://schemas.microsoft.com/office/drawing/2014/chart" uri="{C3380CC4-5D6E-409C-BE32-E72D297353CC}">
                <c16:uniqueId val="{00000011-9AF9-4C17-89CF-F77319A4B18C}"/>
              </c:ext>
            </c:extLst>
          </c:dPt>
          <c:dPt>
            <c:idx val="9"/>
            <c:invertIfNegative val="0"/>
            <c:bubble3D val="0"/>
            <c:spPr>
              <a:solidFill>
                <a:srgbClr val="FF2121"/>
              </a:solidFill>
              <a:ln>
                <a:noFill/>
              </a:ln>
              <a:effectLst/>
            </c:spPr>
            <c:extLst>
              <c:ext xmlns:c16="http://schemas.microsoft.com/office/drawing/2014/chart" uri="{C3380CC4-5D6E-409C-BE32-E72D297353CC}">
                <c16:uniqueId val="{00000013-9AF9-4C17-89CF-F77319A4B18C}"/>
              </c:ext>
            </c:extLst>
          </c:dPt>
          <c:dPt>
            <c:idx val="10"/>
            <c:invertIfNegative val="0"/>
            <c:bubble3D val="0"/>
            <c:spPr>
              <a:solidFill>
                <a:schemeClr val="accent6"/>
              </a:solidFill>
              <a:ln>
                <a:noFill/>
              </a:ln>
              <a:effectLst/>
            </c:spPr>
            <c:extLst>
              <c:ext xmlns:c16="http://schemas.microsoft.com/office/drawing/2014/chart" uri="{C3380CC4-5D6E-409C-BE32-E72D297353CC}">
                <c16:uniqueId val="{00000015-9AF9-4C17-89CF-F77319A4B18C}"/>
              </c:ext>
            </c:extLst>
          </c:dPt>
          <c:dPt>
            <c:idx val="11"/>
            <c:invertIfNegative val="0"/>
            <c:bubble3D val="0"/>
            <c:spPr>
              <a:solidFill>
                <a:srgbClr val="FF2121"/>
              </a:solidFill>
              <a:ln>
                <a:noFill/>
              </a:ln>
              <a:effectLst/>
            </c:spPr>
            <c:extLst>
              <c:ext xmlns:c16="http://schemas.microsoft.com/office/drawing/2014/chart" uri="{C3380CC4-5D6E-409C-BE32-E72D297353CC}">
                <c16:uniqueId val="{00000017-9AF9-4C17-89CF-F77319A4B18C}"/>
              </c:ext>
            </c:extLst>
          </c:dPt>
          <c:dPt>
            <c:idx val="12"/>
            <c:invertIfNegative val="0"/>
            <c:bubble3D val="0"/>
            <c:spPr>
              <a:solidFill>
                <a:srgbClr val="FF2121"/>
              </a:solidFill>
              <a:ln>
                <a:noFill/>
              </a:ln>
              <a:effectLst/>
            </c:spPr>
            <c:extLst>
              <c:ext xmlns:c16="http://schemas.microsoft.com/office/drawing/2014/chart" uri="{C3380CC4-5D6E-409C-BE32-E72D297353CC}">
                <c16:uniqueId val="{00000019-9AF9-4C17-89CF-F77319A4B18C}"/>
              </c:ext>
            </c:extLst>
          </c:dPt>
          <c:dPt>
            <c:idx val="13"/>
            <c:invertIfNegative val="0"/>
            <c:bubble3D val="0"/>
            <c:spPr>
              <a:solidFill>
                <a:schemeClr val="accent6"/>
              </a:solidFill>
              <a:ln>
                <a:noFill/>
              </a:ln>
              <a:effectLst/>
            </c:spPr>
            <c:extLst>
              <c:ext xmlns:c16="http://schemas.microsoft.com/office/drawing/2014/chart" uri="{C3380CC4-5D6E-409C-BE32-E72D297353CC}">
                <c16:uniqueId val="{0000001B-9AF9-4C17-89CF-F77319A4B18C}"/>
              </c:ext>
            </c:extLst>
          </c:dPt>
          <c:dPt>
            <c:idx val="15"/>
            <c:invertIfNegative val="0"/>
            <c:bubble3D val="0"/>
            <c:spPr>
              <a:solidFill>
                <a:schemeClr val="accent6"/>
              </a:solidFill>
              <a:ln>
                <a:noFill/>
              </a:ln>
              <a:effectLst/>
            </c:spPr>
            <c:extLst>
              <c:ext xmlns:c16="http://schemas.microsoft.com/office/drawing/2014/chart" uri="{C3380CC4-5D6E-409C-BE32-E72D297353CC}">
                <c16:uniqueId val="{0000001D-9AF9-4C17-89CF-F77319A4B18C}"/>
              </c:ext>
            </c:extLst>
          </c:dPt>
          <c:dPt>
            <c:idx val="16"/>
            <c:invertIfNegative val="0"/>
            <c:bubble3D val="0"/>
            <c:spPr>
              <a:solidFill>
                <a:schemeClr val="accent6"/>
              </a:solidFill>
              <a:ln>
                <a:noFill/>
              </a:ln>
              <a:effectLst/>
            </c:spPr>
            <c:extLst>
              <c:ext xmlns:c16="http://schemas.microsoft.com/office/drawing/2014/chart" uri="{C3380CC4-5D6E-409C-BE32-E72D297353CC}">
                <c16:uniqueId val="{0000001F-9AF9-4C17-89CF-F77319A4B18C}"/>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21-9AF9-4C17-89CF-F77319A4B18C}"/>
              </c:ext>
            </c:extLst>
          </c:dPt>
          <c:dPt>
            <c:idx val="18"/>
            <c:invertIfNegative val="0"/>
            <c:bubble3D val="0"/>
            <c:spPr>
              <a:solidFill>
                <a:srgbClr val="FF2121"/>
              </a:solidFill>
              <a:ln>
                <a:noFill/>
              </a:ln>
              <a:effectLst/>
            </c:spPr>
            <c:extLst>
              <c:ext xmlns:c16="http://schemas.microsoft.com/office/drawing/2014/chart" uri="{C3380CC4-5D6E-409C-BE32-E72D297353CC}">
                <c16:uniqueId val="{00000023-9AF9-4C17-89CF-F77319A4B18C}"/>
              </c:ext>
            </c:extLst>
          </c:dPt>
          <c:dPt>
            <c:idx val="19"/>
            <c:invertIfNegative val="0"/>
            <c:bubble3D val="0"/>
            <c:spPr>
              <a:solidFill>
                <a:schemeClr val="accent6"/>
              </a:solidFill>
              <a:ln>
                <a:noFill/>
              </a:ln>
              <a:effectLst/>
            </c:spPr>
            <c:extLst>
              <c:ext xmlns:c16="http://schemas.microsoft.com/office/drawing/2014/chart" uri="{C3380CC4-5D6E-409C-BE32-E72D297353CC}">
                <c16:uniqueId val="{00000025-9AF9-4C17-89CF-F77319A4B18C}"/>
              </c:ext>
            </c:extLst>
          </c:dPt>
          <c:dPt>
            <c:idx val="20"/>
            <c:invertIfNegative val="0"/>
            <c:bubble3D val="0"/>
            <c:spPr>
              <a:solidFill>
                <a:srgbClr val="FF2121"/>
              </a:solidFill>
              <a:ln>
                <a:noFill/>
              </a:ln>
              <a:effectLst/>
            </c:spPr>
            <c:extLst>
              <c:ext xmlns:c16="http://schemas.microsoft.com/office/drawing/2014/chart" uri="{C3380CC4-5D6E-409C-BE32-E72D297353CC}">
                <c16:uniqueId val="{00000027-9AF9-4C17-89CF-F77319A4B18C}"/>
              </c:ext>
            </c:extLst>
          </c:dPt>
          <c:dPt>
            <c:idx val="21"/>
            <c:invertIfNegative val="0"/>
            <c:bubble3D val="0"/>
            <c:spPr>
              <a:solidFill>
                <a:schemeClr val="accent6"/>
              </a:solidFill>
              <a:ln>
                <a:noFill/>
              </a:ln>
              <a:effectLst/>
            </c:spPr>
            <c:extLst>
              <c:ext xmlns:c16="http://schemas.microsoft.com/office/drawing/2014/chart" uri="{C3380CC4-5D6E-409C-BE32-E72D297353CC}">
                <c16:uniqueId val="{00000029-9AF9-4C17-89CF-F77319A4B18C}"/>
              </c:ext>
            </c:extLst>
          </c:dPt>
          <c:dPt>
            <c:idx val="22"/>
            <c:invertIfNegative val="0"/>
            <c:bubble3D val="0"/>
            <c:spPr>
              <a:solidFill>
                <a:schemeClr val="accent6"/>
              </a:solidFill>
              <a:ln>
                <a:noFill/>
              </a:ln>
              <a:effectLst/>
            </c:spPr>
            <c:extLst>
              <c:ext xmlns:c16="http://schemas.microsoft.com/office/drawing/2014/chart" uri="{C3380CC4-5D6E-409C-BE32-E72D297353CC}">
                <c16:uniqueId val="{0000002B-9AF9-4C17-89CF-F77319A4B18C}"/>
              </c:ext>
            </c:extLst>
          </c:dPt>
          <c:dLbls>
            <c:dLbl>
              <c:idx val="2"/>
              <c:layout>
                <c:manualLayout>
                  <c:x val="2.56410256410257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F9-4C17-89CF-F77319A4B18C}"/>
                </c:ext>
              </c:extLst>
            </c:dLbl>
            <c:dLbl>
              <c:idx val="20"/>
              <c:layout>
                <c:manualLayout>
                  <c:x val="3.632478632478640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AF9-4C17-89CF-F77319A4B18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Q HS</c:v>
                </c:pt>
                <c:pt idx="1">
                  <c:v>D31</c:v>
                </c:pt>
                <c:pt idx="2">
                  <c:v>D30</c:v>
                </c:pt>
                <c:pt idx="3">
                  <c:v>D29</c:v>
                </c:pt>
                <c:pt idx="4">
                  <c:v>D28</c:v>
                </c:pt>
                <c:pt idx="5">
                  <c:v>D27</c:v>
                </c:pt>
                <c:pt idx="6">
                  <c:v>D26</c:v>
                </c:pt>
                <c:pt idx="7">
                  <c:v>D25</c:v>
                </c:pt>
                <c:pt idx="8">
                  <c:v>D24</c:v>
                </c:pt>
                <c:pt idx="9">
                  <c:v>D22</c:v>
                </c:pt>
                <c:pt idx="10">
                  <c:v>D21</c:v>
                </c:pt>
                <c:pt idx="11">
                  <c:v>D20</c:v>
                </c:pt>
                <c:pt idx="12">
                  <c:v>D19</c:v>
                </c:pt>
                <c:pt idx="13">
                  <c:v>D15</c:v>
                </c:pt>
                <c:pt idx="14">
                  <c:v>D14</c:v>
                </c:pt>
                <c:pt idx="15">
                  <c:v>D13</c:v>
                </c:pt>
                <c:pt idx="16">
                  <c:v>D12</c:v>
                </c:pt>
                <c:pt idx="17">
                  <c:v>D11</c:v>
                </c:pt>
                <c:pt idx="18">
                  <c:v>D10</c:v>
                </c:pt>
                <c:pt idx="19">
                  <c:v>D9</c:v>
                </c:pt>
                <c:pt idx="20">
                  <c:v>D8</c:v>
                </c:pt>
                <c:pt idx="21">
                  <c:v>D7</c:v>
                </c:pt>
                <c:pt idx="22">
                  <c:v>D2</c:v>
                </c:pt>
              </c:strCache>
            </c:strRef>
          </c:cat>
          <c:val>
            <c:numRef>
              <c:f>Sheet1!$B$2:$B$24</c:f>
              <c:numCache>
                <c:formatCode>#,##0</c:formatCode>
                <c:ptCount val="23"/>
                <c:pt idx="0" formatCode="General">
                  <c:v>-1479</c:v>
                </c:pt>
                <c:pt idx="1">
                  <c:v>164</c:v>
                </c:pt>
                <c:pt idx="2" formatCode="General">
                  <c:v>-68</c:v>
                </c:pt>
                <c:pt idx="3" formatCode="General">
                  <c:v>-572</c:v>
                </c:pt>
                <c:pt idx="4" formatCode="General">
                  <c:v>216</c:v>
                </c:pt>
                <c:pt idx="5">
                  <c:v>20</c:v>
                </c:pt>
                <c:pt idx="6" formatCode="General">
                  <c:v>212</c:v>
                </c:pt>
                <c:pt idx="7" formatCode="General">
                  <c:v>774</c:v>
                </c:pt>
                <c:pt idx="8" formatCode="General">
                  <c:v>-348</c:v>
                </c:pt>
                <c:pt idx="9" formatCode="General">
                  <c:v>-298</c:v>
                </c:pt>
                <c:pt idx="10" formatCode="General">
                  <c:v>172</c:v>
                </c:pt>
                <c:pt idx="11">
                  <c:v>-2820</c:v>
                </c:pt>
                <c:pt idx="12" formatCode="General">
                  <c:v>-476</c:v>
                </c:pt>
                <c:pt idx="13" formatCode="General">
                  <c:v>116</c:v>
                </c:pt>
                <c:pt idx="14" formatCode="General">
                  <c:v>0</c:v>
                </c:pt>
                <c:pt idx="15" formatCode="General">
                  <c:v>172</c:v>
                </c:pt>
                <c:pt idx="16" formatCode="General">
                  <c:v>132</c:v>
                </c:pt>
                <c:pt idx="17" formatCode="General">
                  <c:v>1012</c:v>
                </c:pt>
                <c:pt idx="18" formatCode="General">
                  <c:v>-411</c:v>
                </c:pt>
                <c:pt idx="19" formatCode="General">
                  <c:v>182</c:v>
                </c:pt>
                <c:pt idx="20" formatCode="General">
                  <c:v>-30</c:v>
                </c:pt>
                <c:pt idx="21" formatCode="General">
                  <c:v>1368</c:v>
                </c:pt>
                <c:pt idx="22" formatCode="General">
                  <c:v>184</c:v>
                </c:pt>
              </c:numCache>
            </c:numRef>
          </c:val>
          <c:extLst>
            <c:ext xmlns:c16="http://schemas.microsoft.com/office/drawing/2014/chart" uri="{C3380CC4-5D6E-409C-BE32-E72D297353CC}">
              <c16:uniqueId val="{00000000-C72F-42DB-815C-D82AA6AB1B20}"/>
            </c:ext>
          </c:extLst>
        </c:ser>
        <c:dLbls>
          <c:showLegendKey val="0"/>
          <c:showVal val="0"/>
          <c:showCatName val="0"/>
          <c:showSerName val="0"/>
          <c:showPercent val="0"/>
          <c:showBubbleSize val="0"/>
        </c:dLbls>
        <c:gapWidth val="20"/>
        <c:axId val="324006648"/>
        <c:axId val="324008216"/>
      </c:barChart>
      <c:catAx>
        <c:axId val="324006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ln>
                  <a:noFill/>
                </a:ln>
                <a:solidFill>
                  <a:schemeClr val="tx1"/>
                </a:solidFill>
                <a:latin typeface="+mj-lt"/>
                <a:ea typeface="+mn-ea"/>
                <a:cs typeface="+mn-cs"/>
              </a:defRPr>
            </a:pPr>
            <a:endParaRPr lang="en-US"/>
          </a:p>
        </c:txPr>
        <c:crossAx val="324008216"/>
        <c:crosses val="autoZero"/>
        <c:auto val="1"/>
        <c:lblAlgn val="ctr"/>
        <c:lblOffset val="100"/>
        <c:noMultiLvlLbl val="0"/>
      </c:catAx>
      <c:valAx>
        <c:axId val="324008216"/>
        <c:scaling>
          <c:orientation val="minMax"/>
          <c:max val="1500"/>
          <c:min val="-3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24006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i="1" dirty="0">
                <a:solidFill>
                  <a:schemeClr val="tx1"/>
                </a:solidFill>
                <a:latin typeface="+mj-lt"/>
              </a:rPr>
              <a:t>NYC class sizes are 15-30% higher on average than rest of the state</a:t>
            </a:r>
          </a:p>
        </c:rich>
      </c:tx>
      <c:overlay val="0"/>
      <c:spPr>
        <a:noFill/>
        <a:ln>
          <a:noFill/>
        </a:ln>
        <a:effectLst/>
      </c:spPr>
    </c:title>
    <c:autoTitleDeleted val="0"/>
    <c:plotArea>
      <c:layout/>
      <c:barChart>
        <c:barDir val="col"/>
        <c:grouping val="clustered"/>
        <c:varyColors val="0"/>
        <c:ser>
          <c:idx val="0"/>
          <c:order val="0"/>
          <c:tx>
            <c:strRef>
              <c:f>Sheet2!$B$1</c:f>
              <c:strCache>
                <c:ptCount val="1"/>
                <c:pt idx="0">
                  <c:v>NYC</c:v>
                </c:pt>
              </c:strCache>
            </c:strRef>
          </c:tx>
          <c:spPr>
            <a:solidFill>
              <a:srgbClr val="FF2F2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Sheet2!$A$2:$A$13</c:f>
              <c:strCache>
                <c:ptCount val="12"/>
                <c:pt idx="0">
                  <c:v>Kindergarten</c:v>
                </c:pt>
                <c:pt idx="1">
                  <c:v>1st  gr</c:v>
                </c:pt>
                <c:pt idx="2">
                  <c:v>2nd gr</c:v>
                </c:pt>
                <c:pt idx="3">
                  <c:v>3rd gr</c:v>
                </c:pt>
                <c:pt idx="4">
                  <c:v>4th gr</c:v>
                </c:pt>
                <c:pt idx="5">
                  <c:v>5th gr</c:v>
                </c:pt>
                <c:pt idx="6">
                  <c:v>6th gr</c:v>
                </c:pt>
                <c:pt idx="7">
                  <c:v>English 7</c:v>
                </c:pt>
                <c:pt idx="8">
                  <c:v>Math 7</c:v>
                </c:pt>
                <c:pt idx="9">
                  <c:v>English 9</c:v>
                </c:pt>
                <c:pt idx="10">
                  <c:v>English 11</c:v>
                </c:pt>
                <c:pt idx="11">
                  <c:v>HS Chemistry</c:v>
                </c:pt>
              </c:strCache>
            </c:strRef>
          </c:cat>
          <c:val>
            <c:numRef>
              <c:f>Sheet2!$B$2:$B$13</c:f>
              <c:numCache>
                <c:formatCode>0.0</c:formatCode>
                <c:ptCount val="12"/>
                <c:pt idx="0">
                  <c:v>23.285310734463277</c:v>
                </c:pt>
                <c:pt idx="1">
                  <c:v>23.864337101747175</c:v>
                </c:pt>
                <c:pt idx="2">
                  <c:v>24.82139646388972</c:v>
                </c:pt>
                <c:pt idx="3">
                  <c:v>24.791919805589309</c:v>
                </c:pt>
                <c:pt idx="4">
                  <c:v>25.784881784881787</c:v>
                </c:pt>
                <c:pt idx="5">
                  <c:v>26.524603174603175</c:v>
                </c:pt>
                <c:pt idx="6">
                  <c:v>26.913978494623656</c:v>
                </c:pt>
                <c:pt idx="7">
                  <c:v>25.593628928110203</c:v>
                </c:pt>
                <c:pt idx="8">
                  <c:v>26.105962933118452</c:v>
                </c:pt>
                <c:pt idx="9">
                  <c:v>23.635301353013531</c:v>
                </c:pt>
                <c:pt idx="10">
                  <c:v>24.895230330207909</c:v>
                </c:pt>
                <c:pt idx="11">
                  <c:v>26.839229968782519</c:v>
                </c:pt>
              </c:numCache>
            </c:numRef>
          </c:val>
          <c:extLst>
            <c:ext xmlns:c16="http://schemas.microsoft.com/office/drawing/2014/chart" uri="{C3380CC4-5D6E-409C-BE32-E72D297353CC}">
              <c16:uniqueId val="{00000000-EB2C-4FE2-852B-EBC6C740474F}"/>
            </c:ext>
          </c:extLst>
        </c:ser>
        <c:ser>
          <c:idx val="1"/>
          <c:order val="1"/>
          <c:tx>
            <c:strRef>
              <c:f>Sheet2!$C$1</c:f>
              <c:strCache>
                <c:ptCount val="1"/>
                <c:pt idx="0">
                  <c:v>rest of state</c:v>
                </c:pt>
              </c:strCache>
            </c:strRef>
          </c:tx>
          <c:spPr>
            <a:solidFill>
              <a:schemeClr val="tx1">
                <a:lumMod val="85000"/>
                <a:lumOff val="15000"/>
              </a:schemeClr>
            </a:solidFill>
            <a:ln>
              <a:noFill/>
            </a:ln>
            <a:effectLst/>
          </c:spPr>
          <c:invertIfNegative val="0"/>
          <c:dLbls>
            <c:dLbl>
              <c:idx val="0"/>
              <c:layout>
                <c:manualLayout>
                  <c:x val="1.32370974225362E-2"/>
                  <c:y val="1.9649841171777392E-2"/>
                </c:manualLayout>
              </c:layout>
              <c:spPr>
                <a:noFill/>
                <a:ln>
                  <a:noFill/>
                </a:ln>
                <a:effectLst/>
              </c:spPr>
              <c:txPr>
                <a:bodyPr rot="0" spcFirstLastPara="1" vertOverflow="ellipsis" vert="horz" wrap="square" lIns="0" tIns="19050" rIns="0" bIns="19050" anchor="ctr" anchorCtr="1">
                  <a:no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0986737793284227E-2"/>
                      <c:h val="0.10045723861365125"/>
                    </c:manualLayout>
                  </c15:layout>
                </c:ext>
                <c:ext xmlns:c16="http://schemas.microsoft.com/office/drawing/2014/chart" uri="{C3380CC4-5D6E-409C-BE32-E72D297353CC}">
                  <c16:uniqueId val="{00000002-EB2C-4FE2-852B-EBC6C740474F}"/>
                </c:ext>
              </c:extLst>
            </c:dLbl>
            <c:dLbl>
              <c:idx val="1"/>
              <c:layout>
                <c:manualLayout>
                  <c:x val="8.0224639096511084E-3"/>
                  <c:y val="0"/>
                </c:manualLayout>
              </c:layout>
              <c:spPr>
                <a:noFill/>
                <a:ln>
                  <a:noFill/>
                </a:ln>
                <a:effectLst/>
              </c:spPr>
              <c:txPr>
                <a:bodyPr rot="0" spcFirstLastPara="1" vertOverflow="ellipsis" vert="horz" wrap="square" lIns="0" tIns="19050" rIns="0" bIns="19050" anchor="ctr" anchorCtr="1">
                  <a:no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D12-42D8-85C0-C81F42B1ACFB}"/>
                </c:ext>
              </c:extLst>
            </c:dLbl>
            <c:dLbl>
              <c:idx val="2"/>
              <c:layout>
                <c:manualLayout>
                  <c:x val="9.626956691581336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AB-43D1-B809-5FF7B1297440}"/>
                </c:ext>
              </c:extLst>
            </c:dLbl>
            <c:dLbl>
              <c:idx val="3"/>
              <c:layout>
                <c:manualLayout>
                  <c:x val="6.41797112772085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AB-43D1-B809-5FF7B1297440}"/>
                </c:ext>
              </c:extLst>
            </c:dLbl>
            <c:dLbl>
              <c:idx val="4"/>
              <c:layout>
                <c:manualLayout>
                  <c:x val="9.626956691581365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AB-43D1-B809-5FF7B1297440}"/>
                </c:ext>
              </c:extLst>
            </c:dLbl>
            <c:dLbl>
              <c:idx val="5"/>
              <c:layout>
                <c:manualLayout>
                  <c:x val="8.022463909651078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AB-43D1-B809-5FF7B1297440}"/>
                </c:ext>
              </c:extLst>
            </c:dLbl>
            <c:dLbl>
              <c:idx val="6"/>
              <c:layout>
                <c:manualLayout>
                  <c:x val="6.41797112772091E-3"/>
                  <c:y val="-5.239905533288704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AB-43D1-B809-5FF7B1297440}"/>
                </c:ext>
              </c:extLst>
            </c:dLbl>
            <c:dLbl>
              <c:idx val="7"/>
              <c:layout>
                <c:manualLayout>
                  <c:x val="8.0224639096510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AB-43D1-B809-5FF7B1297440}"/>
                </c:ext>
              </c:extLst>
            </c:dLbl>
            <c:dLbl>
              <c:idx val="8"/>
              <c:layout>
                <c:manualLayout>
                  <c:x val="6.417971127720792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7AB-43D1-B809-5FF7B1297440}"/>
                </c:ext>
              </c:extLst>
            </c:dLbl>
            <c:dLbl>
              <c:idx val="9"/>
              <c:layout>
                <c:manualLayout>
                  <c:x val="6.417971127720792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7AB-43D1-B809-5FF7B1297440}"/>
                </c:ext>
              </c:extLst>
            </c:dLbl>
            <c:dLbl>
              <c:idx val="10"/>
              <c:layout>
                <c:manualLayout>
                  <c:x val="4.8134783457906829E-3"/>
                  <c:y val="-1.047981106657740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7AB-43D1-B809-5FF7B1297440}"/>
                </c:ext>
              </c:extLst>
            </c:dLbl>
            <c:dLbl>
              <c:idx val="11"/>
              <c:layout>
                <c:manualLayout>
                  <c:x val="8.022463909651137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7AB-43D1-B809-5FF7B1297440}"/>
                </c:ext>
              </c:extLst>
            </c:dLbl>
            <c:spPr>
              <a:noFill/>
              <a:ln>
                <a:noFill/>
              </a:ln>
              <a:effectLst/>
            </c:spPr>
            <c:txPr>
              <a:bodyPr rot="0" spcFirstLastPara="1" vertOverflow="ellipsis" vert="horz" wrap="square" lIns="0" tIns="19050" rIns="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Sheet2!$A$2:$A$13</c:f>
              <c:strCache>
                <c:ptCount val="12"/>
                <c:pt idx="0">
                  <c:v>Kindergarten</c:v>
                </c:pt>
                <c:pt idx="1">
                  <c:v>1st  gr</c:v>
                </c:pt>
                <c:pt idx="2">
                  <c:v>2nd gr</c:v>
                </c:pt>
                <c:pt idx="3">
                  <c:v>3rd gr</c:v>
                </c:pt>
                <c:pt idx="4">
                  <c:v>4th gr</c:v>
                </c:pt>
                <c:pt idx="5">
                  <c:v>5th gr</c:v>
                </c:pt>
                <c:pt idx="6">
                  <c:v>6th gr</c:v>
                </c:pt>
                <c:pt idx="7">
                  <c:v>English 7</c:v>
                </c:pt>
                <c:pt idx="8">
                  <c:v>Math 7</c:v>
                </c:pt>
                <c:pt idx="9">
                  <c:v>English 9</c:v>
                </c:pt>
                <c:pt idx="10">
                  <c:v>English 11</c:v>
                </c:pt>
                <c:pt idx="11">
                  <c:v>HS Chemistry</c:v>
                </c:pt>
              </c:strCache>
            </c:strRef>
          </c:cat>
          <c:val>
            <c:numRef>
              <c:f>Sheet2!$C$2:$C$13</c:f>
              <c:numCache>
                <c:formatCode>0.0</c:formatCode>
                <c:ptCount val="12"/>
                <c:pt idx="0">
                  <c:v>19.033339439457777</c:v>
                </c:pt>
                <c:pt idx="1">
                  <c:v>19.713748354335152</c:v>
                </c:pt>
                <c:pt idx="2">
                  <c:v>20.325109963664179</c:v>
                </c:pt>
                <c:pt idx="3">
                  <c:v>20.906702723585088</c:v>
                </c:pt>
                <c:pt idx="4">
                  <c:v>21.456433224755699</c:v>
                </c:pt>
                <c:pt idx="5">
                  <c:v>22.081556767476449</c:v>
                </c:pt>
                <c:pt idx="6">
                  <c:v>22.388121546961326</c:v>
                </c:pt>
                <c:pt idx="7">
                  <c:v>20.646695375397865</c:v>
                </c:pt>
                <c:pt idx="8">
                  <c:v>20.584360554699536</c:v>
                </c:pt>
                <c:pt idx="9">
                  <c:v>20.551371115173673</c:v>
                </c:pt>
                <c:pt idx="10">
                  <c:v>20.509986382206083</c:v>
                </c:pt>
                <c:pt idx="11">
                  <c:v>20.644137525712608</c:v>
                </c:pt>
              </c:numCache>
            </c:numRef>
          </c:val>
          <c:extLst>
            <c:ext xmlns:c16="http://schemas.microsoft.com/office/drawing/2014/chart" uri="{C3380CC4-5D6E-409C-BE32-E72D297353CC}">
              <c16:uniqueId val="{00000001-EB2C-4FE2-852B-EBC6C740474F}"/>
            </c:ext>
          </c:extLst>
        </c:ser>
        <c:dLbls>
          <c:showLegendKey val="0"/>
          <c:showVal val="0"/>
          <c:showCatName val="0"/>
          <c:showSerName val="0"/>
          <c:showPercent val="0"/>
          <c:showBubbleSize val="0"/>
        </c:dLbls>
        <c:gapWidth val="219"/>
        <c:overlap val="-27"/>
        <c:axId val="275225944"/>
        <c:axId val="275222416"/>
      </c:barChart>
      <c:catAx>
        <c:axId val="275225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5222416"/>
        <c:crosses val="autoZero"/>
        <c:auto val="1"/>
        <c:lblAlgn val="ctr"/>
        <c:lblOffset val="100"/>
        <c:noMultiLvlLbl val="0"/>
      </c:catAx>
      <c:valAx>
        <c:axId val="275222416"/>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5225944"/>
        <c:crosses val="autoZero"/>
        <c:crossBetween val="between"/>
      </c:valAx>
      <c:spPr>
        <a:noFill/>
        <a:ln>
          <a:noFill/>
        </a:ln>
        <a:effectLst/>
      </c:spPr>
    </c:plotArea>
    <c:legend>
      <c:legendPos val="b"/>
      <c:layout>
        <c:manualLayout>
          <c:xMode val="edge"/>
          <c:yMode val="edge"/>
          <c:x val="0.29439991590941772"/>
          <c:y val="0.83749833742665836"/>
          <c:w val="0.50945538966812776"/>
          <c:h val="0.1050939896876567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solidFill>
                  <a:schemeClr val="tx1">
                    <a:lumMod val="85000"/>
                    <a:lumOff val="15000"/>
                  </a:schemeClr>
                </a:solidFill>
                <a:latin typeface="+mj-lt"/>
              </a:rPr>
              <a:t>Citywide &amp; D20 K-3</a:t>
            </a:r>
            <a:r>
              <a:rPr lang="en-US" baseline="30000" dirty="0">
                <a:solidFill>
                  <a:schemeClr val="tx1">
                    <a:lumMod val="85000"/>
                    <a:lumOff val="15000"/>
                  </a:schemeClr>
                </a:solidFill>
                <a:latin typeface="+mj-lt"/>
              </a:rPr>
              <a:t>rd</a:t>
            </a:r>
            <a:r>
              <a:rPr lang="en-US" dirty="0">
                <a:solidFill>
                  <a:schemeClr val="tx1">
                    <a:lumMod val="85000"/>
                    <a:lumOff val="15000"/>
                  </a:schemeClr>
                </a:solidFill>
                <a:latin typeface="+mj-lt"/>
              </a:rPr>
              <a:t> Class Size Trends</a:t>
            </a:r>
          </a:p>
          <a:p>
            <a:pPr>
              <a:defRPr sz="2400"/>
            </a:pPr>
            <a:r>
              <a:rPr lang="en-US" sz="2000" b="0" i="1" dirty="0">
                <a:solidFill>
                  <a:schemeClr val="tx1">
                    <a:lumMod val="85000"/>
                    <a:lumOff val="15000"/>
                  </a:schemeClr>
                </a:solidFill>
                <a:latin typeface="+mj-lt"/>
              </a:rPr>
              <a:t>13.3%</a:t>
            </a:r>
            <a:r>
              <a:rPr lang="en-US" sz="2000" b="0" i="1" baseline="0" dirty="0">
                <a:solidFill>
                  <a:schemeClr val="tx1">
                    <a:lumMod val="85000"/>
                    <a:lumOff val="15000"/>
                  </a:schemeClr>
                </a:solidFill>
                <a:latin typeface="+mj-lt"/>
              </a:rPr>
              <a:t> increase Citywide since 2006</a:t>
            </a:r>
          </a:p>
          <a:p>
            <a:pPr>
              <a:defRPr sz="2400"/>
            </a:pPr>
            <a:r>
              <a:rPr lang="en-US" sz="1800" b="0" i="1" baseline="0" dirty="0">
                <a:solidFill>
                  <a:schemeClr val="tx1">
                    <a:lumMod val="85000"/>
                    <a:lumOff val="15000"/>
                  </a:schemeClr>
                </a:solidFill>
                <a:latin typeface="+mj-lt"/>
              </a:rPr>
              <a:t>20.4% increase in D20 since 2006</a:t>
            </a:r>
            <a:endParaRPr lang="en-US" sz="1600" b="0" i="1" dirty="0">
              <a:solidFill>
                <a:schemeClr val="tx1">
                  <a:lumMod val="85000"/>
                  <a:lumOff val="15000"/>
                </a:schemeClr>
              </a:solidFill>
              <a:latin typeface="+mj-lt"/>
            </a:endParaRP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'D20'!$A$3</c:f>
              <c:strCache>
                <c:ptCount val="1"/>
                <c:pt idx="0">
                  <c:v>C4E goals</c:v>
                </c:pt>
              </c:strCache>
            </c:strRef>
          </c:tx>
          <c:spPr>
            <a:ln w="38100" cap="rnd">
              <a:solidFill>
                <a:schemeClr val="accent6">
                  <a:lumMod val="75000"/>
                </a:schemeClr>
              </a:solidFill>
              <a:round/>
            </a:ln>
            <a:effectLst/>
          </c:spPr>
          <c:marker>
            <c:symbol val="none"/>
          </c:marker>
          <c:dLbls>
            <c:dLbl>
              <c:idx val="1"/>
              <c:layout>
                <c:manualLayout>
                  <c:x val="-3.196623837891447E-2"/>
                  <c:y val="6.06212200634787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FF-4FD8-9ECB-F8B52A5C4C9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'D20'!$B$2:$O$2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'D20'!$B$3:$O$3</c:f>
              <c:numCache>
                <c:formatCode>General</c:formatCode>
                <c:ptCount val="14"/>
                <c:pt idx="0">
                  <c:v>21</c:v>
                </c:pt>
                <c:pt idx="1">
                  <c:v>20.7</c:v>
                </c:pt>
                <c:pt idx="2">
                  <c:v>20.5</c:v>
                </c:pt>
                <c:pt idx="3">
                  <c:v>20.3</c:v>
                </c:pt>
                <c:pt idx="4">
                  <c:v>20.100000000000001</c:v>
                </c:pt>
                <c:pt idx="5">
                  <c:v>19.899999999999999</c:v>
                </c:pt>
                <c:pt idx="6">
                  <c:v>19.899999999999999</c:v>
                </c:pt>
                <c:pt idx="7">
                  <c:v>19.899999999999999</c:v>
                </c:pt>
                <c:pt idx="8">
                  <c:v>19.899999999999999</c:v>
                </c:pt>
                <c:pt idx="9">
                  <c:v>19.899999999999999</c:v>
                </c:pt>
                <c:pt idx="10">
                  <c:v>19.899999999999999</c:v>
                </c:pt>
                <c:pt idx="11">
                  <c:v>19.899999999999999</c:v>
                </c:pt>
                <c:pt idx="12">
                  <c:v>19.899999999999999</c:v>
                </c:pt>
                <c:pt idx="13">
                  <c:v>19.899999999999999</c:v>
                </c:pt>
              </c:numCache>
            </c:numRef>
          </c:val>
          <c:smooth val="0"/>
          <c:extLst>
            <c:ext xmlns:c16="http://schemas.microsoft.com/office/drawing/2014/chart" uri="{C3380CC4-5D6E-409C-BE32-E72D297353CC}">
              <c16:uniqueId val="{00000001-1AFF-4FD8-9ECB-F8B52A5C4C99}"/>
            </c:ext>
          </c:extLst>
        </c:ser>
        <c:ser>
          <c:idx val="1"/>
          <c:order val="1"/>
          <c:tx>
            <c:strRef>
              <c:f>'D20'!$A$4</c:f>
              <c:strCache>
                <c:ptCount val="1"/>
                <c:pt idx="0">
                  <c:v>Citywide actual</c:v>
                </c:pt>
              </c:strCache>
            </c:strRef>
          </c:tx>
          <c:spPr>
            <a:ln w="38100" cap="rnd">
              <a:solidFill>
                <a:schemeClr val="tx1"/>
              </a:solidFill>
              <a:round/>
            </a:ln>
            <a:effectLst/>
          </c:spPr>
          <c:marker>
            <c:symbol val="none"/>
          </c:marker>
          <c:dLbls>
            <c:dLbl>
              <c:idx val="1"/>
              <c:layout>
                <c:manualLayout>
                  <c:x val="-3.6883648968795493E-2"/>
                  <c:y val="2.54475661961070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FF-4FD8-9ECB-F8B52A5C4C99}"/>
                </c:ext>
              </c:extLst>
            </c:dLbl>
            <c:dLbl>
              <c:idx val="2"/>
              <c:layout>
                <c:manualLayout>
                  <c:x val="-3.3494992007748255E-2"/>
                  <c:y val="2.68568519290663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FF-4FD8-9ECB-F8B52A5C4C9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'D20'!$B$2:$O$2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'D20'!$B$4:$O$4</c:f>
              <c:numCache>
                <c:formatCode>General</c:formatCode>
                <c:ptCount val="14"/>
                <c:pt idx="0">
                  <c:v>21</c:v>
                </c:pt>
                <c:pt idx="1">
                  <c:v>20.9</c:v>
                </c:pt>
                <c:pt idx="2">
                  <c:v>21.4</c:v>
                </c:pt>
                <c:pt idx="3">
                  <c:v>22.1</c:v>
                </c:pt>
                <c:pt idx="4">
                  <c:v>22.9</c:v>
                </c:pt>
                <c:pt idx="5">
                  <c:v>23.9</c:v>
                </c:pt>
                <c:pt idx="6">
                  <c:v>24.5</c:v>
                </c:pt>
                <c:pt idx="7">
                  <c:v>24.86</c:v>
                </c:pt>
                <c:pt idx="8" formatCode="0.0">
                  <c:v>24.70293504689128</c:v>
                </c:pt>
                <c:pt idx="9">
                  <c:v>24.6</c:v>
                </c:pt>
                <c:pt idx="10">
                  <c:v>24.2</c:v>
                </c:pt>
                <c:pt idx="11" formatCode="0.0">
                  <c:v>24</c:v>
                </c:pt>
                <c:pt idx="12" formatCode="0.0">
                  <c:v>23.9</c:v>
                </c:pt>
                <c:pt idx="13" formatCode="0.0">
                  <c:v>23.8</c:v>
                </c:pt>
              </c:numCache>
            </c:numRef>
          </c:val>
          <c:smooth val="0"/>
          <c:extLst>
            <c:ext xmlns:c16="http://schemas.microsoft.com/office/drawing/2014/chart" uri="{C3380CC4-5D6E-409C-BE32-E72D297353CC}">
              <c16:uniqueId val="{00000004-1AFF-4FD8-9ECB-F8B52A5C4C99}"/>
            </c:ext>
          </c:extLst>
        </c:ser>
        <c:ser>
          <c:idx val="2"/>
          <c:order val="2"/>
          <c:tx>
            <c:strRef>
              <c:f>'D20'!$A$5</c:f>
              <c:strCache>
                <c:ptCount val="1"/>
                <c:pt idx="0">
                  <c:v>D20</c:v>
                </c:pt>
              </c:strCache>
            </c:strRef>
          </c:tx>
          <c:spPr>
            <a:ln w="38100"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'D20'!$B$2:$O$2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'D20'!$B$5:$O$5</c:f>
              <c:numCache>
                <c:formatCode>General</c:formatCode>
                <c:ptCount val="14"/>
                <c:pt idx="0">
                  <c:v>21.1</c:v>
                </c:pt>
                <c:pt idx="1">
                  <c:v>21.4</c:v>
                </c:pt>
                <c:pt idx="2">
                  <c:v>22</c:v>
                </c:pt>
                <c:pt idx="3">
                  <c:v>23</c:v>
                </c:pt>
                <c:pt idx="4">
                  <c:v>24.4</c:v>
                </c:pt>
                <c:pt idx="5">
                  <c:v>25.4</c:v>
                </c:pt>
                <c:pt idx="6">
                  <c:v>25.8</c:v>
                </c:pt>
                <c:pt idx="7">
                  <c:v>26.09</c:v>
                </c:pt>
                <c:pt idx="8" formatCode="0.0">
                  <c:v>26.178456591639872</c:v>
                </c:pt>
                <c:pt idx="9">
                  <c:v>26.1</c:v>
                </c:pt>
                <c:pt idx="10" formatCode="0.0">
                  <c:v>26.072463768115941</c:v>
                </c:pt>
                <c:pt idx="11" formatCode="0.0">
                  <c:v>25.95846645367412</c:v>
                </c:pt>
                <c:pt idx="12" formatCode="0.0">
                  <c:v>25.5</c:v>
                </c:pt>
                <c:pt idx="13" formatCode="0.0">
                  <c:v>25.4</c:v>
                </c:pt>
              </c:numCache>
            </c:numRef>
          </c:val>
          <c:smooth val="0"/>
          <c:extLst>
            <c:ext xmlns:c16="http://schemas.microsoft.com/office/drawing/2014/chart" uri="{C3380CC4-5D6E-409C-BE32-E72D297353CC}">
              <c16:uniqueId val="{00000005-1AFF-4FD8-9ECB-F8B52A5C4C99}"/>
            </c:ext>
          </c:extLst>
        </c:ser>
        <c:dLbls>
          <c:dLblPos val="b"/>
          <c:showLegendKey val="0"/>
          <c:showVal val="1"/>
          <c:showCatName val="0"/>
          <c:showSerName val="0"/>
          <c:showPercent val="0"/>
          <c:showBubbleSize val="0"/>
        </c:dLbls>
        <c:smooth val="0"/>
        <c:axId val="320125464"/>
        <c:axId val="320129384"/>
      </c:lineChart>
      <c:catAx>
        <c:axId val="32012546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20129384"/>
        <c:crosses val="autoZero"/>
        <c:auto val="1"/>
        <c:lblAlgn val="ctr"/>
        <c:lblOffset val="100"/>
        <c:noMultiLvlLbl val="0"/>
      </c:catAx>
      <c:valAx>
        <c:axId val="320129384"/>
        <c:scaling>
          <c:orientation val="minMax"/>
          <c:max val="27"/>
          <c:min val="19"/>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20125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solidFill>
                  <a:schemeClr val="tx1">
                    <a:lumMod val="85000"/>
                    <a:lumOff val="15000"/>
                  </a:schemeClr>
                </a:solidFill>
                <a:latin typeface="+mj-lt"/>
              </a:rPr>
              <a:t>Citywide &amp; D20 4</a:t>
            </a:r>
            <a:r>
              <a:rPr lang="en-US" baseline="30000" dirty="0">
                <a:solidFill>
                  <a:schemeClr val="tx1">
                    <a:lumMod val="85000"/>
                    <a:lumOff val="15000"/>
                  </a:schemeClr>
                </a:solidFill>
                <a:latin typeface="+mj-lt"/>
              </a:rPr>
              <a:t>th</a:t>
            </a:r>
            <a:r>
              <a:rPr lang="en-US" dirty="0">
                <a:solidFill>
                  <a:schemeClr val="tx1">
                    <a:lumMod val="85000"/>
                    <a:lumOff val="15000"/>
                  </a:schemeClr>
                </a:solidFill>
                <a:latin typeface="+mj-lt"/>
              </a:rPr>
              <a:t>-8</a:t>
            </a:r>
            <a:r>
              <a:rPr lang="en-US" baseline="30000" dirty="0">
                <a:solidFill>
                  <a:schemeClr val="tx1">
                    <a:lumMod val="85000"/>
                    <a:lumOff val="15000"/>
                  </a:schemeClr>
                </a:solidFill>
                <a:latin typeface="+mj-lt"/>
              </a:rPr>
              <a:t>th</a:t>
            </a:r>
            <a:r>
              <a:rPr lang="en-US" dirty="0">
                <a:solidFill>
                  <a:schemeClr val="tx1">
                    <a:lumMod val="85000"/>
                    <a:lumOff val="15000"/>
                  </a:schemeClr>
                </a:solidFill>
                <a:latin typeface="+mj-lt"/>
              </a:rPr>
              <a:t> Class Size Trends</a:t>
            </a:r>
          </a:p>
          <a:p>
            <a:pPr>
              <a:defRPr sz="2400"/>
            </a:pPr>
            <a:r>
              <a:rPr lang="en-US" sz="2000" b="0" i="1" dirty="0">
                <a:solidFill>
                  <a:schemeClr val="tx1">
                    <a:lumMod val="85000"/>
                    <a:lumOff val="15000"/>
                  </a:schemeClr>
                </a:solidFill>
                <a:latin typeface="+mj-lt"/>
              </a:rPr>
              <a:t>3.5% increase Citywide since</a:t>
            </a:r>
            <a:r>
              <a:rPr lang="en-US" sz="2000" b="0" i="1" baseline="0" dirty="0">
                <a:solidFill>
                  <a:schemeClr val="tx1">
                    <a:lumMod val="85000"/>
                    <a:lumOff val="15000"/>
                  </a:schemeClr>
                </a:solidFill>
                <a:latin typeface="+mj-lt"/>
              </a:rPr>
              <a:t> 2006</a:t>
            </a:r>
          </a:p>
          <a:p>
            <a:pPr>
              <a:defRPr sz="2400"/>
            </a:pPr>
            <a:r>
              <a:rPr lang="en-US" sz="1800" b="0" i="1" baseline="0" dirty="0">
                <a:solidFill>
                  <a:schemeClr val="tx1">
                    <a:lumMod val="85000"/>
                    <a:lumOff val="15000"/>
                  </a:schemeClr>
                </a:solidFill>
                <a:latin typeface="+mj-lt"/>
              </a:rPr>
              <a:t>4.5% increase in D20 since 2006</a:t>
            </a:r>
            <a:endParaRPr lang="en-US" sz="1600" b="0" i="1" dirty="0">
              <a:solidFill>
                <a:schemeClr val="tx1">
                  <a:lumMod val="85000"/>
                  <a:lumOff val="15000"/>
                </a:schemeClr>
              </a:solidFill>
              <a:latin typeface="+mj-lt"/>
            </a:endParaRP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'D20'!$A$10</c:f>
              <c:strCache>
                <c:ptCount val="1"/>
                <c:pt idx="0">
                  <c:v>C4E goals</c:v>
                </c:pt>
              </c:strCache>
            </c:strRef>
          </c:tx>
          <c:spPr>
            <a:ln w="38100" cap="rnd">
              <a:solidFill>
                <a:schemeClr val="accent6">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'D20'!$B$9:$O$9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'D20'!$B$10:$O$10</c:f>
              <c:numCache>
                <c:formatCode>General</c:formatCode>
                <c:ptCount val="14"/>
                <c:pt idx="0">
                  <c:v>25.6</c:v>
                </c:pt>
                <c:pt idx="1">
                  <c:v>24.8</c:v>
                </c:pt>
                <c:pt idx="2">
                  <c:v>24.6</c:v>
                </c:pt>
                <c:pt idx="3">
                  <c:v>23.8</c:v>
                </c:pt>
                <c:pt idx="4">
                  <c:v>23.3</c:v>
                </c:pt>
                <c:pt idx="5">
                  <c:v>22.9</c:v>
                </c:pt>
                <c:pt idx="6">
                  <c:v>22.9</c:v>
                </c:pt>
                <c:pt idx="7">
                  <c:v>22.9</c:v>
                </c:pt>
                <c:pt idx="8">
                  <c:v>22.9</c:v>
                </c:pt>
                <c:pt idx="9">
                  <c:v>22.9</c:v>
                </c:pt>
                <c:pt idx="10">
                  <c:v>22.9</c:v>
                </c:pt>
                <c:pt idx="11">
                  <c:v>22.9</c:v>
                </c:pt>
                <c:pt idx="12">
                  <c:v>22.9</c:v>
                </c:pt>
                <c:pt idx="13">
                  <c:v>22.9</c:v>
                </c:pt>
              </c:numCache>
            </c:numRef>
          </c:val>
          <c:smooth val="0"/>
          <c:extLst>
            <c:ext xmlns:c16="http://schemas.microsoft.com/office/drawing/2014/chart" uri="{C3380CC4-5D6E-409C-BE32-E72D297353CC}">
              <c16:uniqueId val="{00000000-1A0E-48AC-9C0F-A2AAE30A8791}"/>
            </c:ext>
          </c:extLst>
        </c:ser>
        <c:ser>
          <c:idx val="1"/>
          <c:order val="1"/>
          <c:tx>
            <c:strRef>
              <c:f>'D20'!$A$11</c:f>
              <c:strCache>
                <c:ptCount val="1"/>
                <c:pt idx="0">
                  <c:v>Citywide actual</c:v>
                </c:pt>
              </c:strCache>
            </c:strRef>
          </c:tx>
          <c:spPr>
            <a:ln w="38100" cap="rnd">
              <a:solidFill>
                <a:schemeClr val="tx1"/>
              </a:solidFill>
              <a:round/>
            </a:ln>
            <a:effectLst/>
          </c:spPr>
          <c:marker>
            <c:symbol val="none"/>
          </c:marker>
          <c:dLbls>
            <c:dLbl>
              <c:idx val="1"/>
              <c:layout>
                <c:manualLayout>
                  <c:x val="-3.2268518518518516E-2"/>
                  <c:y val="-3.57753718285215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0E-48AC-9C0F-A2AAE30A8791}"/>
                </c:ext>
              </c:extLst>
            </c:dLbl>
            <c:dLbl>
              <c:idx val="2"/>
              <c:layout>
                <c:manualLayout>
                  <c:x val="-3.4982784964269029E-2"/>
                  <c:y val="-3.16175209723239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0E-48AC-9C0F-A2AAE30A879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'D20'!$B$9:$O$9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'D20'!$B$11:$O$11</c:f>
              <c:numCache>
                <c:formatCode>General</c:formatCode>
                <c:ptCount val="14"/>
                <c:pt idx="0">
                  <c:v>25.6</c:v>
                </c:pt>
                <c:pt idx="1">
                  <c:v>25.1</c:v>
                </c:pt>
                <c:pt idx="2">
                  <c:v>25.3</c:v>
                </c:pt>
                <c:pt idx="3">
                  <c:v>25.8</c:v>
                </c:pt>
                <c:pt idx="4">
                  <c:v>26.3</c:v>
                </c:pt>
                <c:pt idx="5">
                  <c:v>26.6</c:v>
                </c:pt>
                <c:pt idx="6">
                  <c:v>26.7</c:v>
                </c:pt>
                <c:pt idx="7">
                  <c:v>26.8</c:v>
                </c:pt>
                <c:pt idx="8" formatCode="0.0">
                  <c:v>26.662623389660364</c:v>
                </c:pt>
                <c:pt idx="9">
                  <c:v>26.7</c:v>
                </c:pt>
                <c:pt idx="10">
                  <c:v>26.6</c:v>
                </c:pt>
                <c:pt idx="11">
                  <c:v>26.6</c:v>
                </c:pt>
                <c:pt idx="12">
                  <c:v>26.6</c:v>
                </c:pt>
                <c:pt idx="13">
                  <c:v>26.5</c:v>
                </c:pt>
              </c:numCache>
            </c:numRef>
          </c:val>
          <c:smooth val="0"/>
          <c:extLst>
            <c:ext xmlns:c16="http://schemas.microsoft.com/office/drawing/2014/chart" uri="{C3380CC4-5D6E-409C-BE32-E72D297353CC}">
              <c16:uniqueId val="{00000003-1A0E-48AC-9C0F-A2AAE30A8791}"/>
            </c:ext>
          </c:extLst>
        </c:ser>
        <c:ser>
          <c:idx val="2"/>
          <c:order val="2"/>
          <c:tx>
            <c:strRef>
              <c:f>'D20'!$A$12</c:f>
              <c:strCache>
                <c:ptCount val="1"/>
                <c:pt idx="0">
                  <c:v>D20</c:v>
                </c:pt>
              </c:strCache>
            </c:strRef>
          </c:tx>
          <c:spPr>
            <a:ln w="38100"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'D20'!$B$9:$O$9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'D20'!$B$12:$O$12</c:f>
              <c:numCache>
                <c:formatCode>General</c:formatCode>
                <c:ptCount val="14"/>
                <c:pt idx="0">
                  <c:v>26.7</c:v>
                </c:pt>
                <c:pt idx="1">
                  <c:v>26.9</c:v>
                </c:pt>
                <c:pt idx="2">
                  <c:v>26.8</c:v>
                </c:pt>
                <c:pt idx="3">
                  <c:v>27.5</c:v>
                </c:pt>
                <c:pt idx="4">
                  <c:v>27.8</c:v>
                </c:pt>
                <c:pt idx="5">
                  <c:v>27.9</c:v>
                </c:pt>
                <c:pt idx="6">
                  <c:v>28</c:v>
                </c:pt>
                <c:pt idx="7">
                  <c:v>27.84</c:v>
                </c:pt>
                <c:pt idx="8" formatCode="0.0">
                  <c:v>27.965189873417721</c:v>
                </c:pt>
                <c:pt idx="9">
                  <c:v>28.3</c:v>
                </c:pt>
                <c:pt idx="10" formatCode="0.0">
                  <c:v>28.062865497076022</c:v>
                </c:pt>
                <c:pt idx="11" formatCode="0.0">
                  <c:v>27.507845934379457</c:v>
                </c:pt>
                <c:pt idx="12" formatCode="0.0">
                  <c:v>27.5</c:v>
                </c:pt>
                <c:pt idx="13" formatCode="0.0">
                  <c:v>27.9</c:v>
                </c:pt>
              </c:numCache>
            </c:numRef>
          </c:val>
          <c:smooth val="0"/>
          <c:extLst>
            <c:ext xmlns:c16="http://schemas.microsoft.com/office/drawing/2014/chart" uri="{C3380CC4-5D6E-409C-BE32-E72D297353CC}">
              <c16:uniqueId val="{00000004-1A0E-48AC-9C0F-A2AAE30A8791}"/>
            </c:ext>
          </c:extLst>
        </c:ser>
        <c:dLbls>
          <c:dLblPos val="b"/>
          <c:showLegendKey val="0"/>
          <c:showVal val="1"/>
          <c:showCatName val="0"/>
          <c:showSerName val="0"/>
          <c:showPercent val="0"/>
          <c:showBubbleSize val="0"/>
        </c:dLbls>
        <c:smooth val="0"/>
        <c:axId val="320129776"/>
        <c:axId val="320125856"/>
      </c:lineChart>
      <c:catAx>
        <c:axId val="320129776"/>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20125856"/>
        <c:crosses val="autoZero"/>
        <c:auto val="1"/>
        <c:lblAlgn val="ctr"/>
        <c:lblOffset val="100"/>
        <c:noMultiLvlLbl val="0"/>
      </c:catAx>
      <c:valAx>
        <c:axId val="320125856"/>
        <c:scaling>
          <c:orientation val="minMax"/>
          <c:max val="29"/>
          <c:min val="22"/>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2012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latin typeface="+mj-lt"/>
              </a:rPr>
              <a:t> </a:t>
            </a:r>
            <a:r>
              <a:rPr lang="en-US" dirty="0">
                <a:solidFill>
                  <a:schemeClr val="tx1">
                    <a:lumMod val="85000"/>
                    <a:lumOff val="15000"/>
                  </a:schemeClr>
                </a:solidFill>
                <a:latin typeface="+mj-lt"/>
              </a:rPr>
              <a:t>Citywide &amp; D21 K-3</a:t>
            </a:r>
            <a:r>
              <a:rPr lang="en-US" baseline="30000" dirty="0">
                <a:solidFill>
                  <a:schemeClr val="tx1">
                    <a:lumMod val="85000"/>
                    <a:lumOff val="15000"/>
                  </a:schemeClr>
                </a:solidFill>
                <a:latin typeface="+mj-lt"/>
              </a:rPr>
              <a:t>rd</a:t>
            </a:r>
            <a:r>
              <a:rPr lang="en-US" dirty="0">
                <a:solidFill>
                  <a:schemeClr val="tx1">
                    <a:lumMod val="85000"/>
                    <a:lumOff val="15000"/>
                  </a:schemeClr>
                </a:solidFill>
                <a:latin typeface="+mj-lt"/>
              </a:rPr>
              <a:t> Class Size Trends</a:t>
            </a:r>
          </a:p>
          <a:p>
            <a:pPr>
              <a:defRPr sz="2400"/>
            </a:pPr>
            <a:r>
              <a:rPr lang="en-US" sz="2000" b="0" i="1" dirty="0">
                <a:solidFill>
                  <a:schemeClr val="tx1">
                    <a:lumMod val="85000"/>
                    <a:lumOff val="15000"/>
                  </a:schemeClr>
                </a:solidFill>
                <a:latin typeface="+mj-lt"/>
              </a:rPr>
              <a:t>13.3% increase Citywide since 2006</a:t>
            </a:r>
          </a:p>
          <a:p>
            <a:pPr>
              <a:defRPr sz="2400"/>
            </a:pPr>
            <a:r>
              <a:rPr lang="en-US" sz="1800" b="0" i="1" dirty="0">
                <a:solidFill>
                  <a:schemeClr val="tx1">
                    <a:lumMod val="85000"/>
                    <a:lumOff val="15000"/>
                  </a:schemeClr>
                </a:solidFill>
                <a:latin typeface="+mj-lt"/>
              </a:rPr>
              <a:t>15.3% increase in D21 since 2006</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'D21'!$A$8</c:f>
              <c:strCache>
                <c:ptCount val="1"/>
                <c:pt idx="0">
                  <c:v>C4E goals</c:v>
                </c:pt>
              </c:strCache>
            </c:strRef>
          </c:tx>
          <c:spPr>
            <a:ln w="38100" cap="rnd">
              <a:solidFill>
                <a:schemeClr val="accent6">
                  <a:lumMod val="75000"/>
                </a:schemeClr>
              </a:solidFill>
              <a:round/>
            </a:ln>
            <a:effectLst/>
          </c:spPr>
          <c:marker>
            <c:symbol val="none"/>
          </c:marker>
          <c:dLbls>
            <c:dLbl>
              <c:idx val="1"/>
              <c:layout>
                <c:manualLayout>
                  <c:x val="-3.3811728395061726E-2"/>
                  <c:y val="5.45024059492563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BB-426A-B1FC-41E03994F59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'D21'!$B$7:$O$7</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'D21'!$B$8:$O$8</c:f>
              <c:numCache>
                <c:formatCode>General</c:formatCode>
                <c:ptCount val="14"/>
                <c:pt idx="0">
                  <c:v>21</c:v>
                </c:pt>
                <c:pt idx="1">
                  <c:v>20.7</c:v>
                </c:pt>
                <c:pt idx="2">
                  <c:v>20.5</c:v>
                </c:pt>
                <c:pt idx="3">
                  <c:v>20.3</c:v>
                </c:pt>
                <c:pt idx="4">
                  <c:v>20.100000000000001</c:v>
                </c:pt>
                <c:pt idx="5">
                  <c:v>19.899999999999999</c:v>
                </c:pt>
                <c:pt idx="6">
                  <c:v>19.899999999999999</c:v>
                </c:pt>
                <c:pt idx="7">
                  <c:v>19.899999999999999</c:v>
                </c:pt>
                <c:pt idx="8">
                  <c:v>19.899999999999999</c:v>
                </c:pt>
                <c:pt idx="9">
                  <c:v>19.899999999999999</c:v>
                </c:pt>
                <c:pt idx="10">
                  <c:v>19.899999999999999</c:v>
                </c:pt>
                <c:pt idx="11">
                  <c:v>19.899999999999999</c:v>
                </c:pt>
                <c:pt idx="12">
                  <c:v>19.899999999999999</c:v>
                </c:pt>
                <c:pt idx="13">
                  <c:v>19.899999999999999</c:v>
                </c:pt>
              </c:numCache>
            </c:numRef>
          </c:val>
          <c:smooth val="0"/>
          <c:extLst>
            <c:ext xmlns:c16="http://schemas.microsoft.com/office/drawing/2014/chart" uri="{C3380CC4-5D6E-409C-BE32-E72D297353CC}">
              <c16:uniqueId val="{00000001-BBBB-426A-B1FC-41E03994F590}"/>
            </c:ext>
          </c:extLst>
        </c:ser>
        <c:ser>
          <c:idx val="1"/>
          <c:order val="1"/>
          <c:tx>
            <c:strRef>
              <c:f>'D21'!$A$9</c:f>
              <c:strCache>
                <c:ptCount val="1"/>
                <c:pt idx="0">
                  <c:v>Citywide actual</c:v>
                </c:pt>
              </c:strCache>
            </c:strRef>
          </c:tx>
          <c:spPr>
            <a:ln w="38100"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'D21'!$B$7:$O$7</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'D21'!$B$9:$O$9</c:f>
              <c:numCache>
                <c:formatCode>General</c:formatCode>
                <c:ptCount val="14"/>
                <c:pt idx="0">
                  <c:v>21</c:v>
                </c:pt>
                <c:pt idx="1">
                  <c:v>20.9</c:v>
                </c:pt>
                <c:pt idx="2">
                  <c:v>21.4</c:v>
                </c:pt>
                <c:pt idx="3">
                  <c:v>22.1</c:v>
                </c:pt>
                <c:pt idx="4">
                  <c:v>22.9</c:v>
                </c:pt>
                <c:pt idx="5">
                  <c:v>23.9</c:v>
                </c:pt>
                <c:pt idx="6">
                  <c:v>24.5</c:v>
                </c:pt>
                <c:pt idx="7" formatCode="0.0">
                  <c:v>24.86</c:v>
                </c:pt>
                <c:pt idx="8" formatCode="0.0">
                  <c:v>24.70293504689128</c:v>
                </c:pt>
                <c:pt idx="9">
                  <c:v>24.6</c:v>
                </c:pt>
                <c:pt idx="10">
                  <c:v>24.2</c:v>
                </c:pt>
                <c:pt idx="11" formatCode="0.0">
                  <c:v>24</c:v>
                </c:pt>
                <c:pt idx="12">
                  <c:v>23.9</c:v>
                </c:pt>
                <c:pt idx="13">
                  <c:v>23.8</c:v>
                </c:pt>
              </c:numCache>
            </c:numRef>
          </c:val>
          <c:smooth val="0"/>
          <c:extLst>
            <c:ext xmlns:c16="http://schemas.microsoft.com/office/drawing/2014/chart" uri="{C3380CC4-5D6E-409C-BE32-E72D297353CC}">
              <c16:uniqueId val="{00000002-BBBB-426A-B1FC-41E03994F590}"/>
            </c:ext>
          </c:extLst>
        </c:ser>
        <c:ser>
          <c:idx val="2"/>
          <c:order val="2"/>
          <c:tx>
            <c:strRef>
              <c:f>'D21'!$A$10</c:f>
              <c:strCache>
                <c:ptCount val="1"/>
                <c:pt idx="0">
                  <c:v>D21</c:v>
                </c:pt>
              </c:strCache>
            </c:strRef>
          </c:tx>
          <c:spPr>
            <a:ln w="38100"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'D21'!$B$7:$O$7</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'D21'!$B$10:$O$10</c:f>
              <c:numCache>
                <c:formatCode>General</c:formatCode>
                <c:ptCount val="14"/>
                <c:pt idx="0">
                  <c:v>21.6</c:v>
                </c:pt>
                <c:pt idx="1">
                  <c:v>21.1</c:v>
                </c:pt>
                <c:pt idx="2">
                  <c:v>22</c:v>
                </c:pt>
                <c:pt idx="3">
                  <c:v>22.4</c:v>
                </c:pt>
                <c:pt idx="4">
                  <c:v>23.5</c:v>
                </c:pt>
                <c:pt idx="5">
                  <c:v>24.8</c:v>
                </c:pt>
                <c:pt idx="6">
                  <c:v>24.8</c:v>
                </c:pt>
                <c:pt idx="7" formatCode="0.0">
                  <c:v>25.48</c:v>
                </c:pt>
                <c:pt idx="8" formatCode="0.0">
                  <c:v>25.833846153846153</c:v>
                </c:pt>
                <c:pt idx="9">
                  <c:v>25.7</c:v>
                </c:pt>
                <c:pt idx="10" formatCode="0.0">
                  <c:v>25.089285714285715</c:v>
                </c:pt>
                <c:pt idx="11" formatCode="0.0">
                  <c:v>25.453731343283582</c:v>
                </c:pt>
                <c:pt idx="12" formatCode="0.0">
                  <c:v>25.316109422492403</c:v>
                </c:pt>
                <c:pt idx="13" formatCode="0.0">
                  <c:v>24.9</c:v>
                </c:pt>
              </c:numCache>
            </c:numRef>
          </c:val>
          <c:smooth val="0"/>
          <c:extLst>
            <c:ext xmlns:c16="http://schemas.microsoft.com/office/drawing/2014/chart" uri="{C3380CC4-5D6E-409C-BE32-E72D297353CC}">
              <c16:uniqueId val="{00000003-BBBB-426A-B1FC-41E03994F590}"/>
            </c:ext>
          </c:extLst>
        </c:ser>
        <c:dLbls>
          <c:dLblPos val="b"/>
          <c:showLegendKey val="0"/>
          <c:showVal val="1"/>
          <c:showCatName val="0"/>
          <c:showSerName val="0"/>
          <c:showPercent val="0"/>
          <c:showBubbleSize val="0"/>
        </c:dLbls>
        <c:smooth val="0"/>
        <c:axId val="320126640"/>
        <c:axId val="320127032"/>
      </c:lineChart>
      <c:catAx>
        <c:axId val="32012664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20127032"/>
        <c:crosses val="autoZero"/>
        <c:auto val="1"/>
        <c:lblAlgn val="ctr"/>
        <c:lblOffset val="100"/>
        <c:noMultiLvlLbl val="0"/>
      </c:catAx>
      <c:valAx>
        <c:axId val="320127032"/>
        <c:scaling>
          <c:orientation val="minMax"/>
          <c:max val="26"/>
          <c:min val="19"/>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20126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solidFill>
                  <a:schemeClr val="tx1">
                    <a:lumMod val="85000"/>
                    <a:lumOff val="15000"/>
                  </a:schemeClr>
                </a:solidFill>
                <a:latin typeface="+mj-lt"/>
              </a:rPr>
              <a:t>Citywide</a:t>
            </a:r>
            <a:r>
              <a:rPr lang="en-US" baseline="0" dirty="0">
                <a:solidFill>
                  <a:schemeClr val="tx1">
                    <a:lumMod val="85000"/>
                    <a:lumOff val="15000"/>
                  </a:schemeClr>
                </a:solidFill>
                <a:latin typeface="+mj-lt"/>
              </a:rPr>
              <a:t> &amp; </a:t>
            </a:r>
            <a:r>
              <a:rPr lang="en-US" dirty="0">
                <a:solidFill>
                  <a:schemeClr val="tx1">
                    <a:lumMod val="85000"/>
                    <a:lumOff val="15000"/>
                  </a:schemeClr>
                </a:solidFill>
                <a:latin typeface="+mj-lt"/>
              </a:rPr>
              <a:t>D21 4</a:t>
            </a:r>
            <a:r>
              <a:rPr lang="en-US" baseline="30000" dirty="0">
                <a:solidFill>
                  <a:schemeClr val="tx1">
                    <a:lumMod val="85000"/>
                    <a:lumOff val="15000"/>
                  </a:schemeClr>
                </a:solidFill>
                <a:latin typeface="+mj-lt"/>
              </a:rPr>
              <a:t>th</a:t>
            </a:r>
            <a:r>
              <a:rPr lang="en-US" dirty="0">
                <a:solidFill>
                  <a:schemeClr val="tx1">
                    <a:lumMod val="85000"/>
                    <a:lumOff val="15000"/>
                  </a:schemeClr>
                </a:solidFill>
                <a:latin typeface="+mj-lt"/>
              </a:rPr>
              <a:t>-8</a:t>
            </a:r>
            <a:r>
              <a:rPr lang="en-US" baseline="30000" dirty="0">
                <a:solidFill>
                  <a:schemeClr val="tx1">
                    <a:lumMod val="85000"/>
                    <a:lumOff val="15000"/>
                  </a:schemeClr>
                </a:solidFill>
                <a:latin typeface="+mj-lt"/>
              </a:rPr>
              <a:t>th</a:t>
            </a:r>
            <a:r>
              <a:rPr lang="en-US" dirty="0">
                <a:solidFill>
                  <a:schemeClr val="tx1">
                    <a:lumMod val="85000"/>
                    <a:lumOff val="15000"/>
                  </a:schemeClr>
                </a:solidFill>
                <a:latin typeface="+mj-lt"/>
              </a:rPr>
              <a:t> Class Size Trends</a:t>
            </a:r>
          </a:p>
          <a:p>
            <a:pPr>
              <a:defRPr sz="2400"/>
            </a:pPr>
            <a:r>
              <a:rPr lang="en-US" sz="2000" b="0" i="1" dirty="0">
                <a:solidFill>
                  <a:schemeClr val="tx1">
                    <a:lumMod val="85000"/>
                    <a:lumOff val="15000"/>
                  </a:schemeClr>
                </a:solidFill>
                <a:latin typeface="+mj-lt"/>
              </a:rPr>
              <a:t>3.5% increase Citywide since 2006</a:t>
            </a:r>
          </a:p>
          <a:p>
            <a:pPr>
              <a:defRPr sz="2400"/>
            </a:pPr>
            <a:r>
              <a:rPr lang="en-US" sz="1800" b="0" i="1" dirty="0">
                <a:solidFill>
                  <a:schemeClr val="tx1">
                    <a:lumMod val="85000"/>
                    <a:lumOff val="15000"/>
                  </a:schemeClr>
                </a:solidFill>
                <a:latin typeface="+mj-lt"/>
              </a:rPr>
              <a:t>6.9% increase in D21 since 2006</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'D21'!$A$15</c:f>
              <c:strCache>
                <c:ptCount val="1"/>
                <c:pt idx="0">
                  <c:v>C4E goals</c:v>
                </c:pt>
              </c:strCache>
            </c:strRef>
          </c:tx>
          <c:spPr>
            <a:ln w="38100" cap="rnd">
              <a:solidFill>
                <a:schemeClr val="accent6">
                  <a:lumMod val="75000"/>
                </a:schemeClr>
              </a:solidFill>
              <a:round/>
            </a:ln>
            <a:effectLst/>
          </c:spPr>
          <c:marker>
            <c:symbol val="none"/>
          </c:marker>
          <c:dLbls>
            <c:dLbl>
              <c:idx val="1"/>
              <c:layout>
                <c:manualLayout>
                  <c:x val="-3.8441358024691369E-2"/>
                  <c:y val="2.67246281714785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66-41E5-85BC-2731BA99563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'D21'!$B$14:$O$14</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'D21'!$B$15:$O$15</c:f>
              <c:numCache>
                <c:formatCode>General</c:formatCode>
                <c:ptCount val="14"/>
                <c:pt idx="0">
                  <c:v>25.6</c:v>
                </c:pt>
                <c:pt idx="1">
                  <c:v>24.8</c:v>
                </c:pt>
                <c:pt idx="2">
                  <c:v>24.6</c:v>
                </c:pt>
                <c:pt idx="3">
                  <c:v>23.8</c:v>
                </c:pt>
                <c:pt idx="4">
                  <c:v>23.3</c:v>
                </c:pt>
                <c:pt idx="5">
                  <c:v>22.9</c:v>
                </c:pt>
                <c:pt idx="6">
                  <c:v>22.9</c:v>
                </c:pt>
                <c:pt idx="7">
                  <c:v>22.9</c:v>
                </c:pt>
                <c:pt idx="8">
                  <c:v>22.9</c:v>
                </c:pt>
                <c:pt idx="9">
                  <c:v>22.9</c:v>
                </c:pt>
                <c:pt idx="10">
                  <c:v>22.9</c:v>
                </c:pt>
                <c:pt idx="11">
                  <c:v>22.9</c:v>
                </c:pt>
                <c:pt idx="12">
                  <c:v>22.9</c:v>
                </c:pt>
                <c:pt idx="13">
                  <c:v>22.9</c:v>
                </c:pt>
              </c:numCache>
            </c:numRef>
          </c:val>
          <c:smooth val="0"/>
          <c:extLst>
            <c:ext xmlns:c16="http://schemas.microsoft.com/office/drawing/2014/chart" uri="{C3380CC4-5D6E-409C-BE32-E72D297353CC}">
              <c16:uniqueId val="{00000001-2C66-41E5-85BC-2731BA99563C}"/>
            </c:ext>
          </c:extLst>
        </c:ser>
        <c:ser>
          <c:idx val="1"/>
          <c:order val="1"/>
          <c:tx>
            <c:strRef>
              <c:f>'D21'!$A$16</c:f>
              <c:strCache>
                <c:ptCount val="1"/>
                <c:pt idx="0">
                  <c:v>Citywide actual</c:v>
                </c:pt>
              </c:strCache>
            </c:strRef>
          </c:tx>
          <c:spPr>
            <a:ln w="38100" cap="rnd">
              <a:solidFill>
                <a:schemeClr val="tx1"/>
              </a:solidFill>
              <a:round/>
            </a:ln>
            <a:effectLst/>
          </c:spPr>
          <c:marker>
            <c:symbol val="none"/>
          </c:marker>
          <c:dLbls>
            <c:dLbl>
              <c:idx val="1"/>
              <c:layout>
                <c:manualLayout>
                  <c:x val="-3.072530864197531E-2"/>
                  <c:y val="-3.34605570137067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66-41E5-85BC-2731BA99563C}"/>
                </c:ext>
              </c:extLst>
            </c:dLbl>
            <c:dLbl>
              <c:idx val="2"/>
              <c:layout>
                <c:manualLayout>
                  <c:x val="-3.2116669145952535E-2"/>
                  <c:y val="3.52220395409518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66-41E5-85BC-2731BA99563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'D21'!$B$14:$O$14</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'D21'!$B$16:$O$16</c:f>
              <c:numCache>
                <c:formatCode>General</c:formatCode>
                <c:ptCount val="14"/>
                <c:pt idx="0">
                  <c:v>25.6</c:v>
                </c:pt>
                <c:pt idx="1">
                  <c:v>25.1</c:v>
                </c:pt>
                <c:pt idx="2">
                  <c:v>25.3</c:v>
                </c:pt>
                <c:pt idx="3">
                  <c:v>25.8</c:v>
                </c:pt>
                <c:pt idx="4">
                  <c:v>26.3</c:v>
                </c:pt>
                <c:pt idx="5">
                  <c:v>26.6</c:v>
                </c:pt>
                <c:pt idx="6">
                  <c:v>26.7</c:v>
                </c:pt>
                <c:pt idx="7" formatCode="0.0">
                  <c:v>26.8</c:v>
                </c:pt>
                <c:pt idx="8" formatCode="0.0">
                  <c:v>26.662623389660364</c:v>
                </c:pt>
                <c:pt idx="9">
                  <c:v>26.6</c:v>
                </c:pt>
                <c:pt idx="10">
                  <c:v>26.6</c:v>
                </c:pt>
                <c:pt idx="11">
                  <c:v>26.6</c:v>
                </c:pt>
                <c:pt idx="12">
                  <c:v>26.6</c:v>
                </c:pt>
                <c:pt idx="13">
                  <c:v>26.5</c:v>
                </c:pt>
              </c:numCache>
            </c:numRef>
          </c:val>
          <c:smooth val="0"/>
          <c:extLst>
            <c:ext xmlns:c16="http://schemas.microsoft.com/office/drawing/2014/chart" uri="{C3380CC4-5D6E-409C-BE32-E72D297353CC}">
              <c16:uniqueId val="{00000004-2C66-41E5-85BC-2731BA99563C}"/>
            </c:ext>
          </c:extLst>
        </c:ser>
        <c:ser>
          <c:idx val="2"/>
          <c:order val="2"/>
          <c:tx>
            <c:strRef>
              <c:f>'D21'!$A$17</c:f>
              <c:strCache>
                <c:ptCount val="1"/>
                <c:pt idx="0">
                  <c:v>D21</c:v>
                </c:pt>
              </c:strCache>
            </c:strRef>
          </c:tx>
          <c:spPr>
            <a:ln w="38100"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'D21'!$B$14:$O$14</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'D21'!$B$17:$O$17</c:f>
              <c:numCache>
                <c:formatCode>General</c:formatCode>
                <c:ptCount val="14"/>
                <c:pt idx="0">
                  <c:v>26.2</c:v>
                </c:pt>
                <c:pt idx="1">
                  <c:v>26.6</c:v>
                </c:pt>
                <c:pt idx="2">
                  <c:v>26.2</c:v>
                </c:pt>
                <c:pt idx="3">
                  <c:v>27.1</c:v>
                </c:pt>
                <c:pt idx="4">
                  <c:v>27.7</c:v>
                </c:pt>
                <c:pt idx="5">
                  <c:v>27.6</c:v>
                </c:pt>
                <c:pt idx="6">
                  <c:v>27.8</c:v>
                </c:pt>
                <c:pt idx="7" formatCode="0.0">
                  <c:v>27.85</c:v>
                </c:pt>
                <c:pt idx="8" formatCode="0.0">
                  <c:v>27.662763466042154</c:v>
                </c:pt>
                <c:pt idx="9" formatCode="0.0">
                  <c:v>28</c:v>
                </c:pt>
                <c:pt idx="10" formatCode="0.0">
                  <c:v>27.832962138084632</c:v>
                </c:pt>
                <c:pt idx="11" formatCode="0.0">
                  <c:v>28.017391304347825</c:v>
                </c:pt>
                <c:pt idx="12" formatCode="0.0">
                  <c:v>27.790697674418606</c:v>
                </c:pt>
                <c:pt idx="13" formatCode="0.0">
                  <c:v>28</c:v>
                </c:pt>
              </c:numCache>
            </c:numRef>
          </c:val>
          <c:smooth val="0"/>
          <c:extLst>
            <c:ext xmlns:c16="http://schemas.microsoft.com/office/drawing/2014/chart" uri="{C3380CC4-5D6E-409C-BE32-E72D297353CC}">
              <c16:uniqueId val="{00000005-2C66-41E5-85BC-2731BA99563C}"/>
            </c:ext>
          </c:extLst>
        </c:ser>
        <c:dLbls>
          <c:dLblPos val="b"/>
          <c:showLegendKey val="0"/>
          <c:showVal val="1"/>
          <c:showCatName val="0"/>
          <c:showSerName val="0"/>
          <c:showPercent val="0"/>
          <c:showBubbleSize val="0"/>
        </c:dLbls>
        <c:smooth val="0"/>
        <c:axId val="383832920"/>
        <c:axId val="383835272"/>
      </c:lineChart>
      <c:catAx>
        <c:axId val="38383292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83835272"/>
        <c:crosses val="autoZero"/>
        <c:auto val="1"/>
        <c:lblAlgn val="ctr"/>
        <c:lblOffset val="100"/>
        <c:noMultiLvlLbl val="0"/>
      </c:catAx>
      <c:valAx>
        <c:axId val="383835272"/>
        <c:scaling>
          <c:orientation val="minMax"/>
          <c:max val="29"/>
          <c:min val="22"/>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83832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2800" b="0" dirty="0">
                <a:solidFill>
                  <a:schemeClr val="tx1"/>
                </a:solidFill>
                <a:latin typeface="+mj-lt"/>
              </a:rPr>
              <a:t>Average</a:t>
            </a:r>
            <a:r>
              <a:rPr lang="en-US" sz="2800" b="0" baseline="0" dirty="0">
                <a:solidFill>
                  <a:schemeClr val="tx1"/>
                </a:solidFill>
                <a:latin typeface="+mj-lt"/>
              </a:rPr>
              <a:t> HS Class Sizes Increased 2% Since 2007</a:t>
            </a:r>
            <a:endParaRPr lang="en-US" sz="2800" b="0" dirty="0">
              <a:solidFill>
                <a:schemeClr val="tx1"/>
              </a:solidFill>
              <a:latin typeface="+mj-lt"/>
            </a:endParaRPr>
          </a:p>
        </c:rich>
      </c:tx>
      <c:layout>
        <c:manualLayout>
          <c:xMode val="edge"/>
          <c:yMode val="edge"/>
          <c:x val="0.15534011104877246"/>
          <c:y val="1.9342359767891684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'Citywide trends 2007-2019'!$B$6</c:f>
              <c:strCache>
                <c:ptCount val="1"/>
                <c:pt idx="0">
                  <c:v>Citywide Actual</c:v>
                </c:pt>
              </c:strCache>
            </c:strRef>
          </c:tx>
          <c:spPr>
            <a:ln w="38100" cap="rnd">
              <a:solidFill>
                <a:sysClr val="windowText" lastClr="0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'Citywide trends 2007-2019'!$C$5:$O$5</c:f>
              <c:strCache>
                <c:ptCount val="13"/>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2018-2019</c:v>
                </c:pt>
                <c:pt idx="12">
                  <c:v>2019-20</c:v>
                </c:pt>
              </c:strCache>
            </c:strRef>
          </c:cat>
          <c:val>
            <c:numRef>
              <c:f>'Citywide trends 2007-2019'!$C$6:$O$6</c:f>
              <c:numCache>
                <c:formatCode>General</c:formatCode>
                <c:ptCount val="13"/>
                <c:pt idx="0">
                  <c:v>26.1</c:v>
                </c:pt>
                <c:pt idx="1">
                  <c:v>26.2</c:v>
                </c:pt>
                <c:pt idx="2">
                  <c:v>26.6</c:v>
                </c:pt>
                <c:pt idx="3">
                  <c:v>26.5</c:v>
                </c:pt>
                <c:pt idx="4">
                  <c:v>26.4</c:v>
                </c:pt>
                <c:pt idx="5">
                  <c:v>26.3</c:v>
                </c:pt>
                <c:pt idx="6">
                  <c:v>26.7</c:v>
                </c:pt>
                <c:pt idx="7">
                  <c:v>26.8</c:v>
                </c:pt>
                <c:pt idx="8">
                  <c:v>26.7</c:v>
                </c:pt>
                <c:pt idx="9">
                  <c:v>26.5</c:v>
                </c:pt>
                <c:pt idx="10">
                  <c:v>26.5</c:v>
                </c:pt>
                <c:pt idx="11">
                  <c:v>26.4</c:v>
                </c:pt>
                <c:pt idx="12">
                  <c:v>26.4</c:v>
                </c:pt>
              </c:numCache>
            </c:numRef>
          </c:val>
          <c:smooth val="0"/>
          <c:extLst>
            <c:ext xmlns:c16="http://schemas.microsoft.com/office/drawing/2014/chart" uri="{C3380CC4-5D6E-409C-BE32-E72D297353CC}">
              <c16:uniqueId val="{00000000-889F-472E-9099-2C511123AE45}"/>
            </c:ext>
          </c:extLst>
        </c:ser>
        <c:ser>
          <c:idx val="1"/>
          <c:order val="1"/>
          <c:tx>
            <c:strRef>
              <c:f>'Citywide trends 2007-2019'!$B$7</c:f>
              <c:strCache>
                <c:ptCount val="1"/>
                <c:pt idx="0">
                  <c:v>C4E Target</c:v>
                </c:pt>
              </c:strCache>
            </c:strRef>
          </c:tx>
          <c:spPr>
            <a:ln w="38100" cap="rnd">
              <a:solidFill>
                <a:srgbClr val="70AD47">
                  <a:lumMod val="75000"/>
                </a:srgb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'Citywide trends 2007-2019'!$C$5:$O$5</c:f>
              <c:strCache>
                <c:ptCount val="13"/>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2018-2019</c:v>
                </c:pt>
                <c:pt idx="12">
                  <c:v>2019-20</c:v>
                </c:pt>
              </c:strCache>
            </c:strRef>
          </c:cat>
          <c:val>
            <c:numRef>
              <c:f>'Citywide trends 2007-2019'!$C$7:$O$7</c:f>
              <c:numCache>
                <c:formatCode>General</c:formatCode>
                <c:ptCount val="13"/>
                <c:pt idx="0">
                  <c:v>26</c:v>
                </c:pt>
                <c:pt idx="1">
                  <c:v>25.7</c:v>
                </c:pt>
                <c:pt idx="2">
                  <c:v>25.2</c:v>
                </c:pt>
                <c:pt idx="3">
                  <c:v>24.8</c:v>
                </c:pt>
                <c:pt idx="4">
                  <c:v>24.5</c:v>
                </c:pt>
                <c:pt idx="5">
                  <c:v>24.5</c:v>
                </c:pt>
                <c:pt idx="6">
                  <c:v>24.5</c:v>
                </c:pt>
                <c:pt idx="7">
                  <c:v>24.5</c:v>
                </c:pt>
                <c:pt idx="8">
                  <c:v>24.5</c:v>
                </c:pt>
                <c:pt idx="9">
                  <c:v>24.5</c:v>
                </c:pt>
                <c:pt idx="10">
                  <c:v>24.5</c:v>
                </c:pt>
                <c:pt idx="11">
                  <c:v>24.5</c:v>
                </c:pt>
                <c:pt idx="12">
                  <c:v>24.5</c:v>
                </c:pt>
              </c:numCache>
            </c:numRef>
          </c:val>
          <c:smooth val="0"/>
          <c:extLst>
            <c:ext xmlns:c16="http://schemas.microsoft.com/office/drawing/2014/chart" uri="{C3380CC4-5D6E-409C-BE32-E72D297353CC}">
              <c16:uniqueId val="{00000001-889F-472E-9099-2C511123AE45}"/>
            </c:ext>
          </c:extLst>
        </c:ser>
        <c:dLbls>
          <c:showLegendKey val="0"/>
          <c:showVal val="0"/>
          <c:showCatName val="0"/>
          <c:showSerName val="0"/>
          <c:showPercent val="0"/>
          <c:showBubbleSize val="0"/>
        </c:dLbls>
        <c:smooth val="0"/>
        <c:axId val="275223592"/>
        <c:axId val="275220456"/>
      </c:lineChart>
      <c:catAx>
        <c:axId val="275223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5220456"/>
        <c:crosses val="autoZero"/>
        <c:auto val="1"/>
        <c:lblAlgn val="ctr"/>
        <c:lblOffset val="100"/>
        <c:noMultiLvlLbl val="0"/>
      </c:catAx>
      <c:valAx>
        <c:axId val="275220456"/>
        <c:scaling>
          <c:orientation val="minMax"/>
          <c:max val="28"/>
          <c:min val="2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5223592"/>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hyperlink" Target="http://www.classsizematters.org/" TargetMode="Externa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hyperlink" Target="http://www.classsizematters.org/" TargetMode="External"/><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BF50D43-2DF2-4008-8BC6-6642DBEED70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B4055D2-5F9D-4A76-BD65-9CE9440EFF54}">
      <dgm:prSet custT="1"/>
      <dgm:spPr/>
      <dgm:t>
        <a:bodyPr/>
        <a:lstStyle/>
        <a:p>
          <a:r>
            <a:rPr lang="en-US" sz="1400" dirty="0"/>
            <a:t>Contact your state legislators urging them to amend the law to relieve DOE’s obligation to provide space for charters in public schools or pay for their rent in private buildings.</a:t>
          </a:r>
          <a:br>
            <a:rPr lang="en-US" sz="1400" dirty="0"/>
          </a:br>
          <a:endParaRPr lang="en-US" sz="1400" dirty="0"/>
        </a:p>
      </dgm:t>
    </dgm:pt>
    <dgm:pt modelId="{88D1C99F-3C10-45A4-8D50-B0FAA32E259D}" type="parTrans" cxnId="{C3927FC9-89A4-43C8-836D-045967FA623B}">
      <dgm:prSet/>
      <dgm:spPr/>
      <dgm:t>
        <a:bodyPr/>
        <a:lstStyle/>
        <a:p>
          <a:endParaRPr lang="en-US"/>
        </a:p>
      </dgm:t>
    </dgm:pt>
    <dgm:pt modelId="{033FCC52-B97E-47C7-9302-FC3F3549B73C}" type="sibTrans" cxnId="{C3927FC9-89A4-43C8-836D-045967FA623B}">
      <dgm:prSet/>
      <dgm:spPr/>
      <dgm:t>
        <a:bodyPr/>
        <a:lstStyle/>
        <a:p>
          <a:endParaRPr lang="en-US"/>
        </a:p>
      </dgm:t>
    </dgm:pt>
    <dgm:pt modelId="{B7261FC9-0E44-4550-B850-9CEA14E7C11A}">
      <dgm:prSet custT="1"/>
      <dgm:spPr/>
      <dgm:t>
        <a:bodyPr/>
        <a:lstStyle/>
        <a:p>
          <a:r>
            <a:rPr lang="en-US" sz="1400" b="1" i="1" dirty="0"/>
            <a:t>Join us in advocating for specific funding be allocated for class size reduction in next city budget and that the capital plan be expanded.</a:t>
          </a:r>
          <a:br>
            <a:rPr lang="en-US" sz="1600" b="1" i="1" dirty="0"/>
          </a:br>
          <a:endParaRPr lang="en-US" sz="1600" dirty="0"/>
        </a:p>
      </dgm:t>
    </dgm:pt>
    <dgm:pt modelId="{B9FBBAEE-A4D9-436E-812F-B1DE087F2528}" type="parTrans" cxnId="{B97957E5-A5A6-4F4B-9E59-BDB005B2612F}">
      <dgm:prSet/>
      <dgm:spPr/>
      <dgm:t>
        <a:bodyPr/>
        <a:lstStyle/>
        <a:p>
          <a:endParaRPr lang="en-US"/>
        </a:p>
      </dgm:t>
    </dgm:pt>
    <dgm:pt modelId="{05CA323B-D2E1-4DAC-B155-5ACC8EC6BC74}" type="sibTrans" cxnId="{B97957E5-A5A6-4F4B-9E59-BDB005B2612F}">
      <dgm:prSet/>
      <dgm:spPr/>
      <dgm:t>
        <a:bodyPr/>
        <a:lstStyle/>
        <a:p>
          <a:endParaRPr lang="en-US"/>
        </a:p>
      </dgm:t>
    </dgm:pt>
    <dgm:pt modelId="{457B3373-71A3-4B14-919F-79554C3E948B}">
      <dgm:prSet/>
      <dgm:spPr/>
      <dgm:t>
        <a:bodyPr/>
        <a:lstStyle/>
        <a:p>
          <a:r>
            <a:rPr lang="en-US"/>
            <a:t>City Hall Rally and hearings on class size to come. </a:t>
          </a:r>
        </a:p>
      </dgm:t>
    </dgm:pt>
    <dgm:pt modelId="{A02DA52A-6247-4414-843E-0F88CA5D73F3}" type="parTrans" cxnId="{B5EC0421-1B28-4BB7-AD7E-45A88067495B}">
      <dgm:prSet/>
      <dgm:spPr/>
      <dgm:t>
        <a:bodyPr/>
        <a:lstStyle/>
        <a:p>
          <a:endParaRPr lang="en-US"/>
        </a:p>
      </dgm:t>
    </dgm:pt>
    <dgm:pt modelId="{005B339B-BD86-4610-ACE2-F0A7AC11D5EC}" type="sibTrans" cxnId="{B5EC0421-1B28-4BB7-AD7E-45A88067495B}">
      <dgm:prSet/>
      <dgm:spPr/>
      <dgm:t>
        <a:bodyPr/>
        <a:lstStyle/>
        <a:p>
          <a:endParaRPr lang="en-US"/>
        </a:p>
      </dgm:t>
    </dgm:pt>
    <dgm:pt modelId="{04945800-8A56-47A0-BB41-3263D0C54C97}">
      <dgm:prSet/>
      <dgm:spPr/>
      <dgm:t>
        <a:bodyPr/>
        <a:lstStyle/>
        <a:p>
          <a:r>
            <a:rPr lang="en-US" dirty="0"/>
            <a:t>We’re co-sponsoring a Parent Action Conference with NYC Kids PAC on March 7, 2020 with panels &amp; workshops to explore these issues and more.</a:t>
          </a:r>
        </a:p>
      </dgm:t>
    </dgm:pt>
    <dgm:pt modelId="{21AEF21E-A446-4038-8532-E9B1D68BC7A3}" type="parTrans" cxnId="{AD8A7A1A-BC3B-4FF9-A423-4466F909AD75}">
      <dgm:prSet/>
      <dgm:spPr/>
      <dgm:t>
        <a:bodyPr/>
        <a:lstStyle/>
        <a:p>
          <a:endParaRPr lang="en-US"/>
        </a:p>
      </dgm:t>
    </dgm:pt>
    <dgm:pt modelId="{6B44954C-98C3-435A-A059-46EEA2AF3B84}" type="sibTrans" cxnId="{AD8A7A1A-BC3B-4FF9-A423-4466F909AD75}">
      <dgm:prSet/>
      <dgm:spPr/>
      <dgm:t>
        <a:bodyPr/>
        <a:lstStyle/>
        <a:p>
          <a:endParaRPr lang="en-US"/>
        </a:p>
      </dgm:t>
    </dgm:pt>
    <dgm:pt modelId="{762B1224-4933-4587-85FD-C7A826800C12}">
      <dgm:prSet/>
      <dgm:spPr/>
      <dgm:t>
        <a:bodyPr/>
        <a:lstStyle/>
        <a:p>
          <a:r>
            <a:rPr lang="en-US" b="1" i="1"/>
            <a:t>Sign up for our newsletter for updates at </a:t>
          </a:r>
          <a:r>
            <a:rPr lang="en-US" b="1" i="1">
              <a:hlinkClick xmlns:r="http://schemas.openxmlformats.org/officeDocument/2006/relationships" r:id="rId1"/>
            </a:rPr>
            <a:t>www.classsizematters.org</a:t>
          </a:r>
          <a:endParaRPr lang="en-US"/>
        </a:p>
      </dgm:t>
    </dgm:pt>
    <dgm:pt modelId="{76DE8A9E-4CB2-44B8-8915-F39ABF78698A}" type="parTrans" cxnId="{9FF455A2-A675-49C2-9685-FF1DF6980379}">
      <dgm:prSet/>
      <dgm:spPr/>
      <dgm:t>
        <a:bodyPr/>
        <a:lstStyle/>
        <a:p>
          <a:endParaRPr lang="en-US"/>
        </a:p>
      </dgm:t>
    </dgm:pt>
    <dgm:pt modelId="{AB9C5850-7040-436E-972D-F30802232E8A}" type="sibTrans" cxnId="{9FF455A2-A675-49C2-9685-FF1DF6980379}">
      <dgm:prSet/>
      <dgm:spPr/>
      <dgm:t>
        <a:bodyPr/>
        <a:lstStyle/>
        <a:p>
          <a:endParaRPr lang="en-US"/>
        </a:p>
      </dgm:t>
    </dgm:pt>
    <dgm:pt modelId="{DEF891F2-7BAF-449A-8777-6C2FAFE00155}" type="pres">
      <dgm:prSet presAssocID="{3BF50D43-2DF2-4008-8BC6-6642DBEED70A}" presName="root" presStyleCnt="0">
        <dgm:presLayoutVars>
          <dgm:dir/>
          <dgm:resizeHandles val="exact"/>
        </dgm:presLayoutVars>
      </dgm:prSet>
      <dgm:spPr/>
    </dgm:pt>
    <dgm:pt modelId="{B73AAD90-2841-4FBA-BA9B-00455E5245DF}" type="pres">
      <dgm:prSet presAssocID="{FB4055D2-5F9D-4A76-BD65-9CE9440EFF54}" presName="compNode" presStyleCnt="0"/>
      <dgm:spPr/>
    </dgm:pt>
    <dgm:pt modelId="{1411D4CF-CEDC-4DB8-BAEB-63ED28F899C7}" type="pres">
      <dgm:prSet presAssocID="{FB4055D2-5F9D-4A76-BD65-9CE9440EFF54}" presName="bgRect" presStyleLbl="bgShp" presStyleIdx="0" presStyleCnt="5"/>
      <dgm:spPr/>
    </dgm:pt>
    <dgm:pt modelId="{C2A0F08E-FF87-4041-8568-3F02C8862CE7}" type="pres">
      <dgm:prSet presAssocID="{FB4055D2-5F9D-4A76-BD65-9CE9440EFF54}" presName="iconRect" presStyleLbl="node1" presStyleIdx="0" presStyleCnt="5"/>
      <dgm:spPr>
        <a:blipFill>
          <a:blip xmlns:r="http://schemas.openxmlformats.org/officeDocument/2006/relationships"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ank"/>
        </a:ext>
      </dgm:extLst>
    </dgm:pt>
    <dgm:pt modelId="{6CAADCE5-0578-426F-A77E-CD1F931F352D}" type="pres">
      <dgm:prSet presAssocID="{FB4055D2-5F9D-4A76-BD65-9CE9440EFF54}" presName="spaceRect" presStyleCnt="0"/>
      <dgm:spPr/>
    </dgm:pt>
    <dgm:pt modelId="{0F802BF9-9049-43EF-A4D6-201AD7E2B9AE}" type="pres">
      <dgm:prSet presAssocID="{FB4055D2-5F9D-4A76-BD65-9CE9440EFF54}" presName="parTx" presStyleLbl="revTx" presStyleIdx="0" presStyleCnt="5" custLinFactNeighborX="269" custLinFactNeighborY="12996">
        <dgm:presLayoutVars>
          <dgm:chMax val="0"/>
          <dgm:chPref val="0"/>
        </dgm:presLayoutVars>
      </dgm:prSet>
      <dgm:spPr/>
    </dgm:pt>
    <dgm:pt modelId="{A5D8BC82-E3DC-428E-BB6E-8CF88B16BB9B}" type="pres">
      <dgm:prSet presAssocID="{033FCC52-B97E-47C7-9302-FC3F3549B73C}" presName="sibTrans" presStyleCnt="0"/>
      <dgm:spPr/>
    </dgm:pt>
    <dgm:pt modelId="{1DD890A7-195F-497D-B985-A266E6286AD7}" type="pres">
      <dgm:prSet presAssocID="{B7261FC9-0E44-4550-B850-9CEA14E7C11A}" presName="compNode" presStyleCnt="0"/>
      <dgm:spPr/>
    </dgm:pt>
    <dgm:pt modelId="{C1313CAE-DA1C-421C-A8DA-5EED36710DB6}" type="pres">
      <dgm:prSet presAssocID="{B7261FC9-0E44-4550-B850-9CEA14E7C11A}" presName="bgRect" presStyleLbl="bgShp" presStyleIdx="1" presStyleCnt="5"/>
      <dgm:spPr/>
    </dgm:pt>
    <dgm:pt modelId="{824592DE-F472-4E61-B133-5568FCAA6D26}" type="pres">
      <dgm:prSet presAssocID="{B7261FC9-0E44-4550-B850-9CEA14E7C11A}" presName="iconRect" presStyleLbl="node1" presStyleIdx="1" presStyleCnt="5"/>
      <dgm:spPr>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ollar"/>
        </a:ext>
      </dgm:extLst>
    </dgm:pt>
    <dgm:pt modelId="{A1296DCC-2FBD-41EB-A5C8-6A083ADC967E}" type="pres">
      <dgm:prSet presAssocID="{B7261FC9-0E44-4550-B850-9CEA14E7C11A}" presName="spaceRect" presStyleCnt="0"/>
      <dgm:spPr/>
    </dgm:pt>
    <dgm:pt modelId="{13734841-A8BA-4109-ACAA-3AA21DDF1B2E}" type="pres">
      <dgm:prSet presAssocID="{B7261FC9-0E44-4550-B850-9CEA14E7C11A}" presName="parTx" presStyleLbl="revTx" presStyleIdx="1" presStyleCnt="5" custLinFactNeighborY="10397">
        <dgm:presLayoutVars>
          <dgm:chMax val="0"/>
          <dgm:chPref val="0"/>
        </dgm:presLayoutVars>
      </dgm:prSet>
      <dgm:spPr/>
    </dgm:pt>
    <dgm:pt modelId="{AEF81915-785D-4791-BC96-327F4200846F}" type="pres">
      <dgm:prSet presAssocID="{05CA323B-D2E1-4DAC-B155-5ACC8EC6BC74}" presName="sibTrans" presStyleCnt="0"/>
      <dgm:spPr/>
    </dgm:pt>
    <dgm:pt modelId="{92305DF1-6CFC-4D4C-B916-C9A08DDC7207}" type="pres">
      <dgm:prSet presAssocID="{457B3373-71A3-4B14-919F-79554C3E948B}" presName="compNode" presStyleCnt="0"/>
      <dgm:spPr/>
    </dgm:pt>
    <dgm:pt modelId="{96BF34B5-0A50-4EBB-822A-06B85642CB05}" type="pres">
      <dgm:prSet presAssocID="{457B3373-71A3-4B14-919F-79554C3E948B}" presName="bgRect" presStyleLbl="bgShp" presStyleIdx="2" presStyleCnt="5"/>
      <dgm:spPr/>
    </dgm:pt>
    <dgm:pt modelId="{CB922C8B-1F90-4517-B3CA-35714FF28BCF}" type="pres">
      <dgm:prSet presAssocID="{457B3373-71A3-4B14-919F-79554C3E948B}" presName="iconRect" presStyleLbl="node1" presStyleIdx="2" presStyleCnt="5"/>
      <dgm:spPr>
        <a:blipFill>
          <a:blip xmlns:r="http://schemas.openxmlformats.org/officeDocument/2006/relationships"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choolhouse"/>
        </a:ext>
      </dgm:extLst>
    </dgm:pt>
    <dgm:pt modelId="{674DA198-50CC-42E8-98CD-697A54452A59}" type="pres">
      <dgm:prSet presAssocID="{457B3373-71A3-4B14-919F-79554C3E948B}" presName="spaceRect" presStyleCnt="0"/>
      <dgm:spPr/>
    </dgm:pt>
    <dgm:pt modelId="{EF4478D1-EDAC-43E3-9278-620ED7FA5D14}" type="pres">
      <dgm:prSet presAssocID="{457B3373-71A3-4B14-919F-79554C3E948B}" presName="parTx" presStyleLbl="revTx" presStyleIdx="2" presStyleCnt="5">
        <dgm:presLayoutVars>
          <dgm:chMax val="0"/>
          <dgm:chPref val="0"/>
        </dgm:presLayoutVars>
      </dgm:prSet>
      <dgm:spPr/>
    </dgm:pt>
    <dgm:pt modelId="{28C61861-DE59-4BE2-8767-56563F3EA538}" type="pres">
      <dgm:prSet presAssocID="{005B339B-BD86-4610-ACE2-F0A7AC11D5EC}" presName="sibTrans" presStyleCnt="0"/>
      <dgm:spPr/>
    </dgm:pt>
    <dgm:pt modelId="{DE9605E0-EFC0-499C-8FB0-2F448FAAACCB}" type="pres">
      <dgm:prSet presAssocID="{04945800-8A56-47A0-BB41-3263D0C54C97}" presName="compNode" presStyleCnt="0"/>
      <dgm:spPr/>
    </dgm:pt>
    <dgm:pt modelId="{DFFC16A2-BA53-4B61-960C-24EE6BB315F6}" type="pres">
      <dgm:prSet presAssocID="{04945800-8A56-47A0-BB41-3263D0C54C97}" presName="bgRect" presStyleLbl="bgShp" presStyleIdx="3" presStyleCnt="5"/>
      <dgm:spPr/>
    </dgm:pt>
    <dgm:pt modelId="{D1CCACE2-2C80-46C8-9ABA-A759F263A59E}" type="pres">
      <dgm:prSet presAssocID="{04945800-8A56-47A0-BB41-3263D0C54C97}" presName="iconRect" presStyleLbl="node1" presStyleIdx="3" presStyleCnt="5"/>
      <dgm:spPr>
        <a:blipFill>
          <a:blip xmlns:r="http://schemas.openxmlformats.org/officeDocument/2006/relationships"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Advertising"/>
        </a:ext>
      </dgm:extLst>
    </dgm:pt>
    <dgm:pt modelId="{6DAC4BEA-89E2-45FC-BD29-C2DD707BE1DD}" type="pres">
      <dgm:prSet presAssocID="{04945800-8A56-47A0-BB41-3263D0C54C97}" presName="spaceRect" presStyleCnt="0"/>
      <dgm:spPr/>
    </dgm:pt>
    <dgm:pt modelId="{B7A87566-170D-4ECC-9371-98ABC7FD5A3A}" type="pres">
      <dgm:prSet presAssocID="{04945800-8A56-47A0-BB41-3263D0C54C97}" presName="parTx" presStyleLbl="revTx" presStyleIdx="3" presStyleCnt="5">
        <dgm:presLayoutVars>
          <dgm:chMax val="0"/>
          <dgm:chPref val="0"/>
        </dgm:presLayoutVars>
      </dgm:prSet>
      <dgm:spPr/>
    </dgm:pt>
    <dgm:pt modelId="{663B430E-E482-4523-AD01-FC96B7D570A1}" type="pres">
      <dgm:prSet presAssocID="{6B44954C-98C3-435A-A059-46EEA2AF3B84}" presName="sibTrans" presStyleCnt="0"/>
      <dgm:spPr/>
    </dgm:pt>
    <dgm:pt modelId="{7DD3D720-ADDB-4866-97C5-8710444DB233}" type="pres">
      <dgm:prSet presAssocID="{762B1224-4933-4587-85FD-C7A826800C12}" presName="compNode" presStyleCnt="0"/>
      <dgm:spPr/>
    </dgm:pt>
    <dgm:pt modelId="{D2F3E1F8-C5EB-405C-9166-820813FA06A3}" type="pres">
      <dgm:prSet presAssocID="{762B1224-4933-4587-85FD-C7A826800C12}" presName="bgRect" presStyleLbl="bgShp" presStyleIdx="4" presStyleCnt="5"/>
      <dgm:spPr/>
    </dgm:pt>
    <dgm:pt modelId="{2FD40062-E88D-4DA6-8570-FD11C29AFCF9}" type="pres">
      <dgm:prSet presAssocID="{762B1224-4933-4587-85FD-C7A826800C12}" presName="iconRect" presStyleLbl="node1" presStyleIdx="4" presStyleCnt="5"/>
      <dgm:spPr>
        <a:blipFill>
          <a:blip xmlns:r="http://schemas.openxmlformats.org/officeDocument/2006/relationships"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Megaphone"/>
        </a:ext>
      </dgm:extLst>
    </dgm:pt>
    <dgm:pt modelId="{5703B8CF-AEDF-4D34-94A9-6DCAEEB6BEAE}" type="pres">
      <dgm:prSet presAssocID="{762B1224-4933-4587-85FD-C7A826800C12}" presName="spaceRect" presStyleCnt="0"/>
      <dgm:spPr/>
    </dgm:pt>
    <dgm:pt modelId="{8D02E3B7-D09D-40EF-9246-D7A697357069}" type="pres">
      <dgm:prSet presAssocID="{762B1224-4933-4587-85FD-C7A826800C12}" presName="parTx" presStyleLbl="revTx" presStyleIdx="4" presStyleCnt="5">
        <dgm:presLayoutVars>
          <dgm:chMax val="0"/>
          <dgm:chPref val="0"/>
        </dgm:presLayoutVars>
      </dgm:prSet>
      <dgm:spPr/>
    </dgm:pt>
  </dgm:ptLst>
  <dgm:cxnLst>
    <dgm:cxn modelId="{AD8A7A1A-BC3B-4FF9-A423-4466F909AD75}" srcId="{3BF50D43-2DF2-4008-8BC6-6642DBEED70A}" destId="{04945800-8A56-47A0-BB41-3263D0C54C97}" srcOrd="3" destOrd="0" parTransId="{21AEF21E-A446-4038-8532-E9B1D68BC7A3}" sibTransId="{6B44954C-98C3-435A-A059-46EEA2AF3B84}"/>
    <dgm:cxn modelId="{B5EC0421-1B28-4BB7-AD7E-45A88067495B}" srcId="{3BF50D43-2DF2-4008-8BC6-6642DBEED70A}" destId="{457B3373-71A3-4B14-919F-79554C3E948B}" srcOrd="2" destOrd="0" parTransId="{A02DA52A-6247-4414-843E-0F88CA5D73F3}" sibTransId="{005B339B-BD86-4610-ACE2-F0A7AC11D5EC}"/>
    <dgm:cxn modelId="{D4E6ED2B-817A-4B30-9E3B-CCC818DD3EDE}" type="presOf" srcId="{FB4055D2-5F9D-4A76-BD65-9CE9440EFF54}" destId="{0F802BF9-9049-43EF-A4D6-201AD7E2B9AE}" srcOrd="0" destOrd="0" presId="urn:microsoft.com/office/officeart/2018/2/layout/IconVerticalSolidList"/>
    <dgm:cxn modelId="{8B5B0C5E-39F7-4475-99A8-8E4A2FCFFD2E}" type="presOf" srcId="{04945800-8A56-47A0-BB41-3263D0C54C97}" destId="{B7A87566-170D-4ECC-9371-98ABC7FD5A3A}" srcOrd="0" destOrd="0" presId="urn:microsoft.com/office/officeart/2018/2/layout/IconVerticalSolidList"/>
    <dgm:cxn modelId="{5695845F-9E13-4204-9196-3CBF154DC337}" type="presOf" srcId="{B7261FC9-0E44-4550-B850-9CEA14E7C11A}" destId="{13734841-A8BA-4109-ACAA-3AA21DDF1B2E}" srcOrd="0" destOrd="0" presId="urn:microsoft.com/office/officeart/2018/2/layout/IconVerticalSolidList"/>
    <dgm:cxn modelId="{C3911673-484B-4AB2-98D0-7FDD4A396A26}" type="presOf" srcId="{457B3373-71A3-4B14-919F-79554C3E948B}" destId="{EF4478D1-EDAC-43E3-9278-620ED7FA5D14}" srcOrd="0" destOrd="0" presId="urn:microsoft.com/office/officeart/2018/2/layout/IconVerticalSolidList"/>
    <dgm:cxn modelId="{9FF455A2-A675-49C2-9685-FF1DF6980379}" srcId="{3BF50D43-2DF2-4008-8BC6-6642DBEED70A}" destId="{762B1224-4933-4587-85FD-C7A826800C12}" srcOrd="4" destOrd="0" parTransId="{76DE8A9E-4CB2-44B8-8915-F39ABF78698A}" sibTransId="{AB9C5850-7040-436E-972D-F30802232E8A}"/>
    <dgm:cxn modelId="{C3927FC9-89A4-43C8-836D-045967FA623B}" srcId="{3BF50D43-2DF2-4008-8BC6-6642DBEED70A}" destId="{FB4055D2-5F9D-4A76-BD65-9CE9440EFF54}" srcOrd="0" destOrd="0" parTransId="{88D1C99F-3C10-45A4-8D50-B0FAA32E259D}" sibTransId="{033FCC52-B97E-47C7-9302-FC3F3549B73C}"/>
    <dgm:cxn modelId="{B97957E5-A5A6-4F4B-9E59-BDB005B2612F}" srcId="{3BF50D43-2DF2-4008-8BC6-6642DBEED70A}" destId="{B7261FC9-0E44-4550-B850-9CEA14E7C11A}" srcOrd="1" destOrd="0" parTransId="{B9FBBAEE-A4D9-436E-812F-B1DE087F2528}" sibTransId="{05CA323B-D2E1-4DAC-B155-5ACC8EC6BC74}"/>
    <dgm:cxn modelId="{F1050DE7-1FEB-4A7A-94BC-DF3F1839DE77}" type="presOf" srcId="{3BF50D43-2DF2-4008-8BC6-6642DBEED70A}" destId="{DEF891F2-7BAF-449A-8777-6C2FAFE00155}" srcOrd="0" destOrd="0" presId="urn:microsoft.com/office/officeart/2018/2/layout/IconVerticalSolidList"/>
    <dgm:cxn modelId="{C8F5E7E9-E779-4289-903D-9C4E921ECA34}" type="presOf" srcId="{762B1224-4933-4587-85FD-C7A826800C12}" destId="{8D02E3B7-D09D-40EF-9246-D7A697357069}" srcOrd="0" destOrd="0" presId="urn:microsoft.com/office/officeart/2018/2/layout/IconVerticalSolidList"/>
    <dgm:cxn modelId="{FC3ED2D5-88FA-4676-B286-CE2BF84EFE7A}" type="presParOf" srcId="{DEF891F2-7BAF-449A-8777-6C2FAFE00155}" destId="{B73AAD90-2841-4FBA-BA9B-00455E5245DF}" srcOrd="0" destOrd="0" presId="urn:microsoft.com/office/officeart/2018/2/layout/IconVerticalSolidList"/>
    <dgm:cxn modelId="{8AF45A76-802C-47DC-8B22-C26EA6CC1ECA}" type="presParOf" srcId="{B73AAD90-2841-4FBA-BA9B-00455E5245DF}" destId="{1411D4CF-CEDC-4DB8-BAEB-63ED28F899C7}" srcOrd="0" destOrd="0" presId="urn:microsoft.com/office/officeart/2018/2/layout/IconVerticalSolidList"/>
    <dgm:cxn modelId="{D588A0F1-8A1F-4ACA-97A0-32E55BF5D817}" type="presParOf" srcId="{B73AAD90-2841-4FBA-BA9B-00455E5245DF}" destId="{C2A0F08E-FF87-4041-8568-3F02C8862CE7}" srcOrd="1" destOrd="0" presId="urn:microsoft.com/office/officeart/2018/2/layout/IconVerticalSolidList"/>
    <dgm:cxn modelId="{658DEB9F-6EED-4ABC-A78B-A0CBEC8BF554}" type="presParOf" srcId="{B73AAD90-2841-4FBA-BA9B-00455E5245DF}" destId="{6CAADCE5-0578-426F-A77E-CD1F931F352D}" srcOrd="2" destOrd="0" presId="urn:microsoft.com/office/officeart/2018/2/layout/IconVerticalSolidList"/>
    <dgm:cxn modelId="{CDAD666A-965B-4DB1-875B-6AE32469CBD2}" type="presParOf" srcId="{B73AAD90-2841-4FBA-BA9B-00455E5245DF}" destId="{0F802BF9-9049-43EF-A4D6-201AD7E2B9AE}" srcOrd="3" destOrd="0" presId="urn:microsoft.com/office/officeart/2018/2/layout/IconVerticalSolidList"/>
    <dgm:cxn modelId="{96ABBCF0-5959-4845-915B-A1731C7FC538}" type="presParOf" srcId="{DEF891F2-7BAF-449A-8777-6C2FAFE00155}" destId="{A5D8BC82-E3DC-428E-BB6E-8CF88B16BB9B}" srcOrd="1" destOrd="0" presId="urn:microsoft.com/office/officeart/2018/2/layout/IconVerticalSolidList"/>
    <dgm:cxn modelId="{DE66E7B5-D643-42C0-8200-A70A0CE63F4F}" type="presParOf" srcId="{DEF891F2-7BAF-449A-8777-6C2FAFE00155}" destId="{1DD890A7-195F-497D-B985-A266E6286AD7}" srcOrd="2" destOrd="0" presId="urn:microsoft.com/office/officeart/2018/2/layout/IconVerticalSolidList"/>
    <dgm:cxn modelId="{92E449FE-ACCA-4BD3-B934-1EEC7FD2D367}" type="presParOf" srcId="{1DD890A7-195F-497D-B985-A266E6286AD7}" destId="{C1313CAE-DA1C-421C-A8DA-5EED36710DB6}" srcOrd="0" destOrd="0" presId="urn:microsoft.com/office/officeart/2018/2/layout/IconVerticalSolidList"/>
    <dgm:cxn modelId="{48F434C0-7702-4597-BE65-2A4B225DFB04}" type="presParOf" srcId="{1DD890A7-195F-497D-B985-A266E6286AD7}" destId="{824592DE-F472-4E61-B133-5568FCAA6D26}" srcOrd="1" destOrd="0" presId="urn:microsoft.com/office/officeart/2018/2/layout/IconVerticalSolidList"/>
    <dgm:cxn modelId="{91C7B9FF-4F1E-4115-AE6A-1E9FE93E9A5B}" type="presParOf" srcId="{1DD890A7-195F-497D-B985-A266E6286AD7}" destId="{A1296DCC-2FBD-41EB-A5C8-6A083ADC967E}" srcOrd="2" destOrd="0" presId="urn:microsoft.com/office/officeart/2018/2/layout/IconVerticalSolidList"/>
    <dgm:cxn modelId="{98750469-5D22-4F38-87AC-68D3D85C1397}" type="presParOf" srcId="{1DD890A7-195F-497D-B985-A266E6286AD7}" destId="{13734841-A8BA-4109-ACAA-3AA21DDF1B2E}" srcOrd="3" destOrd="0" presId="urn:microsoft.com/office/officeart/2018/2/layout/IconVerticalSolidList"/>
    <dgm:cxn modelId="{26980F07-F91B-44AF-A14B-B04143167966}" type="presParOf" srcId="{DEF891F2-7BAF-449A-8777-6C2FAFE00155}" destId="{AEF81915-785D-4791-BC96-327F4200846F}" srcOrd="3" destOrd="0" presId="urn:microsoft.com/office/officeart/2018/2/layout/IconVerticalSolidList"/>
    <dgm:cxn modelId="{D9A08FC2-75EA-4050-8D84-387A274E9136}" type="presParOf" srcId="{DEF891F2-7BAF-449A-8777-6C2FAFE00155}" destId="{92305DF1-6CFC-4D4C-B916-C9A08DDC7207}" srcOrd="4" destOrd="0" presId="urn:microsoft.com/office/officeart/2018/2/layout/IconVerticalSolidList"/>
    <dgm:cxn modelId="{CFB2CA38-3D6F-478C-A033-44542468F82E}" type="presParOf" srcId="{92305DF1-6CFC-4D4C-B916-C9A08DDC7207}" destId="{96BF34B5-0A50-4EBB-822A-06B85642CB05}" srcOrd="0" destOrd="0" presId="urn:microsoft.com/office/officeart/2018/2/layout/IconVerticalSolidList"/>
    <dgm:cxn modelId="{836F2F5D-3169-4590-A590-67817DCDC911}" type="presParOf" srcId="{92305DF1-6CFC-4D4C-B916-C9A08DDC7207}" destId="{CB922C8B-1F90-4517-B3CA-35714FF28BCF}" srcOrd="1" destOrd="0" presId="urn:microsoft.com/office/officeart/2018/2/layout/IconVerticalSolidList"/>
    <dgm:cxn modelId="{D971E64F-D825-451D-B6BD-70A9FA206F7B}" type="presParOf" srcId="{92305DF1-6CFC-4D4C-B916-C9A08DDC7207}" destId="{674DA198-50CC-42E8-98CD-697A54452A59}" srcOrd="2" destOrd="0" presId="urn:microsoft.com/office/officeart/2018/2/layout/IconVerticalSolidList"/>
    <dgm:cxn modelId="{E1D7AFA7-6AB9-40A7-9E68-BBE40FBCCA84}" type="presParOf" srcId="{92305DF1-6CFC-4D4C-B916-C9A08DDC7207}" destId="{EF4478D1-EDAC-43E3-9278-620ED7FA5D14}" srcOrd="3" destOrd="0" presId="urn:microsoft.com/office/officeart/2018/2/layout/IconVerticalSolidList"/>
    <dgm:cxn modelId="{4E699D93-6E6E-4C7B-82A0-E6ABE7004776}" type="presParOf" srcId="{DEF891F2-7BAF-449A-8777-6C2FAFE00155}" destId="{28C61861-DE59-4BE2-8767-56563F3EA538}" srcOrd="5" destOrd="0" presId="urn:microsoft.com/office/officeart/2018/2/layout/IconVerticalSolidList"/>
    <dgm:cxn modelId="{B276C076-60F7-4317-9D68-52F5C8198DFA}" type="presParOf" srcId="{DEF891F2-7BAF-449A-8777-6C2FAFE00155}" destId="{DE9605E0-EFC0-499C-8FB0-2F448FAAACCB}" srcOrd="6" destOrd="0" presId="urn:microsoft.com/office/officeart/2018/2/layout/IconVerticalSolidList"/>
    <dgm:cxn modelId="{19398D21-E042-4EAD-AB2B-4F11A92F402B}" type="presParOf" srcId="{DE9605E0-EFC0-499C-8FB0-2F448FAAACCB}" destId="{DFFC16A2-BA53-4B61-960C-24EE6BB315F6}" srcOrd="0" destOrd="0" presId="urn:microsoft.com/office/officeart/2018/2/layout/IconVerticalSolidList"/>
    <dgm:cxn modelId="{AEA1B5E1-37DC-4587-B660-905735B198FA}" type="presParOf" srcId="{DE9605E0-EFC0-499C-8FB0-2F448FAAACCB}" destId="{D1CCACE2-2C80-46C8-9ABA-A759F263A59E}" srcOrd="1" destOrd="0" presId="urn:microsoft.com/office/officeart/2018/2/layout/IconVerticalSolidList"/>
    <dgm:cxn modelId="{3355B2AF-8BF5-426C-AA74-4A7D5A25BE8B}" type="presParOf" srcId="{DE9605E0-EFC0-499C-8FB0-2F448FAAACCB}" destId="{6DAC4BEA-89E2-45FC-BD29-C2DD707BE1DD}" srcOrd="2" destOrd="0" presId="urn:microsoft.com/office/officeart/2018/2/layout/IconVerticalSolidList"/>
    <dgm:cxn modelId="{7EDE54AC-6B4B-41B5-8C99-451534F14FE6}" type="presParOf" srcId="{DE9605E0-EFC0-499C-8FB0-2F448FAAACCB}" destId="{B7A87566-170D-4ECC-9371-98ABC7FD5A3A}" srcOrd="3" destOrd="0" presId="urn:microsoft.com/office/officeart/2018/2/layout/IconVerticalSolidList"/>
    <dgm:cxn modelId="{8BB0D02A-5DFB-4F1B-BEC8-7455110DA6BF}" type="presParOf" srcId="{DEF891F2-7BAF-449A-8777-6C2FAFE00155}" destId="{663B430E-E482-4523-AD01-FC96B7D570A1}" srcOrd="7" destOrd="0" presId="urn:microsoft.com/office/officeart/2018/2/layout/IconVerticalSolidList"/>
    <dgm:cxn modelId="{7DB81BE9-C117-4AB6-A9E4-D6A3D12109D4}" type="presParOf" srcId="{DEF891F2-7BAF-449A-8777-6C2FAFE00155}" destId="{7DD3D720-ADDB-4866-97C5-8710444DB233}" srcOrd="8" destOrd="0" presId="urn:microsoft.com/office/officeart/2018/2/layout/IconVerticalSolidList"/>
    <dgm:cxn modelId="{FCA53CC5-EE7E-45D8-BC8D-E0AE703E02DD}" type="presParOf" srcId="{7DD3D720-ADDB-4866-97C5-8710444DB233}" destId="{D2F3E1F8-C5EB-405C-9166-820813FA06A3}" srcOrd="0" destOrd="0" presId="urn:microsoft.com/office/officeart/2018/2/layout/IconVerticalSolidList"/>
    <dgm:cxn modelId="{E3CF1B4D-91B8-4945-8B10-8667E7F62BE1}" type="presParOf" srcId="{7DD3D720-ADDB-4866-97C5-8710444DB233}" destId="{2FD40062-E88D-4DA6-8570-FD11C29AFCF9}" srcOrd="1" destOrd="0" presId="urn:microsoft.com/office/officeart/2018/2/layout/IconVerticalSolidList"/>
    <dgm:cxn modelId="{4F03129D-BAA8-4449-8C3E-BC5D3FC66219}" type="presParOf" srcId="{7DD3D720-ADDB-4866-97C5-8710444DB233}" destId="{5703B8CF-AEDF-4D34-94A9-6DCAEEB6BEAE}" srcOrd="2" destOrd="0" presId="urn:microsoft.com/office/officeart/2018/2/layout/IconVerticalSolidList"/>
    <dgm:cxn modelId="{DF0FC1B4-C2C3-4D25-B17F-4D8D8905EF84}" type="presParOf" srcId="{7DD3D720-ADDB-4866-97C5-8710444DB233}" destId="{8D02E3B7-D09D-40EF-9246-D7A69735706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1D4CF-CEDC-4DB8-BAEB-63ED28F899C7}">
      <dsp:nvSpPr>
        <dsp:cNvPr id="0" name=""/>
        <dsp:cNvSpPr/>
      </dsp:nvSpPr>
      <dsp:spPr>
        <a:xfrm>
          <a:off x="0" y="3097"/>
          <a:ext cx="4885203" cy="74777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A0F08E-FF87-4041-8568-3F02C8862CE7}">
      <dsp:nvSpPr>
        <dsp:cNvPr id="0" name=""/>
        <dsp:cNvSpPr/>
      </dsp:nvSpPr>
      <dsp:spPr>
        <a:xfrm>
          <a:off x="226202" y="171346"/>
          <a:ext cx="411678" cy="4112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802BF9-9049-43EF-A4D6-201AD7E2B9AE}">
      <dsp:nvSpPr>
        <dsp:cNvPr id="0" name=""/>
        <dsp:cNvSpPr/>
      </dsp:nvSpPr>
      <dsp:spPr>
        <a:xfrm>
          <a:off x="873801" y="100373"/>
          <a:ext cx="3612551" cy="74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17" tIns="79217" rIns="79217" bIns="79217" numCol="1" spcCol="1270" anchor="ctr" anchorCtr="0">
          <a:noAutofit/>
        </a:bodyPr>
        <a:lstStyle/>
        <a:p>
          <a:pPr marL="0" lvl="0" indent="0" algn="l" defTabSz="622300">
            <a:lnSpc>
              <a:spcPct val="90000"/>
            </a:lnSpc>
            <a:spcBef>
              <a:spcPct val="0"/>
            </a:spcBef>
            <a:spcAft>
              <a:spcPct val="35000"/>
            </a:spcAft>
            <a:buNone/>
          </a:pPr>
          <a:r>
            <a:rPr lang="en-US" sz="1400" kern="1200" dirty="0"/>
            <a:t>Contact your state legislators urging them to amend the law to relieve DOE’s obligation to provide space for charters in public schools or pay for their rent in private buildings.</a:t>
          </a:r>
          <a:br>
            <a:rPr lang="en-US" sz="1400" kern="1200" dirty="0"/>
          </a:br>
          <a:endParaRPr lang="en-US" sz="1400" kern="1200" dirty="0"/>
        </a:p>
      </dsp:txBody>
      <dsp:txXfrm>
        <a:off x="873801" y="100373"/>
        <a:ext cx="3612551" cy="748507"/>
      </dsp:txXfrm>
    </dsp:sp>
    <dsp:sp modelId="{C1313CAE-DA1C-421C-A8DA-5EED36710DB6}">
      <dsp:nvSpPr>
        <dsp:cNvPr id="0" name=""/>
        <dsp:cNvSpPr/>
      </dsp:nvSpPr>
      <dsp:spPr>
        <a:xfrm>
          <a:off x="0" y="917939"/>
          <a:ext cx="4885203" cy="7477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4592DE-F472-4E61-B133-5568FCAA6D26}">
      <dsp:nvSpPr>
        <dsp:cNvPr id="0" name=""/>
        <dsp:cNvSpPr/>
      </dsp:nvSpPr>
      <dsp:spPr>
        <a:xfrm>
          <a:off x="226202" y="1086189"/>
          <a:ext cx="411678" cy="41127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734841-A8BA-4109-ACAA-3AA21DDF1B2E}">
      <dsp:nvSpPr>
        <dsp:cNvPr id="0" name=""/>
        <dsp:cNvSpPr/>
      </dsp:nvSpPr>
      <dsp:spPr>
        <a:xfrm>
          <a:off x="864083" y="995761"/>
          <a:ext cx="3612551" cy="74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17" tIns="79217" rIns="79217" bIns="79217" numCol="1" spcCol="1270" anchor="ctr" anchorCtr="0">
          <a:noAutofit/>
        </a:bodyPr>
        <a:lstStyle/>
        <a:p>
          <a:pPr marL="0" lvl="0" indent="0" algn="l" defTabSz="622300">
            <a:lnSpc>
              <a:spcPct val="90000"/>
            </a:lnSpc>
            <a:spcBef>
              <a:spcPct val="0"/>
            </a:spcBef>
            <a:spcAft>
              <a:spcPct val="35000"/>
            </a:spcAft>
            <a:buNone/>
          </a:pPr>
          <a:r>
            <a:rPr lang="en-US" sz="1400" b="1" i="1" kern="1200" dirty="0"/>
            <a:t>Join us in advocating for specific funding be allocated for class size reduction in next city budget and that the capital plan be expanded.</a:t>
          </a:r>
          <a:br>
            <a:rPr lang="en-US" sz="1600" b="1" i="1" kern="1200" dirty="0"/>
          </a:br>
          <a:endParaRPr lang="en-US" sz="1600" kern="1200" dirty="0"/>
        </a:p>
      </dsp:txBody>
      <dsp:txXfrm>
        <a:off x="864083" y="995761"/>
        <a:ext cx="3612551" cy="748507"/>
      </dsp:txXfrm>
    </dsp:sp>
    <dsp:sp modelId="{96BF34B5-0A50-4EBB-822A-06B85642CB05}">
      <dsp:nvSpPr>
        <dsp:cNvPr id="0" name=""/>
        <dsp:cNvSpPr/>
      </dsp:nvSpPr>
      <dsp:spPr>
        <a:xfrm>
          <a:off x="0" y="1832781"/>
          <a:ext cx="4885203" cy="74777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922C8B-1F90-4517-B3CA-35714FF28BCF}">
      <dsp:nvSpPr>
        <dsp:cNvPr id="0" name=""/>
        <dsp:cNvSpPr/>
      </dsp:nvSpPr>
      <dsp:spPr>
        <a:xfrm>
          <a:off x="226202" y="2001031"/>
          <a:ext cx="411678" cy="41127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4478D1-EDAC-43E3-9278-620ED7FA5D14}">
      <dsp:nvSpPr>
        <dsp:cNvPr id="0" name=""/>
        <dsp:cNvSpPr/>
      </dsp:nvSpPr>
      <dsp:spPr>
        <a:xfrm>
          <a:off x="864083" y="1832781"/>
          <a:ext cx="3612551" cy="74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17" tIns="79217" rIns="79217" bIns="79217" numCol="1" spcCol="1270" anchor="ctr" anchorCtr="0">
          <a:noAutofit/>
        </a:bodyPr>
        <a:lstStyle/>
        <a:p>
          <a:pPr marL="0" lvl="0" indent="0" algn="l" defTabSz="622300">
            <a:lnSpc>
              <a:spcPct val="90000"/>
            </a:lnSpc>
            <a:spcBef>
              <a:spcPct val="0"/>
            </a:spcBef>
            <a:spcAft>
              <a:spcPct val="35000"/>
            </a:spcAft>
            <a:buNone/>
          </a:pPr>
          <a:r>
            <a:rPr lang="en-US" sz="1400" kern="1200"/>
            <a:t>City Hall Rally and hearings on class size to come. </a:t>
          </a:r>
        </a:p>
      </dsp:txBody>
      <dsp:txXfrm>
        <a:off x="864083" y="1832781"/>
        <a:ext cx="3612551" cy="748507"/>
      </dsp:txXfrm>
    </dsp:sp>
    <dsp:sp modelId="{DFFC16A2-BA53-4B61-960C-24EE6BB315F6}">
      <dsp:nvSpPr>
        <dsp:cNvPr id="0" name=""/>
        <dsp:cNvSpPr/>
      </dsp:nvSpPr>
      <dsp:spPr>
        <a:xfrm>
          <a:off x="0" y="2747623"/>
          <a:ext cx="4885203" cy="74777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CCACE2-2C80-46C8-9ABA-A759F263A59E}">
      <dsp:nvSpPr>
        <dsp:cNvPr id="0" name=""/>
        <dsp:cNvSpPr/>
      </dsp:nvSpPr>
      <dsp:spPr>
        <a:xfrm>
          <a:off x="226202" y="2915873"/>
          <a:ext cx="411678" cy="41127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A87566-170D-4ECC-9371-98ABC7FD5A3A}">
      <dsp:nvSpPr>
        <dsp:cNvPr id="0" name=""/>
        <dsp:cNvSpPr/>
      </dsp:nvSpPr>
      <dsp:spPr>
        <a:xfrm>
          <a:off x="864083" y="2747623"/>
          <a:ext cx="3612551" cy="74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17" tIns="79217" rIns="79217" bIns="79217" numCol="1" spcCol="1270" anchor="ctr" anchorCtr="0">
          <a:noAutofit/>
        </a:bodyPr>
        <a:lstStyle/>
        <a:p>
          <a:pPr marL="0" lvl="0" indent="0" algn="l" defTabSz="622300">
            <a:lnSpc>
              <a:spcPct val="90000"/>
            </a:lnSpc>
            <a:spcBef>
              <a:spcPct val="0"/>
            </a:spcBef>
            <a:spcAft>
              <a:spcPct val="35000"/>
            </a:spcAft>
            <a:buNone/>
          </a:pPr>
          <a:r>
            <a:rPr lang="en-US" sz="1400" kern="1200" dirty="0"/>
            <a:t>We’re co-sponsoring a Parent Action Conference with NYC Kids PAC on March 7, 2020 with panels &amp; workshops to explore these issues and more.</a:t>
          </a:r>
        </a:p>
      </dsp:txBody>
      <dsp:txXfrm>
        <a:off x="864083" y="2747623"/>
        <a:ext cx="3612551" cy="748507"/>
      </dsp:txXfrm>
    </dsp:sp>
    <dsp:sp modelId="{D2F3E1F8-C5EB-405C-9166-820813FA06A3}">
      <dsp:nvSpPr>
        <dsp:cNvPr id="0" name=""/>
        <dsp:cNvSpPr/>
      </dsp:nvSpPr>
      <dsp:spPr>
        <a:xfrm>
          <a:off x="0" y="3662465"/>
          <a:ext cx="4885203" cy="74777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40062-E88D-4DA6-8570-FD11C29AFCF9}">
      <dsp:nvSpPr>
        <dsp:cNvPr id="0" name=""/>
        <dsp:cNvSpPr/>
      </dsp:nvSpPr>
      <dsp:spPr>
        <a:xfrm>
          <a:off x="226202" y="3830715"/>
          <a:ext cx="411678" cy="411276"/>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02E3B7-D09D-40EF-9246-D7A697357069}">
      <dsp:nvSpPr>
        <dsp:cNvPr id="0" name=""/>
        <dsp:cNvSpPr/>
      </dsp:nvSpPr>
      <dsp:spPr>
        <a:xfrm>
          <a:off x="864083" y="3662465"/>
          <a:ext cx="3612551" cy="74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17" tIns="79217" rIns="79217" bIns="79217" numCol="1" spcCol="1270" anchor="ctr" anchorCtr="0">
          <a:noAutofit/>
        </a:bodyPr>
        <a:lstStyle/>
        <a:p>
          <a:pPr marL="0" lvl="0" indent="0" algn="l" defTabSz="622300">
            <a:lnSpc>
              <a:spcPct val="90000"/>
            </a:lnSpc>
            <a:spcBef>
              <a:spcPct val="0"/>
            </a:spcBef>
            <a:spcAft>
              <a:spcPct val="35000"/>
            </a:spcAft>
            <a:buNone/>
          </a:pPr>
          <a:r>
            <a:rPr lang="en-US" sz="1400" b="1" i="1" kern="1200"/>
            <a:t>Sign up for our newsletter for updates at </a:t>
          </a:r>
          <a:r>
            <a:rPr lang="en-US" sz="1400" b="1" i="1" kern="1200">
              <a:hlinkClick xmlns:r="http://schemas.openxmlformats.org/officeDocument/2006/relationships" r:id="rId11"/>
            </a:rPr>
            <a:t>www.classsizematters.org</a:t>
          </a:r>
          <a:endParaRPr lang="en-US" sz="1400" kern="1200"/>
        </a:p>
      </dsp:txBody>
      <dsp:txXfrm>
        <a:off x="864083" y="3662465"/>
        <a:ext cx="3612551" cy="74850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0.03996</cdr:x>
      <cdr:y>0.52491</cdr:y>
    </cdr:from>
    <cdr:to>
      <cdr:x>0.98581</cdr:x>
      <cdr:y>0.52491</cdr:y>
    </cdr:to>
    <cdr:cxnSp macro="">
      <cdr:nvCxnSpPr>
        <cdr:cNvPr id="3" name="Straight Connector 2">
          <a:extLst xmlns:a="http://schemas.openxmlformats.org/drawingml/2006/main">
            <a:ext uri="{FF2B5EF4-FFF2-40B4-BE49-F238E27FC236}">
              <a16:creationId xmlns:a16="http://schemas.microsoft.com/office/drawing/2014/main" id="{44F8DABB-C8A1-4B66-86AC-6EB62AD8375A}"/>
            </a:ext>
          </a:extLst>
        </cdr:cNvPr>
        <cdr:cNvCxnSpPr/>
      </cdr:nvCxnSpPr>
      <cdr:spPr>
        <a:xfrm xmlns:a="http://schemas.openxmlformats.org/drawingml/2006/main">
          <a:off x="333536" y="2405005"/>
          <a:ext cx="7894379" cy="0"/>
        </a:xfrm>
        <a:prstGeom xmlns:a="http://schemas.openxmlformats.org/drawingml/2006/main" prst="line">
          <a:avLst/>
        </a:prstGeom>
        <a:ln xmlns:a="http://schemas.openxmlformats.org/drawingml/2006/main" w="1905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0.03879</cdr:x>
      <cdr:y>0.93248</cdr:y>
    </cdr:from>
    <cdr:to>
      <cdr:x>0.79152</cdr:x>
      <cdr:y>1</cdr:y>
    </cdr:to>
    <cdr:sp macro="" textlink="">
      <cdr:nvSpPr>
        <cdr:cNvPr id="2" name="TextBox 1">
          <a:extLst xmlns:a="http://schemas.openxmlformats.org/drawingml/2006/main">
            <a:ext uri="{FF2B5EF4-FFF2-40B4-BE49-F238E27FC236}">
              <a16:creationId xmlns:a16="http://schemas.microsoft.com/office/drawing/2014/main" id="{95DC7155-2092-4AA2-9093-2D939A3212FA}"/>
            </a:ext>
          </a:extLst>
        </cdr:cNvPr>
        <cdr:cNvSpPr txBox="1"/>
      </cdr:nvSpPr>
      <cdr:spPr>
        <a:xfrm xmlns:a="http://schemas.openxmlformats.org/drawingml/2006/main">
          <a:off x="307067" y="4143376"/>
          <a:ext cx="5958031" cy="3000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data source: NYSED for 2016-2017  </a:t>
          </a:r>
          <a:r>
            <a:rPr lang="en-US" dirty="0">
              <a:solidFill>
                <a:schemeClr val="tx1"/>
              </a:solidFill>
            </a:rPr>
            <a:t>http://www.p12.nysed.gov/irs/pmf/</a:t>
          </a:r>
          <a:r>
            <a:rPr lang="en-US" dirty="0"/>
            <a:t> </a:t>
          </a:r>
        </a:p>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0.37153</cdr:x>
      <cdr:y>0.66667</cdr:y>
    </cdr:from>
    <cdr:to>
      <cdr:x>0.57153</cdr:x>
      <cdr:y>1</cdr:y>
    </cdr:to>
    <cdr:sp macro="" textlink="">
      <cdr:nvSpPr>
        <cdr:cNvPr id="2" name="TextBox 1">
          <a:extLst xmlns:a="http://schemas.openxmlformats.org/drawingml/2006/main">
            <a:ext uri="{FF2B5EF4-FFF2-40B4-BE49-F238E27FC236}">
              <a16:creationId xmlns:a16="http://schemas.microsoft.com/office/drawing/2014/main" id="{B92DFA83-B2FD-4454-8F56-4635EC3A2477}"/>
            </a:ext>
          </a:extLst>
        </cdr:cNvPr>
        <cdr:cNvSpPr txBox="1"/>
      </cdr:nvSpPr>
      <cdr:spPr>
        <a:xfrm xmlns:a="http://schemas.openxmlformats.org/drawingml/2006/main">
          <a:off x="1698625" y="26955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49250" y="692150"/>
            <a:ext cx="6159500"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88644"/>
            <a:ext cx="5486400" cy="4157662"/>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7090287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49250" y="692150"/>
            <a:ext cx="6159500"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88644"/>
            <a:ext cx="5486400" cy="415766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27290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3C77-3BDC-634F-AE1B-0EC7A56F17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32EE6-E448-2D44-9BF6-D013074E66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B0C1C-0B38-0A48-BB17-2B10CF4D7D2E}"/>
              </a:ext>
            </a:extLst>
          </p:cNvPr>
          <p:cNvSpPr>
            <a:spLocks noGrp="1"/>
          </p:cNvSpPr>
          <p:nvPr>
            <p:ph type="dt" sz="half" idx="10"/>
          </p:nvPr>
        </p:nvSpPr>
        <p:spPr/>
        <p:txBody>
          <a:bodyPr/>
          <a:lstStyle/>
          <a:p>
            <a:fld id="{82E567D2-7060-994A-AB19-89C8F14907AA}" type="datetimeFigureOut">
              <a:rPr lang="en-US" smtClean="0"/>
              <a:t>9/23/2020</a:t>
            </a:fld>
            <a:endParaRPr lang="en-US"/>
          </a:p>
        </p:txBody>
      </p:sp>
      <p:sp>
        <p:nvSpPr>
          <p:cNvPr id="5" name="Footer Placeholder 4">
            <a:extLst>
              <a:ext uri="{FF2B5EF4-FFF2-40B4-BE49-F238E27FC236}">
                <a16:creationId xmlns:a16="http://schemas.microsoft.com/office/drawing/2014/main" id="{6181D58C-83A1-CB4B-AC63-F96BE23C0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D75A8-26A2-9244-AEC9-EF85857AB3F0}"/>
              </a:ext>
            </a:extLst>
          </p:cNvPr>
          <p:cNvSpPr>
            <a:spLocks noGrp="1"/>
          </p:cNvSpPr>
          <p:nvPr>
            <p:ph type="sldNum" sz="quarter" idx="12"/>
          </p:nvPr>
        </p:nvSpPr>
        <p:spPr/>
        <p:txBody>
          <a:bodyPr/>
          <a:lstStyle/>
          <a:p>
            <a:fld id="{9D33251A-A083-AD4B-98D0-01EC816B6D9B}" type="slidenum">
              <a:rPr lang="en-US" smtClean="0"/>
              <a:t>‹#›</a:t>
            </a:fld>
            <a:endParaRPr lang="en-US"/>
          </a:p>
        </p:txBody>
      </p:sp>
    </p:spTree>
    <p:extLst>
      <p:ext uri="{BB962C8B-B14F-4D97-AF65-F5344CB8AC3E}">
        <p14:creationId xmlns:p14="http://schemas.microsoft.com/office/powerpoint/2010/main" val="108684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957E-13FF-471D-89A3-46101C1E205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FD43F2E-B81E-4B68-96B3-B8C140F0DD8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0592C77-43CA-4358-ADE9-FB31A6708F05}"/>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CCE0314-726B-4160-9D71-0745B225EC2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241F8D9-75C1-4550-989C-6F4D804D4FD8}"/>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9569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BDAD-46E8-40A1-9F2A-0C59E017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69BC8-A5EC-4805-A76A-017C685DE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17C1B-715A-46D1-B8F8-DBEF6194F290}"/>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6EA75ED-D139-4481-BD93-B16337E778B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5E4FF2F-D3B0-47B1-B081-ED48552217F9}"/>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878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1BA-B27F-4578-A877-62A773518A1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5752AA4-E2A6-4C21-97B7-6254C8AB5E3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659373-2B22-496F-A56E-DDFAE8FBC00D}"/>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9F2B67A-0AAE-4938-B3E2-4BDD1CF6B071}"/>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F2FBC0D-B48E-491E-8CAB-7F686F8C7625}"/>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1220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7359-8051-4BED-8AE9-4066FB1A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A151D-124E-4EF5-9ED2-1268545663A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8D2745-EF94-421E-B299-42369FD5577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AD6B61-525A-4824-A80F-E56F8F81B7A8}"/>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C8E88936-F991-48E0-BFC8-C6A1B91E4F2D}"/>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0E50BF6F-8087-4609-AD72-ABA974DF6BA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56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BABF-7994-4475-AE6E-452BE6C4293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08246-CCAA-49EF-8CF5-D3A467C3223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6F0BE2-3B20-44CD-B96B-9C2D6C95FDD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473CD-B002-4C29-995A-21C0C17CB6E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03F95EC-75B0-463C-925A-80C2D8C7BBF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E34CA8-A02B-439E-9832-28374D3F390C}"/>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8CFD1BAD-35AD-47D6-9483-344732529308}"/>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A6AFF060-67D7-4D38-8AE8-3B955798BF1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7960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9D17-9518-4E5C-9861-2FEA26F0F7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129E2F-BCC8-4608-8DA5-4C4F8CF343FA}"/>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51F24C0F-2648-4E50-89B2-878CA3603EFF}"/>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6F290DF9-028D-4AB8-A58C-6CBC58805A68}"/>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2756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0EB8A-DFBE-41E0-848C-44F9CC7267D0}"/>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56D39BFD-7799-4366-96AA-25678FAA1E45}"/>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34196F7D-11D6-4FF5-B6D6-3101C5AEE365}"/>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8064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89565-1E80-488A-A0B2-5F397FE6E83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331C5E3-708E-4EF0-82FD-28FC7AF8B28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8B854A-F328-4221-AA3D-1684F824884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8FBFAD7-459A-4FFB-A235-49BAF9692553}"/>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F0758291-D01F-4B6E-843B-76C8B6D5641F}"/>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9CEC3781-BC6B-4651-BA3F-33BD5AC7FB6A}"/>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7392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DB3B-6304-4770-BC62-CE450973950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B5B3BD3-7DD7-4AD1-8578-71513D47D5D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FCA3BC78-BB39-466D-8B3B-3B70023F4E0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939D62C-4EA0-4AB7-B1E2-3D2C53D62DBB}"/>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40EEECF6-ACC6-43E4-AF9D-14846679588B}"/>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F1B0454C-5C6D-4F02-B779-7F6F91A5465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2888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D807-63EC-4F72-81D0-07EAE07F8B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E66380-5D1A-4353-AAED-5FDB0A8268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0F944-7F3C-4964-B384-202515B0824F}"/>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BFA64A1-A13C-4B86-AFC6-65DC0A2DBFF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F584235-ADAE-46AB-8F43-7442BD92982B}"/>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9899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D70F3-66B4-4CD9-ADE8-3BF18BF19C12}"/>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044D97-F224-42DB-931E-CC4A7A2084D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E66DA-68AA-40C7-A83D-4186C17E7C7E}"/>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53179AD-3F3A-4F24-9FEF-A4AB203F9142}"/>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29B3584-482F-47DA-BEF0-C6F37A7E798F}"/>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2503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957E-13FF-471D-89A3-46101C1E205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FD43F2E-B81E-4B68-96B3-B8C140F0DD8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0592C77-43CA-4358-ADE9-FB31A6708F05}"/>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CCE0314-726B-4160-9D71-0745B225EC2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241F8D9-75C1-4550-989C-6F4D804D4FD8}"/>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1522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BDAD-46E8-40A1-9F2A-0C59E017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69BC8-A5EC-4805-A76A-017C685DE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17C1B-715A-46D1-B8F8-DBEF6194F290}"/>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6EA75ED-D139-4481-BD93-B16337E778B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5E4FF2F-D3B0-47B1-B081-ED48552217F9}"/>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4221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1BA-B27F-4578-A877-62A773518A1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5752AA4-E2A6-4C21-97B7-6254C8AB5E3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659373-2B22-496F-A56E-DDFAE8FBC00D}"/>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9F2B67A-0AAE-4938-B3E2-4BDD1CF6B071}"/>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F2FBC0D-B48E-491E-8CAB-7F686F8C7625}"/>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4692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7359-8051-4BED-8AE9-4066FB1A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A151D-124E-4EF5-9ED2-1268545663A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8D2745-EF94-421E-B299-42369FD5577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AD6B61-525A-4824-A80F-E56F8F81B7A8}"/>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C8E88936-F991-48E0-BFC8-C6A1B91E4F2D}"/>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0E50BF6F-8087-4609-AD72-ABA974DF6BA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2704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BABF-7994-4475-AE6E-452BE6C4293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08246-CCAA-49EF-8CF5-D3A467C3223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6F0BE2-3B20-44CD-B96B-9C2D6C95FDD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473CD-B002-4C29-995A-21C0C17CB6E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03F95EC-75B0-463C-925A-80C2D8C7BBF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E34CA8-A02B-439E-9832-28374D3F390C}"/>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8CFD1BAD-35AD-47D6-9483-344732529308}"/>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A6AFF060-67D7-4D38-8AE8-3B955798BF1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8940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9D17-9518-4E5C-9861-2FEA26F0F7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129E2F-BCC8-4608-8DA5-4C4F8CF343FA}"/>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51F24C0F-2648-4E50-89B2-878CA3603EFF}"/>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6F290DF9-028D-4AB8-A58C-6CBC58805A68}"/>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1389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0EB8A-DFBE-41E0-848C-44F9CC7267D0}"/>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56D39BFD-7799-4366-96AA-25678FAA1E45}"/>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34196F7D-11D6-4FF5-B6D6-3101C5AEE365}"/>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696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89565-1E80-488A-A0B2-5F397FE6E83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331C5E3-708E-4EF0-82FD-28FC7AF8B28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8B854A-F328-4221-AA3D-1684F824884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8FBFAD7-459A-4FFB-A235-49BAF9692553}"/>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F0758291-D01F-4B6E-843B-76C8B6D5641F}"/>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9CEC3781-BC6B-4651-BA3F-33BD5AC7FB6A}"/>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477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DB3B-6304-4770-BC62-CE450973950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B5B3BD3-7DD7-4AD1-8578-71513D47D5D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FCA3BC78-BB39-466D-8B3B-3B70023F4E0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939D62C-4EA0-4AB7-B1E2-3D2C53D62DBB}"/>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40EEECF6-ACC6-43E4-AF9D-14846679588B}"/>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F1B0454C-5C6D-4F02-B779-7F6F91A5465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08398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D807-63EC-4F72-81D0-07EAE07F8B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E66380-5D1A-4353-AAED-5FDB0A8268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0F944-7F3C-4964-B384-202515B0824F}"/>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BFA64A1-A13C-4B86-AFC6-65DC0A2DBFF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F584235-ADAE-46AB-8F43-7442BD92982B}"/>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4931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D70F3-66B4-4CD9-ADE8-3BF18BF19C12}"/>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044D97-F224-42DB-931E-CC4A7A2084D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E66DA-68AA-40C7-A83D-4186C17E7C7E}"/>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53179AD-3F3A-4F24-9FEF-A4AB203F9142}"/>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29B3584-482F-47DA-BEF0-C6F37A7E798F}"/>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8104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957E-13FF-471D-89A3-46101C1E205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FD43F2E-B81E-4B68-96B3-B8C140F0DD8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0592C77-43CA-4358-ADE9-FB31A6708F05}"/>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CCE0314-726B-4160-9D71-0745B225EC2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241F8D9-75C1-4550-989C-6F4D804D4FD8}"/>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418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BDAD-46E8-40A1-9F2A-0C59E017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69BC8-A5EC-4805-A76A-017C685DE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17C1B-715A-46D1-B8F8-DBEF6194F290}"/>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6EA75ED-D139-4481-BD93-B16337E778B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5E4FF2F-D3B0-47B1-B081-ED48552217F9}"/>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80798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1BA-B27F-4578-A877-62A773518A1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5752AA4-E2A6-4C21-97B7-6254C8AB5E3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659373-2B22-496F-A56E-DDFAE8FBC00D}"/>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9F2B67A-0AAE-4938-B3E2-4BDD1CF6B071}"/>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F2FBC0D-B48E-491E-8CAB-7F686F8C7625}"/>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4561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7359-8051-4BED-8AE9-4066FB1A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A151D-124E-4EF5-9ED2-1268545663A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8D2745-EF94-421E-B299-42369FD5577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AD6B61-525A-4824-A80F-E56F8F81B7A8}"/>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C8E88936-F991-48E0-BFC8-C6A1B91E4F2D}"/>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0E50BF6F-8087-4609-AD72-ABA974DF6BA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28341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BABF-7994-4475-AE6E-452BE6C4293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08246-CCAA-49EF-8CF5-D3A467C3223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6F0BE2-3B20-44CD-B96B-9C2D6C95FDD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473CD-B002-4C29-995A-21C0C17CB6E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03F95EC-75B0-463C-925A-80C2D8C7BBF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E34CA8-A02B-439E-9832-28374D3F390C}"/>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8CFD1BAD-35AD-47D6-9483-344732529308}"/>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A6AFF060-67D7-4D38-8AE8-3B955798BF1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1826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9D17-9518-4E5C-9861-2FEA26F0F7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129E2F-BCC8-4608-8DA5-4C4F8CF343FA}"/>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51F24C0F-2648-4E50-89B2-878CA3603EFF}"/>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6F290DF9-028D-4AB8-A58C-6CBC58805A68}"/>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4236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0EB8A-DFBE-41E0-848C-44F9CC7267D0}"/>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56D39BFD-7799-4366-96AA-25678FAA1E45}"/>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34196F7D-11D6-4FF5-B6D6-3101C5AEE365}"/>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470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89565-1E80-488A-A0B2-5F397FE6E83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331C5E3-708E-4EF0-82FD-28FC7AF8B28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8B854A-F328-4221-AA3D-1684F824884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8FBFAD7-459A-4FFB-A235-49BAF9692553}"/>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F0758291-D01F-4B6E-843B-76C8B6D5641F}"/>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9CEC3781-BC6B-4651-BA3F-33BD5AC7FB6A}"/>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5561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DB3B-6304-4770-BC62-CE450973950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B5B3BD3-7DD7-4AD1-8578-71513D47D5D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FCA3BC78-BB39-466D-8B3B-3B70023F4E0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939D62C-4EA0-4AB7-B1E2-3D2C53D62DBB}"/>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40EEECF6-ACC6-43E4-AF9D-14846679588B}"/>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F1B0454C-5C6D-4F02-B779-7F6F91A5465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64661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D807-63EC-4F72-81D0-07EAE07F8B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E66380-5D1A-4353-AAED-5FDB0A8268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0F944-7F3C-4964-B384-202515B0824F}"/>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BFA64A1-A13C-4B86-AFC6-65DC0A2DBFF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F584235-ADAE-46AB-8F43-7442BD92982B}"/>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14613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D70F3-66B4-4CD9-ADE8-3BF18BF19C12}"/>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044D97-F224-42DB-931E-CC4A7A2084D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E66DA-68AA-40C7-A83D-4186C17E7C7E}"/>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9/23/2020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53179AD-3F3A-4F24-9FEF-A4AB203F9142}"/>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29B3584-482F-47DA-BEF0-C6F37A7E798F}"/>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31470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1600"/>
              </a:spcBef>
              <a:spcAft>
                <a:spcPts val="0"/>
              </a:spcAft>
              <a:buSzPts val="1400"/>
              <a:buChar char="○"/>
              <a:defRPr/>
            </a:lvl2pPr>
            <a:lvl3pPr marL="1371566" lvl="2" indent="-317492" algn="l">
              <a:lnSpc>
                <a:spcPct val="115000"/>
              </a:lnSpc>
              <a:spcBef>
                <a:spcPts val="1600"/>
              </a:spcBef>
              <a:spcAft>
                <a:spcPts val="0"/>
              </a:spcAft>
              <a:buSzPts val="1400"/>
              <a:buChar char="■"/>
              <a:defRPr/>
            </a:lvl3pPr>
            <a:lvl4pPr marL="1828754" lvl="3" indent="-317492" algn="l">
              <a:lnSpc>
                <a:spcPct val="115000"/>
              </a:lnSpc>
              <a:spcBef>
                <a:spcPts val="1600"/>
              </a:spcBef>
              <a:spcAft>
                <a:spcPts val="0"/>
              </a:spcAft>
              <a:buSzPts val="1400"/>
              <a:buChar char="●"/>
              <a:defRPr/>
            </a:lvl4pPr>
            <a:lvl5pPr marL="2285943" lvl="4" indent="-317492" algn="l">
              <a:lnSpc>
                <a:spcPct val="115000"/>
              </a:lnSpc>
              <a:spcBef>
                <a:spcPts val="1600"/>
              </a:spcBef>
              <a:spcAft>
                <a:spcPts val="0"/>
              </a:spcAft>
              <a:buSzPts val="1400"/>
              <a:buChar char="○"/>
              <a:defRPr/>
            </a:lvl5pPr>
            <a:lvl6pPr marL="2743132" lvl="5" indent="-317492" algn="l">
              <a:lnSpc>
                <a:spcPct val="115000"/>
              </a:lnSpc>
              <a:spcBef>
                <a:spcPts val="1600"/>
              </a:spcBef>
              <a:spcAft>
                <a:spcPts val="0"/>
              </a:spcAft>
              <a:buSzPts val="1400"/>
              <a:buChar char="■"/>
              <a:defRPr/>
            </a:lvl6pPr>
            <a:lvl7pPr marL="3200320" lvl="6" indent="-317492" algn="l">
              <a:lnSpc>
                <a:spcPct val="115000"/>
              </a:lnSpc>
              <a:spcBef>
                <a:spcPts val="1600"/>
              </a:spcBef>
              <a:spcAft>
                <a:spcPts val="0"/>
              </a:spcAft>
              <a:buSzPts val="1400"/>
              <a:buChar char="●"/>
              <a:defRPr/>
            </a:lvl7pPr>
            <a:lvl8pPr marL="3657509" lvl="7" indent="-317492" algn="l">
              <a:lnSpc>
                <a:spcPct val="115000"/>
              </a:lnSpc>
              <a:spcBef>
                <a:spcPts val="1600"/>
              </a:spcBef>
              <a:spcAft>
                <a:spcPts val="0"/>
              </a:spcAft>
              <a:buSzPts val="1400"/>
              <a:buChar char="○"/>
              <a:defRPr/>
            </a:lvl8pPr>
            <a:lvl9pPr marL="4114697" lvl="8" indent="-317492"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solidFill>
                  <a:srgbClr val="44546A"/>
                </a:solidFill>
              </a:rPr>
              <a:pPr/>
              <a:t>‹#›</a:t>
            </a:fld>
            <a:endParaRPr lang="en-US">
              <a:solidFill>
                <a:srgbClr val="44546A"/>
              </a:solidFill>
            </a:endParaRPr>
          </a:p>
        </p:txBody>
      </p:sp>
    </p:spTree>
    <p:extLst>
      <p:ext uri="{BB962C8B-B14F-4D97-AF65-F5344CB8AC3E}">
        <p14:creationId xmlns:p14="http://schemas.microsoft.com/office/powerpoint/2010/main" val="26703054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957E-13FF-471D-89A3-46101C1E205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FD43F2E-B81E-4B68-96B3-B8C140F0DD8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0592C77-43CA-4358-ADE9-FB31A6708F05}"/>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2CCE0314-726B-4160-9D71-0745B225EC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41F8D9-75C1-4550-989C-6F4D804D4FD8}"/>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7136707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BDAD-46E8-40A1-9F2A-0C59E017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69BC8-A5EC-4805-A76A-017C685DE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17C1B-715A-46D1-B8F8-DBEF6194F290}"/>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96EA75ED-D139-4481-BD93-B16337E778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E4FF2F-D3B0-47B1-B081-ED48552217F9}"/>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17968337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1BA-B27F-4578-A877-62A773518A1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5752AA4-E2A6-4C21-97B7-6254C8AB5E3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659373-2B22-496F-A56E-DDFAE8FBC00D}"/>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59F2B67A-0AAE-4938-B3E2-4BDD1CF6B0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2FBC0D-B48E-491E-8CAB-7F686F8C7625}"/>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40914491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7359-8051-4BED-8AE9-4066FB1A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A151D-124E-4EF5-9ED2-1268545663A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8D2745-EF94-421E-B299-42369FD5577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AD6B61-525A-4824-A80F-E56F8F81B7A8}"/>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6" name="Footer Placeholder 5">
            <a:extLst>
              <a:ext uri="{FF2B5EF4-FFF2-40B4-BE49-F238E27FC236}">
                <a16:creationId xmlns:a16="http://schemas.microsoft.com/office/drawing/2014/main" id="{C8E88936-F991-48E0-BFC8-C6A1B91E4F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50BF6F-8087-4609-AD72-ABA974DF6BAC}"/>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9924273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BABF-7994-4475-AE6E-452BE6C4293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08246-CCAA-49EF-8CF5-D3A467C3223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6F0BE2-3B20-44CD-B96B-9C2D6C95FDD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473CD-B002-4C29-995A-21C0C17CB6E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03F95EC-75B0-463C-925A-80C2D8C7BBF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E34CA8-A02B-439E-9832-28374D3F390C}"/>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8" name="Footer Placeholder 7">
            <a:extLst>
              <a:ext uri="{FF2B5EF4-FFF2-40B4-BE49-F238E27FC236}">
                <a16:creationId xmlns:a16="http://schemas.microsoft.com/office/drawing/2014/main" id="{8CFD1BAD-35AD-47D6-9483-34473252930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6AFF060-67D7-4D38-8AE8-3B955798BF1C}"/>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154585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9D17-9518-4E5C-9861-2FEA26F0F7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129E2F-BCC8-4608-8DA5-4C4F8CF343FA}"/>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4" name="Footer Placeholder 3">
            <a:extLst>
              <a:ext uri="{FF2B5EF4-FFF2-40B4-BE49-F238E27FC236}">
                <a16:creationId xmlns:a16="http://schemas.microsoft.com/office/drawing/2014/main" id="{51F24C0F-2648-4E50-89B2-878CA3603EF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F290DF9-028D-4AB8-A58C-6CBC58805A68}"/>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92212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0EB8A-DFBE-41E0-848C-44F9CC7267D0}"/>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3" name="Footer Placeholder 2">
            <a:extLst>
              <a:ext uri="{FF2B5EF4-FFF2-40B4-BE49-F238E27FC236}">
                <a16:creationId xmlns:a16="http://schemas.microsoft.com/office/drawing/2014/main" id="{56D39BFD-7799-4366-96AA-25678FAA1E4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196F7D-11D6-4FF5-B6D6-3101C5AEE365}"/>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3088937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89565-1E80-488A-A0B2-5F397FE6E83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331C5E3-708E-4EF0-82FD-28FC7AF8B28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8B854A-F328-4221-AA3D-1684F824884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8FBFAD7-459A-4FFB-A235-49BAF9692553}"/>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6" name="Footer Placeholder 5">
            <a:extLst>
              <a:ext uri="{FF2B5EF4-FFF2-40B4-BE49-F238E27FC236}">
                <a16:creationId xmlns:a16="http://schemas.microsoft.com/office/drawing/2014/main" id="{F0758291-D01F-4B6E-843B-76C8B6D564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EC3781-BC6B-4651-BA3F-33BD5AC7FB6A}"/>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7514664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DB3B-6304-4770-BC62-CE450973950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B5B3BD3-7DD7-4AD1-8578-71513D47D5D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FCA3BC78-BB39-466D-8B3B-3B70023F4E0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939D62C-4EA0-4AB7-B1E2-3D2C53D62DBB}"/>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6" name="Footer Placeholder 5">
            <a:extLst>
              <a:ext uri="{FF2B5EF4-FFF2-40B4-BE49-F238E27FC236}">
                <a16:creationId xmlns:a16="http://schemas.microsoft.com/office/drawing/2014/main" id="{40EEECF6-ACC6-43E4-AF9D-1484667958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B0454C-5C6D-4F02-B779-7F6F91A5465C}"/>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19366186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D807-63EC-4F72-81D0-07EAE07F8B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E66380-5D1A-4353-AAED-5FDB0A8268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0F944-7F3C-4964-B384-202515B0824F}"/>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9BFA64A1-A13C-4B86-AFC6-65DC0A2DBF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584235-ADAE-46AB-8F43-7442BD92982B}"/>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19527137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D70F3-66B4-4CD9-ADE8-3BF18BF19C12}"/>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044D97-F224-42DB-931E-CC4A7A2084D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E66DA-68AA-40C7-A83D-4186C17E7C7E}"/>
              </a:ext>
            </a:extLst>
          </p:cNvPr>
          <p:cNvSpPr>
            <a:spLocks noGrp="1"/>
          </p:cNvSpPr>
          <p:nvPr>
            <p:ph type="dt" sz="half" idx="10"/>
          </p:nvPr>
        </p:nvSpPr>
        <p:spPr/>
        <p:txBody>
          <a:body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953179AD-3F3A-4F24-9FEF-A4AB203F91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9B3584-482F-47DA-BEF0-C6F37A7E798F}"/>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1181769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1600"/>
              </a:spcBef>
              <a:spcAft>
                <a:spcPts val="0"/>
              </a:spcAft>
              <a:buSzPts val="1400"/>
              <a:buChar char="○"/>
              <a:defRPr/>
            </a:lvl2pPr>
            <a:lvl3pPr marL="1371566" lvl="2" indent="-317492" algn="l">
              <a:lnSpc>
                <a:spcPct val="115000"/>
              </a:lnSpc>
              <a:spcBef>
                <a:spcPts val="1600"/>
              </a:spcBef>
              <a:spcAft>
                <a:spcPts val="0"/>
              </a:spcAft>
              <a:buSzPts val="1400"/>
              <a:buChar char="■"/>
              <a:defRPr/>
            </a:lvl3pPr>
            <a:lvl4pPr marL="1828754" lvl="3" indent="-317492" algn="l">
              <a:lnSpc>
                <a:spcPct val="115000"/>
              </a:lnSpc>
              <a:spcBef>
                <a:spcPts val="1600"/>
              </a:spcBef>
              <a:spcAft>
                <a:spcPts val="0"/>
              </a:spcAft>
              <a:buSzPts val="1400"/>
              <a:buChar char="●"/>
              <a:defRPr/>
            </a:lvl4pPr>
            <a:lvl5pPr marL="2285943" lvl="4" indent="-317492" algn="l">
              <a:lnSpc>
                <a:spcPct val="115000"/>
              </a:lnSpc>
              <a:spcBef>
                <a:spcPts val="1600"/>
              </a:spcBef>
              <a:spcAft>
                <a:spcPts val="0"/>
              </a:spcAft>
              <a:buSzPts val="1400"/>
              <a:buChar char="○"/>
              <a:defRPr/>
            </a:lvl5pPr>
            <a:lvl6pPr marL="2743132" lvl="5" indent="-317492" algn="l">
              <a:lnSpc>
                <a:spcPct val="115000"/>
              </a:lnSpc>
              <a:spcBef>
                <a:spcPts val="1600"/>
              </a:spcBef>
              <a:spcAft>
                <a:spcPts val="0"/>
              </a:spcAft>
              <a:buSzPts val="1400"/>
              <a:buChar char="■"/>
              <a:defRPr/>
            </a:lvl6pPr>
            <a:lvl7pPr marL="3200320" lvl="6" indent="-317492" algn="l">
              <a:lnSpc>
                <a:spcPct val="115000"/>
              </a:lnSpc>
              <a:spcBef>
                <a:spcPts val="1600"/>
              </a:spcBef>
              <a:spcAft>
                <a:spcPts val="0"/>
              </a:spcAft>
              <a:buSzPts val="1400"/>
              <a:buChar char="●"/>
              <a:defRPr/>
            </a:lvl7pPr>
            <a:lvl8pPr marL="3657509" lvl="7" indent="-317492" algn="l">
              <a:lnSpc>
                <a:spcPct val="115000"/>
              </a:lnSpc>
              <a:spcBef>
                <a:spcPts val="1600"/>
              </a:spcBef>
              <a:spcAft>
                <a:spcPts val="0"/>
              </a:spcAft>
              <a:buSzPts val="1400"/>
              <a:buChar char="○"/>
              <a:defRPr/>
            </a:lvl8pPr>
            <a:lvl9pPr marL="4114697" lvl="8" indent="-317492"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467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B594EA-A468-4403-B47B-9A2D8C06D29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52083B-AE02-4D27-AF66-76765734AEC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72D7B-16A2-447F-8A77-FE3DB7DBDAD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B54BA4A9-3DFD-424E-BD13-C79258E54CA7}" type="datetimeFigureOut">
              <a:rPr lang="en-US" kern="1200" smtClean="0">
                <a:solidFill>
                  <a:prstClr val="black">
                    <a:tint val="75000"/>
                  </a:prstClr>
                </a:solidFill>
                <a:latin typeface="Calibri" panose="020F0502020204030204"/>
                <a:ea typeface="+mn-ea"/>
                <a:cs typeface="+mn-cs"/>
              </a:rPr>
              <a:pPr>
                <a:buClrTx/>
                <a:buFontTx/>
                <a:buNone/>
              </a:pPr>
              <a:t>9/23/2020</a:t>
            </a:fld>
            <a:endParaRPr lang="en-US" kern="1200" dirty="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7150C5DF-4087-4B72-8D08-4E15B5411A6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n-US" kern="1200" dirty="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0C6C1A6-4727-4D39-B0FF-3FD53FF5E41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3D34C711-BBA2-4F77-B12C-1426B82A2059}" type="slidenum">
              <a:rPr lang="en-US" kern="1200" smtClean="0">
                <a:solidFill>
                  <a:prstClr val="black">
                    <a:tint val="75000"/>
                  </a:prstClr>
                </a:solidFill>
                <a:latin typeface="Calibri" panose="020F0502020204030204"/>
                <a:ea typeface="+mn-ea"/>
                <a:cs typeface="+mn-cs"/>
              </a:rPr>
              <a:pPr>
                <a:buClrTx/>
                <a:buFontTx/>
                <a:buNone/>
              </a:pPr>
              <a:t>‹#›</a:t>
            </a:fld>
            <a:endParaRPr lang="en-US" kern="1200"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39555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B594EA-A468-4403-B47B-9A2D8C06D29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52083B-AE02-4D27-AF66-76765734AEC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72D7B-16A2-447F-8A77-FE3DB7DBDAD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B54BA4A9-3DFD-424E-BD13-C79258E54CA7}" type="datetimeFigureOut">
              <a:rPr lang="en-US" kern="1200" smtClean="0">
                <a:solidFill>
                  <a:prstClr val="black">
                    <a:tint val="75000"/>
                  </a:prstClr>
                </a:solidFill>
                <a:latin typeface="Calibri" panose="020F0502020204030204"/>
                <a:ea typeface="+mn-ea"/>
                <a:cs typeface="+mn-cs"/>
              </a:rPr>
              <a:pPr>
                <a:buClrTx/>
                <a:buFontTx/>
                <a:buNone/>
              </a:pPr>
              <a:t>9/23/2020</a:t>
            </a:fld>
            <a:endParaRPr lang="en-US" kern="1200" dirty="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7150C5DF-4087-4B72-8D08-4E15B5411A6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n-US" kern="1200" dirty="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0C6C1A6-4727-4D39-B0FF-3FD53FF5E41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3D34C711-BBA2-4F77-B12C-1426B82A2059}" type="slidenum">
              <a:rPr lang="en-US" kern="1200" smtClean="0">
                <a:solidFill>
                  <a:prstClr val="black">
                    <a:tint val="75000"/>
                  </a:prstClr>
                </a:solidFill>
                <a:latin typeface="Calibri" panose="020F0502020204030204"/>
                <a:ea typeface="+mn-ea"/>
                <a:cs typeface="+mn-cs"/>
              </a:rPr>
              <a:pPr>
                <a:buClrTx/>
                <a:buFontTx/>
                <a:buNone/>
              </a:pPr>
              <a:t>‹#›</a:t>
            </a:fld>
            <a:endParaRPr lang="en-US" kern="1200"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535094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B594EA-A468-4403-B47B-9A2D8C06D29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52083B-AE02-4D27-AF66-76765734AEC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72D7B-16A2-447F-8A77-FE3DB7DBDAD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B54BA4A9-3DFD-424E-BD13-C79258E54CA7}" type="datetimeFigureOut">
              <a:rPr lang="en-US" kern="1200" smtClean="0">
                <a:solidFill>
                  <a:prstClr val="black">
                    <a:tint val="75000"/>
                  </a:prstClr>
                </a:solidFill>
                <a:latin typeface="Calibri" panose="020F0502020204030204"/>
                <a:ea typeface="+mn-ea"/>
                <a:cs typeface="+mn-cs"/>
              </a:rPr>
              <a:pPr>
                <a:buClrTx/>
                <a:buFontTx/>
                <a:buNone/>
              </a:pPr>
              <a:t>9/23/2020</a:t>
            </a:fld>
            <a:endParaRPr lang="en-US" kern="1200" dirty="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7150C5DF-4087-4B72-8D08-4E15B5411A6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n-US" kern="1200" dirty="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0C6C1A6-4727-4D39-B0FF-3FD53FF5E41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3D34C711-BBA2-4F77-B12C-1426B82A2059}" type="slidenum">
              <a:rPr lang="en-US" kern="1200" smtClean="0">
                <a:solidFill>
                  <a:prstClr val="black">
                    <a:tint val="75000"/>
                  </a:prstClr>
                </a:solidFill>
                <a:latin typeface="Calibri" panose="020F0502020204030204"/>
                <a:ea typeface="+mn-ea"/>
                <a:cs typeface="+mn-cs"/>
              </a:rPr>
              <a:pPr>
                <a:buClrTx/>
                <a:buFontTx/>
                <a:buNone/>
              </a:pPr>
              <a:t>‹#›</a:t>
            </a:fld>
            <a:endParaRPr lang="en-US" kern="1200"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71742738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B594EA-A468-4403-B47B-9A2D8C06D29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52083B-AE02-4D27-AF66-76765734AEC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72D7B-16A2-447F-8A77-FE3DB7DBDAD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54BA4A9-3DFD-424E-BD13-C79258E54CA7}" type="datetimeFigureOut">
              <a:rPr lang="en-US" smtClean="0"/>
              <a:t>9/23/2020</a:t>
            </a:fld>
            <a:endParaRPr lang="en-US" dirty="0"/>
          </a:p>
        </p:txBody>
      </p:sp>
      <p:sp>
        <p:nvSpPr>
          <p:cNvPr id="5" name="Footer Placeholder 4">
            <a:extLst>
              <a:ext uri="{FF2B5EF4-FFF2-40B4-BE49-F238E27FC236}">
                <a16:creationId xmlns:a16="http://schemas.microsoft.com/office/drawing/2014/main" id="{7150C5DF-4087-4B72-8D08-4E15B5411A6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0C6C1A6-4727-4D39-B0FF-3FD53FF5E41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D34C711-BBA2-4F77-B12C-1426B82A2059}" type="slidenum">
              <a:rPr lang="en-US" smtClean="0"/>
              <a:t>‹#›</a:t>
            </a:fld>
            <a:endParaRPr lang="en-US" dirty="0"/>
          </a:p>
        </p:txBody>
      </p:sp>
    </p:spTree>
    <p:extLst>
      <p:ext uri="{BB962C8B-B14F-4D97-AF65-F5344CB8AC3E}">
        <p14:creationId xmlns:p14="http://schemas.microsoft.com/office/powerpoint/2010/main" val="365573010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lasssizematter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74170" y="319314"/>
            <a:ext cx="8108769" cy="2218736"/>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sz="2400" dirty="0"/>
              <a:t>School Overcrowding and Class Size in </a:t>
            </a:r>
            <a:br>
              <a:rPr lang="en-US" sz="2400" dirty="0"/>
            </a:br>
            <a:r>
              <a:rPr lang="en-US" sz="2400" dirty="0"/>
              <a:t>Districts 20 &amp; 21 under Council Member </a:t>
            </a:r>
            <a:r>
              <a:rPr lang="en-US" sz="2400" dirty="0" err="1"/>
              <a:t>Treyger</a:t>
            </a:r>
            <a:endParaRPr sz="2400" dirty="0"/>
          </a:p>
        </p:txBody>
      </p:sp>
      <p:sp>
        <p:nvSpPr>
          <p:cNvPr id="55" name="Google Shape;55;p13"/>
          <p:cNvSpPr txBox="1">
            <a:spLocks noGrp="1"/>
          </p:cNvSpPr>
          <p:nvPr>
            <p:ph type="subTitle" idx="1"/>
          </p:nvPr>
        </p:nvSpPr>
        <p:spPr>
          <a:xfrm>
            <a:off x="554477" y="3220508"/>
            <a:ext cx="8083686" cy="144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1400" dirty="0">
                <a:solidFill>
                  <a:srgbClr val="000000"/>
                </a:solidFill>
              </a:rPr>
              <a:t>Leonie Haimson</a:t>
            </a:r>
            <a:endParaRPr sz="1400" dirty="0">
              <a:solidFill>
                <a:srgbClr val="000000"/>
              </a:solidFill>
            </a:endParaRPr>
          </a:p>
          <a:p>
            <a:pPr marL="0" lvl="0" indent="0" algn="l" rtl="0">
              <a:lnSpc>
                <a:spcPct val="100000"/>
              </a:lnSpc>
              <a:spcBef>
                <a:spcPts val="0"/>
              </a:spcBef>
              <a:spcAft>
                <a:spcPts val="0"/>
              </a:spcAft>
              <a:buSzPts val="2800"/>
              <a:buNone/>
            </a:pPr>
            <a:r>
              <a:rPr lang="en-US" sz="1400" dirty="0">
                <a:solidFill>
                  <a:srgbClr val="000000"/>
                </a:solidFill>
              </a:rPr>
              <a:t>Class Size Matters</a:t>
            </a:r>
            <a:endParaRPr sz="1400" dirty="0">
              <a:solidFill>
                <a:srgbClr val="000000"/>
              </a:solidFill>
            </a:endParaRPr>
          </a:p>
          <a:p>
            <a:pPr marL="0" lvl="0" indent="0" algn="l" rtl="0">
              <a:lnSpc>
                <a:spcPct val="100000"/>
              </a:lnSpc>
              <a:spcBef>
                <a:spcPts val="0"/>
              </a:spcBef>
              <a:spcAft>
                <a:spcPts val="0"/>
              </a:spcAft>
              <a:buSzPts val="2800"/>
              <a:buNone/>
            </a:pPr>
            <a:r>
              <a:rPr lang="en-US" sz="1400" u="sng" dirty="0">
                <a:solidFill>
                  <a:schemeClr val="hlink"/>
                </a:solidFill>
                <a:hlinkClick r:id="rId3"/>
              </a:rPr>
              <a:t>www.classsizematters.org</a:t>
            </a:r>
            <a:endParaRPr lang="en-US" sz="1400" u="sng" dirty="0">
              <a:solidFill>
                <a:schemeClr val="hlink"/>
              </a:solidFill>
            </a:endParaRPr>
          </a:p>
          <a:p>
            <a:pPr marL="0" lvl="0" indent="0" algn="l" rtl="0">
              <a:lnSpc>
                <a:spcPct val="100000"/>
              </a:lnSpc>
              <a:spcBef>
                <a:spcPts val="0"/>
              </a:spcBef>
              <a:spcAft>
                <a:spcPts val="0"/>
              </a:spcAft>
              <a:buSzPts val="2800"/>
              <a:buNone/>
            </a:pPr>
            <a:r>
              <a:rPr lang="en-US" sz="1400" dirty="0">
                <a:solidFill>
                  <a:schemeClr val="tx1"/>
                </a:solidFill>
              </a:rPr>
              <a:t>Jan. 14,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666D-717A-488E-ACA9-E620650A2149}"/>
              </a:ext>
            </a:extLst>
          </p:cNvPr>
          <p:cNvSpPr>
            <a:spLocks noGrp="1"/>
          </p:cNvSpPr>
          <p:nvPr>
            <p:ph type="title"/>
          </p:nvPr>
        </p:nvSpPr>
        <p:spPr/>
        <p:txBody>
          <a:bodyPr/>
          <a:lstStyle/>
          <a:p>
            <a:r>
              <a:rPr lang="en-US" dirty="0"/>
              <a:t>Class size, class size, class size</a:t>
            </a:r>
          </a:p>
        </p:txBody>
      </p:sp>
      <p:pic>
        <p:nvPicPr>
          <p:cNvPr id="5" name="Picture 4" descr="A group of people in a room&#10;&#10;Description automatically generated">
            <a:extLst>
              <a:ext uri="{FF2B5EF4-FFF2-40B4-BE49-F238E27FC236}">
                <a16:creationId xmlns:a16="http://schemas.microsoft.com/office/drawing/2014/main" id="{76675409-1ECB-4DD3-AB37-1DE1EDB723B3}"/>
              </a:ext>
            </a:extLst>
          </p:cNvPr>
          <p:cNvPicPr>
            <a:picLocks noChangeAspect="1"/>
          </p:cNvPicPr>
          <p:nvPr/>
        </p:nvPicPr>
        <p:blipFill>
          <a:blip r:embed="rId2"/>
          <a:stretch>
            <a:fillRect/>
          </a:stretch>
        </p:blipFill>
        <p:spPr>
          <a:xfrm>
            <a:off x="1240973" y="1017725"/>
            <a:ext cx="5537200" cy="3665628"/>
          </a:xfrm>
          <a:prstGeom prst="rect">
            <a:avLst/>
          </a:prstGeom>
        </p:spPr>
      </p:pic>
    </p:spTree>
    <p:extLst>
      <p:ext uri="{BB962C8B-B14F-4D97-AF65-F5344CB8AC3E}">
        <p14:creationId xmlns:p14="http://schemas.microsoft.com/office/powerpoint/2010/main" val="1571055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A0F450-D2BE-4523-AC0F-79E92BADF6ED}"/>
              </a:ext>
            </a:extLst>
          </p:cNvPr>
          <p:cNvSpPr/>
          <p:nvPr/>
        </p:nvSpPr>
        <p:spPr>
          <a:xfrm>
            <a:off x="346840" y="1282941"/>
            <a:ext cx="8471337" cy="3366371"/>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1600" dirty="0">
                <a:latin typeface="Calibri Light" panose="020F0302020204030204" pitchFamily="34" charset="0"/>
                <a:ea typeface="Calibri" panose="020F0502020204030204" pitchFamily="34" charset="0"/>
                <a:cs typeface="Calibri Light" panose="020F0302020204030204" pitchFamily="34" charset="0"/>
              </a:rPr>
              <a:t>Smaller classes lead to better grades and test scores, stronger student engagement, fewer disciplinary referrals, less teacher attrition and higher graduation rates.</a:t>
            </a:r>
            <a:br>
              <a:rPr lang="en-US" sz="1600" dirty="0">
                <a:latin typeface="Calibri Light" panose="020F0302020204030204" pitchFamily="34" charset="0"/>
                <a:ea typeface="Calibri" panose="020F0502020204030204" pitchFamily="34" charset="0"/>
                <a:cs typeface="Calibri Light" panose="020F0302020204030204" pitchFamily="34" charset="0"/>
              </a:rPr>
            </a:br>
            <a:endParaRPr lang="en-US" sz="1600" dirty="0">
              <a:latin typeface="Calibri Light" panose="020F0302020204030204" pitchFamily="34" charset="0"/>
              <a:ea typeface="Calibri" panose="020F0502020204030204" pitchFamily="34" charset="0"/>
              <a:cs typeface="Calibri Light" panose="020F0302020204030204" pitchFamily="34" charset="0"/>
            </a:endParaRPr>
          </a:p>
          <a:p>
            <a:pPr marL="285750" indent="-285750">
              <a:lnSpc>
                <a:spcPct val="107000"/>
              </a:lnSpc>
              <a:spcAft>
                <a:spcPts val="800"/>
              </a:spcAft>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Class size reduction has been identified as one of only a handful of reforms shown to narrow the achievement gap between economic and racial groups. </a:t>
            </a:r>
          </a:p>
          <a:p>
            <a:pPr marL="285750" indent="-285750">
              <a:lnSpc>
                <a:spcPct val="107000"/>
              </a:lnSpc>
              <a:spcAft>
                <a:spcPts val="800"/>
              </a:spcAft>
              <a:buFont typeface="Arial" panose="020B0604020202020204" pitchFamily="34" charset="0"/>
              <a:buChar char="•"/>
            </a:pPr>
            <a:endParaRPr lang="en-US" sz="1600" dirty="0">
              <a:latin typeface="Calibri Light" panose="020F0302020204030204" pitchFamily="34" charset="0"/>
              <a:cs typeface="Calibri Light" panose="020F0302020204030204" pitchFamily="34" charset="0"/>
            </a:endParaRPr>
          </a:p>
          <a:p>
            <a:pPr marL="285750" indent="-285750">
              <a:lnSpc>
                <a:spcPct val="107000"/>
              </a:lnSpc>
              <a:spcAft>
                <a:spcPts val="800"/>
              </a:spcAft>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Economists estimate that class size reduction yields economic benefits twice the costs, especially for low-income students and children of color. </a:t>
            </a:r>
            <a:br>
              <a:rPr lang="en-US" sz="1600" dirty="0">
                <a:latin typeface="Calibri Light" panose="020F0302020204030204" pitchFamily="34" charset="0"/>
                <a:cs typeface="Calibri Light" panose="020F0302020204030204" pitchFamily="34" charset="0"/>
              </a:rPr>
            </a:br>
            <a:endParaRPr lang="en-US" sz="16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Smaller classes will likely lead to substantial cost savings in terms of fewer special education referrals, less teacher training costs, less grade retention and higher four-year graduation rates .</a:t>
            </a:r>
          </a:p>
        </p:txBody>
      </p:sp>
      <p:sp>
        <p:nvSpPr>
          <p:cNvPr id="3" name="TextBox 2"/>
          <p:cNvSpPr txBox="1"/>
          <p:nvPr/>
        </p:nvSpPr>
        <p:spPr>
          <a:xfrm>
            <a:off x="346841" y="315310"/>
            <a:ext cx="8471337" cy="830997"/>
          </a:xfrm>
          <a:prstGeom prst="rect">
            <a:avLst/>
          </a:prstGeom>
          <a:noFill/>
        </p:spPr>
        <p:txBody>
          <a:bodyPr wrap="square" rtlCol="0">
            <a:spAutoFit/>
          </a:bodyPr>
          <a:lstStyle/>
          <a:p>
            <a:r>
              <a:rPr lang="en-US" sz="2400" dirty="0">
                <a:latin typeface="Calibri Light" panose="020F0302020204030204" pitchFamily="34" charset="0"/>
                <a:cs typeface="Calibri Light" panose="020F0302020204030204" pitchFamily="34" charset="0"/>
              </a:rPr>
              <a:t>Research shows smaller classes provide important education and economic benefits </a:t>
            </a:r>
          </a:p>
        </p:txBody>
      </p:sp>
    </p:spTree>
    <p:extLst>
      <p:ext uri="{BB962C8B-B14F-4D97-AF65-F5344CB8AC3E}">
        <p14:creationId xmlns:p14="http://schemas.microsoft.com/office/powerpoint/2010/main" val="2514366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A8196A-3712-45BE-9AD5-ECF3C01D11B8}"/>
              </a:ext>
            </a:extLst>
          </p:cNvPr>
          <p:cNvSpPr/>
          <p:nvPr/>
        </p:nvSpPr>
        <p:spPr>
          <a:xfrm>
            <a:off x="336331" y="1556088"/>
            <a:ext cx="8313683" cy="3139321"/>
          </a:xfrm>
          <a:prstGeom prst="rect">
            <a:avLst/>
          </a:prstGeom>
        </p:spPr>
        <p:txBody>
          <a:bodyPr wrap="square">
            <a:spAutoFit/>
          </a:bodyPr>
          <a:lstStyle/>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In a survey, 99% NYC teachers responded that class size reduction would be an effective or very effective reform to improve NYC schools – more than any other reform cited.  </a:t>
            </a:r>
          </a:p>
          <a:p>
            <a:pPr marL="285750" indent="-285750">
              <a:buFont typeface="Arial" panose="020B0604020202020204" pitchFamily="34" charset="0"/>
              <a:buChar char="•"/>
            </a:pPr>
            <a:endParaRPr lang="en-US" sz="1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Smaller classes is also the highest or second highest priority of parents in the DOE surveys every year when asked what changes they would most like to see in their children’s schools. </a:t>
            </a:r>
          </a:p>
          <a:p>
            <a:pPr marL="285750" indent="-285750">
              <a:buFont typeface="Arial" panose="020B0604020202020204" pitchFamily="34" charset="0"/>
              <a:buChar char="•"/>
            </a:pPr>
            <a:endParaRPr lang="en-US" sz="1800" dirty="0">
              <a:latin typeface="Calibri Light" panose="020F0302020204030204" pitchFamily="34" charset="0"/>
              <a:ea typeface="Calibri" panose="020F0502020204030204" pitchFamily="34" charset="0"/>
              <a:cs typeface="Calibri Light" panose="020F0302020204030204" pitchFamily="34" charset="0"/>
            </a:endParaRPr>
          </a:p>
          <a:p>
            <a:pPr marL="285750" indent="-285750">
              <a:buFont typeface="Arial" panose="020B0604020202020204" pitchFamily="34" charset="0"/>
              <a:buChar char="•"/>
            </a:pPr>
            <a:r>
              <a:rPr lang="en-US" sz="1800" dirty="0">
                <a:latin typeface="Calibri Light" panose="020F0302020204030204" pitchFamily="34" charset="0"/>
                <a:ea typeface="Calibri" panose="020F0502020204030204" pitchFamily="34" charset="0"/>
                <a:cs typeface="Calibri Light" panose="020F0302020204030204" pitchFamily="34" charset="0"/>
              </a:rPr>
              <a:t>Was the #1 priority of parents before DOE started including responses of pre-K parents – including those at CBO pre-Ks, whose kids’ class sizes are capped by state law.</a:t>
            </a:r>
          </a:p>
        </p:txBody>
      </p:sp>
      <p:sp>
        <p:nvSpPr>
          <p:cNvPr id="3" name="TextBox 2"/>
          <p:cNvSpPr txBox="1"/>
          <p:nvPr/>
        </p:nvSpPr>
        <p:spPr>
          <a:xfrm>
            <a:off x="336331" y="315310"/>
            <a:ext cx="8418785" cy="954107"/>
          </a:xfrm>
          <a:prstGeom prst="rect">
            <a:avLst/>
          </a:prstGeom>
          <a:noFill/>
        </p:spPr>
        <p:txBody>
          <a:bodyPr wrap="square" rtlCol="0">
            <a:spAutoFit/>
          </a:bodyPr>
          <a:lstStyle/>
          <a:p>
            <a:r>
              <a:rPr lang="en-US" sz="2800" dirty="0">
                <a:latin typeface="Calibri Light" panose="020F0302020204030204" pitchFamily="34" charset="0"/>
                <a:cs typeface="Calibri Light" panose="020F0302020204030204" pitchFamily="34" charset="0"/>
              </a:rPr>
              <a:t>Small classes are also very popular with NYC teachers and parents</a:t>
            </a:r>
          </a:p>
        </p:txBody>
      </p:sp>
    </p:spTree>
    <p:extLst>
      <p:ext uri="{BB962C8B-B14F-4D97-AF65-F5344CB8AC3E}">
        <p14:creationId xmlns:p14="http://schemas.microsoft.com/office/powerpoint/2010/main" val="1398152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B8A3-EC6F-4328-AAE0-A35A5489D44F}"/>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What happened since 2007 to class size?</a:t>
            </a:r>
          </a:p>
        </p:txBody>
      </p:sp>
      <p:sp>
        <p:nvSpPr>
          <p:cNvPr id="3" name="Text Placeholder 2">
            <a:extLst>
              <a:ext uri="{FF2B5EF4-FFF2-40B4-BE49-F238E27FC236}">
                <a16:creationId xmlns:a16="http://schemas.microsoft.com/office/drawing/2014/main" id="{6EA0E84E-5650-41F7-BAED-D176E2D34038}"/>
              </a:ext>
            </a:extLst>
          </p:cNvPr>
          <p:cNvSpPr>
            <a:spLocks noGrp="1"/>
          </p:cNvSpPr>
          <p:nvPr>
            <p:ph type="body" idx="1"/>
          </p:nvPr>
        </p:nvSpPr>
        <p:spPr/>
        <p:txBody>
          <a:bodyPr/>
          <a:lstStyle/>
          <a:p>
            <a:pPr>
              <a:buClrTx/>
              <a:buFont typeface="Arial" panose="020B0604020202020204" pitchFamily="34" charset="0"/>
              <a:buChar char="•"/>
            </a:pPr>
            <a:r>
              <a:rPr lang="en-US" dirty="0">
                <a:solidFill>
                  <a:schemeClr val="tx1"/>
                </a:solidFill>
                <a:latin typeface="Calibri Light" panose="020F0302020204030204" pitchFamily="34" charset="0"/>
                <a:ea typeface="Calibri" panose="020F0502020204030204" pitchFamily="34" charset="0"/>
                <a:cs typeface="Calibri Light" panose="020F0302020204030204" pitchFamily="34" charset="0"/>
              </a:rPr>
              <a:t>In the landmark Campaign for Fiscal Equity case, NY state’s highest court concluded in 2003 that smaller classes were necessary for NYC students to receive their constitutional right to a sound basic education. </a:t>
            </a:r>
          </a:p>
          <a:p>
            <a:pPr>
              <a:buClrTx/>
              <a:buFont typeface="Arial" panose="020B0604020202020204" pitchFamily="34" charset="0"/>
              <a:buChar char="•"/>
            </a:pPr>
            <a:endParaRPr lang="en-US" dirty="0">
              <a:solidFill>
                <a:schemeClr val="tx1"/>
              </a:solidFill>
              <a:latin typeface="Calibri Light" panose="020F0302020204030204" pitchFamily="34" charset="0"/>
              <a:cs typeface="Calibri Light" panose="020F0302020204030204" pitchFamily="34" charset="0"/>
            </a:endParaRPr>
          </a:p>
          <a:p>
            <a:pPr>
              <a:buClrTx/>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Citywide, class sizes far above average in the rest of the state of 20-22 and far above original Contract for Excellence goals</a:t>
            </a:r>
          </a:p>
          <a:p>
            <a:pPr>
              <a:buClrTx/>
              <a:buFont typeface="Arial" panose="020B0604020202020204" pitchFamily="34" charset="0"/>
              <a:buChar char="•"/>
            </a:pPr>
            <a:endParaRPr lang="en-US" dirty="0">
              <a:solidFill>
                <a:schemeClr val="tx1"/>
              </a:solidFill>
              <a:latin typeface="Calibri Light" panose="020F0302020204030204" pitchFamily="34" charset="0"/>
              <a:cs typeface="Calibri Light" panose="020F0302020204030204" pitchFamily="34" charset="0"/>
            </a:endParaRPr>
          </a:p>
          <a:p>
            <a:pPr>
              <a:buClrTx/>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C4E law passed in 2007 requires NYC to reduce class size, yet class size increased sharply across the city instead.</a:t>
            </a:r>
          </a:p>
          <a:p>
            <a:pPr>
              <a:buClrTx/>
              <a:buFont typeface="Arial" panose="020B0604020202020204" pitchFamily="34" charset="0"/>
              <a:buChar char="•"/>
            </a:pPr>
            <a:endParaRPr lang="en-US" dirty="0">
              <a:solidFill>
                <a:schemeClr val="tx1"/>
              </a:solidFill>
            </a:endParaRPr>
          </a:p>
          <a:p>
            <a:pPr>
              <a:buClrTx/>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63219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F436768-E62B-4C85-8FC8-F82DA13B69AD}"/>
              </a:ext>
            </a:extLst>
          </p:cNvPr>
          <p:cNvGraphicFramePr>
            <a:graphicFrameLocks noGrp="1"/>
          </p:cNvGraphicFramePr>
          <p:nvPr>
            <p:ph idx="1"/>
            <p:extLst>
              <p:ext uri="{D42A27DB-BD31-4B8C-83A1-F6EECF244321}">
                <p14:modId xmlns:p14="http://schemas.microsoft.com/office/powerpoint/2010/main" val="2331746908"/>
              </p:ext>
            </p:extLst>
          </p:nvPr>
        </p:nvGraphicFramePr>
        <p:xfrm>
          <a:off x="600076" y="194554"/>
          <a:ext cx="7915274" cy="47489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0358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1400-000002000000}"/>
              </a:ext>
            </a:extLst>
          </p:cNvPr>
          <p:cNvGraphicFramePr>
            <a:graphicFrameLocks/>
          </p:cNvGraphicFramePr>
          <p:nvPr>
            <p:extLst>
              <p:ext uri="{D42A27DB-BD31-4B8C-83A1-F6EECF244321}">
                <p14:modId xmlns:p14="http://schemas.microsoft.com/office/powerpoint/2010/main" val="1006141736"/>
              </p:ext>
            </p:extLst>
          </p:nvPr>
        </p:nvGraphicFramePr>
        <p:xfrm>
          <a:off x="379379" y="330740"/>
          <a:ext cx="8307421" cy="45136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8542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1400-000003000000}"/>
              </a:ext>
            </a:extLst>
          </p:cNvPr>
          <p:cNvGraphicFramePr>
            <a:graphicFrameLocks/>
          </p:cNvGraphicFramePr>
          <p:nvPr>
            <p:extLst>
              <p:ext uri="{D42A27DB-BD31-4B8C-83A1-F6EECF244321}">
                <p14:modId xmlns:p14="http://schemas.microsoft.com/office/powerpoint/2010/main" val="34891881"/>
              </p:ext>
            </p:extLst>
          </p:nvPr>
        </p:nvGraphicFramePr>
        <p:xfrm>
          <a:off x="447473" y="291829"/>
          <a:ext cx="8317148" cy="46011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6962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1500-000002000000}"/>
              </a:ext>
            </a:extLst>
          </p:cNvPr>
          <p:cNvGraphicFramePr>
            <a:graphicFrameLocks/>
          </p:cNvGraphicFramePr>
          <p:nvPr>
            <p:extLst>
              <p:ext uri="{D42A27DB-BD31-4B8C-83A1-F6EECF244321}">
                <p14:modId xmlns:p14="http://schemas.microsoft.com/office/powerpoint/2010/main" val="2638640455"/>
              </p:ext>
            </p:extLst>
          </p:nvPr>
        </p:nvGraphicFramePr>
        <p:xfrm>
          <a:off x="379379" y="282103"/>
          <a:ext cx="8278238" cy="4484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9268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1500-000003000000}"/>
              </a:ext>
            </a:extLst>
          </p:cNvPr>
          <p:cNvGraphicFramePr>
            <a:graphicFrameLocks/>
          </p:cNvGraphicFramePr>
          <p:nvPr>
            <p:extLst>
              <p:ext uri="{D42A27DB-BD31-4B8C-83A1-F6EECF244321}">
                <p14:modId xmlns:p14="http://schemas.microsoft.com/office/powerpoint/2010/main" val="1741353574"/>
              </p:ext>
            </p:extLst>
          </p:nvPr>
        </p:nvGraphicFramePr>
        <p:xfrm>
          <a:off x="428018" y="291830"/>
          <a:ext cx="8268510" cy="45233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9276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591210F-50DF-475E-A9E5-C9B24DE975DB}"/>
              </a:ext>
            </a:extLst>
          </p:cNvPr>
          <p:cNvGraphicFramePr>
            <a:graphicFrameLocks/>
          </p:cNvGraphicFramePr>
          <p:nvPr>
            <p:extLst>
              <p:ext uri="{D42A27DB-BD31-4B8C-83A1-F6EECF244321}">
                <p14:modId xmlns:p14="http://schemas.microsoft.com/office/powerpoint/2010/main" val="66822586"/>
              </p:ext>
            </p:extLst>
          </p:nvPr>
        </p:nvGraphicFramePr>
        <p:xfrm>
          <a:off x="814387" y="450056"/>
          <a:ext cx="7465219" cy="4457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797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64B9-63B3-4B21-957A-98733DCE357E}"/>
              </a:ext>
            </a:extLst>
          </p:cNvPr>
          <p:cNvSpPr>
            <a:spLocks noGrp="1"/>
          </p:cNvSpPr>
          <p:nvPr>
            <p:ph type="title"/>
          </p:nvPr>
        </p:nvSpPr>
        <p:spPr/>
        <p:txBody>
          <a:bodyPr>
            <a:normAutofit/>
          </a:bodyPr>
          <a:lstStyle/>
          <a:p>
            <a:r>
              <a:rPr lang="en-US" dirty="0"/>
              <a:t>NYC School overcrowding</a:t>
            </a:r>
          </a:p>
        </p:txBody>
      </p:sp>
      <p:sp>
        <p:nvSpPr>
          <p:cNvPr id="3" name="Rectangle 2">
            <a:extLst>
              <a:ext uri="{FF2B5EF4-FFF2-40B4-BE49-F238E27FC236}">
                <a16:creationId xmlns:a16="http://schemas.microsoft.com/office/drawing/2014/main" id="{72F4E276-4580-4780-8018-5881CCCEC6A3}"/>
              </a:ext>
            </a:extLst>
          </p:cNvPr>
          <p:cNvSpPr/>
          <p:nvPr/>
        </p:nvSpPr>
        <p:spPr>
          <a:xfrm>
            <a:off x="433446" y="1268016"/>
            <a:ext cx="8524340" cy="3208571"/>
          </a:xfrm>
          <a:prstGeom prst="rect">
            <a:avLst/>
          </a:prstGeom>
        </p:spPr>
        <p:txBody>
          <a:bodyPr wrap="square" anchor="ctr">
            <a:spAutoFit/>
          </a:bodyPr>
          <a:lstStyle/>
          <a:p>
            <a:pPr marL="342900" indent="-342900">
              <a:buClrTx/>
              <a:buFont typeface="Arial" panose="020B0604020202020204" pitchFamily="34" charset="0"/>
              <a:buChar char="•"/>
            </a:pPr>
            <a:r>
              <a:rPr lang="en-US" sz="2100" kern="1200" dirty="0">
                <a:solidFill>
                  <a:prstClr val="black"/>
                </a:solidFill>
                <a:latin typeface="Calibri Light" panose="020F0302020204030204"/>
                <a:ea typeface="Calibri" panose="020F0502020204030204" pitchFamily="34" charset="0"/>
                <a:cs typeface="+mn-cs"/>
              </a:rPr>
              <a:t>C4E regs require capital plan be aligned with DOE’s class size reduction plan.</a:t>
            </a:r>
            <a:br>
              <a:rPr lang="en-US" sz="2100" kern="1200" dirty="0">
                <a:solidFill>
                  <a:prstClr val="black"/>
                </a:solidFill>
                <a:latin typeface="Calibri Light" panose="020F0302020204030204"/>
                <a:ea typeface="Calibri" panose="020F0502020204030204" pitchFamily="34" charset="0"/>
                <a:cs typeface="+mn-cs"/>
              </a:rPr>
            </a:br>
            <a:endParaRPr lang="en-US" sz="2100" kern="1200" dirty="0">
              <a:solidFill>
                <a:prstClr val="black"/>
              </a:solidFill>
              <a:latin typeface="Calibri Light" panose="020F0302020204030204"/>
              <a:ea typeface="Calibri" panose="020F0502020204030204" pitchFamily="34" charset="0"/>
              <a:cs typeface="+mn-cs"/>
            </a:endParaRPr>
          </a:p>
          <a:p>
            <a:pPr marL="342900" indent="-342900">
              <a:buClrTx/>
              <a:buFont typeface="Arial" panose="020B0604020202020204" pitchFamily="34" charset="0"/>
              <a:buChar char="•"/>
            </a:pPr>
            <a:r>
              <a:rPr lang="en-US" sz="2100" kern="1200" dirty="0">
                <a:solidFill>
                  <a:prstClr val="black"/>
                </a:solidFill>
                <a:latin typeface="Calibri Light" panose="020F0302020204030204"/>
                <a:ea typeface="Calibri" panose="020F0502020204030204" pitchFamily="34" charset="0"/>
                <a:cs typeface="+mn-cs"/>
              </a:rPr>
              <a:t>Data in Blue Book shows that last year, there were 524,467 students in NYC schools at 100% utilization or more.</a:t>
            </a:r>
            <a:br>
              <a:rPr lang="en-US" sz="2100" kern="1200" dirty="0">
                <a:solidFill>
                  <a:prstClr val="black"/>
                </a:solidFill>
                <a:latin typeface="Calibri Light" panose="020F0302020204030204"/>
                <a:ea typeface="Calibri" panose="020F0502020204030204" pitchFamily="34" charset="0"/>
                <a:cs typeface="+mn-cs"/>
              </a:rPr>
            </a:br>
            <a:endParaRPr lang="en-US" sz="2100" kern="1200" dirty="0">
              <a:solidFill>
                <a:prstClr val="black"/>
              </a:solidFill>
              <a:latin typeface="Calibri Light" panose="020F0302020204030204"/>
              <a:ea typeface="Calibri" panose="020F0502020204030204" pitchFamily="34" charset="0"/>
              <a:cs typeface="+mn-cs"/>
            </a:endParaRPr>
          </a:p>
          <a:p>
            <a:pPr marL="342900" indent="-342900">
              <a:buClrTx/>
              <a:buFont typeface="Arial" panose="020B0604020202020204" pitchFamily="34" charset="0"/>
              <a:buChar char="•"/>
            </a:pPr>
            <a:r>
              <a:rPr lang="en-US" sz="2100" kern="1200" dirty="0">
                <a:solidFill>
                  <a:prstClr val="black"/>
                </a:solidFill>
                <a:latin typeface="Calibri Light" panose="020F0302020204030204"/>
                <a:ea typeface="Calibri" panose="020F0502020204030204" pitchFamily="34" charset="0"/>
                <a:cs typeface="+mn-cs"/>
              </a:rPr>
              <a:t>This is 53.2% of all NYC students.</a:t>
            </a:r>
          </a:p>
          <a:p>
            <a:pPr marL="342900" indent="-342900">
              <a:buClrTx/>
              <a:buFont typeface="Arial" panose="020B0604020202020204" pitchFamily="34" charset="0"/>
              <a:buChar char="•"/>
            </a:pPr>
            <a:endParaRPr lang="en-US" sz="2100" kern="1200" dirty="0">
              <a:solidFill>
                <a:prstClr val="black"/>
              </a:solidFill>
              <a:latin typeface="Calibri Light" panose="020F0302020204030204"/>
              <a:ea typeface="Calibri" panose="020F0502020204030204" pitchFamily="34" charset="0"/>
              <a:cs typeface="+mn-cs"/>
            </a:endParaRPr>
          </a:p>
          <a:p>
            <a:pPr marL="342900" indent="-342900">
              <a:buClrTx/>
              <a:buFont typeface="Arial" panose="020B0604020202020204" pitchFamily="34" charset="0"/>
              <a:buChar char="•"/>
            </a:pPr>
            <a:r>
              <a:rPr lang="en-US" sz="2100" kern="1200" dirty="0">
                <a:solidFill>
                  <a:prstClr val="black"/>
                </a:solidFill>
                <a:latin typeface="Calibri Light" panose="020F0302020204030204"/>
                <a:ea typeface="Calibri" panose="020F0502020204030204" pitchFamily="34" charset="0"/>
                <a:cs typeface="+mn-cs"/>
              </a:rPr>
              <a:t>Average utilization of elementary schools across the city is 101.6%</a:t>
            </a:r>
            <a:endParaRPr lang="en-US" sz="3000" kern="1200" dirty="0">
              <a:solidFill>
                <a:prstClr val="black"/>
              </a:solidFill>
              <a:latin typeface="Calibri" panose="020F0502020204030204"/>
              <a:ea typeface="+mn-ea"/>
              <a:cs typeface="+mn-cs"/>
            </a:endParaRPr>
          </a:p>
          <a:p>
            <a:pPr>
              <a:buClrTx/>
              <a:buFontTx/>
              <a:buNone/>
            </a:pPr>
            <a:endParaRPr lang="en-US" sz="135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046099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3AD93-C5E1-495C-AA95-DA1F586F89A0}"/>
              </a:ext>
            </a:extLst>
          </p:cNvPr>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But average class sizes only tell part of the story!   </a:t>
            </a:r>
            <a:br>
              <a:rPr lang="en-US" dirty="0"/>
            </a:br>
            <a:br>
              <a:rPr lang="en-US" dirty="0"/>
            </a:br>
            <a:br>
              <a:rPr lang="en-US" dirty="0"/>
            </a:br>
            <a:r>
              <a:rPr lang="en-US" b="1" i="1" dirty="0"/>
              <a:t>The total number of students in classes of 30 or more citywide has also increased since 2007.</a:t>
            </a:r>
            <a:br>
              <a:rPr lang="en-US" b="1" i="1" dirty="0"/>
            </a:br>
            <a:br>
              <a:rPr lang="en-US" dirty="0"/>
            </a:br>
            <a:endParaRPr lang="en-US" dirty="0"/>
          </a:p>
        </p:txBody>
      </p:sp>
    </p:spTree>
    <p:extLst>
      <p:ext uri="{BB962C8B-B14F-4D97-AF65-F5344CB8AC3E}">
        <p14:creationId xmlns:p14="http://schemas.microsoft.com/office/powerpoint/2010/main" val="3218455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64254BA-3A8A-46C0-80FC-8D7495C80145}"/>
              </a:ext>
            </a:extLst>
          </p:cNvPr>
          <p:cNvGraphicFramePr>
            <a:graphicFrameLocks/>
          </p:cNvGraphicFramePr>
          <p:nvPr>
            <p:extLst>
              <p:ext uri="{D42A27DB-BD31-4B8C-83A1-F6EECF244321}">
                <p14:modId xmlns:p14="http://schemas.microsoft.com/office/powerpoint/2010/main" val="2357646054"/>
              </p:ext>
            </p:extLst>
          </p:nvPr>
        </p:nvGraphicFramePr>
        <p:xfrm>
          <a:off x="367048" y="251139"/>
          <a:ext cx="8258578" cy="459775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9B08171-784C-4054-B07C-17A4AEA60197}"/>
              </a:ext>
            </a:extLst>
          </p:cNvPr>
          <p:cNvSpPr txBox="1"/>
          <p:nvPr/>
        </p:nvSpPr>
        <p:spPr>
          <a:xfrm>
            <a:off x="2014538" y="4636294"/>
            <a:ext cx="6100762" cy="507831"/>
          </a:xfrm>
          <a:prstGeom prst="rect">
            <a:avLst/>
          </a:prstGeom>
          <a:noFill/>
        </p:spPr>
        <p:txBody>
          <a:bodyPr wrap="square" rtlCol="0">
            <a:spAutoFit/>
          </a:bodyPr>
          <a:lstStyle/>
          <a:p>
            <a:pPr defTabSz="685800">
              <a:buClrTx/>
            </a:pPr>
            <a:r>
              <a:rPr lang="en-US" sz="1350" b="1" i="1" kern="1200" dirty="0">
                <a:solidFill>
                  <a:prstClr val="black">
                    <a:lumMod val="85000"/>
                    <a:lumOff val="15000"/>
                  </a:prstClr>
                </a:solidFill>
                <a:latin typeface="Calibri" panose="020F0502020204030204"/>
                <a:ea typeface="+mn-ea"/>
                <a:cs typeface="+mn-cs"/>
              </a:rPr>
              <a:t>*Only HS students in social studies classes included to avoid double counting</a:t>
            </a:r>
          </a:p>
          <a:p>
            <a:pPr algn="ctr" defTabSz="685800">
              <a:buClrTx/>
            </a:pPr>
            <a:endParaRPr lang="en-US" sz="135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514189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DF1CD51-9EAA-4122-B8FB-AEB8BA4D2608}"/>
              </a:ext>
            </a:extLst>
          </p:cNvPr>
          <p:cNvGraphicFramePr>
            <a:graphicFrameLocks/>
          </p:cNvGraphicFramePr>
          <p:nvPr>
            <p:extLst>
              <p:ext uri="{D42A27DB-BD31-4B8C-83A1-F6EECF244321}">
                <p14:modId xmlns:p14="http://schemas.microsoft.com/office/powerpoint/2010/main" val="3774725891"/>
              </p:ext>
            </p:extLst>
          </p:nvPr>
        </p:nvGraphicFramePr>
        <p:xfrm>
          <a:off x="695460" y="250031"/>
          <a:ext cx="7948478" cy="44346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5713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F7DE414-8960-4327-BE76-381481AEEFEB}"/>
              </a:ext>
            </a:extLst>
          </p:cNvPr>
          <p:cNvGraphicFramePr>
            <a:graphicFrameLocks/>
          </p:cNvGraphicFramePr>
          <p:nvPr>
            <p:extLst>
              <p:ext uri="{D42A27DB-BD31-4B8C-83A1-F6EECF244321}">
                <p14:modId xmlns:p14="http://schemas.microsoft.com/office/powerpoint/2010/main" val="118033480"/>
              </p:ext>
            </p:extLst>
          </p:nvPr>
        </p:nvGraphicFramePr>
        <p:xfrm>
          <a:off x="585788" y="335756"/>
          <a:ext cx="7858125" cy="4386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7365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70774EA-02AE-4382-85A2-3440B379BEB8}"/>
              </a:ext>
            </a:extLst>
          </p:cNvPr>
          <p:cNvGraphicFramePr>
            <a:graphicFrameLocks/>
          </p:cNvGraphicFramePr>
          <p:nvPr>
            <p:extLst>
              <p:ext uri="{D42A27DB-BD31-4B8C-83A1-F6EECF244321}">
                <p14:modId xmlns:p14="http://schemas.microsoft.com/office/powerpoint/2010/main" val="708131822"/>
              </p:ext>
            </p:extLst>
          </p:nvPr>
        </p:nvGraphicFramePr>
        <p:xfrm>
          <a:off x="721519" y="464344"/>
          <a:ext cx="8008144" cy="42148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5328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4C3B2-F9D2-4496-A596-278A59C6059A}"/>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So what should be done about class size?</a:t>
            </a:r>
          </a:p>
        </p:txBody>
      </p:sp>
      <p:sp>
        <p:nvSpPr>
          <p:cNvPr id="3" name="Text Placeholder 2">
            <a:extLst>
              <a:ext uri="{FF2B5EF4-FFF2-40B4-BE49-F238E27FC236}">
                <a16:creationId xmlns:a16="http://schemas.microsoft.com/office/drawing/2014/main" id="{1D1DC310-E425-48F2-B0B0-6002FA356915}"/>
              </a:ext>
            </a:extLst>
          </p:cNvPr>
          <p:cNvSpPr>
            <a:spLocks noGrp="1"/>
          </p:cNvSpPr>
          <p:nvPr>
            <p:ph type="body" idx="1"/>
          </p:nvPr>
        </p:nvSpPr>
        <p:spPr/>
        <p:txBody>
          <a:bodyPr/>
          <a:lstStyle/>
          <a:p>
            <a:pPr>
              <a:buClrTx/>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On January 13, 2020, our class size lawsuit was argued in Appellate court in Albany, brought by  9 public school parents, CSM and AQE, to require NYC schools to lower class size in all grades, in compliance w/C4E law.</a:t>
            </a:r>
          </a:p>
          <a:p>
            <a:pPr marL="114300" indent="0">
              <a:buClrTx/>
              <a:buNone/>
            </a:pPr>
            <a:endParaRPr lang="en-US" dirty="0">
              <a:solidFill>
                <a:schemeClr val="tx1"/>
              </a:solidFill>
              <a:latin typeface="Calibri Light" panose="020F0302020204030204" pitchFamily="34" charset="0"/>
              <a:cs typeface="Calibri Light" panose="020F0302020204030204" pitchFamily="34" charset="0"/>
            </a:endParaRPr>
          </a:p>
          <a:p>
            <a:pPr>
              <a:buClrTx/>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 Decision won’t probably come till next summer &amp; will likely be appealed in any case.</a:t>
            </a:r>
          </a:p>
          <a:p>
            <a:pPr marL="114300" indent="0">
              <a:buClrTx/>
              <a:buNone/>
            </a:pPr>
            <a:endParaRPr lang="en-US" dirty="0">
              <a:solidFill>
                <a:schemeClr val="tx1"/>
              </a:solidFill>
              <a:latin typeface="Calibri Light" panose="020F0302020204030204" pitchFamily="34" charset="0"/>
              <a:cs typeface="Calibri Light" panose="020F0302020204030204" pitchFamily="34" charset="0"/>
            </a:endParaRPr>
          </a:p>
          <a:p>
            <a:pPr>
              <a:buClrTx/>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Meanwhile, City Council should allocate $100M as down-payment spent specifically on lowering class size in early grades and/or in struggling schools where there is space.</a:t>
            </a:r>
          </a:p>
          <a:p>
            <a:endParaRPr lang="en-US" sz="1600" dirty="0"/>
          </a:p>
        </p:txBody>
      </p:sp>
    </p:spTree>
    <p:extLst>
      <p:ext uri="{BB962C8B-B14F-4D97-AF65-F5344CB8AC3E}">
        <p14:creationId xmlns:p14="http://schemas.microsoft.com/office/powerpoint/2010/main" val="3034233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F9186-EC69-4F52-814A-55508F6CEA3B}"/>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What would $100M do?</a:t>
            </a:r>
          </a:p>
        </p:txBody>
      </p:sp>
      <p:sp>
        <p:nvSpPr>
          <p:cNvPr id="3" name="Text Placeholder 2">
            <a:extLst>
              <a:ext uri="{FF2B5EF4-FFF2-40B4-BE49-F238E27FC236}">
                <a16:creationId xmlns:a16="http://schemas.microsoft.com/office/drawing/2014/main" id="{6C13780B-FC07-4B65-963F-C46FAF28C018}"/>
              </a:ext>
            </a:extLst>
          </p:cNvPr>
          <p:cNvSpPr>
            <a:spLocks noGrp="1"/>
          </p:cNvSpPr>
          <p:nvPr>
            <p:ph type="body" idx="1"/>
          </p:nvPr>
        </p:nvSpPr>
        <p:spPr/>
        <p:txBody>
          <a:bodyPr/>
          <a:lstStyle/>
          <a:p>
            <a:pPr>
              <a:buClrTx/>
              <a:buFont typeface="Arial" panose="020B0604020202020204" pitchFamily="34" charset="0"/>
              <a:buChar char="•"/>
            </a:pPr>
            <a:r>
              <a:rPr lang="en-US" dirty="0">
                <a:solidFill>
                  <a:schemeClr val="tx1">
                    <a:lumMod val="95000"/>
                    <a:lumOff val="5000"/>
                  </a:schemeClr>
                </a:solidFill>
                <a:latin typeface="Calibri Light" panose="020F0302020204030204" pitchFamily="34" charset="0"/>
                <a:ea typeface="Calibri" panose="020F0502020204030204" pitchFamily="34" charset="0"/>
                <a:cs typeface="Calibri Light" panose="020F0302020204030204" pitchFamily="34" charset="0"/>
              </a:rPr>
              <a:t>$100 million could pay for the salaries of about 1,000 new teachers in high need schools, </a:t>
            </a:r>
          </a:p>
          <a:p>
            <a:pPr>
              <a:buClrTx/>
              <a:buFont typeface="Arial" panose="020B0604020202020204" pitchFamily="34" charset="0"/>
              <a:buChar char="•"/>
            </a:pPr>
            <a:endParaRPr lang="en-US" dirty="0">
              <a:solidFill>
                <a:schemeClr val="tx1">
                  <a:lumMod val="95000"/>
                  <a:lumOff val="5000"/>
                </a:schemeClr>
              </a:solidFill>
              <a:latin typeface="Calibri Light" panose="020F0302020204030204" pitchFamily="34" charset="0"/>
              <a:ea typeface="Calibri" panose="020F0502020204030204" pitchFamily="34" charset="0"/>
              <a:cs typeface="Calibri Light" panose="020F0302020204030204" pitchFamily="34" charset="0"/>
            </a:endParaRPr>
          </a:p>
          <a:p>
            <a:pPr>
              <a:buClrTx/>
              <a:buFont typeface="Arial" panose="020B0604020202020204" pitchFamily="34" charset="0"/>
              <a:buChar char="•"/>
            </a:pPr>
            <a:r>
              <a:rPr lang="en-US" dirty="0">
                <a:solidFill>
                  <a:schemeClr val="tx1">
                    <a:lumMod val="95000"/>
                    <a:lumOff val="5000"/>
                  </a:schemeClr>
                </a:solidFill>
                <a:latin typeface="Calibri Light" panose="020F0302020204030204" pitchFamily="34" charset="0"/>
                <a:ea typeface="Calibri" panose="020F0502020204030204" pitchFamily="34" charset="0"/>
                <a:cs typeface="Calibri Light" panose="020F0302020204030204" pitchFamily="34" charset="0"/>
              </a:rPr>
              <a:t>This could lower class size in as many as 4,000 classrooms – because adding a new teacher at one grade level lowers class size for all other classes in that grade</a:t>
            </a:r>
          </a:p>
          <a:p>
            <a:pPr>
              <a:buClrTx/>
              <a:buFont typeface="Arial" panose="020B0604020202020204" pitchFamily="34" charset="0"/>
              <a:buChar char="•"/>
            </a:pPr>
            <a:endParaRPr lang="en-US" dirty="0">
              <a:solidFill>
                <a:schemeClr val="tx1">
                  <a:lumMod val="95000"/>
                  <a:lumOff val="5000"/>
                </a:schemeClr>
              </a:solidFill>
              <a:latin typeface="Calibri Light" panose="020F0302020204030204" pitchFamily="34" charset="0"/>
              <a:ea typeface="Calibri" panose="020F0502020204030204" pitchFamily="34" charset="0"/>
              <a:cs typeface="Calibri Light" panose="020F0302020204030204" pitchFamily="34" charset="0"/>
            </a:endParaRPr>
          </a:p>
          <a:p>
            <a:pPr>
              <a:buClrTx/>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Or the Council could negotiate capping of class size in grades 1-3 to 28 students or less, as existed till 2010</a:t>
            </a:r>
          </a:p>
          <a:p>
            <a:pPr>
              <a:buClrTx/>
              <a:buFont typeface="Arial" panose="020B0604020202020204" pitchFamily="34" charset="0"/>
              <a:buChar char="•"/>
            </a:pPr>
            <a:endParaRPr lang="en-US" dirty="0">
              <a:solidFill>
                <a:schemeClr val="tx1"/>
              </a:solidFill>
              <a:latin typeface="Calibri Light" panose="020F0302020204030204" pitchFamily="34" charset="0"/>
              <a:cs typeface="Calibri Light" panose="020F0302020204030204" pitchFamily="34" charset="0"/>
            </a:endParaRPr>
          </a:p>
          <a:p>
            <a:pPr>
              <a:buClrTx/>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These class size caps were originally negotiated in 1996 by then-Council Speaker Peter Vallone with Mayor Giuliani. </a:t>
            </a:r>
          </a:p>
          <a:p>
            <a:endParaRPr lang="en-US" dirty="0"/>
          </a:p>
        </p:txBody>
      </p:sp>
    </p:spTree>
    <p:extLst>
      <p:ext uri="{BB962C8B-B14F-4D97-AF65-F5344CB8AC3E}">
        <p14:creationId xmlns:p14="http://schemas.microsoft.com/office/powerpoint/2010/main" val="1969890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353194"/>
            <a:ext cx="3285757"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buClrTx/>
              <a:defRPr/>
            </a:pPr>
            <a:endParaRPr lang="en-US" sz="1350" kern="1200">
              <a:solidFill>
                <a:prstClr val="white"/>
              </a:solidFill>
            </a:endParaRPr>
          </a:p>
        </p:txBody>
      </p:sp>
      <p:sp>
        <p:nvSpPr>
          <p:cNvPr id="2" name="Title 1">
            <a:extLst>
              <a:ext uri="{FF2B5EF4-FFF2-40B4-BE49-F238E27FC236}">
                <a16:creationId xmlns:a16="http://schemas.microsoft.com/office/drawing/2014/main" id="{AC72C22B-64BF-4F63-8393-829B8BD3E4E3}"/>
              </a:ext>
            </a:extLst>
          </p:cNvPr>
          <p:cNvSpPr>
            <a:spLocks noGrp="1"/>
          </p:cNvSpPr>
          <p:nvPr>
            <p:ph type="title"/>
          </p:nvPr>
        </p:nvSpPr>
        <p:spPr>
          <a:xfrm>
            <a:off x="647272" y="759003"/>
            <a:ext cx="2562119" cy="3596556"/>
          </a:xfrm>
        </p:spPr>
        <p:txBody>
          <a:bodyPr spcFirstLastPara="1" vert="horz" wrap="square" lIns="68580" tIns="34290" rIns="68580" bIns="34290" rtlCol="0" anchor="ctr" anchorCtr="0">
            <a:normAutofit/>
          </a:bodyPr>
          <a:lstStyle/>
          <a:p>
            <a:pPr>
              <a:lnSpc>
                <a:spcPct val="90000"/>
              </a:lnSpc>
              <a:spcBef>
                <a:spcPct val="0"/>
              </a:spcBef>
            </a:pPr>
            <a:r>
              <a:rPr lang="en-US" b="1" i="1" kern="1200" dirty="0">
                <a:solidFill>
                  <a:srgbClr val="FFFFFF"/>
                </a:solidFill>
                <a:latin typeface="+mj-lt"/>
                <a:ea typeface="+mj-ea"/>
                <a:cs typeface="+mj-cs"/>
              </a:rPr>
              <a:t>How you can help </a:t>
            </a:r>
          </a:p>
        </p:txBody>
      </p:sp>
      <p:graphicFrame>
        <p:nvGraphicFramePr>
          <p:cNvPr id="5" name="Text Placeholder 2">
            <a:extLst>
              <a:ext uri="{FF2B5EF4-FFF2-40B4-BE49-F238E27FC236}">
                <a16:creationId xmlns:a16="http://schemas.microsoft.com/office/drawing/2014/main" id="{E0292B43-84FF-4FD2-B87B-3DDE7D9610B0}"/>
              </a:ext>
            </a:extLst>
          </p:cNvPr>
          <p:cNvGraphicFramePr/>
          <p:nvPr>
            <p:extLst>
              <p:ext uri="{D42A27DB-BD31-4B8C-83A1-F6EECF244321}">
                <p14:modId xmlns:p14="http://schemas.microsoft.com/office/powerpoint/2010/main" val="2531617555"/>
              </p:ext>
            </p:extLst>
          </p:nvPr>
        </p:nvGraphicFramePr>
        <p:xfrm>
          <a:off x="3895725" y="353193"/>
          <a:ext cx="4885203" cy="4414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8909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601657253"/>
              </p:ext>
            </p:extLst>
          </p:nvPr>
        </p:nvGraphicFramePr>
        <p:xfrm>
          <a:off x="233465" y="116732"/>
          <a:ext cx="8774348" cy="4873557"/>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p:cNvCxnSpPr/>
          <p:nvPr/>
        </p:nvCxnSpPr>
        <p:spPr>
          <a:xfrm>
            <a:off x="593387" y="2859932"/>
            <a:ext cx="8190689"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976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477071681"/>
              </p:ext>
            </p:extLst>
          </p:nvPr>
        </p:nvGraphicFramePr>
        <p:xfrm>
          <a:off x="408562" y="350195"/>
          <a:ext cx="8346332" cy="45817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5370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1B3-F11E-4BD8-9915-3CC8B916EACB}"/>
              </a:ext>
            </a:extLst>
          </p:cNvPr>
          <p:cNvSpPr>
            <a:spLocks noGrp="1"/>
          </p:cNvSpPr>
          <p:nvPr>
            <p:ph type="title"/>
          </p:nvPr>
        </p:nvSpPr>
        <p:spPr/>
        <p:txBody>
          <a:bodyPr/>
          <a:lstStyle/>
          <a:p>
            <a:r>
              <a:rPr lang="en-US" sz="2400" dirty="0">
                <a:latin typeface="Calibri Light" panose="020F0302020204030204" pitchFamily="34" charset="0"/>
                <a:cs typeface="Calibri Light" panose="020F0302020204030204" pitchFamily="34" charset="0"/>
              </a:rPr>
              <a:t>Issues with Nov. 2019 amendment to five-year capital plan </a:t>
            </a:r>
          </a:p>
        </p:txBody>
      </p:sp>
      <p:sp>
        <p:nvSpPr>
          <p:cNvPr id="3" name="Text Placeholder 2">
            <a:extLst>
              <a:ext uri="{FF2B5EF4-FFF2-40B4-BE49-F238E27FC236}">
                <a16:creationId xmlns:a16="http://schemas.microsoft.com/office/drawing/2014/main" id="{843FB830-86E9-46D6-AADC-B0D51728E8BD}"/>
              </a:ext>
            </a:extLst>
          </p:cNvPr>
          <p:cNvSpPr>
            <a:spLocks noGrp="1"/>
          </p:cNvSpPr>
          <p:nvPr>
            <p:ph type="body" idx="1"/>
          </p:nvPr>
        </p:nvSpPr>
        <p:spPr>
          <a:xfrm>
            <a:off x="254000" y="1095829"/>
            <a:ext cx="8578300" cy="3473046"/>
          </a:xfrm>
        </p:spPr>
        <p:txBody>
          <a:bodyPr/>
          <a:lstStyle/>
          <a:p>
            <a:pPr>
              <a:buClr>
                <a:schemeClr val="tx1"/>
              </a:buClr>
              <a:buFont typeface="Arial" panose="020B0604020202020204" pitchFamily="34" charset="0"/>
              <a:buChar char="•"/>
            </a:pPr>
            <a:r>
              <a:rPr lang="en-US" sz="1600" dirty="0">
                <a:solidFill>
                  <a:schemeClr val="tx1">
                    <a:lumMod val="95000"/>
                    <a:lumOff val="5000"/>
                  </a:schemeClr>
                </a:solidFill>
                <a:latin typeface="Calibri Light" panose="020F0302020204030204" pitchFamily="34" charset="0"/>
                <a:cs typeface="Calibri Light" panose="020F0302020204030204" pitchFamily="34" charset="0"/>
              </a:rPr>
              <a:t>The Nov. 2019 amendment to the capital claims to have funded all the seats that are needed in every borough – a total of 57,489, which is good. Yet these caveats apply:</a:t>
            </a:r>
            <a:br>
              <a:rPr lang="en-US" sz="1600" dirty="0">
                <a:solidFill>
                  <a:schemeClr val="tx1">
                    <a:lumMod val="95000"/>
                    <a:lumOff val="5000"/>
                  </a:schemeClr>
                </a:solidFill>
                <a:latin typeface="Calibri Light" panose="020F0302020204030204" pitchFamily="34" charset="0"/>
                <a:cs typeface="Calibri Light" panose="020F0302020204030204" pitchFamily="34" charset="0"/>
              </a:rPr>
            </a:br>
            <a:endParaRPr lang="en-US" sz="1600" dirty="0">
              <a:solidFill>
                <a:schemeClr val="tx1">
                  <a:lumMod val="95000"/>
                  <a:lumOff val="5000"/>
                </a:schemeClr>
              </a:solidFill>
              <a:latin typeface="Calibri Light" panose="020F0302020204030204" pitchFamily="34" charset="0"/>
              <a:cs typeface="Calibri Light" panose="020F0302020204030204" pitchFamily="34" charset="0"/>
            </a:endParaRPr>
          </a:p>
          <a:p>
            <a:pPr lvl="0">
              <a:buClr>
                <a:schemeClr val="tx1"/>
              </a:buClr>
              <a:buFont typeface="Arial" panose="020B0604020202020204" pitchFamily="34" charset="0"/>
              <a:buChar char="•"/>
            </a:pPr>
            <a:r>
              <a:rPr lang="en-US" sz="1600" dirty="0">
                <a:solidFill>
                  <a:schemeClr val="tx1">
                    <a:lumMod val="95000"/>
                    <a:lumOff val="5000"/>
                  </a:schemeClr>
                </a:solidFill>
                <a:latin typeface="Calibri Light" panose="020F0302020204030204" pitchFamily="34" charset="0"/>
                <a:cs typeface="Calibri Light" panose="020F0302020204030204" pitchFamily="34" charset="0"/>
              </a:rPr>
              <a:t>While a cursory analysis of Nov. 2019 amendment seems to show an increase in funded seats of 572, it eliminates a net total of 1,772 seats in many overcrowded districts and sub-districts funded in the Feb. 2019 plan.</a:t>
            </a:r>
            <a:br>
              <a:rPr lang="en-US" sz="1600" dirty="0">
                <a:solidFill>
                  <a:schemeClr val="tx1">
                    <a:lumMod val="95000"/>
                    <a:lumOff val="5000"/>
                  </a:schemeClr>
                </a:solidFill>
                <a:latin typeface="Calibri Light" panose="020F0302020204030204" pitchFamily="34" charset="0"/>
                <a:cs typeface="Calibri Light" panose="020F0302020204030204" pitchFamily="34" charset="0"/>
              </a:rPr>
            </a:br>
            <a:endParaRPr lang="en-US" sz="1600" dirty="0">
              <a:solidFill>
                <a:schemeClr val="tx1">
                  <a:lumMod val="95000"/>
                  <a:lumOff val="5000"/>
                </a:schemeClr>
              </a:solidFill>
              <a:latin typeface="Calibri Light" panose="020F0302020204030204" pitchFamily="34" charset="0"/>
              <a:cs typeface="Calibri Light" panose="020F0302020204030204" pitchFamily="34" charset="0"/>
            </a:endParaRPr>
          </a:p>
          <a:p>
            <a:pPr lvl="0">
              <a:buClr>
                <a:schemeClr val="tx1"/>
              </a:buClr>
              <a:buFont typeface="Arial" panose="020B0604020202020204" pitchFamily="34" charset="0"/>
              <a:buChar char="•"/>
            </a:pPr>
            <a:r>
              <a:rPr lang="en-US" sz="1600" dirty="0">
                <a:solidFill>
                  <a:schemeClr val="tx1">
                    <a:lumMod val="95000"/>
                    <a:lumOff val="5000"/>
                  </a:schemeClr>
                </a:solidFill>
                <a:latin typeface="Calibri Light" panose="020F0302020204030204" pitchFamily="34" charset="0"/>
                <a:cs typeface="Calibri Light" panose="020F0302020204030204" pitchFamily="34" charset="0"/>
              </a:rPr>
              <a:t>It does this by adding 2,344 District 75 Special Education seats, which were not included in the Feb. 2019 plan. </a:t>
            </a:r>
            <a:br>
              <a:rPr lang="en-US" sz="1600" dirty="0">
                <a:solidFill>
                  <a:schemeClr val="tx1">
                    <a:lumMod val="95000"/>
                    <a:lumOff val="5000"/>
                  </a:schemeClr>
                </a:solidFill>
                <a:latin typeface="Calibri Light" panose="020F0302020204030204" pitchFamily="34" charset="0"/>
                <a:cs typeface="Calibri Light" panose="020F0302020204030204" pitchFamily="34" charset="0"/>
              </a:rPr>
            </a:br>
            <a:endParaRPr lang="en-US" sz="1600" dirty="0">
              <a:solidFill>
                <a:schemeClr val="tx1">
                  <a:lumMod val="95000"/>
                  <a:lumOff val="5000"/>
                </a:schemeClr>
              </a:solidFill>
              <a:latin typeface="Calibri Light" panose="020F0302020204030204" pitchFamily="34" charset="0"/>
              <a:cs typeface="Calibri Light" panose="020F0302020204030204" pitchFamily="34" charset="0"/>
            </a:endParaRPr>
          </a:p>
          <a:p>
            <a:pPr>
              <a:buClr>
                <a:schemeClr val="tx1"/>
              </a:buClr>
              <a:buFont typeface="Arial" panose="020B0604020202020204" pitchFamily="34" charset="0"/>
              <a:buChar char="•"/>
            </a:pPr>
            <a:r>
              <a:rPr lang="en-US" sz="1600" dirty="0">
                <a:solidFill>
                  <a:schemeClr val="tx1">
                    <a:lumMod val="95000"/>
                    <a:lumOff val="5000"/>
                  </a:schemeClr>
                </a:solidFill>
                <a:latin typeface="Calibri Light" panose="020F0302020204030204" pitchFamily="34" charset="0"/>
                <a:cs typeface="Calibri Light" panose="020F0302020204030204" pitchFamily="34" charset="0"/>
              </a:rPr>
              <a:t>40,760 seats funded in the plan still need sites. </a:t>
            </a:r>
          </a:p>
          <a:p>
            <a:pPr lvl="0"/>
            <a:endParaRPr lang="en-US" dirty="0">
              <a:solidFill>
                <a:schemeClr val="tx1">
                  <a:lumMod val="95000"/>
                  <a:lumOff val="5000"/>
                </a:schemeClr>
              </a:solidFill>
            </a:endParaRPr>
          </a:p>
          <a:p>
            <a:endParaRPr lang="en-US" dirty="0"/>
          </a:p>
        </p:txBody>
      </p:sp>
    </p:spTree>
    <p:extLst>
      <p:ext uri="{BB962C8B-B14F-4D97-AF65-F5344CB8AC3E}">
        <p14:creationId xmlns:p14="http://schemas.microsoft.com/office/powerpoint/2010/main" val="421144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154135724"/>
              </p:ext>
            </p:extLst>
          </p:nvPr>
        </p:nvGraphicFramePr>
        <p:xfrm>
          <a:off x="262647" y="68095"/>
          <a:ext cx="8531157" cy="48325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3984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1339F-E77D-4076-A70F-B55C47EC5922}"/>
              </a:ext>
            </a:extLst>
          </p:cNvPr>
          <p:cNvSpPr>
            <a:spLocks noGrp="1"/>
          </p:cNvSpPr>
          <p:nvPr>
            <p:ph type="title"/>
          </p:nvPr>
        </p:nvSpPr>
        <p:spPr>
          <a:xfrm>
            <a:off x="351970" y="425569"/>
            <a:ext cx="8643614" cy="962861"/>
          </a:xfrm>
        </p:spPr>
        <p:txBody>
          <a:bodyPr/>
          <a:lstStyle/>
          <a:p>
            <a:r>
              <a:rPr lang="en-US" sz="2400" dirty="0">
                <a:latin typeface="Calibri Light" panose="020F0302020204030204" pitchFamily="34" charset="0"/>
                <a:cs typeface="Calibri Light" panose="020F0302020204030204" pitchFamily="34" charset="0"/>
              </a:rPr>
              <a:t>These sub-districts lost ALL their seats between Feb. 2019 and Nov. 2019 plans:</a:t>
            </a:r>
            <a:br>
              <a:rPr lang="en-US" dirty="0">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AD2CCC71-C5B3-4405-8B9F-7CF38559B216}"/>
              </a:ext>
            </a:extLst>
          </p:cNvPr>
          <p:cNvSpPr>
            <a:spLocks noGrp="1"/>
          </p:cNvSpPr>
          <p:nvPr>
            <p:ph type="body" idx="1"/>
          </p:nvPr>
        </p:nvSpPr>
        <p:spPr>
          <a:xfrm>
            <a:off x="515256" y="1821543"/>
            <a:ext cx="8317043" cy="2747332"/>
          </a:xfrm>
        </p:spPr>
        <p:txBody>
          <a:bodyPr/>
          <a:lstStyle/>
          <a:p>
            <a:pPr lvl="0">
              <a:buClr>
                <a:schemeClr val="tx1"/>
              </a:buClr>
              <a:buFont typeface="Arial" panose="020B0604020202020204" pitchFamily="34" charset="0"/>
              <a:buChar char="•"/>
            </a:pPr>
            <a:r>
              <a:rPr lang="en-US" dirty="0">
                <a:solidFill>
                  <a:schemeClr val="tx1">
                    <a:lumMod val="95000"/>
                    <a:lumOff val="5000"/>
                  </a:schemeClr>
                </a:solidFill>
                <a:latin typeface="Calibri Light" panose="020F0302020204030204" pitchFamily="34" charset="0"/>
                <a:cs typeface="Calibri Light" panose="020F0302020204030204" pitchFamily="34" charset="0"/>
              </a:rPr>
              <a:t>D10: </a:t>
            </a:r>
            <a:r>
              <a:rPr lang="en-US" dirty="0" err="1">
                <a:solidFill>
                  <a:schemeClr val="tx1">
                    <a:lumMod val="95000"/>
                    <a:lumOff val="5000"/>
                  </a:schemeClr>
                </a:solidFill>
                <a:latin typeface="Calibri Light" panose="020F0302020204030204" pitchFamily="34" charset="0"/>
                <a:cs typeface="Calibri Light" panose="020F0302020204030204" pitchFamily="34" charset="0"/>
              </a:rPr>
              <a:t>Spuyten</a:t>
            </a:r>
            <a:r>
              <a:rPr lang="en-US" dirty="0">
                <a:solidFill>
                  <a:schemeClr val="tx1">
                    <a:lumMod val="95000"/>
                    <a:lumOff val="5000"/>
                  </a:schemeClr>
                </a:solidFill>
                <a:latin typeface="Calibri Light" panose="020F0302020204030204" pitchFamily="34" charset="0"/>
                <a:cs typeface="Calibri Light" panose="020F0302020204030204" pitchFamily="34" charset="0"/>
              </a:rPr>
              <a:t> Duyvil / Riverdale / </a:t>
            </a:r>
            <a:r>
              <a:rPr lang="en-US" dirty="0" err="1">
                <a:solidFill>
                  <a:schemeClr val="tx1">
                    <a:lumMod val="95000"/>
                    <a:lumOff val="5000"/>
                  </a:schemeClr>
                </a:solidFill>
                <a:latin typeface="Calibri Light" panose="020F0302020204030204" pitchFamily="34" charset="0"/>
                <a:cs typeface="Calibri Light" panose="020F0302020204030204" pitchFamily="34" charset="0"/>
              </a:rPr>
              <a:t>Fieldston</a:t>
            </a:r>
            <a:r>
              <a:rPr lang="en-US" dirty="0">
                <a:solidFill>
                  <a:schemeClr val="tx1">
                    <a:lumMod val="95000"/>
                    <a:lumOff val="5000"/>
                  </a:schemeClr>
                </a:solidFill>
                <a:latin typeface="Calibri Light" panose="020F0302020204030204" pitchFamily="34" charset="0"/>
                <a:cs typeface="Calibri Light" panose="020F0302020204030204" pitchFamily="34" charset="0"/>
              </a:rPr>
              <a:t> / North Riverdale (lost 572 seats)</a:t>
            </a:r>
          </a:p>
          <a:p>
            <a:pPr lvl="0">
              <a:buClr>
                <a:schemeClr val="tx1"/>
              </a:buClr>
              <a:buFont typeface="Arial" panose="020B0604020202020204" pitchFamily="34" charset="0"/>
              <a:buChar char="•"/>
            </a:pPr>
            <a:r>
              <a:rPr lang="en-US" dirty="0">
                <a:solidFill>
                  <a:schemeClr val="tx1">
                    <a:lumMod val="95000"/>
                    <a:lumOff val="5000"/>
                  </a:schemeClr>
                </a:solidFill>
                <a:latin typeface="Calibri Light" panose="020F0302020204030204" pitchFamily="34" charset="0"/>
                <a:cs typeface="Calibri Light" panose="020F0302020204030204" pitchFamily="34" charset="0"/>
              </a:rPr>
              <a:t>D19: Cypress Hills / East New York (lost 476 seats)</a:t>
            </a:r>
          </a:p>
          <a:p>
            <a:pPr lvl="0">
              <a:buClr>
                <a:schemeClr val="tx1"/>
              </a:buClr>
              <a:buFont typeface="Arial" panose="020B0604020202020204" pitchFamily="34" charset="0"/>
              <a:buChar char="•"/>
            </a:pPr>
            <a:r>
              <a:rPr lang="en-US" dirty="0">
                <a:solidFill>
                  <a:schemeClr val="tx1">
                    <a:lumMod val="95000"/>
                    <a:lumOff val="5000"/>
                  </a:schemeClr>
                </a:solidFill>
                <a:latin typeface="Calibri Light" panose="020F0302020204030204" pitchFamily="34" charset="0"/>
                <a:cs typeface="Calibri Light" panose="020F0302020204030204" pitchFamily="34" charset="0"/>
              </a:rPr>
              <a:t>D22: Flatlands / Midwood / East Flatbush (lost 476 seats)</a:t>
            </a:r>
          </a:p>
          <a:p>
            <a:pPr lvl="0">
              <a:buClr>
                <a:schemeClr val="tx1"/>
              </a:buClr>
              <a:buFont typeface="Arial" panose="020B0604020202020204" pitchFamily="34" charset="0"/>
              <a:buChar char="•"/>
            </a:pPr>
            <a:r>
              <a:rPr lang="en-US" dirty="0">
                <a:solidFill>
                  <a:schemeClr val="tx1">
                    <a:lumMod val="95000"/>
                    <a:lumOff val="5000"/>
                  </a:schemeClr>
                </a:solidFill>
                <a:latin typeface="Calibri Light" panose="020F0302020204030204" pitchFamily="34" charset="0"/>
                <a:cs typeface="Calibri Light" panose="020F0302020204030204" pitchFamily="34" charset="0"/>
              </a:rPr>
              <a:t>D25: Kew Gardens Hills (lost 572 seats)</a:t>
            </a:r>
          </a:p>
          <a:p>
            <a:pPr lvl="0">
              <a:buClr>
                <a:schemeClr val="tx1"/>
              </a:buClr>
              <a:buFont typeface="Arial" panose="020B0604020202020204" pitchFamily="34" charset="0"/>
              <a:buChar char="•"/>
            </a:pPr>
            <a:r>
              <a:rPr lang="en-US" dirty="0">
                <a:solidFill>
                  <a:schemeClr val="tx1">
                    <a:lumMod val="95000"/>
                    <a:lumOff val="5000"/>
                  </a:schemeClr>
                </a:solidFill>
                <a:latin typeface="Calibri Light" panose="020F0302020204030204" pitchFamily="34" charset="0"/>
                <a:cs typeface="Calibri Light" panose="020F0302020204030204" pitchFamily="34" charset="0"/>
              </a:rPr>
              <a:t>D29: Queens Village (lost 476 seats)</a:t>
            </a:r>
          </a:p>
          <a:p>
            <a:pPr lvl="0">
              <a:buClr>
                <a:schemeClr val="tx1"/>
              </a:buClr>
              <a:buFont typeface="Arial" panose="020B0604020202020204" pitchFamily="34" charset="0"/>
              <a:buChar char="•"/>
            </a:pPr>
            <a:r>
              <a:rPr lang="en-US" dirty="0">
                <a:solidFill>
                  <a:schemeClr val="tx1">
                    <a:lumMod val="95000"/>
                    <a:lumOff val="5000"/>
                  </a:schemeClr>
                </a:solidFill>
                <a:latin typeface="Calibri Light" panose="020F0302020204030204" pitchFamily="34" charset="0"/>
                <a:cs typeface="Calibri Light" panose="020F0302020204030204" pitchFamily="34" charset="0"/>
              </a:rPr>
              <a:t>D30: East Elmhurst / Jackson Heights (lost 640 seats) </a:t>
            </a:r>
          </a:p>
          <a:p>
            <a:endParaRPr lang="en-US" dirty="0"/>
          </a:p>
        </p:txBody>
      </p:sp>
    </p:spTree>
    <p:extLst>
      <p:ext uri="{BB962C8B-B14F-4D97-AF65-F5344CB8AC3E}">
        <p14:creationId xmlns:p14="http://schemas.microsoft.com/office/powerpoint/2010/main" val="2302782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Seat changes in D20, D21, and Queens HS between Feb. and Nov. 2019:</a:t>
            </a:r>
          </a:p>
        </p:txBody>
      </p:sp>
      <p:sp>
        <p:nvSpPr>
          <p:cNvPr id="3" name="Text Placeholder 2"/>
          <p:cNvSpPr>
            <a:spLocks noGrp="1"/>
          </p:cNvSpPr>
          <p:nvPr>
            <p:ph type="body" idx="1"/>
          </p:nvPr>
        </p:nvSpPr>
        <p:spPr>
          <a:xfrm>
            <a:off x="311700" y="1570764"/>
            <a:ext cx="8520600" cy="3416400"/>
          </a:xfrm>
        </p:spPr>
        <p:txBody>
          <a:bodyPr/>
          <a:lstStyle/>
          <a:p>
            <a:pPr>
              <a:buClr>
                <a:schemeClr val="tx1"/>
              </a:buClr>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D20: lost 2,820 funded seats</a:t>
            </a:r>
          </a:p>
          <a:p>
            <a:pPr>
              <a:buClr>
                <a:schemeClr val="tx1"/>
              </a:buClr>
              <a:buFont typeface="Arial" panose="020B0604020202020204" pitchFamily="34" charset="0"/>
              <a:buChar char="•"/>
            </a:pPr>
            <a:endParaRPr lang="en-US" dirty="0">
              <a:solidFill>
                <a:schemeClr val="tx1"/>
              </a:solidFill>
              <a:latin typeface="Calibri Light" panose="020F0302020204030204" pitchFamily="34" charset="0"/>
              <a:cs typeface="Calibri Light" panose="020F0302020204030204" pitchFamily="34" charset="0"/>
            </a:endParaRPr>
          </a:p>
          <a:p>
            <a:pPr>
              <a:buClr>
                <a:schemeClr val="tx1"/>
              </a:buClr>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D21: gained 172 funded seats</a:t>
            </a:r>
          </a:p>
          <a:p>
            <a:pPr marL="114300" indent="0">
              <a:buClr>
                <a:schemeClr val="tx1"/>
              </a:buClr>
              <a:buNone/>
            </a:pPr>
            <a:endParaRPr lang="en-US" dirty="0">
              <a:solidFill>
                <a:schemeClr val="tx1"/>
              </a:solidFill>
              <a:latin typeface="Calibri Light" panose="020F0302020204030204" pitchFamily="34" charset="0"/>
              <a:cs typeface="Calibri Light" panose="020F0302020204030204" pitchFamily="34" charset="0"/>
            </a:endParaRPr>
          </a:p>
          <a:p>
            <a:pPr>
              <a:buClr>
                <a:schemeClr val="tx1"/>
              </a:buClr>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Queens HS: lost 1,479 funded seats</a:t>
            </a:r>
          </a:p>
        </p:txBody>
      </p:sp>
    </p:spTree>
    <p:extLst>
      <p:ext uri="{BB962C8B-B14F-4D97-AF65-F5344CB8AC3E}">
        <p14:creationId xmlns:p14="http://schemas.microsoft.com/office/powerpoint/2010/main" val="292890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03902-CCAD-4DE8-8AFE-A4D0C1A32D38}"/>
              </a:ext>
            </a:extLst>
          </p:cNvPr>
          <p:cNvSpPr>
            <a:spLocks noGrp="1"/>
          </p:cNvSpPr>
          <p:nvPr>
            <p:ph type="title"/>
          </p:nvPr>
        </p:nvSpPr>
        <p:spPr>
          <a:xfrm>
            <a:off x="311700" y="299110"/>
            <a:ext cx="8520600" cy="572700"/>
          </a:xfrm>
        </p:spPr>
        <p:txBody>
          <a:bodyPr/>
          <a:lstStyle/>
          <a:p>
            <a:r>
              <a:rPr lang="en-US" sz="2700" dirty="0">
                <a:latin typeface="Calibri Light" panose="020F0302020204030204" pitchFamily="34" charset="0"/>
                <a:cs typeface="Calibri Light" panose="020F0302020204030204" pitchFamily="34" charset="0"/>
              </a:rPr>
              <a:t>Questions about seats need estimates</a:t>
            </a:r>
          </a:p>
        </p:txBody>
      </p:sp>
      <p:sp>
        <p:nvSpPr>
          <p:cNvPr id="3" name="Text Placeholder 2">
            <a:extLst>
              <a:ext uri="{FF2B5EF4-FFF2-40B4-BE49-F238E27FC236}">
                <a16:creationId xmlns:a16="http://schemas.microsoft.com/office/drawing/2014/main" id="{045EC540-2561-4AC1-BFE4-D883CCFF48E0}"/>
              </a:ext>
            </a:extLst>
          </p:cNvPr>
          <p:cNvSpPr>
            <a:spLocks noGrp="1"/>
          </p:cNvSpPr>
          <p:nvPr>
            <p:ph type="body" idx="1"/>
          </p:nvPr>
        </p:nvSpPr>
        <p:spPr>
          <a:xfrm>
            <a:off x="311700" y="1192824"/>
            <a:ext cx="8520600" cy="3551150"/>
          </a:xfrm>
        </p:spPr>
        <p:txBody>
          <a:bodyPr/>
          <a:lstStyle/>
          <a:p>
            <a:pPr>
              <a:buClr>
                <a:schemeClr val="tx1"/>
              </a:buClr>
              <a:buFont typeface="Arial" panose="020B0604020202020204" pitchFamily="34" charset="0"/>
              <a:buChar char="•"/>
            </a:pPr>
            <a:r>
              <a:rPr lang="en-US" sz="1500" dirty="0">
                <a:solidFill>
                  <a:schemeClr val="tx1">
                    <a:lumMod val="95000"/>
                    <a:lumOff val="5000"/>
                  </a:schemeClr>
                </a:solidFill>
                <a:latin typeface="Calibri Light" panose="020F0302020204030204" pitchFamily="34" charset="0"/>
                <a:cs typeface="Calibri Light" panose="020F0302020204030204" pitchFamily="34" charset="0"/>
              </a:rPr>
              <a:t>Compared to the projected seats need figure in Feb. 2018 in the previous five-year plan, (last time seats need estimate provided), the number of identified seats needed has decreased by a total of 19,206.</a:t>
            </a:r>
          </a:p>
          <a:p>
            <a:pPr>
              <a:buClr>
                <a:schemeClr val="tx1"/>
              </a:buClr>
              <a:buFont typeface="Arial" panose="020B0604020202020204" pitchFamily="34" charset="0"/>
              <a:buChar char="•"/>
            </a:pPr>
            <a:endParaRPr lang="en-US" sz="1500" dirty="0">
              <a:solidFill>
                <a:schemeClr val="tx1">
                  <a:lumMod val="95000"/>
                  <a:lumOff val="5000"/>
                </a:schemeClr>
              </a:solidFill>
              <a:latin typeface="Calibri Light" panose="020F0302020204030204" pitchFamily="34" charset="0"/>
              <a:cs typeface="Calibri Light" panose="020F0302020204030204" pitchFamily="34" charset="0"/>
            </a:endParaRPr>
          </a:p>
          <a:p>
            <a:pPr>
              <a:buClr>
                <a:schemeClr val="tx1"/>
              </a:buClr>
              <a:buFont typeface="Arial" panose="020B0604020202020204" pitchFamily="34" charset="0"/>
              <a:buChar char="•"/>
            </a:pPr>
            <a:r>
              <a:rPr lang="en-US" sz="1500" dirty="0">
                <a:solidFill>
                  <a:schemeClr val="tx1">
                    <a:lumMod val="95000"/>
                    <a:lumOff val="5000"/>
                  </a:schemeClr>
                </a:solidFill>
                <a:latin typeface="Calibri Light" panose="020F0302020204030204" pitchFamily="34" charset="0"/>
                <a:cs typeface="Calibri Light" panose="020F0302020204030204" pitchFamily="34" charset="0"/>
              </a:rPr>
              <a:t>This figure is nearly 2,000 seats more than number of seats completed or in progress from last five-year plan between 2019-2022</a:t>
            </a:r>
            <a:br>
              <a:rPr lang="en-US" sz="1500" i="1" dirty="0">
                <a:solidFill>
                  <a:schemeClr val="tx1">
                    <a:lumMod val="95000"/>
                    <a:lumOff val="5000"/>
                  </a:schemeClr>
                </a:solidFill>
                <a:latin typeface="Calibri Light" panose="020F0302020204030204" pitchFamily="34" charset="0"/>
                <a:cs typeface="Calibri Light" panose="020F0302020204030204" pitchFamily="34" charset="0"/>
              </a:rPr>
            </a:br>
            <a:endParaRPr lang="en-US" sz="1500" i="1" dirty="0">
              <a:solidFill>
                <a:schemeClr val="tx1">
                  <a:lumMod val="95000"/>
                  <a:lumOff val="5000"/>
                </a:schemeClr>
              </a:solidFill>
              <a:latin typeface="Calibri Light" panose="020F0302020204030204" pitchFamily="34" charset="0"/>
              <a:cs typeface="Calibri Light" panose="020F0302020204030204" pitchFamily="34" charset="0"/>
            </a:endParaRPr>
          </a:p>
          <a:p>
            <a:pPr>
              <a:buClr>
                <a:schemeClr val="tx1"/>
              </a:buClr>
              <a:buFont typeface="Arial" panose="020B0604020202020204" pitchFamily="34" charset="0"/>
              <a:buChar char="•"/>
            </a:pPr>
            <a:r>
              <a:rPr lang="en-US" sz="1500" i="1" dirty="0">
                <a:solidFill>
                  <a:schemeClr val="tx1">
                    <a:lumMod val="95000"/>
                    <a:lumOff val="5000"/>
                  </a:schemeClr>
                </a:solidFill>
                <a:latin typeface="Calibri Light" panose="020F0302020204030204" pitchFamily="34" charset="0"/>
                <a:cs typeface="Calibri Light" panose="020F0302020204030204" pitchFamily="34" charset="0"/>
              </a:rPr>
              <a:t>Even after taking into account seats created or in progress from the last plan, the decrease is especially large in D10 (1,583 seats), D15 (3,622 seats), D20 (5,450 seats), and D24 (3,959 seats)</a:t>
            </a:r>
            <a:br>
              <a:rPr lang="en-US" sz="1500" i="1" dirty="0">
                <a:solidFill>
                  <a:schemeClr val="tx1">
                    <a:lumMod val="95000"/>
                    <a:lumOff val="5000"/>
                  </a:schemeClr>
                </a:solidFill>
                <a:latin typeface="Calibri Light" panose="020F0302020204030204" pitchFamily="34" charset="0"/>
                <a:cs typeface="Calibri Light" panose="020F0302020204030204" pitchFamily="34" charset="0"/>
              </a:rPr>
            </a:br>
            <a:endParaRPr lang="en-US" sz="1500" dirty="0">
              <a:solidFill>
                <a:schemeClr val="tx1">
                  <a:lumMod val="95000"/>
                  <a:lumOff val="5000"/>
                </a:schemeClr>
              </a:solidFill>
              <a:latin typeface="Calibri Light" panose="020F0302020204030204" pitchFamily="34" charset="0"/>
              <a:cs typeface="Calibri Light" panose="020F0302020204030204" pitchFamily="34" charset="0"/>
            </a:endParaRPr>
          </a:p>
          <a:p>
            <a:pPr>
              <a:buClr>
                <a:schemeClr val="tx1"/>
              </a:buClr>
              <a:buFont typeface="Arial" panose="020B0604020202020204" pitchFamily="34" charset="0"/>
              <a:buChar char="•"/>
            </a:pPr>
            <a:r>
              <a:rPr lang="en-US" sz="1500" dirty="0">
                <a:solidFill>
                  <a:schemeClr val="tx1">
                    <a:lumMod val="95000"/>
                    <a:lumOff val="5000"/>
                  </a:schemeClr>
                </a:solidFill>
                <a:latin typeface="Calibri Light" panose="020F0302020204030204" pitchFamily="34" charset="0"/>
                <a:cs typeface="Calibri Light" panose="020F0302020204030204" pitchFamily="34" charset="0"/>
              </a:rPr>
              <a:t>We </a:t>
            </a:r>
            <a:r>
              <a:rPr lang="en-US" sz="1500" b="1" i="1" dirty="0">
                <a:solidFill>
                  <a:schemeClr val="tx1">
                    <a:lumMod val="95000"/>
                    <a:lumOff val="5000"/>
                  </a:schemeClr>
                </a:solidFill>
                <a:latin typeface="Calibri Light" panose="020F0302020204030204" pitchFamily="34" charset="0"/>
                <a:cs typeface="Calibri Light" panose="020F0302020204030204" pitchFamily="34" charset="0"/>
              </a:rPr>
              <a:t>do NOT </a:t>
            </a:r>
            <a:r>
              <a:rPr lang="en-US" sz="1500" dirty="0">
                <a:solidFill>
                  <a:schemeClr val="tx1">
                    <a:lumMod val="95000"/>
                    <a:lumOff val="5000"/>
                  </a:schemeClr>
                </a:solidFill>
                <a:latin typeface="Calibri Light" panose="020F0302020204030204" pitchFamily="34" charset="0"/>
                <a:cs typeface="Calibri Light" panose="020F0302020204030204" pitchFamily="34" charset="0"/>
              </a:rPr>
              <a:t>understand how the SCA/DOE arrives at any of their seats needs estimates as their data sources and methodology remain non-transparent.</a:t>
            </a:r>
          </a:p>
          <a:p>
            <a:endParaRPr lang="en-US" sz="1600" dirty="0"/>
          </a:p>
        </p:txBody>
      </p:sp>
    </p:spTree>
    <p:extLst>
      <p:ext uri="{BB962C8B-B14F-4D97-AF65-F5344CB8AC3E}">
        <p14:creationId xmlns:p14="http://schemas.microsoft.com/office/powerpoint/2010/main" val="51681658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62</TotalTime>
  <Words>1460</Words>
  <Application>Microsoft Office PowerPoint</Application>
  <PresentationFormat>On-screen Show (16:9)</PresentationFormat>
  <Paragraphs>128</Paragraphs>
  <Slides>27</Slides>
  <Notes>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27</vt:i4>
      </vt:variant>
    </vt:vector>
  </HeadingPairs>
  <TitlesOfParts>
    <vt:vector size="35" baseType="lpstr">
      <vt:lpstr>Arial</vt:lpstr>
      <vt:lpstr>Calibri</vt:lpstr>
      <vt:lpstr>Calibri Light</vt:lpstr>
      <vt:lpstr>Simple Light</vt:lpstr>
      <vt:lpstr>Office Theme</vt:lpstr>
      <vt:lpstr>1_Office Theme</vt:lpstr>
      <vt:lpstr>2_Office Theme</vt:lpstr>
      <vt:lpstr>3_Office Theme</vt:lpstr>
      <vt:lpstr>School Overcrowding and Class Size in  Districts 20 &amp; 21 under Council Member Treyger</vt:lpstr>
      <vt:lpstr>NYC School overcrowding</vt:lpstr>
      <vt:lpstr>PowerPoint Presentation</vt:lpstr>
      <vt:lpstr>PowerPoint Presentation</vt:lpstr>
      <vt:lpstr>Issues with Nov. 2019 amendment to five-year capital plan </vt:lpstr>
      <vt:lpstr>PowerPoint Presentation</vt:lpstr>
      <vt:lpstr>These sub-districts lost ALL their seats between Feb. 2019 and Nov. 2019 plans: </vt:lpstr>
      <vt:lpstr>Seat changes in D20, D21, and Queens HS between Feb. and Nov. 2019:</vt:lpstr>
      <vt:lpstr>Questions about seats need estimates</vt:lpstr>
      <vt:lpstr>Class size, class size, class size</vt:lpstr>
      <vt:lpstr>PowerPoint Presentation</vt:lpstr>
      <vt:lpstr>PowerPoint Presentation</vt:lpstr>
      <vt:lpstr>What happened since 2007 to class size?</vt:lpstr>
      <vt:lpstr>PowerPoint Presentation</vt:lpstr>
      <vt:lpstr>PowerPoint Presentation</vt:lpstr>
      <vt:lpstr>PowerPoint Presentation</vt:lpstr>
      <vt:lpstr>PowerPoint Presentation</vt:lpstr>
      <vt:lpstr>PowerPoint Presentation</vt:lpstr>
      <vt:lpstr>PowerPoint Presentation</vt:lpstr>
      <vt:lpstr>         But average class sizes only tell part of the story!      The total number of students in classes of 30 or more citywide has also increased since 2007.  </vt:lpstr>
      <vt:lpstr>PowerPoint Presentation</vt:lpstr>
      <vt:lpstr>PowerPoint Presentation</vt:lpstr>
      <vt:lpstr>PowerPoint Presentation</vt:lpstr>
      <vt:lpstr>PowerPoint Presentation</vt:lpstr>
      <vt:lpstr>So what should be done about class size?</vt:lpstr>
      <vt:lpstr>What would $100M do?</vt:lpstr>
      <vt:lpstr>How you can help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Charter School Facility Costs</dc:title>
  <dc:creator>Leonie</dc:creator>
  <cp:lastModifiedBy>Peter LaChance</cp:lastModifiedBy>
  <cp:revision>156</cp:revision>
  <cp:lastPrinted>2019-12-05T21:58:56Z</cp:lastPrinted>
  <dcterms:modified xsi:type="dcterms:W3CDTF">2020-09-23T16:09:30Z</dcterms:modified>
</cp:coreProperties>
</file>