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9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3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75" r:id="rId22"/>
    <p:sldId id="279" r:id="rId23"/>
    <p:sldId id="280" r:id="rId24"/>
    <p:sldId id="281" r:id="rId25"/>
    <p:sldId id="282" r:id="rId26"/>
    <p:sldId id="283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Users\Patrick\Dropbox%20(Old)\Class%20Size%20Matters%20Team%20Folder\Data%20and%20Reports\Charter%20Facility%20Costs%20Report\Tables,%20Graphs,%20Original%20Data%20sheets\Charter%20Facility%20Costs%20%20FY%2014-%2019%20Master%20Analysis%20Sheet%20(originals%20edited,%20tables,%20and%20graphs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Leonie\Dropbox\Class%20Size%20Matters%20Team%20Folder\Data%20and%20Reports\Class%20Size%20Data\2006-2019%20citywide%20&amp;%20district%20class%20size%20trends_mast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2019-20\Nov%202019%20distrib%20class%20siz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</a:t>
            </a:r>
            <a:r>
              <a:rPr lang="en-US" sz="3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least 29,133 – 67,648* students were in classes over UFT limits as of Oct. 31, 2019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1733213035870516"/>
          <c:y val="1.282051282051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462469920895934E-2"/>
          <c:y val="0.22707497935211782"/>
          <c:w val="0.89811869703462111"/>
          <c:h val="0.535624967562798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'UFT limits update'!$J$32:$J$38</c:f>
              <c:strCache>
                <c:ptCount val="7"/>
                <c:pt idx="0">
                  <c:v>K</c:v>
                </c:pt>
                <c:pt idx="1">
                  <c:v>1st-3rd</c:v>
                </c:pt>
                <c:pt idx="2">
                  <c:v>4th-8th</c:v>
                </c:pt>
                <c:pt idx="3">
                  <c:v>HS ELA</c:v>
                </c:pt>
                <c:pt idx="4">
                  <c:v>HS Math</c:v>
                </c:pt>
                <c:pt idx="5">
                  <c:v>HS Science</c:v>
                </c:pt>
                <c:pt idx="6">
                  <c:v>HS Soc. Studies</c:v>
                </c:pt>
              </c:strCache>
            </c:strRef>
          </c:cat>
          <c:val>
            <c:numRef>
              <c:f>'UFT limits update'!$K$32:$K$38</c:f>
              <c:numCache>
                <c:formatCode>General</c:formatCode>
                <c:ptCount val="7"/>
                <c:pt idx="0">
                  <c:v>3293</c:v>
                </c:pt>
                <c:pt idx="1">
                  <c:v>1562</c:v>
                </c:pt>
                <c:pt idx="2">
                  <c:v>4344</c:v>
                </c:pt>
                <c:pt idx="3">
                  <c:v>5876</c:v>
                </c:pt>
                <c:pt idx="4">
                  <c:v>4222</c:v>
                </c:pt>
                <c:pt idx="5">
                  <c:v>3405</c:v>
                </c:pt>
                <c:pt idx="6">
                  <c:v>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A-422C-9013-864D6137B2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4778000"/>
        <c:axId val="274778392"/>
      </c:barChart>
      <c:catAx>
        <c:axId val="27477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778392"/>
        <c:crosses val="autoZero"/>
        <c:auto val="1"/>
        <c:lblAlgn val="ctr"/>
        <c:lblOffset val="100"/>
        <c:noMultiLvlLbl val="0"/>
      </c:catAx>
      <c:valAx>
        <c:axId val="274778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477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There were also 7 District 12 Middle and High Schools at or Above 100% Utilization in 2018-2019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215297564572776E-2"/>
          <c:y val="0.18614671273149908"/>
          <c:w val="0.93733094492194247"/>
          <c:h val="0.55201345655430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Utilization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I.S. 383 </c:v>
                </c:pt>
                <c:pt idx="1">
                  <c:v>I.S. 316 </c:v>
                </c:pt>
                <c:pt idx="2">
                  <c:v>I.S. 286 </c:v>
                </c:pt>
                <c:pt idx="3">
                  <c:v>I.S. 129 </c:v>
                </c:pt>
                <c:pt idx="4">
                  <c:v>I.S. 242 </c:v>
                </c:pt>
                <c:pt idx="5">
                  <c:v>THE METROPOLITAN SOUNDVIEW HS</c:v>
                </c:pt>
                <c:pt idx="6">
                  <c:v>EAST BRONX ACADEMY FOR THE FUTURE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1.01</c:v>
                </c:pt>
                <c:pt idx="1">
                  <c:v>1.02</c:v>
                </c:pt>
                <c:pt idx="2">
                  <c:v>1.04</c:v>
                </c:pt>
                <c:pt idx="3">
                  <c:v>1.05</c:v>
                </c:pt>
                <c:pt idx="4">
                  <c:v>1.06</c:v>
                </c:pt>
                <c:pt idx="5">
                  <c:v>1.08</c:v>
                </c:pt>
                <c:pt idx="6">
                  <c:v>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D-4B2A-97C4-A50E23DA0D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916328"/>
        <c:axId val="356916720"/>
      </c:barChart>
      <c:catAx>
        <c:axId val="35691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916720"/>
        <c:crosses val="autoZero"/>
        <c:auto val="1"/>
        <c:lblAlgn val="ctr"/>
        <c:lblOffset val="100"/>
        <c:noMultiLvlLbl val="0"/>
      </c:catAx>
      <c:valAx>
        <c:axId val="356916720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91632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Funded</a:t>
            </a:r>
            <a:r>
              <a:rPr lang="en-US" sz="3600" b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Seats in the Nov. 2019 Capital Plan</a:t>
            </a:r>
          </a:p>
          <a:p>
            <a:pPr>
              <a:defRPr sz="3200">
                <a:latin typeface="+mj-lt"/>
              </a:defRPr>
            </a:pPr>
            <a:r>
              <a:rPr lang="en-US" sz="2800" b="1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57,489 total funded seats</a:t>
            </a:r>
          </a:p>
          <a:p>
            <a:pPr>
              <a:defRPr sz="3200">
                <a:latin typeface="+mj-lt"/>
              </a:defRPr>
            </a:pPr>
            <a:r>
              <a:rPr lang="en-US" sz="2400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40,760 seats still </a:t>
            </a:r>
            <a:r>
              <a:rPr lang="en-US" sz="2400" i="1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unsited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Districts'!$H$1</c:f>
              <c:strCache>
                <c:ptCount val="1"/>
                <c:pt idx="0">
                  <c:v>Funded seats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6350"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DC-49FA-8666-E68C9079B763}"/>
              </c:ext>
            </c:extLst>
          </c:dPt>
          <c:dLbls>
            <c:dLbl>
              <c:idx val="4"/>
              <c:layout>
                <c:manualLayout>
                  <c:x val="-1.1218556021670774E-3"/>
                  <c:y val="8.28664888734618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DC-49FA-8666-E68C9079B763}"/>
                </c:ext>
              </c:extLst>
            </c:dLbl>
            <c:dLbl>
              <c:idx val="5"/>
              <c:layout>
                <c:manualLayout>
                  <c:x val="3.8260576139103027E-3"/>
                  <c:y val="2.8898872379571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DC-49FA-8666-E68C9079B76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1E4D137-9303-45C1-8FF6-28D5A75D169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DC-49FA-8666-E68C9079B7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Districts'!$G$2:$G$24</c:f>
              <c:strCache>
                <c:ptCount val="23"/>
                <c:pt idx="0">
                  <c:v>2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Q HS</c:v>
                </c:pt>
                <c:pt idx="22">
                  <c:v>D75</c:v>
                </c:pt>
              </c:strCache>
            </c:strRef>
          </c:cat>
          <c:val>
            <c:numRef>
              <c:f>'All Districts'!$H$2:$H$24</c:f>
              <c:numCache>
                <c:formatCode>General</c:formatCode>
                <c:ptCount val="23"/>
                <c:pt idx="0">
                  <c:v>2978</c:v>
                </c:pt>
                <c:pt idx="1">
                  <c:v>2512</c:v>
                </c:pt>
                <c:pt idx="2">
                  <c:v>542</c:v>
                </c:pt>
                <c:pt idx="3">
                  <c:v>1802</c:v>
                </c:pt>
                <c:pt idx="4">
                  <c:v>2925</c:v>
                </c:pt>
                <c:pt idx="5">
                  <c:v>3136</c:v>
                </c:pt>
                <c:pt idx="6">
                  <c:v>1066</c:v>
                </c:pt>
                <c:pt idx="7">
                  <c:v>1620</c:v>
                </c:pt>
                <c:pt idx="8">
                  <c:v>991</c:v>
                </c:pt>
                <c:pt idx="9">
                  <c:v>2424</c:v>
                </c:pt>
                <c:pt idx="10">
                  <c:v>3532</c:v>
                </c:pt>
                <c:pt idx="11">
                  <c:v>2716</c:v>
                </c:pt>
                <c:pt idx="12">
                  <c:v>824</c:v>
                </c:pt>
                <c:pt idx="13">
                  <c:v>1116</c:v>
                </c:pt>
                <c:pt idx="14">
                  <c:v>5636</c:v>
                </c:pt>
                <c:pt idx="15">
                  <c:v>2592</c:v>
                </c:pt>
                <c:pt idx="16">
                  <c:v>1776</c:v>
                </c:pt>
                <c:pt idx="17">
                  <c:v>2892</c:v>
                </c:pt>
                <c:pt idx="18">
                  <c:v>476</c:v>
                </c:pt>
                <c:pt idx="19">
                  <c:v>3060</c:v>
                </c:pt>
                <c:pt idx="20">
                  <c:v>3844</c:v>
                </c:pt>
                <c:pt idx="21">
                  <c:v>6685</c:v>
                </c:pt>
                <c:pt idx="22">
                  <c:v>2344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DC-49FA-8666-E68C9079B7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356332200"/>
        <c:axId val="356332592"/>
      </c:barChart>
      <c:catAx>
        <c:axId val="356332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District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32592"/>
        <c:crosses val="autoZero"/>
        <c:auto val="1"/>
        <c:lblAlgn val="ctr"/>
        <c:lblOffset val="100"/>
        <c:noMultiLvlLbl val="0"/>
      </c:catAx>
      <c:valAx>
        <c:axId val="356332592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3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363706542029843E-2"/>
          <c:y val="0.21868787276341947"/>
          <c:w val="0.94902845032071537"/>
          <c:h val="0.53403578528827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3'!$C$3</c:f>
              <c:strCache>
                <c:ptCount val="1"/>
                <c:pt idx="0">
                  <c:v>Total Missing Matching Funds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3'!$D$2:$I$2</c:f>
              <c:strCache>
                <c:ptCount val="6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  <c:pt idx="3">
                  <c:v>FY 2017</c:v>
                </c:pt>
                <c:pt idx="4">
                  <c:v>FY 2018</c:v>
                </c:pt>
                <c:pt idx="5">
                  <c:v>FY 2019</c:v>
                </c:pt>
              </c:strCache>
            </c:strRef>
          </c:cat>
          <c:val>
            <c:numRef>
              <c:f>'FIGURE 3'!$D$3:$I$3</c:f>
              <c:numCache>
                <c:formatCode>"$"#,##0.00_);[Red]\("$"#,##0.00\)</c:formatCode>
                <c:ptCount val="6"/>
                <c:pt idx="0">
                  <c:v>1273065.7399999946</c:v>
                </c:pt>
                <c:pt idx="1">
                  <c:v>1686087.3599999994</c:v>
                </c:pt>
                <c:pt idx="2">
                  <c:v>1640685.0099999979</c:v>
                </c:pt>
                <c:pt idx="3">
                  <c:v>4610337.3699999973</c:v>
                </c:pt>
                <c:pt idx="4">
                  <c:v>6481347.4699999951</c:v>
                </c:pt>
                <c:pt idx="5" formatCode="&quot;$&quot;#,##0.00">
                  <c:v>6419633.9499999993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C-644B-9A4D-092292B34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333376"/>
        <c:axId val="356329064"/>
      </c:barChart>
      <c:catAx>
        <c:axId val="35633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29064"/>
        <c:crosses val="autoZero"/>
        <c:auto val="1"/>
        <c:lblAlgn val="ctr"/>
        <c:lblOffset val="100"/>
        <c:noMultiLvlLbl val="0"/>
      </c:catAx>
      <c:valAx>
        <c:axId val="356329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crossAx val="3563333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Missing</a:t>
            </a:r>
            <a:r>
              <a:rPr lang="en-US" sz="28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Matching Funds for D12 Public Schools</a:t>
            </a:r>
            <a:br>
              <a:rPr lang="en-US" sz="28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US" sz="28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Co-located with Charters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2400" b="0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Total of </a:t>
            </a:r>
            <a:r>
              <a:rPr lang="en-US" sz="2400" b="1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$248,470 </a:t>
            </a:r>
            <a:r>
              <a:rPr lang="en-US" sz="2400" b="0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</a:t>
            </a:r>
            <a:r>
              <a:rPr lang="en-US" sz="2400" b="0" i="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FY 2014 - 2019</a:t>
            </a:r>
            <a:endParaRPr lang="en-US" sz="2400" b="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</c:rich>
      </c:tx>
      <c:layout>
        <c:manualLayout>
          <c:xMode val="edge"/>
          <c:yMode val="edge"/>
          <c:x val="0.22751584128240468"/>
          <c:y val="8.56072766185125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'D6 Missing Matching Funds'!$B$8</c:f>
              <c:strCache>
                <c:ptCount val="1"/>
                <c:pt idx="0">
                  <c:v>Missing Matching Funds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DDC-44E0-9180-4BECF4566B61}"/>
                </c:ext>
              </c:extLst>
            </c:dLbl>
            <c:dLbl>
              <c:idx val="1"/>
              <c:spPr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DC-44E0-9180-4BECF4566B61}"/>
                </c:ext>
              </c:extLst>
            </c:dLbl>
            <c:dLbl>
              <c:idx val="2"/>
              <c:spPr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DDC-44E0-9180-4BECF4566B61}"/>
                </c:ext>
              </c:extLst>
            </c:dLbl>
            <c:dLbl>
              <c:idx val="4"/>
              <c:layout>
                <c:manualLayout>
                  <c:x val="0"/>
                  <c:y val="-3.0657489697152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09-4C0C-B09A-89CF052754BF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'D6 Missing Matching Funds'!$A$9:$A$13</c:f>
              <c:strCache>
                <c:ptCount val="5"/>
                <c:pt idx="0">
                  <c:v>Dr. Richard Izquierdo Health &amp; Sci.</c:v>
                </c:pt>
                <c:pt idx="1">
                  <c:v>Dr. Richard Izquierdo Health &amp; Sci.</c:v>
                </c:pt>
                <c:pt idx="2">
                  <c:v>Children's Aid College Prep</c:v>
                </c:pt>
                <c:pt idx="3">
                  <c:v>Children's Aid College Prep</c:v>
                </c:pt>
                <c:pt idx="4">
                  <c:v>New Visions Charter HS for Adv. Math &amp; Sci., &amp; Humanities</c:v>
                </c:pt>
              </c:strCache>
            </c:strRef>
          </c:cat>
          <c:val>
            <c:numRef>
              <c:f>'D6 Missing Matching Funds'!$B$9:$B$13</c:f>
              <c:numCache>
                <c:formatCode>"$"#,##0.00_);[Red]\("$"#,##0.00\)</c:formatCode>
                <c:ptCount val="5"/>
                <c:pt idx="0">
                  <c:v>111510</c:v>
                </c:pt>
                <c:pt idx="1">
                  <c:v>87760</c:v>
                </c:pt>
                <c:pt idx="2">
                  <c:v>27800</c:v>
                </c:pt>
                <c:pt idx="3">
                  <c:v>19750</c:v>
                </c:pt>
                <c:pt idx="4">
                  <c:v>1650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00-462F-8EB2-D5D3A867FD5E}"/>
            </c:ext>
          </c:extLst>
        </c:ser>
        <c:ser>
          <c:idx val="1"/>
          <c:order val="1"/>
          <c:tx>
            <c:strRef>
              <c:f>'D6 Missing Matching Funds'!$C$8</c:f>
              <c:strCache>
                <c:ptCount val="1"/>
                <c:pt idx="0">
                  <c:v>Public School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252791841225696E-4"/>
                  <c:y val="-4.53687395957653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chemeClr val="tx1"/>
                        </a:solidFill>
                        <a:latin typeface="+mj-lt"/>
                      </a:rPr>
                      <a:t>I.S. 267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200-462F-8EB2-D5D3A867FD5E}"/>
                </c:ext>
              </c:extLst>
            </c:dLbl>
            <c:dLbl>
              <c:idx val="1"/>
              <c:layout>
                <c:manualLayout>
                  <c:x val="1.4009470653256731E-3"/>
                  <c:y val="-6.01852388290865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chemeClr val="tx1"/>
                        </a:solidFill>
                        <a:latin typeface="+mj-lt"/>
                      </a:rPr>
                      <a:t>Bronx Career &amp; College Prep HS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200-462F-8EB2-D5D3A867FD5E}"/>
                </c:ext>
              </c:extLst>
            </c:dLbl>
            <c:dLbl>
              <c:idx val="2"/>
              <c:layout>
                <c:manualLayout>
                  <c:x val="-7.1538458039365526E-3"/>
                  <c:y val="-4.72910688053846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solidFill>
                          <a:schemeClr val="tx1"/>
                        </a:solidFill>
                        <a:latin typeface="+mj-lt"/>
                      </a:rPr>
                      <a:t>P.S.</a:t>
                    </a:r>
                    <a:r>
                      <a:rPr lang="en-US" sz="2200" baseline="0" dirty="0">
                        <a:solidFill>
                          <a:schemeClr val="tx1"/>
                        </a:solidFill>
                        <a:latin typeface="+mj-lt"/>
                      </a:rPr>
                      <a:t> 211</a:t>
                    </a:r>
                    <a:endParaRPr lang="en-US" sz="2200" dirty="0">
                      <a:solidFill>
                        <a:schemeClr val="tx1"/>
                      </a:solidFill>
                      <a:latin typeface="+mj-lt"/>
                    </a:endParaRP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200-462F-8EB2-D5D3A867FD5E}"/>
                </c:ext>
              </c:extLst>
            </c:dLbl>
            <c:dLbl>
              <c:idx val="3"/>
              <c:layout>
                <c:manualLayout>
                  <c:x val="1.1554015020219526E-3"/>
                  <c:y val="-4.49643182224900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I.S.</a:t>
                    </a:r>
                    <a:r>
                      <a:rPr lang="en-US" baseline="0"/>
                      <a:t> 318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409-4C0C-B09A-89CF052754BF}"/>
                </c:ext>
              </c:extLst>
            </c:dLbl>
            <c:dLbl>
              <c:idx val="4"/>
              <c:layout>
                <c:manualLayout>
                  <c:x val="-4.6216060080878103E-3"/>
                  <c:y val="-0.1001477996773641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Entrada Academy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409-4C0C-B09A-89CF052754BF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'D6 Missing Matching Funds'!$A$9:$A$13</c:f>
              <c:strCache>
                <c:ptCount val="5"/>
                <c:pt idx="0">
                  <c:v>Dr. Richard Izquierdo Health &amp; Sci.</c:v>
                </c:pt>
                <c:pt idx="1">
                  <c:v>Dr. Richard Izquierdo Health &amp; Sci.</c:v>
                </c:pt>
                <c:pt idx="2">
                  <c:v>Children's Aid College Prep</c:v>
                </c:pt>
                <c:pt idx="3">
                  <c:v>Children's Aid College Prep</c:v>
                </c:pt>
                <c:pt idx="4">
                  <c:v>New Visions Charter HS for Adv. Math &amp; Sci., &amp; Humanities</c:v>
                </c:pt>
              </c:strCache>
            </c:strRef>
          </c:cat>
          <c:val>
            <c:numRef>
              <c:f>'D6 Missing Matching Funds'!$C$9:$C$13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200-462F-8EB2-D5D3A867FD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6327496"/>
        <c:axId val="356327888"/>
      </c:barChart>
      <c:catAx>
        <c:axId val="35632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27888"/>
        <c:crosses val="autoZero"/>
        <c:auto val="1"/>
        <c:lblAlgn val="ctr"/>
        <c:lblOffset val="100"/>
        <c:noMultiLvlLbl val="0"/>
      </c:catAx>
      <c:valAx>
        <c:axId val="35632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2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Average K-3</a:t>
            </a:r>
            <a:r>
              <a:rPr lang="en-US" sz="3600" b="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Citywide and D12</a:t>
            </a:r>
          </a:p>
          <a:p>
            <a:pPr>
              <a:defRPr sz="2400"/>
            </a:pP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Citywide</a:t>
            </a:r>
            <a:r>
              <a:rPr lang="en-US" b="1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have increase 13.3% since 2006</a:t>
            </a:r>
          </a:p>
          <a:p>
            <a:pPr>
              <a:defRPr sz="2400"/>
            </a:pPr>
            <a:r>
              <a:rPr lang="en-US" b="0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D12 have fallen since 2013 but are still 11.2% larger than in 2006</a:t>
            </a:r>
            <a:r>
              <a:rPr lang="en-US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'D12'!$A$8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527777777777775E-2"/>
                  <c:y val="1.978018372703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87-4194-8CC5-D5A94B6A7066}"/>
                </c:ext>
              </c:extLst>
            </c:dLbl>
            <c:dLbl>
              <c:idx val="2"/>
              <c:layout>
                <c:manualLayout>
                  <c:x val="-3.6898148148148145E-2"/>
                  <c:y val="-2.651611256926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87-4194-8CC5-D5A94B6A7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2015-17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'D12'!$B$8:$O$8</c:f>
              <c:numCache>
                <c:formatCode>General</c:formatCode>
                <c:ptCount val="14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19.899999999999999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19.899999999999999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87-4194-8CC5-D5A94B6A7066}"/>
            </c:ext>
          </c:extLst>
        </c:ser>
        <c:ser>
          <c:idx val="1"/>
          <c:order val="1"/>
          <c:tx>
            <c:strRef>
              <c:f>'D12'!$A$9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2015-17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'D12'!$B$9:$O$9</c:f>
              <c:numCache>
                <c:formatCode>General</c:formatCode>
                <c:ptCount val="14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>
                  <c:v>23.9</c:v>
                </c:pt>
                <c:pt idx="6">
                  <c:v>24.5</c:v>
                </c:pt>
                <c:pt idx="7" formatCode="0.0">
                  <c:v>24.86</c:v>
                </c:pt>
                <c:pt idx="8" formatCode="0.0">
                  <c:v>24.70293504689128</c:v>
                </c:pt>
                <c:pt idx="9">
                  <c:v>24.6</c:v>
                </c:pt>
                <c:pt idx="10">
                  <c:v>24.2</c:v>
                </c:pt>
                <c:pt idx="11" formatCode="0.0">
                  <c:v>24</c:v>
                </c:pt>
                <c:pt idx="12" formatCode="0.0">
                  <c:v>23.9</c:v>
                </c:pt>
                <c:pt idx="13" formatCode="0.0">
                  <c:v>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87-4194-8CC5-D5A94B6A7066}"/>
            </c:ext>
          </c:extLst>
        </c:ser>
        <c:ser>
          <c:idx val="2"/>
          <c:order val="2"/>
          <c:tx>
            <c:strRef>
              <c:f>'D12'!$A$10</c:f>
              <c:strCache>
                <c:ptCount val="1"/>
                <c:pt idx="0">
                  <c:v>D12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6898148148148145E-2"/>
                  <c:y val="3.1354257801108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87-4194-8CC5-D5A94B6A7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2015-17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'D12'!$B$10:$O$10</c:f>
              <c:numCache>
                <c:formatCode>General</c:formatCode>
                <c:ptCount val="14"/>
                <c:pt idx="0">
                  <c:v>19.600000000000001</c:v>
                </c:pt>
                <c:pt idx="1">
                  <c:v>20.2</c:v>
                </c:pt>
                <c:pt idx="2">
                  <c:v>20.399999999999999</c:v>
                </c:pt>
                <c:pt idx="3">
                  <c:v>21.4</c:v>
                </c:pt>
                <c:pt idx="4">
                  <c:v>21.9</c:v>
                </c:pt>
                <c:pt idx="5">
                  <c:v>23.1</c:v>
                </c:pt>
                <c:pt idx="6">
                  <c:v>23.7</c:v>
                </c:pt>
                <c:pt idx="7" formatCode="0.0">
                  <c:v>24.86</c:v>
                </c:pt>
                <c:pt idx="8" formatCode="0.0">
                  <c:v>24.184818481848186</c:v>
                </c:pt>
                <c:pt idx="9">
                  <c:v>23.8</c:v>
                </c:pt>
                <c:pt idx="10" formatCode="0.0">
                  <c:v>23.528428093645484</c:v>
                </c:pt>
                <c:pt idx="11" formatCode="0.0">
                  <c:v>23.059649122807016</c:v>
                </c:pt>
                <c:pt idx="12" formatCode="0.0">
                  <c:v>23.1</c:v>
                </c:pt>
                <c:pt idx="13" formatCode="0.0">
                  <c:v>21.8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787-4194-8CC5-D5A94B6A7066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4268456"/>
        <c:axId val="354262576"/>
      </c:lineChart>
      <c:catAx>
        <c:axId val="35426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2576"/>
        <c:crosses val="autoZero"/>
        <c:auto val="1"/>
        <c:lblAlgn val="ctr"/>
        <c:lblOffset val="100"/>
        <c:noMultiLvlLbl val="0"/>
      </c:catAx>
      <c:valAx>
        <c:axId val="354262576"/>
        <c:scaling>
          <c:orientation val="minMax"/>
          <c:max val="26"/>
          <c:min val="18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84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Average 4</a:t>
            </a:r>
            <a:r>
              <a:rPr lang="en-US" sz="3600" b="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sz="3600" b="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Citywide and D12</a:t>
            </a:r>
          </a:p>
          <a:p>
            <a:pPr>
              <a:defRPr sz="2400"/>
            </a:pP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Citywide have increased 3.5% since 2006</a:t>
            </a:r>
          </a:p>
          <a:p>
            <a:pPr>
              <a:defRPr sz="2400"/>
            </a:pPr>
            <a:r>
              <a:rPr lang="en-US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D12</a:t>
            </a:r>
            <a:r>
              <a:rPr lang="en-US" b="0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have increased 15.3% since 2006</a:t>
            </a:r>
            <a:endParaRPr lang="en-US" b="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'D12'!$A$15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811728395061726E-2"/>
                  <c:y val="2.9039442986293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37-4A99-B66E-B55ADB3D0F41}"/>
                </c:ext>
              </c:extLst>
            </c:dLbl>
            <c:dLbl>
              <c:idx val="3"/>
              <c:layout>
                <c:manualLayout>
                  <c:x val="-3.072530864197531E-2"/>
                  <c:y val="3.5983887430737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37-4A99-B66E-B55ADB3D0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'D12'!$B$15:$O$15</c:f>
              <c:numCache>
                <c:formatCode>General</c:formatCode>
                <c:ptCount val="14"/>
                <c:pt idx="0">
                  <c:v>25.6</c:v>
                </c:pt>
                <c:pt idx="1">
                  <c:v>24.8</c:v>
                </c:pt>
                <c:pt idx="2">
                  <c:v>24.6</c:v>
                </c:pt>
                <c:pt idx="3">
                  <c:v>23.8</c:v>
                </c:pt>
                <c:pt idx="4">
                  <c:v>23.3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  <c:pt idx="13">
                  <c:v>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37-4A99-B66E-B55ADB3D0F41}"/>
            </c:ext>
          </c:extLst>
        </c:ser>
        <c:ser>
          <c:idx val="1"/>
          <c:order val="1"/>
          <c:tx>
            <c:strRef>
              <c:f>'D12'!$A$16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811728395061726E-2"/>
                  <c:y val="-3.8090186643336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37-4A99-B66E-B55ADB3D0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'D12'!$B$16:$O$16</c:f>
              <c:numCache>
                <c:formatCode>General</c:formatCode>
                <c:ptCount val="14"/>
                <c:pt idx="0">
                  <c:v>25.6</c:v>
                </c:pt>
                <c:pt idx="1">
                  <c:v>25.1</c:v>
                </c:pt>
                <c:pt idx="2">
                  <c:v>25.3</c:v>
                </c:pt>
                <c:pt idx="3">
                  <c:v>25.8</c:v>
                </c:pt>
                <c:pt idx="4">
                  <c:v>26.3</c:v>
                </c:pt>
                <c:pt idx="5">
                  <c:v>26.6</c:v>
                </c:pt>
                <c:pt idx="6">
                  <c:v>26.7</c:v>
                </c:pt>
                <c:pt idx="7">
                  <c:v>26.8</c:v>
                </c:pt>
                <c:pt idx="8" formatCode="0.0">
                  <c:v>26.662623389660364</c:v>
                </c:pt>
                <c:pt idx="9">
                  <c:v>26.7</c:v>
                </c:pt>
                <c:pt idx="10">
                  <c:v>26.6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37-4A99-B66E-B55ADB3D0F41}"/>
            </c:ext>
          </c:extLst>
        </c:ser>
        <c:ser>
          <c:idx val="2"/>
          <c:order val="2"/>
          <c:tx>
            <c:strRef>
              <c:f>'D12'!$A$17</c:f>
              <c:strCache>
                <c:ptCount val="1"/>
                <c:pt idx="0">
                  <c:v>D12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763888888888889E-2"/>
                  <c:y val="-3.5775371828521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37-4A99-B66E-B55ADB3D0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'D12'!$B$17:$O$17</c:f>
              <c:numCache>
                <c:formatCode>General</c:formatCode>
                <c:ptCount val="14"/>
                <c:pt idx="0">
                  <c:v>22.2</c:v>
                </c:pt>
                <c:pt idx="1">
                  <c:v>22.1</c:v>
                </c:pt>
                <c:pt idx="2">
                  <c:v>22.6</c:v>
                </c:pt>
                <c:pt idx="3">
                  <c:v>23.9</c:v>
                </c:pt>
                <c:pt idx="4">
                  <c:v>24.1</c:v>
                </c:pt>
                <c:pt idx="5">
                  <c:v>24.7</c:v>
                </c:pt>
                <c:pt idx="6">
                  <c:v>24.6</c:v>
                </c:pt>
                <c:pt idx="7" formatCode="0.0">
                  <c:v>24.71</c:v>
                </c:pt>
                <c:pt idx="8" formatCode="0.0">
                  <c:v>24.865203761755485</c:v>
                </c:pt>
                <c:pt idx="9">
                  <c:v>25.1</c:v>
                </c:pt>
                <c:pt idx="10" formatCode="0.0">
                  <c:v>25.181229773462782</c:v>
                </c:pt>
                <c:pt idx="11" formatCode="0.0">
                  <c:v>25.275641025641026</c:v>
                </c:pt>
                <c:pt idx="12" formatCode="0.0">
                  <c:v>25.6</c:v>
                </c:pt>
                <c:pt idx="13" formatCode="0.0">
                  <c:v>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37-4A99-B66E-B55ADB3D0F4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4264144"/>
        <c:axId val="354268064"/>
      </c:lineChart>
      <c:catAx>
        <c:axId val="35426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8064"/>
        <c:crosses val="autoZero"/>
        <c:auto val="1"/>
        <c:lblAlgn val="ctr"/>
        <c:lblOffset val="100"/>
        <c:noMultiLvlLbl val="0"/>
      </c:catAx>
      <c:valAx>
        <c:axId val="354268064"/>
        <c:scaling>
          <c:orientation val="minMax"/>
          <c:max val="27"/>
          <c:min val="2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Average</a:t>
            </a:r>
            <a:r>
              <a:rPr lang="en-US" sz="31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HS Class Sizes Increased 2% Since 2007</a:t>
            </a:r>
            <a:endParaRPr lang="en-US" sz="3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3766334605901534"/>
          <c:y val="1.9342373869932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'Citywide trends 2007-2019'!$B$6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2007-2019'!$C$5:$O$5</c:f>
              <c:strCache>
                <c:ptCount val="13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2007-2019'!$C$6:$O$6</c:f>
              <c:numCache>
                <c:formatCode>General</c:formatCode>
                <c:ptCount val="13"/>
                <c:pt idx="0">
                  <c:v>26.1</c:v>
                </c:pt>
                <c:pt idx="1">
                  <c:v>26.2</c:v>
                </c:pt>
                <c:pt idx="2">
                  <c:v>26.6</c:v>
                </c:pt>
                <c:pt idx="3">
                  <c:v>26.5</c:v>
                </c:pt>
                <c:pt idx="4">
                  <c:v>26.4</c:v>
                </c:pt>
                <c:pt idx="5">
                  <c:v>26.3</c:v>
                </c:pt>
                <c:pt idx="6">
                  <c:v>26.7</c:v>
                </c:pt>
                <c:pt idx="7">
                  <c:v>26.8</c:v>
                </c:pt>
                <c:pt idx="8">
                  <c:v>26.7</c:v>
                </c:pt>
                <c:pt idx="9">
                  <c:v>26.5</c:v>
                </c:pt>
                <c:pt idx="10">
                  <c:v>26.5</c:v>
                </c:pt>
                <c:pt idx="11">
                  <c:v>26.4</c:v>
                </c:pt>
                <c:pt idx="12">
                  <c:v>26.4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9F-472E-9099-2C511123AE45}"/>
            </c:ext>
          </c:extLst>
        </c:ser>
        <c:ser>
          <c:idx val="1"/>
          <c:order val="1"/>
          <c:tx>
            <c:strRef>
              <c:f>'Citywide trends 2007-2019'!$B$7</c:f>
              <c:strCache>
                <c:ptCount val="1"/>
                <c:pt idx="0">
                  <c:v>C4E Target</c:v>
                </c:pt>
              </c:strCache>
            </c:strRef>
          </c:tx>
          <c:spPr>
            <a:ln w="3810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2007-2019'!$C$5:$O$5</c:f>
              <c:strCache>
                <c:ptCount val="13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2007-2019'!$C$7:$O$7</c:f>
              <c:numCache>
                <c:formatCode>General</c:formatCode>
                <c:ptCount val="13"/>
                <c:pt idx="0">
                  <c:v>26</c:v>
                </c:pt>
                <c:pt idx="1">
                  <c:v>25.7</c:v>
                </c:pt>
                <c:pt idx="2">
                  <c:v>25.2</c:v>
                </c:pt>
                <c:pt idx="3">
                  <c:v>24.8</c:v>
                </c:pt>
                <c:pt idx="4">
                  <c:v>24.5</c:v>
                </c:pt>
                <c:pt idx="5">
                  <c:v>24.5</c:v>
                </c:pt>
                <c:pt idx="6">
                  <c:v>24.5</c:v>
                </c:pt>
                <c:pt idx="7">
                  <c:v>24.5</c:v>
                </c:pt>
                <c:pt idx="8">
                  <c:v>24.5</c:v>
                </c:pt>
                <c:pt idx="9">
                  <c:v>24.5</c:v>
                </c:pt>
                <c:pt idx="10">
                  <c:v>24.5</c:v>
                </c:pt>
                <c:pt idx="11">
                  <c:v>24.5</c:v>
                </c:pt>
                <c:pt idx="12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9F-472E-9099-2C511123A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261400"/>
        <c:axId val="354264928"/>
      </c:lineChart>
      <c:catAx>
        <c:axId val="35426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4928"/>
        <c:crosses val="autoZero"/>
        <c:auto val="1"/>
        <c:lblAlgn val="ctr"/>
        <c:lblOffset val="100"/>
        <c:noMultiLvlLbl val="0"/>
      </c:catAx>
      <c:valAx>
        <c:axId val="354264928"/>
        <c:scaling>
          <c:orientation val="minMax"/>
          <c:max val="28"/>
          <c:min val="2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14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 least *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325,430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NYC students in classes of 30 or</a:t>
            </a:r>
            <a:r>
              <a:rPr lang="en-US" sz="2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more as of Oct. 31, 2019</a:t>
            </a:r>
          </a:p>
        </c:rich>
      </c:tx>
      <c:layout>
        <c:manualLayout>
          <c:xMode val="edge"/>
          <c:yMode val="edge"/>
          <c:x val="0.12016238159675237"/>
          <c:y val="1.1851851851851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01535379796062"/>
          <c:y val="0.16053333333333333"/>
          <c:w val="0.8472146867974385"/>
          <c:h val="0.708508836395450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  <a:r>
                      <a:rPr lang="en-US" sz="2000" b="0" i="0" u="none" strike="noStrike" baseline="0" dirty="0">
                        <a:effectLst/>
                      </a:rPr>
                      <a:t>177,618 </a:t>
                    </a:r>
                    <a:r>
                      <a:rPr lang="en-US" dirty="0"/>
                      <a:t>,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9F-4EC8-9ADA-C72864898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classes 30 or more  chart'!$A$3:$A$5</c:f>
              <c:strCache>
                <c:ptCount val="3"/>
                <c:pt idx="0">
                  <c:v>K-3</c:v>
                </c:pt>
                <c:pt idx="1">
                  <c:v>4th-8th</c:v>
                </c:pt>
                <c:pt idx="2">
                  <c:v>HS (min)</c:v>
                </c:pt>
              </c:strCache>
            </c:strRef>
          </c:cat>
          <c:val>
            <c:numRef>
              <c:f>'total classes 30 or more  chart'!$B$3:$B$5</c:f>
              <c:numCache>
                <c:formatCode>#,##0</c:formatCode>
                <c:ptCount val="3"/>
                <c:pt idx="0">
                  <c:v>35562</c:v>
                </c:pt>
                <c:pt idx="1">
                  <c:v>112250</c:v>
                </c:pt>
                <c:pt idx="2">
                  <c:v>177618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F-4EC8-9ADA-C72864898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472488"/>
        <c:axId val="349472880"/>
      </c:barChart>
      <c:catAx>
        <c:axId val="34947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2880"/>
        <c:crosses val="autoZero"/>
        <c:auto val="1"/>
        <c:lblAlgn val="ctr"/>
        <c:lblOffset val="100"/>
        <c:noMultiLvlLbl val="0"/>
      </c:catAx>
      <c:valAx>
        <c:axId val="34947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Citywide no. of Kindergarten</a:t>
            </a:r>
            <a:r>
              <a:rPr lang="en-US" sz="28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students in classes of </a:t>
            </a: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25 or more has increased 68% since 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481566440680906E-2"/>
          <c:y val="0.2179687063718099"/>
          <c:w val="0.89683594242999087"/>
          <c:h val="0.69645564583682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charts!$B$11</c:f>
              <c:strCache>
                <c:ptCount val="1"/>
                <c:pt idx="0">
                  <c:v>K in 25 or more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charts!$C$10:$D$10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charts!$C$11:$D$11</c:f>
              <c:numCache>
                <c:formatCode>#,##0</c:formatCode>
                <c:ptCount val="2"/>
                <c:pt idx="0">
                  <c:v>11174</c:v>
                </c:pt>
                <c:pt idx="1">
                  <c:v>18768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D-4F3A-A4AC-4A88AB1D4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265320"/>
        <c:axId val="354266888"/>
      </c:barChart>
      <c:catAx>
        <c:axId val="35426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6888"/>
        <c:crosses val="autoZero"/>
        <c:auto val="1"/>
        <c:lblAlgn val="ctr"/>
        <c:lblOffset val="100"/>
        <c:noMultiLvlLbl val="0"/>
      </c:catAx>
      <c:valAx>
        <c:axId val="35426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5320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Number</a:t>
            </a:r>
            <a:r>
              <a:rPr lang="en-US" sz="2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of 1st-3rd graders in classes of 30 or more has increased </a:t>
            </a:r>
            <a:r>
              <a:rPr lang="en-US" sz="2800" b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by 2,893% </a:t>
            </a:r>
            <a:r>
              <a:rPr lang="en-US" sz="2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since 2007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charts!$C$5:$D$5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charts!$C$6:$D$6</c:f>
              <c:numCache>
                <c:formatCode>#,##0</c:formatCode>
                <c:ptCount val="2"/>
                <c:pt idx="0">
                  <c:v>1185</c:v>
                </c:pt>
                <c:pt idx="1">
                  <c:v>35471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4-46BD-801D-14079BFB4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263360"/>
        <c:axId val="354267672"/>
      </c:barChart>
      <c:catAx>
        <c:axId val="35426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7672"/>
        <c:crosses val="autoZero"/>
        <c:auto val="1"/>
        <c:lblAlgn val="ctr"/>
        <c:lblOffset val="100"/>
        <c:noMultiLvlLbl val="0"/>
      </c:catAx>
      <c:valAx>
        <c:axId val="354267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3360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Number of 4th-8th graders in classes of 30 or more has increased by 35% since 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charts!$B$22</c:f>
              <c:strCache>
                <c:ptCount val="1"/>
                <c:pt idx="0">
                  <c:v>gr 4-8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charts!$C$21:$D$21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charts!$C$22:$D$22</c:f>
              <c:numCache>
                <c:formatCode>#,##0</c:formatCode>
                <c:ptCount val="2"/>
                <c:pt idx="0">
                  <c:v>83055</c:v>
                </c:pt>
                <c:pt idx="1">
                  <c:v>112250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A-4F94-AEBA-C403ECCFC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265712"/>
        <c:axId val="354266104"/>
      </c:barChart>
      <c:catAx>
        <c:axId val="35426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6104"/>
        <c:crosses val="autoZero"/>
        <c:auto val="1"/>
        <c:lblAlgn val="ctr"/>
        <c:lblOffset val="100"/>
        <c:noMultiLvlLbl val="0"/>
      </c:catAx>
      <c:valAx>
        <c:axId val="35426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6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There were</a:t>
            </a:r>
            <a:r>
              <a:rPr lang="en-US" sz="2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15 District 12 Elementary Schools at or Above 100% Utilization in 2018-2019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3849065329693E-2"/>
          <c:y val="0.18389783474582466"/>
          <c:w val="0.93872120905208889"/>
          <c:h val="0.4607550922540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Utilization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812622195401622E-3"/>
                  <c:y val="3.65961456274964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52-42C3-80AC-879A9961C573}"/>
                </c:ext>
              </c:extLst>
            </c:dLbl>
            <c:dLbl>
              <c:idx val="3"/>
              <c:layout>
                <c:manualLayout>
                  <c:x val="-1.0812622195401622E-3"/>
                  <c:y val="1.9961764575978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52-42C3-80AC-879A9961C573}"/>
                </c:ext>
              </c:extLst>
            </c:dLbl>
            <c:dLbl>
              <c:idx val="5"/>
              <c:layout>
                <c:manualLayout>
                  <c:x val="-2.1625244390803245E-3"/>
                  <c:y val="1.99617645759775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52-42C3-80AC-879A9961C573}"/>
                </c:ext>
              </c:extLst>
            </c:dLbl>
            <c:dLbl>
              <c:idx val="7"/>
              <c:layout>
                <c:manualLayout>
                  <c:x val="-1.0812622195401622E-3"/>
                  <c:y val="-3.99235291519566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52-42C3-80AC-879A9961C573}"/>
                </c:ext>
              </c:extLst>
            </c:dLbl>
            <c:dLbl>
              <c:idx val="9"/>
              <c:layout>
                <c:manualLayout>
                  <c:x val="-2.1625244390803245E-3"/>
                  <c:y val="-1.99617645759786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52-42C3-80AC-879A9961C573}"/>
                </c:ext>
              </c:extLst>
            </c:dLbl>
            <c:dLbl>
              <c:idx val="11"/>
              <c:layout>
                <c:manualLayout>
                  <c:x val="-1.0812622195401622E-3"/>
                  <c:y val="-3.99235291519566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52-42C3-80AC-879A9961C573}"/>
                </c:ext>
              </c:extLst>
            </c:dLbl>
            <c:dLbl>
              <c:idx val="13"/>
              <c:layout>
                <c:manualLayout>
                  <c:x val="1.081262219540162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52-42C3-80AC-879A9961C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P.S. 6 </c:v>
                </c:pt>
                <c:pt idx="1">
                  <c:v>P.S. 150</c:v>
                </c:pt>
                <c:pt idx="2">
                  <c:v>P.S. 536</c:v>
                </c:pt>
                <c:pt idx="3">
                  <c:v>SOUTH BRONX CLASSICAL CHARTER</c:v>
                </c:pt>
                <c:pt idx="4">
                  <c:v>ARCHER ELEMENTARY SCHOOL </c:v>
                </c:pt>
                <c:pt idx="5">
                  <c:v>CHILDREN'S AID SOCIETY COMMUNITY CHARTER</c:v>
                </c:pt>
                <c:pt idx="6">
                  <c:v>P.S. 57</c:v>
                </c:pt>
                <c:pt idx="7">
                  <c:v>P.S. 195</c:v>
                </c:pt>
                <c:pt idx="8">
                  <c:v>SAMARA COMMUNITY SCHOOL</c:v>
                </c:pt>
                <c:pt idx="9">
                  <c:v>P.S. 195</c:v>
                </c:pt>
                <c:pt idx="10">
                  <c:v>P.S. 196 </c:v>
                </c:pt>
                <c:pt idx="11">
                  <c:v>P.S. 196 </c:v>
                </c:pt>
                <c:pt idx="12">
                  <c:v>BRONX LITTLE SCHOOL</c:v>
                </c:pt>
                <c:pt idx="13">
                  <c:v>P.S. 300</c:v>
                </c:pt>
                <c:pt idx="14">
                  <c:v>P.S. 47 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1</c:v>
                </c:pt>
                <c:pt idx="1">
                  <c:v>1.01</c:v>
                </c:pt>
                <c:pt idx="2">
                  <c:v>1.05</c:v>
                </c:pt>
                <c:pt idx="3">
                  <c:v>1.0900000000000001</c:v>
                </c:pt>
                <c:pt idx="4">
                  <c:v>1.1299999999999999</c:v>
                </c:pt>
                <c:pt idx="5">
                  <c:v>1.19</c:v>
                </c:pt>
                <c:pt idx="6">
                  <c:v>1.2</c:v>
                </c:pt>
                <c:pt idx="7">
                  <c:v>1.21</c:v>
                </c:pt>
                <c:pt idx="8">
                  <c:v>1.21</c:v>
                </c:pt>
                <c:pt idx="9">
                  <c:v>1.21</c:v>
                </c:pt>
                <c:pt idx="10">
                  <c:v>1.22</c:v>
                </c:pt>
                <c:pt idx="11">
                  <c:v>1.22</c:v>
                </c:pt>
                <c:pt idx="12">
                  <c:v>1.24</c:v>
                </c:pt>
                <c:pt idx="13">
                  <c:v>1.37</c:v>
                </c:pt>
                <c:pt idx="14">
                  <c:v>1.39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852-42C3-80AC-879A9961C5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911624"/>
        <c:axId val="356912016"/>
      </c:barChart>
      <c:catAx>
        <c:axId val="35691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912016"/>
        <c:crosses val="autoZero"/>
        <c:auto val="1"/>
        <c:lblAlgn val="ctr"/>
        <c:lblOffset val="100"/>
        <c:noMultiLvlLbl val="0"/>
      </c:catAx>
      <c:valAx>
        <c:axId val="35691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911624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hyperlink" Target="http://www.classsizematters.org/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hyperlink" Target="http://www.classsizematters.org/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EABA7-15A8-4F6F-8112-5F97F7A326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387E281-B694-4890-B84D-3F982C8CA614}">
      <dgm:prSet custT="1"/>
      <dgm:spPr/>
      <dgm:t>
        <a:bodyPr/>
        <a:lstStyle/>
        <a:p>
          <a:r>
            <a:rPr lang="en-US" sz="2000" dirty="0"/>
            <a:t>25 students per class in Kindergarten</a:t>
          </a:r>
        </a:p>
      </dgm:t>
    </dgm:pt>
    <dgm:pt modelId="{358EDB9D-251C-468E-B8CC-B70B304DBE1A}" type="parTrans" cxnId="{E0DF698C-092B-4A2B-8451-8CC30C2B8FC3}">
      <dgm:prSet/>
      <dgm:spPr/>
      <dgm:t>
        <a:bodyPr/>
        <a:lstStyle/>
        <a:p>
          <a:endParaRPr lang="en-US"/>
        </a:p>
      </dgm:t>
    </dgm:pt>
    <dgm:pt modelId="{3227C215-00DE-41AB-9A23-56B0728862F0}" type="sibTrans" cxnId="{E0DF698C-092B-4A2B-8451-8CC30C2B8FC3}">
      <dgm:prSet/>
      <dgm:spPr/>
      <dgm:t>
        <a:bodyPr/>
        <a:lstStyle/>
        <a:p>
          <a:endParaRPr lang="en-US"/>
        </a:p>
      </dgm:t>
    </dgm:pt>
    <dgm:pt modelId="{47EE2689-3B81-4151-8556-1D9F6603E469}">
      <dgm:prSet custT="1"/>
      <dgm:spPr/>
      <dgm:t>
        <a:bodyPr/>
        <a:lstStyle/>
        <a:p>
          <a:r>
            <a:rPr lang="en-US" sz="2000" dirty="0"/>
            <a:t>32 students per class in elementary grades</a:t>
          </a:r>
        </a:p>
      </dgm:t>
    </dgm:pt>
    <dgm:pt modelId="{2434E89A-BB53-4C4C-89E5-F1F16E3F88BB}" type="parTrans" cxnId="{4151D0E4-49E4-4DF5-B230-333E90083F50}">
      <dgm:prSet/>
      <dgm:spPr/>
      <dgm:t>
        <a:bodyPr/>
        <a:lstStyle/>
        <a:p>
          <a:endParaRPr lang="en-US"/>
        </a:p>
      </dgm:t>
    </dgm:pt>
    <dgm:pt modelId="{6B7A99AF-AC41-4BC5-9F2F-14F45E53C4A0}" type="sibTrans" cxnId="{4151D0E4-49E4-4DF5-B230-333E90083F50}">
      <dgm:prSet/>
      <dgm:spPr/>
      <dgm:t>
        <a:bodyPr/>
        <a:lstStyle/>
        <a:p>
          <a:endParaRPr lang="en-US"/>
        </a:p>
      </dgm:t>
    </dgm:pt>
    <dgm:pt modelId="{216E1995-B4D1-42F8-B32A-0F603F773BC3}">
      <dgm:prSet custT="1"/>
      <dgm:spPr/>
      <dgm:t>
        <a:bodyPr/>
        <a:lstStyle/>
        <a:p>
          <a:r>
            <a:rPr lang="en-US" sz="2000" dirty="0"/>
            <a:t>In Title I middle school, 30 students per class, 33 in non-Title I MS</a:t>
          </a:r>
        </a:p>
      </dgm:t>
    </dgm:pt>
    <dgm:pt modelId="{7DE6A472-ACE9-49CC-ABE8-8B47DD8D7CF1}" type="parTrans" cxnId="{32A33CA5-F376-483D-95C6-7964B39C4449}">
      <dgm:prSet/>
      <dgm:spPr/>
      <dgm:t>
        <a:bodyPr/>
        <a:lstStyle/>
        <a:p>
          <a:endParaRPr lang="en-US"/>
        </a:p>
      </dgm:t>
    </dgm:pt>
    <dgm:pt modelId="{909FBB40-1565-4294-A8B6-42AAA4E79E20}" type="sibTrans" cxnId="{32A33CA5-F376-483D-95C6-7964B39C4449}">
      <dgm:prSet/>
      <dgm:spPr/>
      <dgm:t>
        <a:bodyPr/>
        <a:lstStyle/>
        <a:p>
          <a:endParaRPr lang="en-US"/>
        </a:p>
      </dgm:t>
    </dgm:pt>
    <dgm:pt modelId="{0608486E-545A-49A0-A037-3EFCD6139E16}">
      <dgm:prSet custT="1"/>
      <dgm:spPr/>
      <dgm:t>
        <a:bodyPr/>
        <a:lstStyle/>
        <a:p>
          <a:r>
            <a:rPr lang="en-US" sz="2000" dirty="0"/>
            <a:t>34 students per class in high school core academic classes</a:t>
          </a:r>
        </a:p>
      </dgm:t>
    </dgm:pt>
    <dgm:pt modelId="{F7832366-E30C-4DEE-819C-916FE5587637}" type="parTrans" cxnId="{FE4B5AD3-2006-42F6-BB7E-4D35716DD2B4}">
      <dgm:prSet/>
      <dgm:spPr/>
      <dgm:t>
        <a:bodyPr/>
        <a:lstStyle/>
        <a:p>
          <a:endParaRPr lang="en-US"/>
        </a:p>
      </dgm:t>
    </dgm:pt>
    <dgm:pt modelId="{9251DF00-FBD4-48B4-869B-AEC24AF69BD0}" type="sibTrans" cxnId="{FE4B5AD3-2006-42F6-BB7E-4D35716DD2B4}">
      <dgm:prSet/>
      <dgm:spPr/>
      <dgm:t>
        <a:bodyPr/>
        <a:lstStyle/>
        <a:p>
          <a:endParaRPr lang="en-US"/>
        </a:p>
      </dgm:t>
    </dgm:pt>
    <dgm:pt modelId="{00EBAF94-DC07-4FB0-81EC-1619CF5A0297}">
      <dgm:prSet custT="1"/>
      <dgm:spPr/>
      <dgm:t>
        <a:bodyPr/>
        <a:lstStyle/>
        <a:p>
          <a:r>
            <a:rPr lang="en-US" sz="2000" dirty="0"/>
            <a:t>These class size caps have not been lowered in 50 YEARS!</a:t>
          </a:r>
        </a:p>
      </dgm:t>
    </dgm:pt>
    <dgm:pt modelId="{1B24E484-C004-46A6-A516-1C1E37B26CBD}" type="parTrans" cxnId="{9A5946EF-3596-407B-B819-A3C459994ED0}">
      <dgm:prSet/>
      <dgm:spPr/>
      <dgm:t>
        <a:bodyPr/>
        <a:lstStyle/>
        <a:p>
          <a:endParaRPr lang="en-US"/>
        </a:p>
      </dgm:t>
    </dgm:pt>
    <dgm:pt modelId="{1B54DB10-CF82-46E4-AA01-A6191FB71DF3}" type="sibTrans" cxnId="{9A5946EF-3596-407B-B819-A3C459994ED0}">
      <dgm:prSet/>
      <dgm:spPr/>
      <dgm:t>
        <a:bodyPr/>
        <a:lstStyle/>
        <a:p>
          <a:endParaRPr lang="en-US"/>
        </a:p>
      </dgm:t>
    </dgm:pt>
    <dgm:pt modelId="{DBB76A44-76EE-4D05-A512-4FB6EDF8F1F1}">
      <dgm:prSet custT="1"/>
      <dgm:spPr/>
      <dgm:t>
        <a:bodyPr/>
        <a:lstStyle/>
        <a:p>
          <a:r>
            <a:rPr lang="en-US" sz="2000" b="1" i="1" dirty="0"/>
            <a:t>Even so, hundreds of classes violate the union contractual caps each year</a:t>
          </a:r>
          <a:r>
            <a:rPr lang="en-US" sz="2000" dirty="0"/>
            <a:t>.</a:t>
          </a:r>
        </a:p>
      </dgm:t>
    </dgm:pt>
    <dgm:pt modelId="{728D939F-6B93-4C14-AF3F-61926AEF1D06}" type="parTrans" cxnId="{92E7E189-FACA-4355-90F0-2094C540FB64}">
      <dgm:prSet/>
      <dgm:spPr/>
      <dgm:t>
        <a:bodyPr/>
        <a:lstStyle/>
        <a:p>
          <a:endParaRPr lang="en-US"/>
        </a:p>
      </dgm:t>
    </dgm:pt>
    <dgm:pt modelId="{7B07DCE3-51D0-4F8D-A3DE-39BFDC1CD067}" type="sibTrans" cxnId="{92E7E189-FACA-4355-90F0-2094C540FB64}">
      <dgm:prSet/>
      <dgm:spPr/>
      <dgm:t>
        <a:bodyPr/>
        <a:lstStyle/>
        <a:p>
          <a:endParaRPr lang="en-US"/>
        </a:p>
      </dgm:t>
    </dgm:pt>
    <dgm:pt modelId="{E51FE968-903D-4E54-A907-304707291C5E}" type="pres">
      <dgm:prSet presAssocID="{C57EABA7-15A8-4F6F-8112-5F97F7A32606}" presName="root" presStyleCnt="0">
        <dgm:presLayoutVars>
          <dgm:dir/>
          <dgm:resizeHandles val="exact"/>
        </dgm:presLayoutVars>
      </dgm:prSet>
      <dgm:spPr/>
    </dgm:pt>
    <dgm:pt modelId="{BE9A316D-0856-4D33-8D5C-67BBB90B81ED}" type="pres">
      <dgm:prSet presAssocID="{0387E281-B694-4890-B84D-3F982C8CA614}" presName="compNode" presStyleCnt="0"/>
      <dgm:spPr/>
    </dgm:pt>
    <dgm:pt modelId="{CE007657-E40A-4CCC-8A05-BF2C4D118BD8}" type="pres">
      <dgm:prSet presAssocID="{0387E281-B694-4890-B84D-3F982C8CA614}" presName="bgRect" presStyleLbl="bgShp" presStyleIdx="0" presStyleCnt="6" custLinFactNeighborX="-9293" custLinFactNeighborY="-234"/>
      <dgm:spPr/>
    </dgm:pt>
    <dgm:pt modelId="{339DEC5F-2A4C-4917-9DCB-43447AC298B3}" type="pres">
      <dgm:prSet presAssocID="{0387E281-B694-4890-B84D-3F982C8CA614}" presName="iconRect" presStyleLbl="node1" presStyleIdx="0" presStyleCnt="6" custLinFactNeighborX="2157" custLinFactNeighborY="43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4723920F-6826-4DEC-BD8B-E55C1D4DFB9A}" type="pres">
      <dgm:prSet presAssocID="{0387E281-B694-4890-B84D-3F982C8CA614}" presName="spaceRect" presStyleCnt="0"/>
      <dgm:spPr/>
    </dgm:pt>
    <dgm:pt modelId="{76C932A6-A08D-4ADD-95DB-B08526EAFB01}" type="pres">
      <dgm:prSet presAssocID="{0387E281-B694-4890-B84D-3F982C8CA614}" presName="parTx" presStyleLbl="revTx" presStyleIdx="0" presStyleCnt="6">
        <dgm:presLayoutVars>
          <dgm:chMax val="0"/>
          <dgm:chPref val="0"/>
        </dgm:presLayoutVars>
      </dgm:prSet>
      <dgm:spPr/>
    </dgm:pt>
    <dgm:pt modelId="{F15F9B98-59E3-4163-BD1A-DEA978A59675}" type="pres">
      <dgm:prSet presAssocID="{3227C215-00DE-41AB-9A23-56B0728862F0}" presName="sibTrans" presStyleCnt="0"/>
      <dgm:spPr/>
    </dgm:pt>
    <dgm:pt modelId="{07D97E3D-F97A-4769-9E89-69E6422E9DD4}" type="pres">
      <dgm:prSet presAssocID="{47EE2689-3B81-4151-8556-1D9F6603E469}" presName="compNode" presStyleCnt="0"/>
      <dgm:spPr/>
    </dgm:pt>
    <dgm:pt modelId="{2ABDF121-3A09-4E2B-A63F-3A01D1CCC257}" type="pres">
      <dgm:prSet presAssocID="{47EE2689-3B81-4151-8556-1D9F6603E469}" presName="bgRect" presStyleLbl="bgShp" presStyleIdx="1" presStyleCnt="6"/>
      <dgm:spPr/>
    </dgm:pt>
    <dgm:pt modelId="{5AA7C75F-6D5C-4739-AC77-F32DAB2A9C9C}" type="pres">
      <dgm:prSet presAssocID="{47EE2689-3B81-4151-8556-1D9F6603E469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9639A-1A61-42A7-9CD5-A2F216D15385}" type="pres">
      <dgm:prSet presAssocID="{47EE2689-3B81-4151-8556-1D9F6603E469}" presName="spaceRect" presStyleCnt="0"/>
      <dgm:spPr/>
    </dgm:pt>
    <dgm:pt modelId="{C3231001-B23B-4676-BCC0-D802E694C6C6}" type="pres">
      <dgm:prSet presAssocID="{47EE2689-3B81-4151-8556-1D9F6603E469}" presName="parTx" presStyleLbl="revTx" presStyleIdx="1" presStyleCnt="6">
        <dgm:presLayoutVars>
          <dgm:chMax val="0"/>
          <dgm:chPref val="0"/>
        </dgm:presLayoutVars>
      </dgm:prSet>
      <dgm:spPr/>
    </dgm:pt>
    <dgm:pt modelId="{C6281FD4-5F51-4448-B73F-A22FC1BF8456}" type="pres">
      <dgm:prSet presAssocID="{6B7A99AF-AC41-4BC5-9F2F-14F45E53C4A0}" presName="sibTrans" presStyleCnt="0"/>
      <dgm:spPr/>
    </dgm:pt>
    <dgm:pt modelId="{15024FEF-AD0C-4BE2-A40E-54AB5997D334}" type="pres">
      <dgm:prSet presAssocID="{216E1995-B4D1-42F8-B32A-0F603F773BC3}" presName="compNode" presStyleCnt="0"/>
      <dgm:spPr/>
    </dgm:pt>
    <dgm:pt modelId="{77313CD2-84C4-4222-B740-E9715F222763}" type="pres">
      <dgm:prSet presAssocID="{216E1995-B4D1-42F8-B32A-0F603F773BC3}" presName="bgRect" presStyleLbl="bgShp" presStyleIdx="2" presStyleCnt="6"/>
      <dgm:spPr/>
    </dgm:pt>
    <dgm:pt modelId="{69A63777-C86D-42C2-856D-834638D5595A}" type="pres">
      <dgm:prSet presAssocID="{216E1995-B4D1-42F8-B32A-0F603F773BC3}" presName="iconRect" presStyleLbl="node1" presStyleIdx="2" presStyleCnt="6" custLinFactNeighborX="-14989" custLinFactNeighborY="1288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DF2D4F2-2C84-4F78-9366-A13F6CAE3F31}" type="pres">
      <dgm:prSet presAssocID="{216E1995-B4D1-42F8-B32A-0F603F773BC3}" presName="spaceRect" presStyleCnt="0"/>
      <dgm:spPr/>
    </dgm:pt>
    <dgm:pt modelId="{26BF8162-F4F6-4543-966A-1C5894A63FB0}" type="pres">
      <dgm:prSet presAssocID="{216E1995-B4D1-42F8-B32A-0F603F773BC3}" presName="parTx" presStyleLbl="revTx" presStyleIdx="2" presStyleCnt="6">
        <dgm:presLayoutVars>
          <dgm:chMax val="0"/>
          <dgm:chPref val="0"/>
        </dgm:presLayoutVars>
      </dgm:prSet>
      <dgm:spPr/>
    </dgm:pt>
    <dgm:pt modelId="{472A6BA7-39A6-41AA-98D1-F07BDB559291}" type="pres">
      <dgm:prSet presAssocID="{909FBB40-1565-4294-A8B6-42AAA4E79E20}" presName="sibTrans" presStyleCnt="0"/>
      <dgm:spPr/>
    </dgm:pt>
    <dgm:pt modelId="{D494F7DA-84C6-48F3-AD6F-5700740B83EE}" type="pres">
      <dgm:prSet presAssocID="{0608486E-545A-49A0-A037-3EFCD6139E16}" presName="compNode" presStyleCnt="0"/>
      <dgm:spPr/>
    </dgm:pt>
    <dgm:pt modelId="{1AB3FD30-7500-413E-B158-3D66DD3A07A4}" type="pres">
      <dgm:prSet presAssocID="{0608486E-545A-49A0-A037-3EFCD6139E16}" presName="bgRect" presStyleLbl="bgShp" presStyleIdx="3" presStyleCnt="6"/>
      <dgm:spPr/>
    </dgm:pt>
    <dgm:pt modelId="{EB296DE7-BC4E-4A36-A237-E3F8937FCE87}" type="pres">
      <dgm:prSet presAssocID="{0608486E-545A-49A0-A037-3EFCD6139E16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971CC9C0-9226-4A68-86B6-7A53830B45FA}" type="pres">
      <dgm:prSet presAssocID="{0608486E-545A-49A0-A037-3EFCD6139E16}" presName="spaceRect" presStyleCnt="0"/>
      <dgm:spPr/>
    </dgm:pt>
    <dgm:pt modelId="{9131A819-6B93-4355-867B-1CDFF300DB46}" type="pres">
      <dgm:prSet presAssocID="{0608486E-545A-49A0-A037-3EFCD6139E16}" presName="parTx" presStyleLbl="revTx" presStyleIdx="3" presStyleCnt="6">
        <dgm:presLayoutVars>
          <dgm:chMax val="0"/>
          <dgm:chPref val="0"/>
        </dgm:presLayoutVars>
      </dgm:prSet>
      <dgm:spPr/>
    </dgm:pt>
    <dgm:pt modelId="{5BD2C8E1-CC48-4BC5-80C1-D75F56D863D3}" type="pres">
      <dgm:prSet presAssocID="{9251DF00-FBD4-48B4-869B-AEC24AF69BD0}" presName="sibTrans" presStyleCnt="0"/>
      <dgm:spPr/>
    </dgm:pt>
    <dgm:pt modelId="{A225A19C-C7CF-4E98-AD44-DED94E0C3F80}" type="pres">
      <dgm:prSet presAssocID="{00EBAF94-DC07-4FB0-81EC-1619CF5A0297}" presName="compNode" presStyleCnt="0"/>
      <dgm:spPr/>
    </dgm:pt>
    <dgm:pt modelId="{222A7A53-F869-45F0-BBF5-CFCBE44BD344}" type="pres">
      <dgm:prSet presAssocID="{00EBAF94-DC07-4FB0-81EC-1619CF5A0297}" presName="bgRect" presStyleLbl="bgShp" presStyleIdx="4" presStyleCnt="6"/>
      <dgm:spPr/>
    </dgm:pt>
    <dgm:pt modelId="{B5DCA20E-7C1B-4692-90E5-2C1CFAC38015}" type="pres">
      <dgm:prSet presAssocID="{00EBAF94-DC07-4FB0-81EC-1619CF5A0297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5ADD5A7D-B135-4227-A17E-81A6CC0640DE}" type="pres">
      <dgm:prSet presAssocID="{00EBAF94-DC07-4FB0-81EC-1619CF5A0297}" presName="spaceRect" presStyleCnt="0"/>
      <dgm:spPr/>
    </dgm:pt>
    <dgm:pt modelId="{CDD7E7B0-B447-4B8F-959E-6EA782340F3E}" type="pres">
      <dgm:prSet presAssocID="{00EBAF94-DC07-4FB0-81EC-1619CF5A0297}" presName="parTx" presStyleLbl="revTx" presStyleIdx="4" presStyleCnt="6">
        <dgm:presLayoutVars>
          <dgm:chMax val="0"/>
          <dgm:chPref val="0"/>
        </dgm:presLayoutVars>
      </dgm:prSet>
      <dgm:spPr/>
    </dgm:pt>
    <dgm:pt modelId="{190F0203-E884-42BE-874B-FB8A76E7C167}" type="pres">
      <dgm:prSet presAssocID="{1B54DB10-CF82-46E4-AA01-A6191FB71DF3}" presName="sibTrans" presStyleCnt="0"/>
      <dgm:spPr/>
    </dgm:pt>
    <dgm:pt modelId="{0CF0EF4C-1CF9-40B0-A16E-7B04C22E23A0}" type="pres">
      <dgm:prSet presAssocID="{DBB76A44-76EE-4D05-A512-4FB6EDF8F1F1}" presName="compNode" presStyleCnt="0"/>
      <dgm:spPr/>
    </dgm:pt>
    <dgm:pt modelId="{95697B57-C402-46FD-B3A8-E2C640594FDC}" type="pres">
      <dgm:prSet presAssocID="{DBB76A44-76EE-4D05-A512-4FB6EDF8F1F1}" presName="bgRect" presStyleLbl="bgShp" presStyleIdx="5" presStyleCnt="6"/>
      <dgm:spPr/>
    </dgm:pt>
    <dgm:pt modelId="{B022D968-1ADB-48E3-B54B-14F8F57EDB7C}" type="pres">
      <dgm:prSet presAssocID="{DBB76A44-76EE-4D05-A512-4FB6EDF8F1F1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9D231055-B33F-41C7-9126-04A55F611280}" type="pres">
      <dgm:prSet presAssocID="{DBB76A44-76EE-4D05-A512-4FB6EDF8F1F1}" presName="spaceRect" presStyleCnt="0"/>
      <dgm:spPr/>
    </dgm:pt>
    <dgm:pt modelId="{D8C24DAC-4D3E-4C46-B3E0-8BE45A431E9B}" type="pres">
      <dgm:prSet presAssocID="{DBB76A44-76EE-4D05-A512-4FB6EDF8F1F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EE3B91A-DF91-4019-A9E8-0E8E51B75662}" type="presOf" srcId="{00EBAF94-DC07-4FB0-81EC-1619CF5A0297}" destId="{CDD7E7B0-B447-4B8F-959E-6EA782340F3E}" srcOrd="0" destOrd="0" presId="urn:microsoft.com/office/officeart/2018/2/layout/IconVerticalSolidList"/>
    <dgm:cxn modelId="{4F660920-2F67-458D-AAD4-7C004557A8DA}" type="presOf" srcId="{0387E281-B694-4890-B84D-3F982C8CA614}" destId="{76C932A6-A08D-4ADD-95DB-B08526EAFB01}" srcOrd="0" destOrd="0" presId="urn:microsoft.com/office/officeart/2018/2/layout/IconVerticalSolidList"/>
    <dgm:cxn modelId="{2BB3195E-ABE2-4FF7-A534-A4672A1ECE16}" type="presOf" srcId="{0608486E-545A-49A0-A037-3EFCD6139E16}" destId="{9131A819-6B93-4355-867B-1CDFF300DB46}" srcOrd="0" destOrd="0" presId="urn:microsoft.com/office/officeart/2018/2/layout/IconVerticalSolidList"/>
    <dgm:cxn modelId="{E923E048-8DF8-4384-9642-E824C414AD6F}" type="presOf" srcId="{47EE2689-3B81-4151-8556-1D9F6603E469}" destId="{C3231001-B23B-4676-BCC0-D802E694C6C6}" srcOrd="0" destOrd="0" presId="urn:microsoft.com/office/officeart/2018/2/layout/IconVerticalSolidList"/>
    <dgm:cxn modelId="{AC8B4F6F-132C-415F-93C9-515EC1B372BA}" type="presOf" srcId="{DBB76A44-76EE-4D05-A512-4FB6EDF8F1F1}" destId="{D8C24DAC-4D3E-4C46-B3E0-8BE45A431E9B}" srcOrd="0" destOrd="0" presId="urn:microsoft.com/office/officeart/2018/2/layout/IconVerticalSolidList"/>
    <dgm:cxn modelId="{92E7E189-FACA-4355-90F0-2094C540FB64}" srcId="{C57EABA7-15A8-4F6F-8112-5F97F7A32606}" destId="{DBB76A44-76EE-4D05-A512-4FB6EDF8F1F1}" srcOrd="5" destOrd="0" parTransId="{728D939F-6B93-4C14-AF3F-61926AEF1D06}" sibTransId="{7B07DCE3-51D0-4F8D-A3DE-39BFDC1CD067}"/>
    <dgm:cxn modelId="{E0DF698C-092B-4A2B-8451-8CC30C2B8FC3}" srcId="{C57EABA7-15A8-4F6F-8112-5F97F7A32606}" destId="{0387E281-B694-4890-B84D-3F982C8CA614}" srcOrd="0" destOrd="0" parTransId="{358EDB9D-251C-468E-B8CC-B70B304DBE1A}" sibTransId="{3227C215-00DE-41AB-9A23-56B0728862F0}"/>
    <dgm:cxn modelId="{32A33CA5-F376-483D-95C6-7964B39C4449}" srcId="{C57EABA7-15A8-4F6F-8112-5F97F7A32606}" destId="{216E1995-B4D1-42F8-B32A-0F603F773BC3}" srcOrd="2" destOrd="0" parTransId="{7DE6A472-ACE9-49CC-ABE8-8B47DD8D7CF1}" sibTransId="{909FBB40-1565-4294-A8B6-42AAA4E79E20}"/>
    <dgm:cxn modelId="{6747E0B4-6B97-4C4F-8C9F-41F4324F3473}" type="presOf" srcId="{216E1995-B4D1-42F8-B32A-0F603F773BC3}" destId="{26BF8162-F4F6-4543-966A-1C5894A63FB0}" srcOrd="0" destOrd="0" presId="urn:microsoft.com/office/officeart/2018/2/layout/IconVerticalSolidList"/>
    <dgm:cxn modelId="{886D80C5-1456-4BF9-99AB-7CBCA4B3EA5A}" type="presOf" srcId="{C57EABA7-15A8-4F6F-8112-5F97F7A32606}" destId="{E51FE968-903D-4E54-A907-304707291C5E}" srcOrd="0" destOrd="0" presId="urn:microsoft.com/office/officeart/2018/2/layout/IconVerticalSolidList"/>
    <dgm:cxn modelId="{FE4B5AD3-2006-42F6-BB7E-4D35716DD2B4}" srcId="{C57EABA7-15A8-4F6F-8112-5F97F7A32606}" destId="{0608486E-545A-49A0-A037-3EFCD6139E16}" srcOrd="3" destOrd="0" parTransId="{F7832366-E30C-4DEE-819C-916FE5587637}" sibTransId="{9251DF00-FBD4-48B4-869B-AEC24AF69BD0}"/>
    <dgm:cxn modelId="{4151D0E4-49E4-4DF5-B230-333E90083F50}" srcId="{C57EABA7-15A8-4F6F-8112-5F97F7A32606}" destId="{47EE2689-3B81-4151-8556-1D9F6603E469}" srcOrd="1" destOrd="0" parTransId="{2434E89A-BB53-4C4C-89E5-F1F16E3F88BB}" sibTransId="{6B7A99AF-AC41-4BC5-9F2F-14F45E53C4A0}"/>
    <dgm:cxn modelId="{9A5946EF-3596-407B-B819-A3C459994ED0}" srcId="{C57EABA7-15A8-4F6F-8112-5F97F7A32606}" destId="{00EBAF94-DC07-4FB0-81EC-1619CF5A0297}" srcOrd="4" destOrd="0" parTransId="{1B24E484-C004-46A6-A516-1C1E37B26CBD}" sibTransId="{1B54DB10-CF82-46E4-AA01-A6191FB71DF3}"/>
    <dgm:cxn modelId="{C82D8739-4312-435D-9A4E-8BBF98B64694}" type="presParOf" srcId="{E51FE968-903D-4E54-A907-304707291C5E}" destId="{BE9A316D-0856-4D33-8D5C-67BBB90B81ED}" srcOrd="0" destOrd="0" presId="urn:microsoft.com/office/officeart/2018/2/layout/IconVerticalSolidList"/>
    <dgm:cxn modelId="{2F51F4C3-C685-4BAE-A853-0F5992B1159D}" type="presParOf" srcId="{BE9A316D-0856-4D33-8D5C-67BBB90B81ED}" destId="{CE007657-E40A-4CCC-8A05-BF2C4D118BD8}" srcOrd="0" destOrd="0" presId="urn:microsoft.com/office/officeart/2018/2/layout/IconVerticalSolidList"/>
    <dgm:cxn modelId="{D6A8D8B9-6FF4-4CCF-BBC2-56FDF267CE15}" type="presParOf" srcId="{BE9A316D-0856-4D33-8D5C-67BBB90B81ED}" destId="{339DEC5F-2A4C-4917-9DCB-43447AC298B3}" srcOrd="1" destOrd="0" presId="urn:microsoft.com/office/officeart/2018/2/layout/IconVerticalSolidList"/>
    <dgm:cxn modelId="{4A0748FF-525D-4D62-928B-8308FF342714}" type="presParOf" srcId="{BE9A316D-0856-4D33-8D5C-67BBB90B81ED}" destId="{4723920F-6826-4DEC-BD8B-E55C1D4DFB9A}" srcOrd="2" destOrd="0" presId="urn:microsoft.com/office/officeart/2018/2/layout/IconVerticalSolidList"/>
    <dgm:cxn modelId="{9AB8FC19-1FCE-4C82-95BD-9322C806D8BD}" type="presParOf" srcId="{BE9A316D-0856-4D33-8D5C-67BBB90B81ED}" destId="{76C932A6-A08D-4ADD-95DB-B08526EAFB01}" srcOrd="3" destOrd="0" presId="urn:microsoft.com/office/officeart/2018/2/layout/IconVerticalSolidList"/>
    <dgm:cxn modelId="{4D3D9C6A-712C-46DA-B714-0F85B00DE473}" type="presParOf" srcId="{E51FE968-903D-4E54-A907-304707291C5E}" destId="{F15F9B98-59E3-4163-BD1A-DEA978A59675}" srcOrd="1" destOrd="0" presId="urn:microsoft.com/office/officeart/2018/2/layout/IconVerticalSolidList"/>
    <dgm:cxn modelId="{1C3503D2-A975-4B69-B6CB-3DE75ED2016B}" type="presParOf" srcId="{E51FE968-903D-4E54-A907-304707291C5E}" destId="{07D97E3D-F97A-4769-9E89-69E6422E9DD4}" srcOrd="2" destOrd="0" presId="urn:microsoft.com/office/officeart/2018/2/layout/IconVerticalSolidList"/>
    <dgm:cxn modelId="{EEEFDFEB-57D9-4484-834F-D7EBBB02BFAD}" type="presParOf" srcId="{07D97E3D-F97A-4769-9E89-69E6422E9DD4}" destId="{2ABDF121-3A09-4E2B-A63F-3A01D1CCC257}" srcOrd="0" destOrd="0" presId="urn:microsoft.com/office/officeart/2018/2/layout/IconVerticalSolidList"/>
    <dgm:cxn modelId="{6F4E7F60-8F21-4136-B199-EB388BC488D8}" type="presParOf" srcId="{07D97E3D-F97A-4769-9E89-69E6422E9DD4}" destId="{5AA7C75F-6D5C-4739-AC77-F32DAB2A9C9C}" srcOrd="1" destOrd="0" presId="urn:microsoft.com/office/officeart/2018/2/layout/IconVerticalSolidList"/>
    <dgm:cxn modelId="{D669230E-9EA1-4F06-BAA1-D2B81EDFAA7D}" type="presParOf" srcId="{07D97E3D-F97A-4769-9E89-69E6422E9DD4}" destId="{9D29639A-1A61-42A7-9CD5-A2F216D15385}" srcOrd="2" destOrd="0" presId="urn:microsoft.com/office/officeart/2018/2/layout/IconVerticalSolidList"/>
    <dgm:cxn modelId="{BA7B8FEE-F39C-4096-964C-905A08E2A718}" type="presParOf" srcId="{07D97E3D-F97A-4769-9E89-69E6422E9DD4}" destId="{C3231001-B23B-4676-BCC0-D802E694C6C6}" srcOrd="3" destOrd="0" presId="urn:microsoft.com/office/officeart/2018/2/layout/IconVerticalSolidList"/>
    <dgm:cxn modelId="{22332F2F-4044-44D4-B263-5408DF54BD29}" type="presParOf" srcId="{E51FE968-903D-4E54-A907-304707291C5E}" destId="{C6281FD4-5F51-4448-B73F-A22FC1BF8456}" srcOrd="3" destOrd="0" presId="urn:microsoft.com/office/officeart/2018/2/layout/IconVerticalSolidList"/>
    <dgm:cxn modelId="{F6DB4661-CF83-47D2-8007-2E44B521E7B9}" type="presParOf" srcId="{E51FE968-903D-4E54-A907-304707291C5E}" destId="{15024FEF-AD0C-4BE2-A40E-54AB5997D334}" srcOrd="4" destOrd="0" presId="urn:microsoft.com/office/officeart/2018/2/layout/IconVerticalSolidList"/>
    <dgm:cxn modelId="{13100455-C3EE-48F8-8EDB-052ADB44CE0E}" type="presParOf" srcId="{15024FEF-AD0C-4BE2-A40E-54AB5997D334}" destId="{77313CD2-84C4-4222-B740-E9715F222763}" srcOrd="0" destOrd="0" presId="urn:microsoft.com/office/officeart/2018/2/layout/IconVerticalSolidList"/>
    <dgm:cxn modelId="{17558EDB-5ABE-48E6-A12A-701EBD506B9B}" type="presParOf" srcId="{15024FEF-AD0C-4BE2-A40E-54AB5997D334}" destId="{69A63777-C86D-42C2-856D-834638D5595A}" srcOrd="1" destOrd="0" presId="urn:microsoft.com/office/officeart/2018/2/layout/IconVerticalSolidList"/>
    <dgm:cxn modelId="{657BB375-60E7-4F1B-A439-CCA6F0D575C5}" type="presParOf" srcId="{15024FEF-AD0C-4BE2-A40E-54AB5997D334}" destId="{EDF2D4F2-2C84-4F78-9366-A13F6CAE3F31}" srcOrd="2" destOrd="0" presId="urn:microsoft.com/office/officeart/2018/2/layout/IconVerticalSolidList"/>
    <dgm:cxn modelId="{DAD18CFD-83FE-4C40-AA15-E03226B08E2D}" type="presParOf" srcId="{15024FEF-AD0C-4BE2-A40E-54AB5997D334}" destId="{26BF8162-F4F6-4543-966A-1C5894A63FB0}" srcOrd="3" destOrd="0" presId="urn:microsoft.com/office/officeart/2018/2/layout/IconVerticalSolidList"/>
    <dgm:cxn modelId="{2F8124D8-E088-4D0E-89BC-08252CD9ADEE}" type="presParOf" srcId="{E51FE968-903D-4E54-A907-304707291C5E}" destId="{472A6BA7-39A6-41AA-98D1-F07BDB559291}" srcOrd="5" destOrd="0" presId="urn:microsoft.com/office/officeart/2018/2/layout/IconVerticalSolidList"/>
    <dgm:cxn modelId="{6CBDA46D-42E1-4FC2-A797-92D03444F12A}" type="presParOf" srcId="{E51FE968-903D-4E54-A907-304707291C5E}" destId="{D494F7DA-84C6-48F3-AD6F-5700740B83EE}" srcOrd="6" destOrd="0" presId="urn:microsoft.com/office/officeart/2018/2/layout/IconVerticalSolidList"/>
    <dgm:cxn modelId="{F65A9935-CE1C-4890-99A0-A939F13F91EF}" type="presParOf" srcId="{D494F7DA-84C6-48F3-AD6F-5700740B83EE}" destId="{1AB3FD30-7500-413E-B158-3D66DD3A07A4}" srcOrd="0" destOrd="0" presId="urn:microsoft.com/office/officeart/2018/2/layout/IconVerticalSolidList"/>
    <dgm:cxn modelId="{DD271080-0654-401C-971B-2554C661EC36}" type="presParOf" srcId="{D494F7DA-84C6-48F3-AD6F-5700740B83EE}" destId="{EB296DE7-BC4E-4A36-A237-E3F8937FCE87}" srcOrd="1" destOrd="0" presId="urn:microsoft.com/office/officeart/2018/2/layout/IconVerticalSolidList"/>
    <dgm:cxn modelId="{4DA4616E-F8DF-46A3-A105-AD5EA1E70112}" type="presParOf" srcId="{D494F7DA-84C6-48F3-AD6F-5700740B83EE}" destId="{971CC9C0-9226-4A68-86B6-7A53830B45FA}" srcOrd="2" destOrd="0" presId="urn:microsoft.com/office/officeart/2018/2/layout/IconVerticalSolidList"/>
    <dgm:cxn modelId="{06E9A2B4-7583-4E73-98D5-ABC8AECEC98E}" type="presParOf" srcId="{D494F7DA-84C6-48F3-AD6F-5700740B83EE}" destId="{9131A819-6B93-4355-867B-1CDFF300DB46}" srcOrd="3" destOrd="0" presId="urn:microsoft.com/office/officeart/2018/2/layout/IconVerticalSolidList"/>
    <dgm:cxn modelId="{34DC0C77-6F25-4FEB-87CC-203158659CD9}" type="presParOf" srcId="{E51FE968-903D-4E54-A907-304707291C5E}" destId="{5BD2C8E1-CC48-4BC5-80C1-D75F56D863D3}" srcOrd="7" destOrd="0" presId="urn:microsoft.com/office/officeart/2018/2/layout/IconVerticalSolidList"/>
    <dgm:cxn modelId="{CA4ACB97-95D8-46B7-9CDD-62051F56056E}" type="presParOf" srcId="{E51FE968-903D-4E54-A907-304707291C5E}" destId="{A225A19C-C7CF-4E98-AD44-DED94E0C3F80}" srcOrd="8" destOrd="0" presId="urn:microsoft.com/office/officeart/2018/2/layout/IconVerticalSolidList"/>
    <dgm:cxn modelId="{19E651A3-7B7C-4A38-8F55-EA87BA4AC8B0}" type="presParOf" srcId="{A225A19C-C7CF-4E98-AD44-DED94E0C3F80}" destId="{222A7A53-F869-45F0-BBF5-CFCBE44BD344}" srcOrd="0" destOrd="0" presId="urn:microsoft.com/office/officeart/2018/2/layout/IconVerticalSolidList"/>
    <dgm:cxn modelId="{C7B23DDF-0001-448F-AF3C-FDC4F2108B67}" type="presParOf" srcId="{A225A19C-C7CF-4E98-AD44-DED94E0C3F80}" destId="{B5DCA20E-7C1B-4692-90E5-2C1CFAC38015}" srcOrd="1" destOrd="0" presId="urn:microsoft.com/office/officeart/2018/2/layout/IconVerticalSolidList"/>
    <dgm:cxn modelId="{A47675E7-A449-4A4D-BD60-DBC97E1D3A40}" type="presParOf" srcId="{A225A19C-C7CF-4E98-AD44-DED94E0C3F80}" destId="{5ADD5A7D-B135-4227-A17E-81A6CC0640DE}" srcOrd="2" destOrd="0" presId="urn:microsoft.com/office/officeart/2018/2/layout/IconVerticalSolidList"/>
    <dgm:cxn modelId="{4EDC5099-EFA9-4FC4-B291-AF3C02D0A39A}" type="presParOf" srcId="{A225A19C-C7CF-4E98-AD44-DED94E0C3F80}" destId="{CDD7E7B0-B447-4B8F-959E-6EA782340F3E}" srcOrd="3" destOrd="0" presId="urn:microsoft.com/office/officeart/2018/2/layout/IconVerticalSolidList"/>
    <dgm:cxn modelId="{F89E8CEF-DB68-4BFE-974F-0FB5ACAB6CE5}" type="presParOf" srcId="{E51FE968-903D-4E54-A907-304707291C5E}" destId="{190F0203-E884-42BE-874B-FB8A76E7C167}" srcOrd="9" destOrd="0" presId="urn:microsoft.com/office/officeart/2018/2/layout/IconVerticalSolidList"/>
    <dgm:cxn modelId="{95A1C84A-3C60-4594-A056-867A7FE307D5}" type="presParOf" srcId="{E51FE968-903D-4E54-A907-304707291C5E}" destId="{0CF0EF4C-1CF9-40B0-A16E-7B04C22E23A0}" srcOrd="10" destOrd="0" presId="urn:microsoft.com/office/officeart/2018/2/layout/IconVerticalSolidList"/>
    <dgm:cxn modelId="{F2365A42-F2D8-4EAF-836D-41F86AD98ED7}" type="presParOf" srcId="{0CF0EF4C-1CF9-40B0-A16E-7B04C22E23A0}" destId="{95697B57-C402-46FD-B3A8-E2C640594FDC}" srcOrd="0" destOrd="0" presId="urn:microsoft.com/office/officeart/2018/2/layout/IconVerticalSolidList"/>
    <dgm:cxn modelId="{F38CC50B-76A2-41B2-BE40-B008DF81B0BD}" type="presParOf" srcId="{0CF0EF4C-1CF9-40B0-A16E-7B04C22E23A0}" destId="{B022D968-1ADB-48E3-B54B-14F8F57EDB7C}" srcOrd="1" destOrd="0" presId="urn:microsoft.com/office/officeart/2018/2/layout/IconVerticalSolidList"/>
    <dgm:cxn modelId="{4180AA40-CBF5-4E74-A43D-3D13DE8E1CC0}" type="presParOf" srcId="{0CF0EF4C-1CF9-40B0-A16E-7B04C22E23A0}" destId="{9D231055-B33F-41C7-9126-04A55F611280}" srcOrd="2" destOrd="0" presId="urn:microsoft.com/office/officeart/2018/2/layout/IconVerticalSolidList"/>
    <dgm:cxn modelId="{BA66602A-E6DB-4B00-9409-A16CDC9CCED4}" type="presParOf" srcId="{0CF0EF4C-1CF9-40B0-A16E-7B04C22E23A0}" destId="{D8C24DAC-4D3E-4C46-B3E0-8BE45A431E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DF762-74E4-4E60-BE76-40376FFA27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320DF6-7873-4012-AA9A-4458A59FB821}">
      <dgm:prSet/>
      <dgm:spPr/>
      <dgm:t>
        <a:bodyPr/>
        <a:lstStyle/>
        <a:p>
          <a:r>
            <a:rPr lang="en-US" dirty="0"/>
            <a:t>In July 2017, CSM along with 9 NYC parents &amp; AQE filed a complaint with the State Education Commissioner to demand they enforce the C4E and require NYC to lower class size.</a:t>
          </a:r>
        </a:p>
      </dgm:t>
    </dgm:pt>
    <dgm:pt modelId="{16258052-240D-42BB-95B9-B13C6E3FD14B}" type="parTrans" cxnId="{CF1EC888-EC4A-4D91-8C0F-D82824DED552}">
      <dgm:prSet/>
      <dgm:spPr/>
      <dgm:t>
        <a:bodyPr/>
        <a:lstStyle/>
        <a:p>
          <a:endParaRPr lang="en-US"/>
        </a:p>
      </dgm:t>
    </dgm:pt>
    <dgm:pt modelId="{E0A8B5F4-56AE-4234-A54F-7C67F0A38143}" type="sibTrans" cxnId="{CF1EC888-EC4A-4D91-8C0F-D82824DED552}">
      <dgm:prSet/>
      <dgm:spPr/>
      <dgm:t>
        <a:bodyPr/>
        <a:lstStyle/>
        <a:p>
          <a:endParaRPr lang="en-US"/>
        </a:p>
      </dgm:t>
    </dgm:pt>
    <dgm:pt modelId="{1BFAA202-38D8-4CEF-870F-F88891CE0520}">
      <dgm:prSet/>
      <dgm:spPr/>
      <dgm:t>
        <a:bodyPr/>
        <a:lstStyle/>
        <a:p>
          <a:r>
            <a:rPr lang="en-US" dirty="0"/>
            <a:t>In April 2018, after the Commissioner ruled against us, we followed up with a lawsuit vs. the city and the state in the NYS Supreme Court.</a:t>
          </a:r>
        </a:p>
      </dgm:t>
    </dgm:pt>
    <dgm:pt modelId="{63CCE56C-1CAC-40F9-BDB6-4689BFFE63CF}" type="parTrans" cxnId="{B663AA28-4FCC-49F5-BA77-1D06E1A77BEC}">
      <dgm:prSet/>
      <dgm:spPr/>
      <dgm:t>
        <a:bodyPr/>
        <a:lstStyle/>
        <a:p>
          <a:endParaRPr lang="en-US"/>
        </a:p>
      </dgm:t>
    </dgm:pt>
    <dgm:pt modelId="{82483269-1352-482A-8CD9-E97A30536A1F}" type="sibTrans" cxnId="{B663AA28-4FCC-49F5-BA77-1D06E1A77BEC}">
      <dgm:prSet/>
      <dgm:spPr/>
      <dgm:t>
        <a:bodyPr/>
        <a:lstStyle/>
        <a:p>
          <a:endParaRPr lang="en-US"/>
        </a:p>
      </dgm:t>
    </dgm:pt>
    <dgm:pt modelId="{D71C2392-78F8-440B-91B6-63AE43CC263E}">
      <dgm:prSet/>
      <dgm:spPr/>
      <dgm:t>
        <a:bodyPr/>
        <a:lstStyle/>
        <a:p>
          <a:r>
            <a:rPr lang="en-US" dirty="0"/>
            <a:t>Though Judge Henry </a:t>
          </a:r>
          <a:r>
            <a:rPr lang="en-US" dirty="0" err="1"/>
            <a:t>Zwack</a:t>
          </a:r>
          <a:r>
            <a:rPr lang="en-US" dirty="0"/>
            <a:t> ruled that the Commissioner’s decision to allow NYC to increase class size should be given deference, we appealed the case to the Appellate Court in May 2019.</a:t>
          </a:r>
        </a:p>
      </dgm:t>
    </dgm:pt>
    <dgm:pt modelId="{DD9471A7-2802-4C18-B977-2DA711E64E37}" type="parTrans" cxnId="{6EFE4138-6F88-4D6B-BAD0-FEB37B937CD8}">
      <dgm:prSet/>
      <dgm:spPr/>
      <dgm:t>
        <a:bodyPr/>
        <a:lstStyle/>
        <a:p>
          <a:endParaRPr lang="en-US"/>
        </a:p>
      </dgm:t>
    </dgm:pt>
    <dgm:pt modelId="{7F7217D9-21BA-46A2-AF5F-46F6AC859C88}" type="sibTrans" cxnId="{6EFE4138-6F88-4D6B-BAD0-FEB37B937CD8}">
      <dgm:prSet/>
      <dgm:spPr/>
      <dgm:t>
        <a:bodyPr/>
        <a:lstStyle/>
        <a:p>
          <a:endParaRPr lang="en-US"/>
        </a:p>
      </dgm:t>
    </dgm:pt>
    <dgm:pt modelId="{C7CA028F-CEC3-4E4B-92EB-640DE062577B}">
      <dgm:prSet/>
      <dgm:spPr/>
      <dgm:t>
        <a:bodyPr/>
        <a:lstStyle/>
        <a:p>
          <a:r>
            <a:rPr lang="en-US" i="0" dirty="0"/>
            <a:t>Hearings were held at the NY Appellate Court in Albany on Monday, January 13, 2020.  </a:t>
          </a:r>
        </a:p>
      </dgm:t>
    </dgm:pt>
    <dgm:pt modelId="{B10D16D8-7754-47DD-B8FA-3E098DDD777A}" type="parTrans" cxnId="{40431CDA-73E5-4743-9AA6-A6E5B645D498}">
      <dgm:prSet/>
      <dgm:spPr/>
      <dgm:t>
        <a:bodyPr/>
        <a:lstStyle/>
        <a:p>
          <a:endParaRPr lang="en-US"/>
        </a:p>
      </dgm:t>
    </dgm:pt>
    <dgm:pt modelId="{7F926EB8-098F-42D1-B245-D7114A5FE9C2}" type="sibTrans" cxnId="{40431CDA-73E5-4743-9AA6-A6E5B645D498}">
      <dgm:prSet/>
      <dgm:spPr/>
      <dgm:t>
        <a:bodyPr/>
        <a:lstStyle/>
        <a:p>
          <a:endParaRPr lang="en-US"/>
        </a:p>
      </dgm:t>
    </dgm:pt>
    <dgm:pt modelId="{6992014C-3B83-47B8-BC57-FE227A94BA47}" type="pres">
      <dgm:prSet presAssocID="{720DF762-74E4-4E60-BE76-40376FFA2773}" presName="root" presStyleCnt="0">
        <dgm:presLayoutVars>
          <dgm:dir/>
          <dgm:resizeHandles val="exact"/>
        </dgm:presLayoutVars>
      </dgm:prSet>
      <dgm:spPr/>
    </dgm:pt>
    <dgm:pt modelId="{E3FEDE26-5327-4731-8729-5C82CA95D750}" type="pres">
      <dgm:prSet presAssocID="{B4320DF6-7873-4012-AA9A-4458A59FB821}" presName="compNode" presStyleCnt="0"/>
      <dgm:spPr/>
    </dgm:pt>
    <dgm:pt modelId="{E045A96A-2554-4A7D-9005-91C29BE6282D}" type="pres">
      <dgm:prSet presAssocID="{B4320DF6-7873-4012-AA9A-4458A59FB821}" presName="bgRect" presStyleLbl="bgShp" presStyleIdx="0" presStyleCnt="4"/>
      <dgm:spPr/>
    </dgm:pt>
    <dgm:pt modelId="{2006323D-D1C9-4222-8D11-18763A4F7C2E}" type="pres">
      <dgm:prSet presAssocID="{B4320DF6-7873-4012-AA9A-4458A59FB82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C49C9295-4F51-48BB-A46F-F6F6BB8B87EA}" type="pres">
      <dgm:prSet presAssocID="{B4320DF6-7873-4012-AA9A-4458A59FB821}" presName="spaceRect" presStyleCnt="0"/>
      <dgm:spPr/>
    </dgm:pt>
    <dgm:pt modelId="{43E44D88-87CB-4279-AA2A-1E3A6EC5838A}" type="pres">
      <dgm:prSet presAssocID="{B4320DF6-7873-4012-AA9A-4458A59FB821}" presName="parTx" presStyleLbl="revTx" presStyleIdx="0" presStyleCnt="4">
        <dgm:presLayoutVars>
          <dgm:chMax val="0"/>
          <dgm:chPref val="0"/>
        </dgm:presLayoutVars>
      </dgm:prSet>
      <dgm:spPr/>
    </dgm:pt>
    <dgm:pt modelId="{32C20912-B8C7-457E-AB28-98C2ECD4E768}" type="pres">
      <dgm:prSet presAssocID="{E0A8B5F4-56AE-4234-A54F-7C67F0A38143}" presName="sibTrans" presStyleCnt="0"/>
      <dgm:spPr/>
    </dgm:pt>
    <dgm:pt modelId="{7B270B14-32A7-4B7E-8360-C37DEC67E3C6}" type="pres">
      <dgm:prSet presAssocID="{1BFAA202-38D8-4CEF-870F-F88891CE0520}" presName="compNode" presStyleCnt="0"/>
      <dgm:spPr/>
    </dgm:pt>
    <dgm:pt modelId="{6B39AC2E-1413-4B62-9299-E529EB0A9758}" type="pres">
      <dgm:prSet presAssocID="{1BFAA202-38D8-4CEF-870F-F88891CE0520}" presName="bgRect" presStyleLbl="bgShp" presStyleIdx="1" presStyleCnt="4"/>
      <dgm:spPr/>
    </dgm:pt>
    <dgm:pt modelId="{7C9640F9-0ABC-451B-AD42-5419DD2CA3FE}" type="pres">
      <dgm:prSet presAssocID="{1BFAA202-38D8-4CEF-870F-F88891CE052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8F39FA3D-16BC-419D-8B85-54C5A470B438}" type="pres">
      <dgm:prSet presAssocID="{1BFAA202-38D8-4CEF-870F-F88891CE0520}" presName="spaceRect" presStyleCnt="0"/>
      <dgm:spPr/>
    </dgm:pt>
    <dgm:pt modelId="{0A0E8456-F419-4074-AEC9-A6BB59063F3C}" type="pres">
      <dgm:prSet presAssocID="{1BFAA202-38D8-4CEF-870F-F88891CE0520}" presName="parTx" presStyleLbl="revTx" presStyleIdx="1" presStyleCnt="4">
        <dgm:presLayoutVars>
          <dgm:chMax val="0"/>
          <dgm:chPref val="0"/>
        </dgm:presLayoutVars>
      </dgm:prSet>
      <dgm:spPr/>
    </dgm:pt>
    <dgm:pt modelId="{A13B8D1E-DC11-4AC5-93C6-C69FAD045FCA}" type="pres">
      <dgm:prSet presAssocID="{82483269-1352-482A-8CD9-E97A30536A1F}" presName="sibTrans" presStyleCnt="0"/>
      <dgm:spPr/>
    </dgm:pt>
    <dgm:pt modelId="{A0D3A974-CE86-4F82-A084-A8709CCAF90A}" type="pres">
      <dgm:prSet presAssocID="{D71C2392-78F8-440B-91B6-63AE43CC263E}" presName="compNode" presStyleCnt="0"/>
      <dgm:spPr/>
    </dgm:pt>
    <dgm:pt modelId="{F2551013-5881-410D-9A5F-DCB9B40194F1}" type="pres">
      <dgm:prSet presAssocID="{D71C2392-78F8-440B-91B6-63AE43CC263E}" presName="bgRect" presStyleLbl="bgShp" presStyleIdx="2" presStyleCnt="4"/>
      <dgm:spPr/>
    </dgm:pt>
    <dgm:pt modelId="{3F8CD677-75A8-4C0A-9C2D-6384A1C4A088}" type="pres">
      <dgm:prSet presAssocID="{D71C2392-78F8-440B-91B6-63AE43CC263E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"/>
        </a:ext>
      </dgm:extLst>
    </dgm:pt>
    <dgm:pt modelId="{9AF4847C-9437-448E-BFB1-8878A9D7ABB6}" type="pres">
      <dgm:prSet presAssocID="{D71C2392-78F8-440B-91B6-63AE43CC263E}" presName="spaceRect" presStyleCnt="0"/>
      <dgm:spPr/>
    </dgm:pt>
    <dgm:pt modelId="{31BE98F1-E4DE-4B25-8D8C-E402A438237A}" type="pres">
      <dgm:prSet presAssocID="{D71C2392-78F8-440B-91B6-63AE43CC263E}" presName="parTx" presStyleLbl="revTx" presStyleIdx="2" presStyleCnt="4">
        <dgm:presLayoutVars>
          <dgm:chMax val="0"/>
          <dgm:chPref val="0"/>
        </dgm:presLayoutVars>
      </dgm:prSet>
      <dgm:spPr/>
    </dgm:pt>
    <dgm:pt modelId="{524C735E-8B1A-4D2D-A01C-30E1855CE4CF}" type="pres">
      <dgm:prSet presAssocID="{7F7217D9-21BA-46A2-AF5F-46F6AC859C88}" presName="sibTrans" presStyleCnt="0"/>
      <dgm:spPr/>
    </dgm:pt>
    <dgm:pt modelId="{5E098BE1-7422-4FF6-AD9B-329A395EBC01}" type="pres">
      <dgm:prSet presAssocID="{C7CA028F-CEC3-4E4B-92EB-640DE062577B}" presName="compNode" presStyleCnt="0"/>
      <dgm:spPr/>
    </dgm:pt>
    <dgm:pt modelId="{293FBFC6-D7FD-4104-BD46-5DC1642DBBEC}" type="pres">
      <dgm:prSet presAssocID="{C7CA028F-CEC3-4E4B-92EB-640DE062577B}" presName="bgRect" presStyleLbl="bgShp" presStyleIdx="3" presStyleCnt="4"/>
      <dgm:spPr/>
    </dgm:pt>
    <dgm:pt modelId="{3BDCDEEE-2C92-4849-BE86-DC64BAD990A5}" type="pres">
      <dgm:prSet presAssocID="{C7CA028F-CEC3-4E4B-92EB-640DE062577B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12CAA13-09D1-4F91-B675-2BC520D35583}" type="pres">
      <dgm:prSet presAssocID="{C7CA028F-CEC3-4E4B-92EB-640DE062577B}" presName="spaceRect" presStyleCnt="0"/>
      <dgm:spPr/>
    </dgm:pt>
    <dgm:pt modelId="{9DD915D1-046E-4E0C-A223-8310EB89DA55}" type="pres">
      <dgm:prSet presAssocID="{C7CA028F-CEC3-4E4B-92EB-640DE062577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663AA28-4FCC-49F5-BA77-1D06E1A77BEC}" srcId="{720DF762-74E4-4E60-BE76-40376FFA2773}" destId="{1BFAA202-38D8-4CEF-870F-F88891CE0520}" srcOrd="1" destOrd="0" parTransId="{63CCE56C-1CAC-40F9-BDB6-4689BFFE63CF}" sibTransId="{82483269-1352-482A-8CD9-E97A30536A1F}"/>
    <dgm:cxn modelId="{6EFE4138-6F88-4D6B-BAD0-FEB37B937CD8}" srcId="{720DF762-74E4-4E60-BE76-40376FFA2773}" destId="{D71C2392-78F8-440B-91B6-63AE43CC263E}" srcOrd="2" destOrd="0" parTransId="{DD9471A7-2802-4C18-B977-2DA711E64E37}" sibTransId="{7F7217D9-21BA-46A2-AF5F-46F6AC859C88}"/>
    <dgm:cxn modelId="{CF1EC888-EC4A-4D91-8C0F-D82824DED552}" srcId="{720DF762-74E4-4E60-BE76-40376FFA2773}" destId="{B4320DF6-7873-4012-AA9A-4458A59FB821}" srcOrd="0" destOrd="0" parTransId="{16258052-240D-42BB-95B9-B13C6E3FD14B}" sibTransId="{E0A8B5F4-56AE-4234-A54F-7C67F0A38143}"/>
    <dgm:cxn modelId="{90DECBAC-72E2-4337-AB8F-37E625191715}" type="presOf" srcId="{1BFAA202-38D8-4CEF-870F-F88891CE0520}" destId="{0A0E8456-F419-4074-AEC9-A6BB59063F3C}" srcOrd="0" destOrd="0" presId="urn:microsoft.com/office/officeart/2018/2/layout/IconVerticalSolidList"/>
    <dgm:cxn modelId="{40431CDA-73E5-4743-9AA6-A6E5B645D498}" srcId="{720DF762-74E4-4E60-BE76-40376FFA2773}" destId="{C7CA028F-CEC3-4E4B-92EB-640DE062577B}" srcOrd="3" destOrd="0" parTransId="{B10D16D8-7754-47DD-B8FA-3E098DDD777A}" sibTransId="{7F926EB8-098F-42D1-B245-D7114A5FE9C2}"/>
    <dgm:cxn modelId="{066ACBDB-EF85-4E71-87AE-560E978291D9}" type="presOf" srcId="{720DF762-74E4-4E60-BE76-40376FFA2773}" destId="{6992014C-3B83-47B8-BC57-FE227A94BA47}" srcOrd="0" destOrd="0" presId="urn:microsoft.com/office/officeart/2018/2/layout/IconVerticalSolidList"/>
    <dgm:cxn modelId="{948652E3-A539-42C6-869E-9B6637882ABE}" type="presOf" srcId="{C7CA028F-CEC3-4E4B-92EB-640DE062577B}" destId="{9DD915D1-046E-4E0C-A223-8310EB89DA55}" srcOrd="0" destOrd="0" presId="urn:microsoft.com/office/officeart/2018/2/layout/IconVerticalSolidList"/>
    <dgm:cxn modelId="{EF3E56E9-EDB3-466D-BC0E-047916C57EB1}" type="presOf" srcId="{B4320DF6-7873-4012-AA9A-4458A59FB821}" destId="{43E44D88-87CB-4279-AA2A-1E3A6EC5838A}" srcOrd="0" destOrd="0" presId="urn:microsoft.com/office/officeart/2018/2/layout/IconVerticalSolidList"/>
    <dgm:cxn modelId="{F901CAF5-E57A-4CB9-8710-521C1BABF623}" type="presOf" srcId="{D71C2392-78F8-440B-91B6-63AE43CC263E}" destId="{31BE98F1-E4DE-4B25-8D8C-E402A438237A}" srcOrd="0" destOrd="0" presId="urn:microsoft.com/office/officeart/2018/2/layout/IconVerticalSolidList"/>
    <dgm:cxn modelId="{9A241FBD-BBCA-407D-9DC8-0C533A085BAA}" type="presParOf" srcId="{6992014C-3B83-47B8-BC57-FE227A94BA47}" destId="{E3FEDE26-5327-4731-8729-5C82CA95D750}" srcOrd="0" destOrd="0" presId="urn:microsoft.com/office/officeart/2018/2/layout/IconVerticalSolidList"/>
    <dgm:cxn modelId="{D665E142-80E4-4A6E-BD70-815BBB782AA8}" type="presParOf" srcId="{E3FEDE26-5327-4731-8729-5C82CA95D750}" destId="{E045A96A-2554-4A7D-9005-91C29BE6282D}" srcOrd="0" destOrd="0" presId="urn:microsoft.com/office/officeart/2018/2/layout/IconVerticalSolidList"/>
    <dgm:cxn modelId="{33B74177-FF91-4EE5-8C7A-74AF07A514E8}" type="presParOf" srcId="{E3FEDE26-5327-4731-8729-5C82CA95D750}" destId="{2006323D-D1C9-4222-8D11-18763A4F7C2E}" srcOrd="1" destOrd="0" presId="urn:microsoft.com/office/officeart/2018/2/layout/IconVerticalSolidList"/>
    <dgm:cxn modelId="{F96BF32F-8434-49A9-A4BB-9F740AC9B54A}" type="presParOf" srcId="{E3FEDE26-5327-4731-8729-5C82CA95D750}" destId="{C49C9295-4F51-48BB-A46F-F6F6BB8B87EA}" srcOrd="2" destOrd="0" presId="urn:microsoft.com/office/officeart/2018/2/layout/IconVerticalSolidList"/>
    <dgm:cxn modelId="{2AFB1796-5950-47B0-94DA-85BFA22119BA}" type="presParOf" srcId="{E3FEDE26-5327-4731-8729-5C82CA95D750}" destId="{43E44D88-87CB-4279-AA2A-1E3A6EC5838A}" srcOrd="3" destOrd="0" presId="urn:microsoft.com/office/officeart/2018/2/layout/IconVerticalSolidList"/>
    <dgm:cxn modelId="{CF02A136-1BE6-404E-A7C9-1F0C0CDBF9D1}" type="presParOf" srcId="{6992014C-3B83-47B8-BC57-FE227A94BA47}" destId="{32C20912-B8C7-457E-AB28-98C2ECD4E768}" srcOrd="1" destOrd="0" presId="urn:microsoft.com/office/officeart/2018/2/layout/IconVerticalSolidList"/>
    <dgm:cxn modelId="{465A193C-C202-460B-B53D-D8D2ACB49BC3}" type="presParOf" srcId="{6992014C-3B83-47B8-BC57-FE227A94BA47}" destId="{7B270B14-32A7-4B7E-8360-C37DEC67E3C6}" srcOrd="2" destOrd="0" presId="urn:microsoft.com/office/officeart/2018/2/layout/IconVerticalSolidList"/>
    <dgm:cxn modelId="{ED757F4C-E09F-49EB-A128-EFF126DE618E}" type="presParOf" srcId="{7B270B14-32A7-4B7E-8360-C37DEC67E3C6}" destId="{6B39AC2E-1413-4B62-9299-E529EB0A9758}" srcOrd="0" destOrd="0" presId="urn:microsoft.com/office/officeart/2018/2/layout/IconVerticalSolidList"/>
    <dgm:cxn modelId="{1DDACAD4-DA86-449D-B169-51B65CA587AC}" type="presParOf" srcId="{7B270B14-32A7-4B7E-8360-C37DEC67E3C6}" destId="{7C9640F9-0ABC-451B-AD42-5419DD2CA3FE}" srcOrd="1" destOrd="0" presId="urn:microsoft.com/office/officeart/2018/2/layout/IconVerticalSolidList"/>
    <dgm:cxn modelId="{62201BF8-54E6-44B5-8CA9-FBF228BEC613}" type="presParOf" srcId="{7B270B14-32A7-4B7E-8360-C37DEC67E3C6}" destId="{8F39FA3D-16BC-419D-8B85-54C5A470B438}" srcOrd="2" destOrd="0" presId="urn:microsoft.com/office/officeart/2018/2/layout/IconVerticalSolidList"/>
    <dgm:cxn modelId="{8FFF1E66-55D4-4764-8CB7-490AA6A3F4C3}" type="presParOf" srcId="{7B270B14-32A7-4B7E-8360-C37DEC67E3C6}" destId="{0A0E8456-F419-4074-AEC9-A6BB59063F3C}" srcOrd="3" destOrd="0" presId="urn:microsoft.com/office/officeart/2018/2/layout/IconVerticalSolidList"/>
    <dgm:cxn modelId="{9B58BE17-26CF-43C4-A9CC-CC668CD84403}" type="presParOf" srcId="{6992014C-3B83-47B8-BC57-FE227A94BA47}" destId="{A13B8D1E-DC11-4AC5-93C6-C69FAD045FCA}" srcOrd="3" destOrd="0" presId="urn:microsoft.com/office/officeart/2018/2/layout/IconVerticalSolidList"/>
    <dgm:cxn modelId="{0A5A78AC-4BA3-43A4-B9CC-555CA87BFFBD}" type="presParOf" srcId="{6992014C-3B83-47B8-BC57-FE227A94BA47}" destId="{A0D3A974-CE86-4F82-A084-A8709CCAF90A}" srcOrd="4" destOrd="0" presId="urn:microsoft.com/office/officeart/2018/2/layout/IconVerticalSolidList"/>
    <dgm:cxn modelId="{AAA0925D-9E10-461D-8F35-25BBCBA66886}" type="presParOf" srcId="{A0D3A974-CE86-4F82-A084-A8709CCAF90A}" destId="{F2551013-5881-410D-9A5F-DCB9B40194F1}" srcOrd="0" destOrd="0" presId="urn:microsoft.com/office/officeart/2018/2/layout/IconVerticalSolidList"/>
    <dgm:cxn modelId="{F62BEFC9-10A1-40E6-AD3F-78047ADC9436}" type="presParOf" srcId="{A0D3A974-CE86-4F82-A084-A8709CCAF90A}" destId="{3F8CD677-75A8-4C0A-9C2D-6384A1C4A088}" srcOrd="1" destOrd="0" presId="urn:microsoft.com/office/officeart/2018/2/layout/IconVerticalSolidList"/>
    <dgm:cxn modelId="{3E329635-D9A7-48F0-8F3B-2FF7BB819DC8}" type="presParOf" srcId="{A0D3A974-CE86-4F82-A084-A8709CCAF90A}" destId="{9AF4847C-9437-448E-BFB1-8878A9D7ABB6}" srcOrd="2" destOrd="0" presId="urn:microsoft.com/office/officeart/2018/2/layout/IconVerticalSolidList"/>
    <dgm:cxn modelId="{99F711C2-731C-4585-BDCF-8D7E14E8DF14}" type="presParOf" srcId="{A0D3A974-CE86-4F82-A084-A8709CCAF90A}" destId="{31BE98F1-E4DE-4B25-8D8C-E402A438237A}" srcOrd="3" destOrd="0" presId="urn:microsoft.com/office/officeart/2018/2/layout/IconVerticalSolidList"/>
    <dgm:cxn modelId="{E04E72E2-A0E2-43FA-B071-33C8A6A0AF67}" type="presParOf" srcId="{6992014C-3B83-47B8-BC57-FE227A94BA47}" destId="{524C735E-8B1A-4D2D-A01C-30E1855CE4CF}" srcOrd="5" destOrd="0" presId="urn:microsoft.com/office/officeart/2018/2/layout/IconVerticalSolidList"/>
    <dgm:cxn modelId="{39FAD462-FF65-49FE-A048-1EDCAB876430}" type="presParOf" srcId="{6992014C-3B83-47B8-BC57-FE227A94BA47}" destId="{5E098BE1-7422-4FF6-AD9B-329A395EBC01}" srcOrd="6" destOrd="0" presId="urn:microsoft.com/office/officeart/2018/2/layout/IconVerticalSolidList"/>
    <dgm:cxn modelId="{BDF7E29A-0EB5-45DC-8DE4-C84A2DC547E8}" type="presParOf" srcId="{5E098BE1-7422-4FF6-AD9B-329A395EBC01}" destId="{293FBFC6-D7FD-4104-BD46-5DC1642DBBEC}" srcOrd="0" destOrd="0" presId="urn:microsoft.com/office/officeart/2018/2/layout/IconVerticalSolidList"/>
    <dgm:cxn modelId="{6C2A3E54-DA0A-45B4-9B1F-AE0FC3DE74CD}" type="presParOf" srcId="{5E098BE1-7422-4FF6-AD9B-329A395EBC01}" destId="{3BDCDEEE-2C92-4849-BE86-DC64BAD990A5}" srcOrd="1" destOrd="0" presId="urn:microsoft.com/office/officeart/2018/2/layout/IconVerticalSolidList"/>
    <dgm:cxn modelId="{4FA33585-41BB-4239-A0B2-C4AB10A71298}" type="presParOf" srcId="{5E098BE1-7422-4FF6-AD9B-329A395EBC01}" destId="{812CAA13-09D1-4F91-B675-2BC520D35583}" srcOrd="2" destOrd="0" presId="urn:microsoft.com/office/officeart/2018/2/layout/IconVerticalSolidList"/>
    <dgm:cxn modelId="{3AFBC9A4-6AA4-4BB1-A6E8-992183D59050}" type="presParOf" srcId="{5E098BE1-7422-4FF6-AD9B-329A395EBC01}" destId="{9DD915D1-046E-4E0C-A223-8310EB89DA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CDBAA-3EE8-42EC-B2F2-0A1DED8FEE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0B590D5-EF1A-464D-A919-E38F10BDF664}">
      <dgm:prSet/>
      <dgm:spPr/>
      <dgm:t>
        <a:bodyPr/>
        <a:lstStyle/>
        <a:p>
          <a:r>
            <a:rPr lang="en-US" b="1" dirty="0">
              <a:latin typeface="+mj-lt"/>
            </a:rPr>
            <a:t>NYC is the </a:t>
          </a:r>
          <a:r>
            <a:rPr lang="en-US" b="1" u="sng" dirty="0">
              <a:latin typeface="+mj-lt"/>
            </a:rPr>
            <a:t>only district </a:t>
          </a:r>
          <a:r>
            <a:rPr lang="en-US" b="1" dirty="0">
              <a:latin typeface="+mj-lt"/>
            </a:rPr>
            <a:t>in the state and the country with this legal obligation.</a:t>
          </a:r>
          <a:endParaRPr lang="en-US" dirty="0">
            <a:latin typeface="+mj-lt"/>
          </a:endParaRPr>
        </a:p>
      </dgm:t>
    </dgm:pt>
    <dgm:pt modelId="{F6A651F4-8FF5-452D-9136-2EEF7AF9F2D1}" type="parTrans" cxnId="{7A06FF7D-3374-40A1-94A2-5FFCC71D2400}">
      <dgm:prSet/>
      <dgm:spPr/>
      <dgm:t>
        <a:bodyPr/>
        <a:lstStyle/>
        <a:p>
          <a:endParaRPr lang="en-US"/>
        </a:p>
      </dgm:t>
    </dgm:pt>
    <dgm:pt modelId="{3DEAE2DB-E6A8-45B0-BF8E-40F6D9EEAE16}" type="sibTrans" cxnId="{7A06FF7D-3374-40A1-94A2-5FFCC71D2400}">
      <dgm:prSet/>
      <dgm:spPr/>
      <dgm:t>
        <a:bodyPr/>
        <a:lstStyle/>
        <a:p>
          <a:endParaRPr lang="en-US"/>
        </a:p>
      </dgm:t>
    </dgm:pt>
    <dgm:pt modelId="{AAA50E9B-BDA4-4D32-A2DE-1669BCA442C4}">
      <dgm:prSet/>
      <dgm:spPr/>
      <dgm:t>
        <a:bodyPr/>
        <a:lstStyle/>
        <a:p>
          <a:r>
            <a:rPr lang="en-US" b="1" dirty="0">
              <a:latin typeface="+mj-lt"/>
            </a:rPr>
            <a:t>We found that the cost of leasing private buildings for charters or providing them a per-student subsidy to help with their rent has risen sharply, and was over $100 M last year;</a:t>
          </a:r>
          <a:endParaRPr lang="en-US" dirty="0">
            <a:latin typeface="+mj-lt"/>
          </a:endParaRPr>
        </a:p>
      </dgm:t>
    </dgm:pt>
    <dgm:pt modelId="{0CBF30B5-258C-4050-B05B-37087BFC620D}" type="parTrans" cxnId="{FD4B0EE1-DB23-4992-88DC-ECACC77DECB6}">
      <dgm:prSet/>
      <dgm:spPr/>
      <dgm:t>
        <a:bodyPr/>
        <a:lstStyle/>
        <a:p>
          <a:endParaRPr lang="en-US"/>
        </a:p>
      </dgm:t>
    </dgm:pt>
    <dgm:pt modelId="{56A7A091-E4E0-489E-80BB-C79F1E9B279B}" type="sibTrans" cxnId="{FD4B0EE1-DB23-4992-88DC-ECACC77DECB6}">
      <dgm:prSet/>
      <dgm:spPr/>
      <dgm:t>
        <a:bodyPr/>
        <a:lstStyle/>
        <a:p>
          <a:endParaRPr lang="en-US"/>
        </a:p>
      </dgm:t>
    </dgm:pt>
    <dgm:pt modelId="{80686367-1811-4A43-BBBF-3FD163A7BF17}">
      <dgm:prSet/>
      <dgm:spPr/>
      <dgm:t>
        <a:bodyPr/>
        <a:lstStyle/>
        <a:p>
          <a:r>
            <a:rPr lang="en-US" b="1" dirty="0">
              <a:latin typeface="+mj-lt"/>
            </a:rPr>
            <a:t>This amount, if used to finance the school capital plan, could fund a substantial increase in school seats to ease overcrowding.</a:t>
          </a:r>
          <a:endParaRPr lang="en-US" dirty="0">
            <a:latin typeface="+mj-lt"/>
          </a:endParaRPr>
        </a:p>
      </dgm:t>
    </dgm:pt>
    <dgm:pt modelId="{287D6A4A-A472-4E56-BC25-0EEDFA5086E2}" type="parTrans" cxnId="{FA79EF49-9E41-4C52-8596-1BD87150C6E0}">
      <dgm:prSet/>
      <dgm:spPr/>
      <dgm:t>
        <a:bodyPr/>
        <a:lstStyle/>
        <a:p>
          <a:endParaRPr lang="en-US"/>
        </a:p>
      </dgm:t>
    </dgm:pt>
    <dgm:pt modelId="{8BADF21B-7583-46E3-BA9B-92AE776AC07D}" type="sibTrans" cxnId="{FA79EF49-9E41-4C52-8596-1BD87150C6E0}">
      <dgm:prSet/>
      <dgm:spPr/>
      <dgm:t>
        <a:bodyPr/>
        <a:lstStyle/>
        <a:p>
          <a:endParaRPr lang="en-US"/>
        </a:p>
      </dgm:t>
    </dgm:pt>
    <dgm:pt modelId="{2CCC40A4-8583-472F-AFF4-886CF9D466AD}" type="pres">
      <dgm:prSet presAssocID="{BB5CDBAA-3EE8-42EC-B2F2-0A1DED8FEEC4}" presName="root" presStyleCnt="0">
        <dgm:presLayoutVars>
          <dgm:dir/>
          <dgm:resizeHandles val="exact"/>
        </dgm:presLayoutVars>
      </dgm:prSet>
      <dgm:spPr/>
    </dgm:pt>
    <dgm:pt modelId="{11BE8FDF-08B6-425C-9BAF-352077A423AE}" type="pres">
      <dgm:prSet presAssocID="{40B590D5-EF1A-464D-A919-E38F10BDF664}" presName="compNode" presStyleCnt="0"/>
      <dgm:spPr/>
    </dgm:pt>
    <dgm:pt modelId="{36EF14C3-7B06-4DA2-9D8E-E11209AA10F8}" type="pres">
      <dgm:prSet presAssocID="{40B590D5-EF1A-464D-A919-E38F10BDF664}" presName="bgRect" presStyleLbl="bgShp" presStyleIdx="0" presStyleCnt="3" custLinFactNeighborY="4087"/>
      <dgm:spPr/>
    </dgm:pt>
    <dgm:pt modelId="{ADBDB288-1DEF-4A4D-9E87-F8437E9F5D50}" type="pres">
      <dgm:prSet presAssocID="{40B590D5-EF1A-464D-A919-E38F10BDF66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3D79986-1F0E-4187-990F-14B6DEBB907D}" type="pres">
      <dgm:prSet presAssocID="{40B590D5-EF1A-464D-A919-E38F10BDF664}" presName="spaceRect" presStyleCnt="0"/>
      <dgm:spPr/>
    </dgm:pt>
    <dgm:pt modelId="{CDC16168-1B95-4EE1-81D4-E0A7B8CC7370}" type="pres">
      <dgm:prSet presAssocID="{40B590D5-EF1A-464D-A919-E38F10BDF664}" presName="parTx" presStyleLbl="revTx" presStyleIdx="0" presStyleCnt="3">
        <dgm:presLayoutVars>
          <dgm:chMax val="0"/>
          <dgm:chPref val="0"/>
        </dgm:presLayoutVars>
      </dgm:prSet>
      <dgm:spPr/>
    </dgm:pt>
    <dgm:pt modelId="{6F392369-E8F9-451E-9BF6-209BBE7D9B6D}" type="pres">
      <dgm:prSet presAssocID="{3DEAE2DB-E6A8-45B0-BF8E-40F6D9EEAE16}" presName="sibTrans" presStyleCnt="0"/>
      <dgm:spPr/>
    </dgm:pt>
    <dgm:pt modelId="{8F263512-FD4D-48AA-9DE7-A971EECEC92A}" type="pres">
      <dgm:prSet presAssocID="{AAA50E9B-BDA4-4D32-A2DE-1669BCA442C4}" presName="compNode" presStyleCnt="0"/>
      <dgm:spPr/>
    </dgm:pt>
    <dgm:pt modelId="{7C377FC9-9202-482D-8FB3-A80FC2B3B868}" type="pres">
      <dgm:prSet presAssocID="{AAA50E9B-BDA4-4D32-A2DE-1669BCA442C4}" presName="bgRect" presStyleLbl="bgShp" presStyleIdx="1" presStyleCnt="3"/>
      <dgm:spPr/>
    </dgm:pt>
    <dgm:pt modelId="{9F3FCC18-ED7F-47B7-91CF-73C10287F7AB}" type="pres">
      <dgm:prSet presAssocID="{AAA50E9B-BDA4-4D32-A2DE-1669BCA442C4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BCECCE3-3857-419C-AFF3-638128AF2152}" type="pres">
      <dgm:prSet presAssocID="{AAA50E9B-BDA4-4D32-A2DE-1669BCA442C4}" presName="spaceRect" presStyleCnt="0"/>
      <dgm:spPr/>
    </dgm:pt>
    <dgm:pt modelId="{569B415A-DFD1-46AB-9F8C-ADF96051B998}" type="pres">
      <dgm:prSet presAssocID="{AAA50E9B-BDA4-4D32-A2DE-1669BCA442C4}" presName="parTx" presStyleLbl="revTx" presStyleIdx="1" presStyleCnt="3">
        <dgm:presLayoutVars>
          <dgm:chMax val="0"/>
          <dgm:chPref val="0"/>
        </dgm:presLayoutVars>
      </dgm:prSet>
      <dgm:spPr/>
    </dgm:pt>
    <dgm:pt modelId="{055BCD21-F2A6-43C4-948A-7825F8C9BD36}" type="pres">
      <dgm:prSet presAssocID="{56A7A091-E4E0-489E-80BB-C79F1E9B279B}" presName="sibTrans" presStyleCnt="0"/>
      <dgm:spPr/>
    </dgm:pt>
    <dgm:pt modelId="{581EB5CD-52F2-49B7-93F3-75D47127BCD8}" type="pres">
      <dgm:prSet presAssocID="{80686367-1811-4A43-BBBF-3FD163A7BF17}" presName="compNode" presStyleCnt="0"/>
      <dgm:spPr/>
    </dgm:pt>
    <dgm:pt modelId="{AF01C59E-E92A-423F-9A43-AA218362040F}" type="pres">
      <dgm:prSet presAssocID="{80686367-1811-4A43-BBBF-3FD163A7BF17}" presName="bgRect" presStyleLbl="bgShp" presStyleIdx="2" presStyleCnt="3"/>
      <dgm:spPr/>
    </dgm:pt>
    <dgm:pt modelId="{4E4D4A0B-FE0C-4A43-AFEF-E8147931072B}" type="pres">
      <dgm:prSet presAssocID="{80686367-1811-4A43-BBBF-3FD163A7BF17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BBC6CA9-2E32-4221-9D83-2A65E4D300CC}" type="pres">
      <dgm:prSet presAssocID="{80686367-1811-4A43-BBBF-3FD163A7BF17}" presName="spaceRect" presStyleCnt="0"/>
      <dgm:spPr/>
    </dgm:pt>
    <dgm:pt modelId="{C6DC682B-9E12-48F1-9436-F8078E439779}" type="pres">
      <dgm:prSet presAssocID="{80686367-1811-4A43-BBBF-3FD163A7BF1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950F814-5C4C-4D77-B852-4FE142704AC4}" type="presOf" srcId="{80686367-1811-4A43-BBBF-3FD163A7BF17}" destId="{C6DC682B-9E12-48F1-9436-F8078E439779}" srcOrd="0" destOrd="0" presId="urn:microsoft.com/office/officeart/2018/2/layout/IconVerticalSolidList"/>
    <dgm:cxn modelId="{FA79EF49-9E41-4C52-8596-1BD87150C6E0}" srcId="{BB5CDBAA-3EE8-42EC-B2F2-0A1DED8FEEC4}" destId="{80686367-1811-4A43-BBBF-3FD163A7BF17}" srcOrd="2" destOrd="0" parTransId="{287D6A4A-A472-4E56-BC25-0EEDFA5086E2}" sibTransId="{8BADF21B-7583-46E3-BA9B-92AE776AC07D}"/>
    <dgm:cxn modelId="{7A06FF7D-3374-40A1-94A2-5FFCC71D2400}" srcId="{BB5CDBAA-3EE8-42EC-B2F2-0A1DED8FEEC4}" destId="{40B590D5-EF1A-464D-A919-E38F10BDF664}" srcOrd="0" destOrd="0" parTransId="{F6A651F4-8FF5-452D-9136-2EEF7AF9F2D1}" sibTransId="{3DEAE2DB-E6A8-45B0-BF8E-40F6D9EEAE16}"/>
    <dgm:cxn modelId="{BCD5479B-C2E9-400F-9704-027076CB3DE8}" type="presOf" srcId="{BB5CDBAA-3EE8-42EC-B2F2-0A1DED8FEEC4}" destId="{2CCC40A4-8583-472F-AFF4-886CF9D466AD}" srcOrd="0" destOrd="0" presId="urn:microsoft.com/office/officeart/2018/2/layout/IconVerticalSolidList"/>
    <dgm:cxn modelId="{3BF39E9C-836A-4C1C-A847-E61E76B80220}" type="presOf" srcId="{AAA50E9B-BDA4-4D32-A2DE-1669BCA442C4}" destId="{569B415A-DFD1-46AB-9F8C-ADF96051B998}" srcOrd="0" destOrd="0" presId="urn:microsoft.com/office/officeart/2018/2/layout/IconVerticalSolidList"/>
    <dgm:cxn modelId="{A4B787A8-DEE2-41DA-8ABB-9E38092DF69C}" type="presOf" srcId="{40B590D5-EF1A-464D-A919-E38F10BDF664}" destId="{CDC16168-1B95-4EE1-81D4-E0A7B8CC7370}" srcOrd="0" destOrd="0" presId="urn:microsoft.com/office/officeart/2018/2/layout/IconVerticalSolidList"/>
    <dgm:cxn modelId="{FD4B0EE1-DB23-4992-88DC-ECACC77DECB6}" srcId="{BB5CDBAA-3EE8-42EC-B2F2-0A1DED8FEEC4}" destId="{AAA50E9B-BDA4-4D32-A2DE-1669BCA442C4}" srcOrd="1" destOrd="0" parTransId="{0CBF30B5-258C-4050-B05B-37087BFC620D}" sibTransId="{56A7A091-E4E0-489E-80BB-C79F1E9B279B}"/>
    <dgm:cxn modelId="{039B57DD-7F3B-478C-8109-E3DB6DB70F34}" type="presParOf" srcId="{2CCC40A4-8583-472F-AFF4-886CF9D466AD}" destId="{11BE8FDF-08B6-425C-9BAF-352077A423AE}" srcOrd="0" destOrd="0" presId="urn:microsoft.com/office/officeart/2018/2/layout/IconVerticalSolidList"/>
    <dgm:cxn modelId="{A1187B56-78C3-44FA-8241-A75B15BDB45A}" type="presParOf" srcId="{11BE8FDF-08B6-425C-9BAF-352077A423AE}" destId="{36EF14C3-7B06-4DA2-9D8E-E11209AA10F8}" srcOrd="0" destOrd="0" presId="urn:microsoft.com/office/officeart/2018/2/layout/IconVerticalSolidList"/>
    <dgm:cxn modelId="{C592E001-3DC9-4704-97E2-BA04F0DC5514}" type="presParOf" srcId="{11BE8FDF-08B6-425C-9BAF-352077A423AE}" destId="{ADBDB288-1DEF-4A4D-9E87-F8437E9F5D50}" srcOrd="1" destOrd="0" presId="urn:microsoft.com/office/officeart/2018/2/layout/IconVerticalSolidList"/>
    <dgm:cxn modelId="{6DD38885-1306-4260-9240-CB9CD39E0413}" type="presParOf" srcId="{11BE8FDF-08B6-425C-9BAF-352077A423AE}" destId="{F3D79986-1F0E-4187-990F-14B6DEBB907D}" srcOrd="2" destOrd="0" presId="urn:microsoft.com/office/officeart/2018/2/layout/IconVerticalSolidList"/>
    <dgm:cxn modelId="{8BCE1360-5E63-4324-9BB4-5D507CB8905B}" type="presParOf" srcId="{11BE8FDF-08B6-425C-9BAF-352077A423AE}" destId="{CDC16168-1B95-4EE1-81D4-E0A7B8CC7370}" srcOrd="3" destOrd="0" presId="urn:microsoft.com/office/officeart/2018/2/layout/IconVerticalSolidList"/>
    <dgm:cxn modelId="{817F718B-FEB2-4398-95FC-196438A45637}" type="presParOf" srcId="{2CCC40A4-8583-472F-AFF4-886CF9D466AD}" destId="{6F392369-E8F9-451E-9BF6-209BBE7D9B6D}" srcOrd="1" destOrd="0" presId="urn:microsoft.com/office/officeart/2018/2/layout/IconVerticalSolidList"/>
    <dgm:cxn modelId="{F38C9170-5F5B-4948-8F76-7CF87D5E24FE}" type="presParOf" srcId="{2CCC40A4-8583-472F-AFF4-886CF9D466AD}" destId="{8F263512-FD4D-48AA-9DE7-A971EECEC92A}" srcOrd="2" destOrd="0" presId="urn:microsoft.com/office/officeart/2018/2/layout/IconVerticalSolidList"/>
    <dgm:cxn modelId="{AF36DB66-4754-40A9-8D28-527A31B9BE86}" type="presParOf" srcId="{8F263512-FD4D-48AA-9DE7-A971EECEC92A}" destId="{7C377FC9-9202-482D-8FB3-A80FC2B3B868}" srcOrd="0" destOrd="0" presId="urn:microsoft.com/office/officeart/2018/2/layout/IconVerticalSolidList"/>
    <dgm:cxn modelId="{489553A3-16E1-440B-BCA2-157370EEBE0A}" type="presParOf" srcId="{8F263512-FD4D-48AA-9DE7-A971EECEC92A}" destId="{9F3FCC18-ED7F-47B7-91CF-73C10287F7AB}" srcOrd="1" destOrd="0" presId="urn:microsoft.com/office/officeart/2018/2/layout/IconVerticalSolidList"/>
    <dgm:cxn modelId="{9085C7E5-DF38-45BE-B3BD-6E9893242DCC}" type="presParOf" srcId="{8F263512-FD4D-48AA-9DE7-A971EECEC92A}" destId="{ABCECCE3-3857-419C-AFF3-638128AF2152}" srcOrd="2" destOrd="0" presId="urn:microsoft.com/office/officeart/2018/2/layout/IconVerticalSolidList"/>
    <dgm:cxn modelId="{7532C6F2-B3C7-45DA-A9B2-633577F3385A}" type="presParOf" srcId="{8F263512-FD4D-48AA-9DE7-A971EECEC92A}" destId="{569B415A-DFD1-46AB-9F8C-ADF96051B998}" srcOrd="3" destOrd="0" presId="urn:microsoft.com/office/officeart/2018/2/layout/IconVerticalSolidList"/>
    <dgm:cxn modelId="{DE38A967-DE4B-4FC5-BBB1-23AD1DE90CE9}" type="presParOf" srcId="{2CCC40A4-8583-472F-AFF4-886CF9D466AD}" destId="{055BCD21-F2A6-43C4-948A-7825F8C9BD36}" srcOrd="3" destOrd="0" presId="urn:microsoft.com/office/officeart/2018/2/layout/IconVerticalSolidList"/>
    <dgm:cxn modelId="{7D1355CF-B0BB-4131-A4B8-BE41A3982EE5}" type="presParOf" srcId="{2CCC40A4-8583-472F-AFF4-886CF9D466AD}" destId="{581EB5CD-52F2-49B7-93F3-75D47127BCD8}" srcOrd="4" destOrd="0" presId="urn:microsoft.com/office/officeart/2018/2/layout/IconVerticalSolidList"/>
    <dgm:cxn modelId="{6AA32EC9-E0F1-4B63-82E2-2B3E750A956B}" type="presParOf" srcId="{581EB5CD-52F2-49B7-93F3-75D47127BCD8}" destId="{AF01C59E-E92A-423F-9A43-AA218362040F}" srcOrd="0" destOrd="0" presId="urn:microsoft.com/office/officeart/2018/2/layout/IconVerticalSolidList"/>
    <dgm:cxn modelId="{586C0B9C-2C86-4793-817D-03439B262886}" type="presParOf" srcId="{581EB5CD-52F2-49B7-93F3-75D47127BCD8}" destId="{4E4D4A0B-FE0C-4A43-AFEF-E8147931072B}" srcOrd="1" destOrd="0" presId="urn:microsoft.com/office/officeart/2018/2/layout/IconVerticalSolidList"/>
    <dgm:cxn modelId="{F0CA6EED-81E2-4B89-8A78-2B53C65A9BA0}" type="presParOf" srcId="{581EB5CD-52F2-49B7-93F3-75D47127BCD8}" destId="{8BBC6CA9-2E32-4221-9D83-2A65E4D300CC}" srcOrd="2" destOrd="0" presId="urn:microsoft.com/office/officeart/2018/2/layout/IconVerticalSolidList"/>
    <dgm:cxn modelId="{6C6995C5-96B2-468C-A041-1F6F81D9D00E}" type="presParOf" srcId="{581EB5CD-52F2-49B7-93F3-75D47127BCD8}" destId="{C6DC682B-9E12-48F1-9436-F8078E4397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F50D43-2DF2-4008-8BC6-6642DBEED7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4055D2-5F9D-4A76-BD65-9CE9440EFF54}">
      <dgm:prSet custT="1"/>
      <dgm:spPr/>
      <dgm:t>
        <a:bodyPr anchor="t"/>
        <a:lstStyle/>
        <a:p>
          <a:r>
            <a:rPr lang="en-US" sz="1800" dirty="0"/>
            <a:t>Contact your state legislators urging them to amend the law to relieve DOE’s obligation to provide space for charters in public schools or pay for their rent in private buildings.</a:t>
          </a:r>
        </a:p>
      </dgm:t>
    </dgm:pt>
    <dgm:pt modelId="{88D1C99F-3C10-45A4-8D50-B0FAA32E259D}" type="parTrans" cxnId="{C3927FC9-89A4-43C8-836D-045967FA623B}">
      <dgm:prSet/>
      <dgm:spPr/>
      <dgm:t>
        <a:bodyPr/>
        <a:lstStyle/>
        <a:p>
          <a:endParaRPr lang="en-US"/>
        </a:p>
      </dgm:t>
    </dgm:pt>
    <dgm:pt modelId="{033FCC52-B97E-47C7-9302-FC3F3549B73C}" type="sibTrans" cxnId="{C3927FC9-89A4-43C8-836D-045967FA623B}">
      <dgm:prSet/>
      <dgm:spPr/>
      <dgm:t>
        <a:bodyPr/>
        <a:lstStyle/>
        <a:p>
          <a:endParaRPr lang="en-US"/>
        </a:p>
      </dgm:t>
    </dgm:pt>
    <dgm:pt modelId="{B7261FC9-0E44-4550-B850-9CEA14E7C11A}">
      <dgm:prSet custT="1"/>
      <dgm:spPr/>
      <dgm:t>
        <a:bodyPr/>
        <a:lstStyle/>
        <a:p>
          <a:r>
            <a:rPr lang="en-US" sz="1800" b="0" i="0" dirty="0"/>
            <a:t>Join us in advocating for specific funding be allocated for class size reduction in next city budget and that the capital plan be expanded.</a:t>
          </a:r>
          <a:br>
            <a:rPr lang="en-US" sz="1400" b="0" i="0" dirty="0"/>
          </a:br>
          <a:endParaRPr lang="en-US" sz="1400" b="0" i="0" dirty="0"/>
        </a:p>
      </dgm:t>
    </dgm:pt>
    <dgm:pt modelId="{B9FBBAEE-A4D9-436E-812F-B1DE087F2528}" type="parTrans" cxnId="{B97957E5-A5A6-4F4B-9E59-BDB005B2612F}">
      <dgm:prSet/>
      <dgm:spPr/>
      <dgm:t>
        <a:bodyPr/>
        <a:lstStyle/>
        <a:p>
          <a:endParaRPr lang="en-US"/>
        </a:p>
      </dgm:t>
    </dgm:pt>
    <dgm:pt modelId="{05CA323B-D2E1-4DAC-B155-5ACC8EC6BC74}" type="sibTrans" cxnId="{B97957E5-A5A6-4F4B-9E59-BDB005B2612F}">
      <dgm:prSet/>
      <dgm:spPr/>
      <dgm:t>
        <a:bodyPr/>
        <a:lstStyle/>
        <a:p>
          <a:endParaRPr lang="en-US"/>
        </a:p>
      </dgm:t>
    </dgm:pt>
    <dgm:pt modelId="{457B3373-71A3-4B14-919F-79554C3E948B}">
      <dgm:prSet/>
      <dgm:spPr/>
      <dgm:t>
        <a:bodyPr/>
        <a:lstStyle/>
        <a:p>
          <a:r>
            <a:rPr lang="en-US" dirty="0"/>
            <a:t>City Hall Rally and hearings on class size to come. </a:t>
          </a:r>
        </a:p>
      </dgm:t>
    </dgm:pt>
    <dgm:pt modelId="{A02DA52A-6247-4414-843E-0F88CA5D73F3}" type="parTrans" cxnId="{B5EC0421-1B28-4BB7-AD7E-45A88067495B}">
      <dgm:prSet/>
      <dgm:spPr/>
      <dgm:t>
        <a:bodyPr/>
        <a:lstStyle/>
        <a:p>
          <a:endParaRPr lang="en-US"/>
        </a:p>
      </dgm:t>
    </dgm:pt>
    <dgm:pt modelId="{005B339B-BD86-4610-ACE2-F0A7AC11D5EC}" type="sibTrans" cxnId="{B5EC0421-1B28-4BB7-AD7E-45A88067495B}">
      <dgm:prSet/>
      <dgm:spPr/>
      <dgm:t>
        <a:bodyPr/>
        <a:lstStyle/>
        <a:p>
          <a:endParaRPr lang="en-US"/>
        </a:p>
      </dgm:t>
    </dgm:pt>
    <dgm:pt modelId="{04945800-8A56-47A0-BB41-3263D0C54C97}">
      <dgm:prSet/>
      <dgm:spPr/>
      <dgm:t>
        <a:bodyPr/>
        <a:lstStyle/>
        <a:p>
          <a:r>
            <a:rPr lang="en-US" dirty="0"/>
            <a:t>We’re co-sponsoring a Parent Action Conference with NYC Kids PAC on March 7, 2020 with panels &amp; workshops to explore these issues and more.</a:t>
          </a:r>
        </a:p>
      </dgm:t>
    </dgm:pt>
    <dgm:pt modelId="{21AEF21E-A446-4038-8532-E9B1D68BC7A3}" type="parTrans" cxnId="{AD8A7A1A-BC3B-4FF9-A423-4466F909AD75}">
      <dgm:prSet/>
      <dgm:spPr/>
      <dgm:t>
        <a:bodyPr/>
        <a:lstStyle/>
        <a:p>
          <a:endParaRPr lang="en-US"/>
        </a:p>
      </dgm:t>
    </dgm:pt>
    <dgm:pt modelId="{6B44954C-98C3-435A-A059-46EEA2AF3B84}" type="sibTrans" cxnId="{AD8A7A1A-BC3B-4FF9-A423-4466F909AD75}">
      <dgm:prSet/>
      <dgm:spPr/>
      <dgm:t>
        <a:bodyPr/>
        <a:lstStyle/>
        <a:p>
          <a:endParaRPr lang="en-US"/>
        </a:p>
      </dgm:t>
    </dgm:pt>
    <dgm:pt modelId="{762B1224-4933-4587-85FD-C7A826800C12}">
      <dgm:prSet/>
      <dgm:spPr/>
      <dgm:t>
        <a:bodyPr/>
        <a:lstStyle/>
        <a:p>
          <a:r>
            <a:rPr lang="en-US" b="1" i="1" dirty="0"/>
            <a:t>Sign up for our newsletter for updates at </a:t>
          </a:r>
          <a:r>
            <a:rPr lang="en-US" b="1" i="1" dirty="0">
              <a:hlinkClick xmlns:r="http://schemas.openxmlformats.org/officeDocument/2006/relationships" r:id="rId1"/>
            </a:rPr>
            <a:t>www.classsizematters.org</a:t>
          </a:r>
          <a:endParaRPr lang="en-US" dirty="0"/>
        </a:p>
      </dgm:t>
    </dgm:pt>
    <dgm:pt modelId="{76DE8A9E-4CB2-44B8-8915-F39ABF78698A}" type="parTrans" cxnId="{9FF455A2-A675-49C2-9685-FF1DF6980379}">
      <dgm:prSet/>
      <dgm:spPr/>
      <dgm:t>
        <a:bodyPr/>
        <a:lstStyle/>
        <a:p>
          <a:endParaRPr lang="en-US"/>
        </a:p>
      </dgm:t>
    </dgm:pt>
    <dgm:pt modelId="{AB9C5850-7040-436E-972D-F30802232E8A}" type="sibTrans" cxnId="{9FF455A2-A675-49C2-9685-FF1DF6980379}">
      <dgm:prSet/>
      <dgm:spPr/>
      <dgm:t>
        <a:bodyPr/>
        <a:lstStyle/>
        <a:p>
          <a:endParaRPr lang="en-US"/>
        </a:p>
      </dgm:t>
    </dgm:pt>
    <dgm:pt modelId="{DEF891F2-7BAF-449A-8777-6C2FAFE00155}" type="pres">
      <dgm:prSet presAssocID="{3BF50D43-2DF2-4008-8BC6-6642DBEED70A}" presName="root" presStyleCnt="0">
        <dgm:presLayoutVars>
          <dgm:dir/>
          <dgm:resizeHandles val="exact"/>
        </dgm:presLayoutVars>
      </dgm:prSet>
      <dgm:spPr/>
    </dgm:pt>
    <dgm:pt modelId="{B73AAD90-2841-4FBA-BA9B-00455E5245DF}" type="pres">
      <dgm:prSet presAssocID="{FB4055D2-5F9D-4A76-BD65-9CE9440EFF54}" presName="compNode" presStyleCnt="0"/>
      <dgm:spPr/>
    </dgm:pt>
    <dgm:pt modelId="{1411D4CF-CEDC-4DB8-BAEB-63ED28F899C7}" type="pres">
      <dgm:prSet presAssocID="{FB4055D2-5F9D-4A76-BD65-9CE9440EFF54}" presName="bgRect" presStyleLbl="bgShp" presStyleIdx="0" presStyleCnt="5" custLinFactNeighborX="1555" custLinFactNeighborY="-452"/>
      <dgm:spPr/>
    </dgm:pt>
    <dgm:pt modelId="{C2A0F08E-FF87-4041-8568-3F02C8862CE7}" type="pres">
      <dgm:prSet presAssocID="{FB4055D2-5F9D-4A76-BD65-9CE9440EFF54}" presName="iconRect" presStyleLbl="node1" presStyleIdx="0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CAADCE5-0578-426F-A77E-CD1F931F352D}" type="pres">
      <dgm:prSet presAssocID="{FB4055D2-5F9D-4A76-BD65-9CE9440EFF54}" presName="spaceRect" presStyleCnt="0"/>
      <dgm:spPr/>
    </dgm:pt>
    <dgm:pt modelId="{0F802BF9-9049-43EF-A4D6-201AD7E2B9AE}" type="pres">
      <dgm:prSet presAssocID="{FB4055D2-5F9D-4A76-BD65-9CE9440EFF54}" presName="parTx" presStyleLbl="revTx" presStyleIdx="0" presStyleCnt="5" custScaleX="104783" custScaleY="100000" custLinFactNeighborX="937" custLinFactNeighborY="-763">
        <dgm:presLayoutVars>
          <dgm:chMax val="0"/>
          <dgm:chPref val="0"/>
        </dgm:presLayoutVars>
      </dgm:prSet>
      <dgm:spPr/>
    </dgm:pt>
    <dgm:pt modelId="{A5D8BC82-E3DC-428E-BB6E-8CF88B16BB9B}" type="pres">
      <dgm:prSet presAssocID="{033FCC52-B97E-47C7-9302-FC3F3549B73C}" presName="sibTrans" presStyleCnt="0"/>
      <dgm:spPr/>
    </dgm:pt>
    <dgm:pt modelId="{1DD890A7-195F-497D-B985-A266E6286AD7}" type="pres">
      <dgm:prSet presAssocID="{B7261FC9-0E44-4550-B850-9CEA14E7C11A}" presName="compNode" presStyleCnt="0"/>
      <dgm:spPr/>
    </dgm:pt>
    <dgm:pt modelId="{C1313CAE-DA1C-421C-A8DA-5EED36710DB6}" type="pres">
      <dgm:prSet presAssocID="{B7261FC9-0E44-4550-B850-9CEA14E7C11A}" presName="bgRect" presStyleLbl="bgShp" presStyleIdx="1" presStyleCnt="5" custLinFactNeighborX="764" custLinFactNeighborY="-2630"/>
      <dgm:spPr/>
    </dgm:pt>
    <dgm:pt modelId="{824592DE-F472-4E61-B133-5568FCAA6D26}" type="pres">
      <dgm:prSet presAssocID="{B7261FC9-0E44-4550-B850-9CEA14E7C11A}" presName="iconRect" presStyleLbl="node1" presStyleIdx="1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1296DCC-2FBD-41EB-A5C8-6A083ADC967E}" type="pres">
      <dgm:prSet presAssocID="{B7261FC9-0E44-4550-B850-9CEA14E7C11A}" presName="spaceRect" presStyleCnt="0"/>
      <dgm:spPr/>
    </dgm:pt>
    <dgm:pt modelId="{13734841-A8BA-4109-ACAA-3AA21DDF1B2E}" type="pres">
      <dgm:prSet presAssocID="{B7261FC9-0E44-4550-B850-9CEA14E7C11A}" presName="parTx" presStyleLbl="revTx" presStyleIdx="1" presStyleCnt="5">
        <dgm:presLayoutVars>
          <dgm:chMax val="0"/>
          <dgm:chPref val="0"/>
        </dgm:presLayoutVars>
      </dgm:prSet>
      <dgm:spPr/>
    </dgm:pt>
    <dgm:pt modelId="{AEF81915-785D-4791-BC96-327F4200846F}" type="pres">
      <dgm:prSet presAssocID="{05CA323B-D2E1-4DAC-B155-5ACC8EC6BC74}" presName="sibTrans" presStyleCnt="0"/>
      <dgm:spPr/>
    </dgm:pt>
    <dgm:pt modelId="{92305DF1-6CFC-4D4C-B916-C9A08DDC7207}" type="pres">
      <dgm:prSet presAssocID="{457B3373-71A3-4B14-919F-79554C3E948B}" presName="compNode" presStyleCnt="0"/>
      <dgm:spPr/>
    </dgm:pt>
    <dgm:pt modelId="{96BF34B5-0A50-4EBB-822A-06B85642CB05}" type="pres">
      <dgm:prSet presAssocID="{457B3373-71A3-4B14-919F-79554C3E948B}" presName="bgRect" presStyleLbl="bgShp" presStyleIdx="2" presStyleCnt="5" custLinFactNeighborX="-395" custLinFactNeighborY="-4939"/>
      <dgm:spPr/>
    </dgm:pt>
    <dgm:pt modelId="{CB922C8B-1F90-4517-B3CA-35714FF28BCF}" type="pres">
      <dgm:prSet presAssocID="{457B3373-71A3-4B14-919F-79554C3E948B}" presName="iconRect" presStyleLbl="node1" presStyleIdx="2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674DA198-50CC-42E8-98CD-697A54452A59}" type="pres">
      <dgm:prSet presAssocID="{457B3373-71A3-4B14-919F-79554C3E948B}" presName="spaceRect" presStyleCnt="0"/>
      <dgm:spPr/>
    </dgm:pt>
    <dgm:pt modelId="{EF4478D1-EDAC-43E3-9278-620ED7FA5D14}" type="pres">
      <dgm:prSet presAssocID="{457B3373-71A3-4B14-919F-79554C3E948B}" presName="parTx" presStyleLbl="revTx" presStyleIdx="2" presStyleCnt="5" custLinFactNeighborX="-468" custLinFactNeighborY="-9622">
        <dgm:presLayoutVars>
          <dgm:chMax val="0"/>
          <dgm:chPref val="0"/>
        </dgm:presLayoutVars>
      </dgm:prSet>
      <dgm:spPr/>
    </dgm:pt>
    <dgm:pt modelId="{28C61861-DE59-4BE2-8767-56563F3EA538}" type="pres">
      <dgm:prSet presAssocID="{005B339B-BD86-4610-ACE2-F0A7AC11D5EC}" presName="sibTrans" presStyleCnt="0"/>
      <dgm:spPr/>
    </dgm:pt>
    <dgm:pt modelId="{DE9605E0-EFC0-499C-8FB0-2F448FAAACCB}" type="pres">
      <dgm:prSet presAssocID="{04945800-8A56-47A0-BB41-3263D0C54C97}" presName="compNode" presStyleCnt="0"/>
      <dgm:spPr/>
    </dgm:pt>
    <dgm:pt modelId="{DFFC16A2-BA53-4B61-960C-24EE6BB315F6}" type="pres">
      <dgm:prSet presAssocID="{04945800-8A56-47A0-BB41-3263D0C54C97}" presName="bgRect" presStyleLbl="bgShp" presStyleIdx="3" presStyleCnt="5"/>
      <dgm:spPr/>
    </dgm:pt>
    <dgm:pt modelId="{D1CCACE2-2C80-46C8-9ABA-A759F263A59E}" type="pres">
      <dgm:prSet presAssocID="{04945800-8A56-47A0-BB41-3263D0C54C97}" presName="iconRect" presStyleLbl="node1" presStyleIdx="3" presStyleCnt="5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6DAC4BEA-89E2-45FC-BD29-C2DD707BE1DD}" type="pres">
      <dgm:prSet presAssocID="{04945800-8A56-47A0-BB41-3263D0C54C97}" presName="spaceRect" presStyleCnt="0"/>
      <dgm:spPr/>
    </dgm:pt>
    <dgm:pt modelId="{B7A87566-170D-4ECC-9371-98ABC7FD5A3A}" type="pres">
      <dgm:prSet presAssocID="{04945800-8A56-47A0-BB41-3263D0C54C97}" presName="parTx" presStyleLbl="revTx" presStyleIdx="3" presStyleCnt="5" custLinFactNeighborY="-4754">
        <dgm:presLayoutVars>
          <dgm:chMax val="0"/>
          <dgm:chPref val="0"/>
        </dgm:presLayoutVars>
      </dgm:prSet>
      <dgm:spPr/>
    </dgm:pt>
    <dgm:pt modelId="{663B430E-E482-4523-AD01-FC96B7D570A1}" type="pres">
      <dgm:prSet presAssocID="{6B44954C-98C3-435A-A059-46EEA2AF3B84}" presName="sibTrans" presStyleCnt="0"/>
      <dgm:spPr/>
    </dgm:pt>
    <dgm:pt modelId="{7DD3D720-ADDB-4866-97C5-8710444DB233}" type="pres">
      <dgm:prSet presAssocID="{762B1224-4933-4587-85FD-C7A826800C12}" presName="compNode" presStyleCnt="0"/>
      <dgm:spPr/>
    </dgm:pt>
    <dgm:pt modelId="{D2F3E1F8-C5EB-405C-9166-820813FA06A3}" type="pres">
      <dgm:prSet presAssocID="{762B1224-4933-4587-85FD-C7A826800C12}" presName="bgRect" presStyleLbl="bgShp" presStyleIdx="4" presStyleCnt="5"/>
      <dgm:spPr/>
    </dgm:pt>
    <dgm:pt modelId="{2FD40062-E88D-4DA6-8570-FD11C29AFCF9}" type="pres">
      <dgm:prSet presAssocID="{762B1224-4933-4587-85FD-C7A826800C12}" presName="iconRect" presStyleLbl="node1" presStyleIdx="4" presStyleCnt="5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703B8CF-AEDF-4D34-94A9-6DCAEEB6BEAE}" type="pres">
      <dgm:prSet presAssocID="{762B1224-4933-4587-85FD-C7A826800C12}" presName="spaceRect" presStyleCnt="0"/>
      <dgm:spPr/>
    </dgm:pt>
    <dgm:pt modelId="{8D02E3B7-D09D-40EF-9246-D7A697357069}" type="pres">
      <dgm:prSet presAssocID="{762B1224-4933-4587-85FD-C7A826800C12}" presName="parTx" presStyleLbl="revTx" presStyleIdx="4" presStyleCnt="5" custLinFactNeighborX="1171" custLinFactNeighborY="-4977">
        <dgm:presLayoutVars>
          <dgm:chMax val="0"/>
          <dgm:chPref val="0"/>
        </dgm:presLayoutVars>
      </dgm:prSet>
      <dgm:spPr/>
    </dgm:pt>
  </dgm:ptLst>
  <dgm:cxnLst>
    <dgm:cxn modelId="{AD8A7A1A-BC3B-4FF9-A423-4466F909AD75}" srcId="{3BF50D43-2DF2-4008-8BC6-6642DBEED70A}" destId="{04945800-8A56-47A0-BB41-3263D0C54C97}" srcOrd="3" destOrd="0" parTransId="{21AEF21E-A446-4038-8532-E9B1D68BC7A3}" sibTransId="{6B44954C-98C3-435A-A059-46EEA2AF3B84}"/>
    <dgm:cxn modelId="{B5EC0421-1B28-4BB7-AD7E-45A88067495B}" srcId="{3BF50D43-2DF2-4008-8BC6-6642DBEED70A}" destId="{457B3373-71A3-4B14-919F-79554C3E948B}" srcOrd="2" destOrd="0" parTransId="{A02DA52A-6247-4414-843E-0F88CA5D73F3}" sibTransId="{005B339B-BD86-4610-ACE2-F0A7AC11D5EC}"/>
    <dgm:cxn modelId="{7F452693-B484-477E-A1C9-5C69C1DF0FBC}" type="presOf" srcId="{762B1224-4933-4587-85FD-C7A826800C12}" destId="{8D02E3B7-D09D-40EF-9246-D7A697357069}" srcOrd="0" destOrd="0" presId="urn:microsoft.com/office/officeart/2018/2/layout/IconVerticalSolidList"/>
    <dgm:cxn modelId="{131FE39A-C24E-45DC-959A-97FF5CA89E3C}" type="presOf" srcId="{FB4055D2-5F9D-4A76-BD65-9CE9440EFF54}" destId="{0F802BF9-9049-43EF-A4D6-201AD7E2B9AE}" srcOrd="0" destOrd="0" presId="urn:microsoft.com/office/officeart/2018/2/layout/IconVerticalSolidList"/>
    <dgm:cxn modelId="{9FF455A2-A675-49C2-9685-FF1DF6980379}" srcId="{3BF50D43-2DF2-4008-8BC6-6642DBEED70A}" destId="{762B1224-4933-4587-85FD-C7A826800C12}" srcOrd="4" destOrd="0" parTransId="{76DE8A9E-4CB2-44B8-8915-F39ABF78698A}" sibTransId="{AB9C5850-7040-436E-972D-F30802232E8A}"/>
    <dgm:cxn modelId="{B67E27A9-9C83-4DEC-BA36-4C4C6C4A0921}" type="presOf" srcId="{3BF50D43-2DF2-4008-8BC6-6642DBEED70A}" destId="{DEF891F2-7BAF-449A-8777-6C2FAFE00155}" srcOrd="0" destOrd="0" presId="urn:microsoft.com/office/officeart/2018/2/layout/IconVerticalSolidList"/>
    <dgm:cxn modelId="{9FE98BB1-7857-4298-942E-EC8DA7AAA5DE}" type="presOf" srcId="{B7261FC9-0E44-4550-B850-9CEA14E7C11A}" destId="{13734841-A8BA-4109-ACAA-3AA21DDF1B2E}" srcOrd="0" destOrd="0" presId="urn:microsoft.com/office/officeart/2018/2/layout/IconVerticalSolidList"/>
    <dgm:cxn modelId="{8AC7D5C6-888E-4152-9600-EB7882AD2631}" type="presOf" srcId="{04945800-8A56-47A0-BB41-3263D0C54C97}" destId="{B7A87566-170D-4ECC-9371-98ABC7FD5A3A}" srcOrd="0" destOrd="0" presId="urn:microsoft.com/office/officeart/2018/2/layout/IconVerticalSolidList"/>
    <dgm:cxn modelId="{C3927FC9-89A4-43C8-836D-045967FA623B}" srcId="{3BF50D43-2DF2-4008-8BC6-6642DBEED70A}" destId="{FB4055D2-5F9D-4A76-BD65-9CE9440EFF54}" srcOrd="0" destOrd="0" parTransId="{88D1C99F-3C10-45A4-8D50-B0FAA32E259D}" sibTransId="{033FCC52-B97E-47C7-9302-FC3F3549B73C}"/>
    <dgm:cxn modelId="{B97957E5-A5A6-4F4B-9E59-BDB005B2612F}" srcId="{3BF50D43-2DF2-4008-8BC6-6642DBEED70A}" destId="{B7261FC9-0E44-4550-B850-9CEA14E7C11A}" srcOrd="1" destOrd="0" parTransId="{B9FBBAEE-A4D9-436E-812F-B1DE087F2528}" sibTransId="{05CA323B-D2E1-4DAC-B155-5ACC8EC6BC74}"/>
    <dgm:cxn modelId="{F5F13DE7-F27E-414E-A0F7-8E303B6D0C1D}" type="presOf" srcId="{457B3373-71A3-4B14-919F-79554C3E948B}" destId="{EF4478D1-EDAC-43E3-9278-620ED7FA5D14}" srcOrd="0" destOrd="0" presId="urn:microsoft.com/office/officeart/2018/2/layout/IconVerticalSolidList"/>
    <dgm:cxn modelId="{15B3D6E4-C613-47DE-8552-D9D2EA9DEB5C}" type="presParOf" srcId="{DEF891F2-7BAF-449A-8777-6C2FAFE00155}" destId="{B73AAD90-2841-4FBA-BA9B-00455E5245DF}" srcOrd="0" destOrd="0" presId="urn:microsoft.com/office/officeart/2018/2/layout/IconVerticalSolidList"/>
    <dgm:cxn modelId="{16EF769E-63B0-4891-8154-1954ACE6F95F}" type="presParOf" srcId="{B73AAD90-2841-4FBA-BA9B-00455E5245DF}" destId="{1411D4CF-CEDC-4DB8-BAEB-63ED28F899C7}" srcOrd="0" destOrd="0" presId="urn:microsoft.com/office/officeart/2018/2/layout/IconVerticalSolidList"/>
    <dgm:cxn modelId="{0B9BBD38-644F-495C-907E-6EADBF86E984}" type="presParOf" srcId="{B73AAD90-2841-4FBA-BA9B-00455E5245DF}" destId="{C2A0F08E-FF87-4041-8568-3F02C8862CE7}" srcOrd="1" destOrd="0" presId="urn:microsoft.com/office/officeart/2018/2/layout/IconVerticalSolidList"/>
    <dgm:cxn modelId="{21745660-8090-4CCF-A1ED-86AC13D02705}" type="presParOf" srcId="{B73AAD90-2841-4FBA-BA9B-00455E5245DF}" destId="{6CAADCE5-0578-426F-A77E-CD1F931F352D}" srcOrd="2" destOrd="0" presId="urn:microsoft.com/office/officeart/2018/2/layout/IconVerticalSolidList"/>
    <dgm:cxn modelId="{0B4C6D56-0005-4207-80D7-A5229641924E}" type="presParOf" srcId="{B73AAD90-2841-4FBA-BA9B-00455E5245DF}" destId="{0F802BF9-9049-43EF-A4D6-201AD7E2B9AE}" srcOrd="3" destOrd="0" presId="urn:microsoft.com/office/officeart/2018/2/layout/IconVerticalSolidList"/>
    <dgm:cxn modelId="{B6CD994C-3AB1-4E96-9A81-935D01E7DD14}" type="presParOf" srcId="{DEF891F2-7BAF-449A-8777-6C2FAFE00155}" destId="{A5D8BC82-E3DC-428E-BB6E-8CF88B16BB9B}" srcOrd="1" destOrd="0" presId="urn:microsoft.com/office/officeart/2018/2/layout/IconVerticalSolidList"/>
    <dgm:cxn modelId="{D0B9DA34-1B8C-435D-A4E0-B3A60070D91A}" type="presParOf" srcId="{DEF891F2-7BAF-449A-8777-6C2FAFE00155}" destId="{1DD890A7-195F-497D-B985-A266E6286AD7}" srcOrd="2" destOrd="0" presId="urn:microsoft.com/office/officeart/2018/2/layout/IconVerticalSolidList"/>
    <dgm:cxn modelId="{D48922E0-0566-44F9-B9AC-C61D4793852E}" type="presParOf" srcId="{1DD890A7-195F-497D-B985-A266E6286AD7}" destId="{C1313CAE-DA1C-421C-A8DA-5EED36710DB6}" srcOrd="0" destOrd="0" presId="urn:microsoft.com/office/officeart/2018/2/layout/IconVerticalSolidList"/>
    <dgm:cxn modelId="{9D71FF19-2270-4E70-84B9-363054F1BA91}" type="presParOf" srcId="{1DD890A7-195F-497D-B985-A266E6286AD7}" destId="{824592DE-F472-4E61-B133-5568FCAA6D26}" srcOrd="1" destOrd="0" presId="urn:microsoft.com/office/officeart/2018/2/layout/IconVerticalSolidList"/>
    <dgm:cxn modelId="{CDB995D9-0382-46D9-9D82-0A91754A93C3}" type="presParOf" srcId="{1DD890A7-195F-497D-B985-A266E6286AD7}" destId="{A1296DCC-2FBD-41EB-A5C8-6A083ADC967E}" srcOrd="2" destOrd="0" presId="urn:microsoft.com/office/officeart/2018/2/layout/IconVerticalSolidList"/>
    <dgm:cxn modelId="{BDDAAFB1-A032-475B-9BD7-67F2EB7EB40C}" type="presParOf" srcId="{1DD890A7-195F-497D-B985-A266E6286AD7}" destId="{13734841-A8BA-4109-ACAA-3AA21DDF1B2E}" srcOrd="3" destOrd="0" presId="urn:microsoft.com/office/officeart/2018/2/layout/IconVerticalSolidList"/>
    <dgm:cxn modelId="{F592BD87-2841-4C43-87FF-41CAEFE3FE8E}" type="presParOf" srcId="{DEF891F2-7BAF-449A-8777-6C2FAFE00155}" destId="{AEF81915-785D-4791-BC96-327F4200846F}" srcOrd="3" destOrd="0" presId="urn:microsoft.com/office/officeart/2018/2/layout/IconVerticalSolidList"/>
    <dgm:cxn modelId="{4315D5A8-B30F-4858-8ED8-281CC3C95F0E}" type="presParOf" srcId="{DEF891F2-7BAF-449A-8777-6C2FAFE00155}" destId="{92305DF1-6CFC-4D4C-B916-C9A08DDC7207}" srcOrd="4" destOrd="0" presId="urn:microsoft.com/office/officeart/2018/2/layout/IconVerticalSolidList"/>
    <dgm:cxn modelId="{629223D8-FB66-4C7D-ABFC-9B68D71AA4ED}" type="presParOf" srcId="{92305DF1-6CFC-4D4C-B916-C9A08DDC7207}" destId="{96BF34B5-0A50-4EBB-822A-06B85642CB05}" srcOrd="0" destOrd="0" presId="urn:microsoft.com/office/officeart/2018/2/layout/IconVerticalSolidList"/>
    <dgm:cxn modelId="{E9FBEFA5-BFD9-4ABD-9F71-CE0851964654}" type="presParOf" srcId="{92305DF1-6CFC-4D4C-B916-C9A08DDC7207}" destId="{CB922C8B-1F90-4517-B3CA-35714FF28BCF}" srcOrd="1" destOrd="0" presId="urn:microsoft.com/office/officeart/2018/2/layout/IconVerticalSolidList"/>
    <dgm:cxn modelId="{DA0889B4-3964-45CF-865D-405ECAE3B2AE}" type="presParOf" srcId="{92305DF1-6CFC-4D4C-B916-C9A08DDC7207}" destId="{674DA198-50CC-42E8-98CD-697A54452A59}" srcOrd="2" destOrd="0" presId="urn:microsoft.com/office/officeart/2018/2/layout/IconVerticalSolidList"/>
    <dgm:cxn modelId="{C2CA9C89-D444-4B81-91CF-75F880E981D2}" type="presParOf" srcId="{92305DF1-6CFC-4D4C-B916-C9A08DDC7207}" destId="{EF4478D1-EDAC-43E3-9278-620ED7FA5D14}" srcOrd="3" destOrd="0" presId="urn:microsoft.com/office/officeart/2018/2/layout/IconVerticalSolidList"/>
    <dgm:cxn modelId="{BE3E5F7C-D8D8-4806-BC8D-DEE61A615F87}" type="presParOf" srcId="{DEF891F2-7BAF-449A-8777-6C2FAFE00155}" destId="{28C61861-DE59-4BE2-8767-56563F3EA538}" srcOrd="5" destOrd="0" presId="urn:microsoft.com/office/officeart/2018/2/layout/IconVerticalSolidList"/>
    <dgm:cxn modelId="{58FB9B95-2B51-49C3-8ACA-585365C0DF9F}" type="presParOf" srcId="{DEF891F2-7BAF-449A-8777-6C2FAFE00155}" destId="{DE9605E0-EFC0-499C-8FB0-2F448FAAACCB}" srcOrd="6" destOrd="0" presId="urn:microsoft.com/office/officeart/2018/2/layout/IconVerticalSolidList"/>
    <dgm:cxn modelId="{5F5A9DF7-2ECE-46A5-8D99-A06698F155D9}" type="presParOf" srcId="{DE9605E0-EFC0-499C-8FB0-2F448FAAACCB}" destId="{DFFC16A2-BA53-4B61-960C-24EE6BB315F6}" srcOrd="0" destOrd="0" presId="urn:microsoft.com/office/officeart/2018/2/layout/IconVerticalSolidList"/>
    <dgm:cxn modelId="{89D48C55-DDE8-4396-B713-111A354139CF}" type="presParOf" srcId="{DE9605E0-EFC0-499C-8FB0-2F448FAAACCB}" destId="{D1CCACE2-2C80-46C8-9ABA-A759F263A59E}" srcOrd="1" destOrd="0" presId="urn:microsoft.com/office/officeart/2018/2/layout/IconVerticalSolidList"/>
    <dgm:cxn modelId="{E52A7AA4-D28C-441C-A65B-4F4951545968}" type="presParOf" srcId="{DE9605E0-EFC0-499C-8FB0-2F448FAAACCB}" destId="{6DAC4BEA-89E2-45FC-BD29-C2DD707BE1DD}" srcOrd="2" destOrd="0" presId="urn:microsoft.com/office/officeart/2018/2/layout/IconVerticalSolidList"/>
    <dgm:cxn modelId="{1D9042ED-FABD-4520-B35E-0B67B20768BD}" type="presParOf" srcId="{DE9605E0-EFC0-499C-8FB0-2F448FAAACCB}" destId="{B7A87566-170D-4ECC-9371-98ABC7FD5A3A}" srcOrd="3" destOrd="0" presId="urn:microsoft.com/office/officeart/2018/2/layout/IconVerticalSolidList"/>
    <dgm:cxn modelId="{CB3EA7E3-AB21-452D-BDB7-21F2F1C71F7D}" type="presParOf" srcId="{DEF891F2-7BAF-449A-8777-6C2FAFE00155}" destId="{663B430E-E482-4523-AD01-FC96B7D570A1}" srcOrd="7" destOrd="0" presId="urn:microsoft.com/office/officeart/2018/2/layout/IconVerticalSolidList"/>
    <dgm:cxn modelId="{64C3D62D-52F1-4004-B7E7-FDF029CA792B}" type="presParOf" srcId="{DEF891F2-7BAF-449A-8777-6C2FAFE00155}" destId="{7DD3D720-ADDB-4866-97C5-8710444DB233}" srcOrd="8" destOrd="0" presId="urn:microsoft.com/office/officeart/2018/2/layout/IconVerticalSolidList"/>
    <dgm:cxn modelId="{BBF42A2C-C1D2-4333-B132-0961DF020058}" type="presParOf" srcId="{7DD3D720-ADDB-4866-97C5-8710444DB233}" destId="{D2F3E1F8-C5EB-405C-9166-820813FA06A3}" srcOrd="0" destOrd="0" presId="urn:microsoft.com/office/officeart/2018/2/layout/IconVerticalSolidList"/>
    <dgm:cxn modelId="{5D18A237-E9A8-4C0C-A36C-DB63D178CFD8}" type="presParOf" srcId="{7DD3D720-ADDB-4866-97C5-8710444DB233}" destId="{2FD40062-E88D-4DA6-8570-FD11C29AFCF9}" srcOrd="1" destOrd="0" presId="urn:microsoft.com/office/officeart/2018/2/layout/IconVerticalSolidList"/>
    <dgm:cxn modelId="{BC98C88C-CA17-484A-A52F-2DEE44EDA5EC}" type="presParOf" srcId="{7DD3D720-ADDB-4866-97C5-8710444DB233}" destId="{5703B8CF-AEDF-4D34-94A9-6DCAEEB6BEAE}" srcOrd="2" destOrd="0" presId="urn:microsoft.com/office/officeart/2018/2/layout/IconVerticalSolidList"/>
    <dgm:cxn modelId="{F5697F4C-CEEF-4C0C-87D5-6297E91D6664}" type="presParOf" srcId="{7DD3D720-ADDB-4866-97C5-8710444DB233}" destId="{8D02E3B7-D09D-40EF-9246-D7A6973570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07657-E40A-4CCC-8A05-BF2C4D118BD8}">
      <dsp:nvSpPr>
        <dsp:cNvPr id="0" name=""/>
        <dsp:cNvSpPr/>
      </dsp:nvSpPr>
      <dsp:spPr>
        <a:xfrm>
          <a:off x="0" y="5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DEC5F-2A4C-4917-9DCB-43447AC298B3}">
      <dsp:nvSpPr>
        <dsp:cNvPr id="0" name=""/>
        <dsp:cNvSpPr/>
      </dsp:nvSpPr>
      <dsp:spPr>
        <a:xfrm>
          <a:off x="255029" y="203685"/>
          <a:ext cx="446191" cy="4461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932A6-A08D-4ADD-95DB-B08526EAFB01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25 students per class in Kindergarten</a:t>
          </a:r>
        </a:p>
      </dsp:txBody>
      <dsp:txXfrm>
        <a:off x="937002" y="1903"/>
        <a:ext cx="5576601" cy="811257"/>
      </dsp:txXfrm>
    </dsp:sp>
    <dsp:sp modelId="{2ABDF121-3A09-4E2B-A63F-3A01D1CCC257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7C75F-6D5C-4739-AC77-F32DAB2A9C9C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31001-B23B-4676-BCC0-D802E694C6C6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32 students per class in elementary grades</a:t>
          </a:r>
        </a:p>
      </dsp:txBody>
      <dsp:txXfrm>
        <a:off x="937002" y="1015975"/>
        <a:ext cx="5576601" cy="811257"/>
      </dsp:txXfrm>
    </dsp:sp>
    <dsp:sp modelId="{77313CD2-84C4-4222-B740-E9715F222763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63777-C86D-42C2-856D-834638D5595A}">
      <dsp:nvSpPr>
        <dsp:cNvPr id="0" name=""/>
        <dsp:cNvSpPr/>
      </dsp:nvSpPr>
      <dsp:spPr>
        <a:xfrm>
          <a:off x="178525" y="2270063"/>
          <a:ext cx="446191" cy="44619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F8162-F4F6-4543-966A-1C5894A63FB0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Title I middle school, 30 students per class, 33 in non-Title I MS</a:t>
          </a:r>
        </a:p>
      </dsp:txBody>
      <dsp:txXfrm>
        <a:off x="937002" y="2030048"/>
        <a:ext cx="5576601" cy="811257"/>
      </dsp:txXfrm>
    </dsp:sp>
    <dsp:sp modelId="{1AB3FD30-7500-413E-B158-3D66DD3A07A4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6DE7-BC4E-4A36-A237-E3F8937FCE87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1A819-6B93-4355-867B-1CDFF300DB46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34 students per class in high school core academic classes</a:t>
          </a:r>
        </a:p>
      </dsp:txBody>
      <dsp:txXfrm>
        <a:off x="937002" y="3044120"/>
        <a:ext cx="5576601" cy="811257"/>
      </dsp:txXfrm>
    </dsp:sp>
    <dsp:sp modelId="{222A7A53-F869-45F0-BBF5-CFCBE44BD344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CA20E-7C1B-4692-90E5-2C1CFAC38015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7E7B0-B447-4B8F-959E-6EA782340F3E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These class size caps have not been lowered in 50 YEARS!</a:t>
          </a:r>
        </a:p>
      </dsp:txBody>
      <dsp:txXfrm>
        <a:off x="937002" y="4058192"/>
        <a:ext cx="5576601" cy="811257"/>
      </dsp:txXfrm>
    </dsp:sp>
    <dsp:sp modelId="{95697B57-C402-46FD-B3A8-E2C640594FDC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2D968-1ADB-48E3-B54B-14F8F57EDB7C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24DAC-4D3E-4C46-B3E0-8BE45A431E9B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Even so, hundreds of classes violate the union contractual caps each year</a:t>
          </a:r>
          <a:r>
            <a:rPr lang="en-US" sz="2000" kern="1200" dirty="0"/>
            <a:t>.</a:t>
          </a:r>
        </a:p>
      </dsp:txBody>
      <dsp:txXfrm>
        <a:off x="937002" y="5072264"/>
        <a:ext cx="5576601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5A96A-2554-4A7D-9005-91C29BE6282D}">
      <dsp:nvSpPr>
        <dsp:cNvPr id="0" name=""/>
        <dsp:cNvSpPr/>
      </dsp:nvSpPr>
      <dsp:spPr>
        <a:xfrm>
          <a:off x="0" y="1964"/>
          <a:ext cx="10689657" cy="995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6323D-D1C9-4222-8D11-18763A4F7C2E}">
      <dsp:nvSpPr>
        <dsp:cNvPr id="0" name=""/>
        <dsp:cNvSpPr/>
      </dsp:nvSpPr>
      <dsp:spPr>
        <a:xfrm>
          <a:off x="301246" y="226032"/>
          <a:ext cx="547720" cy="5477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44D88-87CB-4279-AA2A-1E3A6EC5838A}">
      <dsp:nvSpPr>
        <dsp:cNvPr id="0" name=""/>
        <dsp:cNvSpPr/>
      </dsp:nvSpPr>
      <dsp:spPr>
        <a:xfrm>
          <a:off x="1150213" y="1964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July 2017, CSM along with 9 NYC parents &amp; AQE filed a complaint with the State Education Commissioner to demand they enforce the C4E and require NYC to lower class size.</a:t>
          </a:r>
        </a:p>
      </dsp:txBody>
      <dsp:txXfrm>
        <a:off x="1150213" y="1964"/>
        <a:ext cx="9539443" cy="995855"/>
      </dsp:txXfrm>
    </dsp:sp>
    <dsp:sp modelId="{6B39AC2E-1413-4B62-9299-E529EB0A9758}">
      <dsp:nvSpPr>
        <dsp:cNvPr id="0" name=""/>
        <dsp:cNvSpPr/>
      </dsp:nvSpPr>
      <dsp:spPr>
        <a:xfrm>
          <a:off x="0" y="1246784"/>
          <a:ext cx="10689657" cy="995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640F9-0ABC-451B-AD42-5419DD2CA3FE}">
      <dsp:nvSpPr>
        <dsp:cNvPr id="0" name=""/>
        <dsp:cNvSpPr/>
      </dsp:nvSpPr>
      <dsp:spPr>
        <a:xfrm>
          <a:off x="301246" y="1470851"/>
          <a:ext cx="547720" cy="5477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E8456-F419-4074-AEC9-A6BB59063F3C}">
      <dsp:nvSpPr>
        <dsp:cNvPr id="0" name=""/>
        <dsp:cNvSpPr/>
      </dsp:nvSpPr>
      <dsp:spPr>
        <a:xfrm>
          <a:off x="1150213" y="1246784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April 2018, after the Commissioner ruled against us, we followed up with a lawsuit vs. the city and the state in the NYS Supreme Court.</a:t>
          </a:r>
        </a:p>
      </dsp:txBody>
      <dsp:txXfrm>
        <a:off x="1150213" y="1246784"/>
        <a:ext cx="9539443" cy="995855"/>
      </dsp:txXfrm>
    </dsp:sp>
    <dsp:sp modelId="{F2551013-5881-410D-9A5F-DCB9B40194F1}">
      <dsp:nvSpPr>
        <dsp:cNvPr id="0" name=""/>
        <dsp:cNvSpPr/>
      </dsp:nvSpPr>
      <dsp:spPr>
        <a:xfrm>
          <a:off x="0" y="2491603"/>
          <a:ext cx="10689657" cy="995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CD677-75A8-4C0A-9C2D-6384A1C4A088}">
      <dsp:nvSpPr>
        <dsp:cNvPr id="0" name=""/>
        <dsp:cNvSpPr/>
      </dsp:nvSpPr>
      <dsp:spPr>
        <a:xfrm>
          <a:off x="301246" y="2715670"/>
          <a:ext cx="547720" cy="5477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E98F1-E4DE-4B25-8D8C-E402A438237A}">
      <dsp:nvSpPr>
        <dsp:cNvPr id="0" name=""/>
        <dsp:cNvSpPr/>
      </dsp:nvSpPr>
      <dsp:spPr>
        <a:xfrm>
          <a:off x="1150213" y="2491603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Though Judge Henry </a:t>
          </a:r>
          <a:r>
            <a:rPr lang="en-US" sz="1900" kern="1200" dirty="0" err="1"/>
            <a:t>Zwack</a:t>
          </a:r>
          <a:r>
            <a:rPr lang="en-US" sz="1900" kern="1200" dirty="0"/>
            <a:t> ruled that the Commissioner’s decision to allow NYC to increase class size should be given deference, we appealed the case to the Appellate Court in May 2019.</a:t>
          </a:r>
        </a:p>
      </dsp:txBody>
      <dsp:txXfrm>
        <a:off x="1150213" y="2491603"/>
        <a:ext cx="9539443" cy="995855"/>
      </dsp:txXfrm>
    </dsp:sp>
    <dsp:sp modelId="{293FBFC6-D7FD-4104-BD46-5DC1642DBBEC}">
      <dsp:nvSpPr>
        <dsp:cNvPr id="0" name=""/>
        <dsp:cNvSpPr/>
      </dsp:nvSpPr>
      <dsp:spPr>
        <a:xfrm>
          <a:off x="0" y="3736422"/>
          <a:ext cx="10689657" cy="9958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CDEEE-2C92-4849-BE86-DC64BAD990A5}">
      <dsp:nvSpPr>
        <dsp:cNvPr id="0" name=""/>
        <dsp:cNvSpPr/>
      </dsp:nvSpPr>
      <dsp:spPr>
        <a:xfrm>
          <a:off x="301246" y="3960490"/>
          <a:ext cx="547720" cy="5477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915D1-046E-4E0C-A223-8310EB89DA55}">
      <dsp:nvSpPr>
        <dsp:cNvPr id="0" name=""/>
        <dsp:cNvSpPr/>
      </dsp:nvSpPr>
      <dsp:spPr>
        <a:xfrm>
          <a:off x="1150213" y="3736422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dirty="0"/>
            <a:t>Hearings were held at the NY Appellate Court in Albany on Monday, January 13, 2020.  </a:t>
          </a:r>
        </a:p>
      </dsp:txBody>
      <dsp:txXfrm>
        <a:off x="1150213" y="3736422"/>
        <a:ext cx="9539443" cy="995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F14C3-7B06-4DA2-9D8E-E11209AA10F8}">
      <dsp:nvSpPr>
        <dsp:cNvPr id="0" name=""/>
        <dsp:cNvSpPr/>
      </dsp:nvSpPr>
      <dsp:spPr>
        <a:xfrm>
          <a:off x="0" y="51329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DB288-1DEF-4A4D-9E87-F8437E9F5D5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16168-1B95-4EE1-81D4-E0A7B8CC7370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+mj-lt"/>
            </a:rPr>
            <a:t>NYC is the </a:t>
          </a:r>
          <a:r>
            <a:rPr lang="en-US" sz="2300" b="1" u="sng" kern="1200" dirty="0">
              <a:latin typeface="+mj-lt"/>
            </a:rPr>
            <a:t>only district </a:t>
          </a:r>
          <a:r>
            <a:rPr lang="en-US" sz="2300" b="1" kern="1200" dirty="0">
              <a:latin typeface="+mj-lt"/>
            </a:rPr>
            <a:t>in the state and the country with this legal obligation.</a:t>
          </a:r>
          <a:endParaRPr lang="en-US" sz="2300" kern="1200" dirty="0">
            <a:latin typeface="+mj-lt"/>
          </a:endParaRPr>
        </a:p>
      </dsp:txBody>
      <dsp:txXfrm>
        <a:off x="1435590" y="531"/>
        <a:ext cx="9080009" cy="1242935"/>
      </dsp:txXfrm>
    </dsp:sp>
    <dsp:sp modelId="{7C377FC9-9202-482D-8FB3-A80FC2B3B86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FCC18-ED7F-47B7-91CF-73C10287F7AB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B415A-DFD1-46AB-9F8C-ADF96051B99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+mj-lt"/>
            </a:rPr>
            <a:t>We found that the cost of leasing private buildings for charters or providing them a per-student subsidy to help with their rent has risen sharply, and was over $100 M last year;</a:t>
          </a:r>
          <a:endParaRPr lang="en-US" sz="2300" kern="1200" dirty="0">
            <a:latin typeface="+mj-lt"/>
          </a:endParaRPr>
        </a:p>
      </dsp:txBody>
      <dsp:txXfrm>
        <a:off x="1435590" y="1554201"/>
        <a:ext cx="9080009" cy="1242935"/>
      </dsp:txXfrm>
    </dsp:sp>
    <dsp:sp modelId="{AF01C59E-E92A-423F-9A43-AA218362040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D4A0B-FE0C-4A43-AFEF-E8147931072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C682B-9E12-48F1-9436-F8078E439779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+mj-lt"/>
            </a:rPr>
            <a:t>This amount, if used to finance the school capital plan, could fund a substantial increase in school seats to ease overcrowding.</a:t>
          </a:r>
          <a:endParaRPr lang="en-US" sz="2300" kern="1200" dirty="0">
            <a:latin typeface="+mj-lt"/>
          </a:endParaRPr>
        </a:p>
      </dsp:txBody>
      <dsp:txXfrm>
        <a:off x="1435590" y="3107870"/>
        <a:ext cx="90800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1D4CF-CEDC-4DB8-BAEB-63ED28F899C7}">
      <dsp:nvSpPr>
        <dsp:cNvPr id="0" name=""/>
        <dsp:cNvSpPr/>
      </dsp:nvSpPr>
      <dsp:spPr>
        <a:xfrm>
          <a:off x="0" y="10696"/>
          <a:ext cx="6709892" cy="963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0F08E-FF87-4041-8568-3F02C8862CE7}">
      <dsp:nvSpPr>
        <dsp:cNvPr id="0" name=""/>
        <dsp:cNvSpPr/>
      </dsp:nvSpPr>
      <dsp:spPr>
        <a:xfrm>
          <a:off x="267759" y="231744"/>
          <a:ext cx="530734" cy="5296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02BF9-9049-43EF-A4D6-201AD7E2B9AE}">
      <dsp:nvSpPr>
        <dsp:cNvPr id="0" name=""/>
        <dsp:cNvSpPr/>
      </dsp:nvSpPr>
      <dsp:spPr>
        <a:xfrm>
          <a:off x="958013" y="6553"/>
          <a:ext cx="5775453" cy="111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53" tIns="117853" rIns="117853" bIns="117853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Contact your state legislators urging them to amend the law to relieve DOE’s obligation to provide space for charters in public schools or pay for their rent in private buildings.</a:t>
          </a:r>
        </a:p>
      </dsp:txBody>
      <dsp:txXfrm>
        <a:off x="958013" y="6553"/>
        <a:ext cx="5775453" cy="1113570"/>
      </dsp:txXfrm>
    </dsp:sp>
    <dsp:sp modelId="{C1313CAE-DA1C-421C-A8DA-5EED36710DB6}">
      <dsp:nvSpPr>
        <dsp:cNvPr id="0" name=""/>
        <dsp:cNvSpPr/>
      </dsp:nvSpPr>
      <dsp:spPr>
        <a:xfrm>
          <a:off x="0" y="1381683"/>
          <a:ext cx="6709892" cy="9630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592DE-F472-4E61-B133-5568FCAA6D26}">
      <dsp:nvSpPr>
        <dsp:cNvPr id="0" name=""/>
        <dsp:cNvSpPr/>
      </dsp:nvSpPr>
      <dsp:spPr>
        <a:xfrm>
          <a:off x="267759" y="1623707"/>
          <a:ext cx="530734" cy="5296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34841-A8BA-4109-ACAA-3AA21DDF1B2E}">
      <dsp:nvSpPr>
        <dsp:cNvPr id="0" name=""/>
        <dsp:cNvSpPr/>
      </dsp:nvSpPr>
      <dsp:spPr>
        <a:xfrm>
          <a:off x="1089828" y="1407012"/>
          <a:ext cx="5511822" cy="111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53" tIns="117853" rIns="117853" bIns="1178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Join us in advocating for specific funding be allocated for class size reduction in next city budget and that the capital plan be expanded.</a:t>
          </a:r>
          <a:br>
            <a:rPr lang="en-US" sz="1400" b="0" i="0" kern="1200" dirty="0"/>
          </a:br>
          <a:endParaRPr lang="en-US" sz="1400" b="0" i="0" kern="1200" dirty="0"/>
        </a:p>
      </dsp:txBody>
      <dsp:txXfrm>
        <a:off x="1089828" y="1407012"/>
        <a:ext cx="5511822" cy="1113570"/>
      </dsp:txXfrm>
    </dsp:sp>
    <dsp:sp modelId="{96BF34B5-0A50-4EBB-822A-06B85642CB05}">
      <dsp:nvSpPr>
        <dsp:cNvPr id="0" name=""/>
        <dsp:cNvSpPr/>
      </dsp:nvSpPr>
      <dsp:spPr>
        <a:xfrm>
          <a:off x="-23574" y="2751408"/>
          <a:ext cx="6709892" cy="9630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22C8B-1F90-4517-B3CA-35714FF28BCF}">
      <dsp:nvSpPr>
        <dsp:cNvPr id="0" name=""/>
        <dsp:cNvSpPr/>
      </dsp:nvSpPr>
      <dsp:spPr>
        <a:xfrm>
          <a:off x="267759" y="3015670"/>
          <a:ext cx="530734" cy="52969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478D1-EDAC-43E3-9278-620ED7FA5D14}">
      <dsp:nvSpPr>
        <dsp:cNvPr id="0" name=""/>
        <dsp:cNvSpPr/>
      </dsp:nvSpPr>
      <dsp:spPr>
        <a:xfrm>
          <a:off x="1064033" y="2691828"/>
          <a:ext cx="5511822" cy="111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53" tIns="117853" rIns="117853" bIns="11785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City Hall Rally and hearings on class size to come. </a:t>
          </a:r>
        </a:p>
      </dsp:txBody>
      <dsp:txXfrm>
        <a:off x="1064033" y="2691828"/>
        <a:ext cx="5511822" cy="1113570"/>
      </dsp:txXfrm>
    </dsp:sp>
    <dsp:sp modelId="{DFFC16A2-BA53-4B61-960C-24EE6BB315F6}">
      <dsp:nvSpPr>
        <dsp:cNvPr id="0" name=""/>
        <dsp:cNvSpPr/>
      </dsp:nvSpPr>
      <dsp:spPr>
        <a:xfrm>
          <a:off x="-23574" y="4190938"/>
          <a:ext cx="6709892" cy="9630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CACE2-2C80-46C8-9ABA-A759F263A59E}">
      <dsp:nvSpPr>
        <dsp:cNvPr id="0" name=""/>
        <dsp:cNvSpPr/>
      </dsp:nvSpPr>
      <dsp:spPr>
        <a:xfrm>
          <a:off x="267759" y="4407633"/>
          <a:ext cx="530734" cy="52969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87566-170D-4ECC-9371-98ABC7FD5A3A}">
      <dsp:nvSpPr>
        <dsp:cNvPr id="0" name=""/>
        <dsp:cNvSpPr/>
      </dsp:nvSpPr>
      <dsp:spPr>
        <a:xfrm>
          <a:off x="1089828" y="4137999"/>
          <a:ext cx="5511822" cy="111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53" tIns="117853" rIns="117853" bIns="11785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We’re co-sponsoring a Parent Action Conference with NYC Kids PAC on March 7, 2020 with panels &amp; workshops to explore these issues and more.</a:t>
          </a:r>
        </a:p>
      </dsp:txBody>
      <dsp:txXfrm>
        <a:off x="1089828" y="4137999"/>
        <a:ext cx="5511822" cy="1113570"/>
      </dsp:txXfrm>
    </dsp:sp>
    <dsp:sp modelId="{D2F3E1F8-C5EB-405C-9166-820813FA06A3}">
      <dsp:nvSpPr>
        <dsp:cNvPr id="0" name=""/>
        <dsp:cNvSpPr/>
      </dsp:nvSpPr>
      <dsp:spPr>
        <a:xfrm>
          <a:off x="-23574" y="5582901"/>
          <a:ext cx="6709892" cy="9630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40062-E88D-4DA6-8570-FD11C29AFCF9}">
      <dsp:nvSpPr>
        <dsp:cNvPr id="0" name=""/>
        <dsp:cNvSpPr/>
      </dsp:nvSpPr>
      <dsp:spPr>
        <a:xfrm>
          <a:off x="267759" y="5799596"/>
          <a:ext cx="530734" cy="52969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2E3B7-D09D-40EF-9246-D7A697357069}">
      <dsp:nvSpPr>
        <dsp:cNvPr id="0" name=""/>
        <dsp:cNvSpPr/>
      </dsp:nvSpPr>
      <dsp:spPr>
        <a:xfrm>
          <a:off x="1154371" y="5527479"/>
          <a:ext cx="5511822" cy="111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53" tIns="117853" rIns="117853" bIns="11785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Sign up for our newsletter for updates at </a:t>
          </a:r>
          <a:r>
            <a:rPr lang="en-US" sz="1900" b="1" i="1" kern="1200" dirty="0">
              <a:hlinkClick xmlns:r="http://schemas.openxmlformats.org/officeDocument/2006/relationships" r:id="rId11"/>
            </a:rPr>
            <a:t>www.classsizematters.org</a:t>
          </a:r>
          <a:endParaRPr lang="en-US" sz="1900" kern="1200" dirty="0"/>
        </a:p>
      </dsp:txBody>
      <dsp:txXfrm>
        <a:off x="1154371" y="5527479"/>
        <a:ext cx="5511822" cy="1113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0.01714</cdr:x>
      <cdr:y>0.8517</cdr:y>
    </cdr:from>
    <cdr:to>
      <cdr:x>0.09825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3183" y="56892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0.37153</cdr:x>
      <cdr:y>0.66667</cdr:y>
    </cdr:from>
    <cdr:to>
      <cdr:x>0.57153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2DFA83-B2FD-4454-8F56-4635EC3A2477}"/>
            </a:ext>
          </a:extLst>
        </cdr:cNvPr>
        <cdr:cNvSpPr txBox="1"/>
      </cdr:nvSpPr>
      <cdr:spPr>
        <a:xfrm xmlns:a="http://schemas.openxmlformats.org/drawingml/2006/main">
          <a:off x="1698625" y="26955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0.06595</cdr:x>
      <cdr:y>0.06163</cdr:y>
    </cdr:from>
    <cdr:to>
      <cdr:x>1</cdr:x>
      <cdr:y>0.18887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AD12898-57B0-0742-8C6A-77290BB0A675}"/>
            </a:ext>
          </a:extLst>
        </cdr:cNvPr>
        <cdr:cNvSpPr txBox="1"/>
      </cdr:nvSpPr>
      <cdr:spPr>
        <a:xfrm xmlns:a="http://schemas.openxmlformats.org/drawingml/2006/main">
          <a:off x="469900" y="196850"/>
          <a:ext cx="66548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0.05882</cdr:x>
      <cdr:y>0.01789</cdr:y>
    </cdr:from>
    <cdr:to>
      <cdr:x>0.94474</cdr:x>
      <cdr:y>0.23658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A7A7FB6-EAE4-F841-95B1-CD2D1C7528FD}"/>
            </a:ext>
          </a:extLst>
        </cdr:cNvPr>
        <cdr:cNvSpPr txBox="1"/>
      </cdr:nvSpPr>
      <cdr:spPr>
        <a:xfrm xmlns:a="http://schemas.openxmlformats.org/drawingml/2006/main">
          <a:off x="419100" y="57150"/>
          <a:ext cx="6311900" cy="698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Missing Matching funds per year, FY 2014-2019</a:t>
          </a:r>
          <a:r>
            <a:rPr lang="en-US" sz="2800" baseline="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(in millions)</a:t>
          </a:r>
        </a:p>
        <a:p xmlns:a="http://schemas.openxmlformats.org/drawingml/2006/main">
          <a:pPr algn="ctr"/>
          <a:r>
            <a: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</a:t>
          </a:r>
          <a:r>
            <a:rPr lang="en-US" sz="2800" baseline="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$22.1 million total)</a:t>
          </a:r>
          <a:endParaRPr lang="en-US" sz="2800" dirty="0">
            <a:solidFill>
              <a:schemeClr val="tx1">
                <a:lumMod val="85000"/>
                <a:lumOff val="1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cdr:txBody>
    </cdr:sp>
  </cdr:relSizeAnchor>
  <cdr:relSizeAnchor xmlns:cdr="http://schemas.openxmlformats.org/drawingml/2006/chartDrawing">
    <cdr:from>
      <cdr:x>0.03565</cdr:x>
      <cdr:y>0.91223</cdr:y>
    </cdr:from>
    <cdr:to>
      <cdr:x>0.92692</cdr:x>
      <cdr:y>0.96819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827AEFB-8C50-7A42-BF0E-48F34DDCFDDB}"/>
            </a:ext>
          </a:extLst>
        </cdr:cNvPr>
        <cdr:cNvSpPr txBox="1"/>
      </cdr:nvSpPr>
      <cdr:spPr>
        <a:xfrm xmlns:a="http://schemas.openxmlformats.org/drawingml/2006/main">
          <a:off x="398739" y="5053219"/>
          <a:ext cx="9968709" cy="309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</a:rPr>
            <a:t>Source:</a:t>
          </a:r>
          <a:r>
            <a:rPr lang="en-US" sz="2000" baseline="0" dirty="0">
              <a:solidFill>
                <a:schemeClr val="tx1">
                  <a:lumMod val="85000"/>
                  <a:lumOff val="15000"/>
                </a:schemeClr>
              </a:solidFill>
            </a:rPr>
            <a:t> DOE Charter Matching Tracker FY 2014 to FY 2019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FC1DD-B4E4-42AB-8E95-02E0073736F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39DEE-41BF-4D87-BC9A-2A50DBA98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100" y="704850"/>
            <a:ext cx="6273800" cy="353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470169"/>
            <a:ext cx="5486400" cy="423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Report Figure 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226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957E-13FF-471D-89A3-46101C1E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43F2E-B81E-4B68-96B3-B8C140F0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2C77-43CA-4358-ADE9-FB31A670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E0314-726B-4160-9D71-0745B225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F8D9-75C1-4550-989C-6F4D804D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807-63EC-4F72-81D0-07EAE07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66380-5D1A-4353-AAED-5FDB0A826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F944-7F3C-4964-B384-202515B0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A64A1-A13C-4B86-AFC6-65DC0A2D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4235-ADAE-46AB-8F43-7442BD92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3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D70F3-66B4-4CD9-ADE8-3BF18BF19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44D97-F224-42DB-931E-CC4A7A208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66DA-68AA-40C7-A83D-4186C17E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79AD-3F3A-4F24-9FEF-A4AB203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B3584-482F-47DA-BEF0-C6F37A7E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4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5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957E-13FF-471D-89A3-46101C1E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43F2E-B81E-4B68-96B3-B8C140F0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2C77-43CA-4358-ADE9-FB31A670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E0314-726B-4160-9D71-0745B225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F8D9-75C1-4550-989C-6F4D804D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BDAD-46E8-40A1-9F2A-0C59E017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9BC8-A5EC-4805-A76A-017C685D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17C1B-715A-46D1-B8F8-DBEF6194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75ED-D139-4481-BD93-B16337E7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F2F-D3B0-47B1-B081-ED485522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6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A1BA-B27F-4578-A877-62A77351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52AA4-E2A6-4C21-97B7-6254C8AB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9373-2B22-496F-A56E-DDFAE8F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B67A-0AAE-4938-B3E2-4BDD1CF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BC0D-B48E-491E-8CAB-7F686F8C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2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7359-8051-4BED-8AE9-4066FB1A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151D-124E-4EF5-9ED2-12685456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2745-EF94-421E-B299-42369FD5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D6B61-525A-4824-A80F-E56F8F8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88936-F991-48E0-BFC8-C6A1B91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BF6F-8087-4609-AD72-ABA974DF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64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BABF-7994-4475-AE6E-452BE6C4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8246-CCAA-49EF-8CF5-D3A467C3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F0BE2-3B20-44CD-B96B-9C2D6C95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473CD-B002-4C29-995A-21C0C17CB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F95EC-75B0-463C-925A-80C2D8C7B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34CA8-A02B-439E-9832-28374D3F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D1BAD-35AD-47D6-9483-34473252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FF060-67D7-4D38-8AE8-3B955798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96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9D17-9518-4E5C-9861-2FEA26F0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9E2F-BCC8-4608-8DA5-4C4F8CF3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24C0F-2648-4E50-89B2-878CA36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90DF9-028D-4AB8-A58C-6CBC5880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53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0EB8A-DFBE-41E0-848C-44F9CC72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39BFD-7799-4366-96AA-25678FAA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6F7D-11D6-4FF5-B6D6-3101C5AE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8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BDAD-46E8-40A1-9F2A-0C59E017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9BC8-A5EC-4805-A76A-017C685D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17C1B-715A-46D1-B8F8-DBEF6194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75ED-D139-4481-BD93-B16337E7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F2F-D3B0-47B1-B081-ED485522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57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9565-1E80-488A-A0B2-5F397FE6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1C5E3-708E-4EF0-82FD-28FC7AF8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B854A-F328-4221-AA3D-1684F824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BFAD7-459A-4FFB-A235-49BAF969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58291-D01F-4B6E-843B-76C8B6D5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C3781-BC6B-4651-BA3F-33BD5A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96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DB3B-6304-4770-BC62-CE45097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B3BD3-7DD7-4AD1-8578-71513D47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3BC78-BB39-466D-8B3B-3B70023F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9D62C-4EA0-4AB7-B1E2-3D2C53D6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ECF6-ACC6-43E4-AF9D-14846679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0454C-5C6D-4F02-B779-7F6F91A5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4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807-63EC-4F72-81D0-07EAE07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66380-5D1A-4353-AAED-5FDB0A826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F944-7F3C-4964-B384-202515B0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A64A1-A13C-4B86-AFC6-65DC0A2D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4235-ADAE-46AB-8F43-7442BD92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91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D70F3-66B4-4CD9-ADE8-3BF18BF19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44D97-F224-42DB-931E-CC4A7A208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66DA-68AA-40C7-A83D-4186C17E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79AD-3F3A-4F24-9FEF-A4AB203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B3584-482F-47DA-BEF0-C6F37A7E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86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5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A1BA-B27F-4578-A877-62A77351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52AA4-E2A6-4C21-97B7-6254C8AB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9373-2B22-496F-A56E-DDFAE8F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B67A-0AAE-4938-B3E2-4BDD1CF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BC0D-B48E-491E-8CAB-7F686F8C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7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7359-8051-4BED-8AE9-4066FB1A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151D-124E-4EF5-9ED2-12685456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2745-EF94-421E-B299-42369FD5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D6B61-525A-4824-A80F-E56F8F8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88936-F991-48E0-BFC8-C6A1B91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BF6F-8087-4609-AD72-ABA974DF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2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BABF-7994-4475-AE6E-452BE6C4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8246-CCAA-49EF-8CF5-D3A467C3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F0BE2-3B20-44CD-B96B-9C2D6C95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473CD-B002-4C29-995A-21C0C17CB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F95EC-75B0-463C-925A-80C2D8C7B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34CA8-A02B-439E-9832-28374D3F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D1BAD-35AD-47D6-9483-34473252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FF060-67D7-4D38-8AE8-3B955798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6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9D17-9518-4E5C-9861-2FEA26F0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9E2F-BCC8-4608-8DA5-4C4F8CF3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24C0F-2648-4E50-89B2-878CA36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90DF9-028D-4AB8-A58C-6CBC5880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8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0EB8A-DFBE-41E0-848C-44F9CC72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39BFD-7799-4366-96AA-25678FAA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6F7D-11D6-4FF5-B6D6-3101C5AE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9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9565-1E80-488A-A0B2-5F397FE6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1C5E3-708E-4EF0-82FD-28FC7AF8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B854A-F328-4221-AA3D-1684F824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BFAD7-459A-4FFB-A235-49BAF969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58291-D01F-4B6E-843B-76C8B6D5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C3781-BC6B-4651-BA3F-33BD5A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DB3B-6304-4770-BC62-CE45097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B3BD3-7DD7-4AD1-8578-71513D47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3BC78-BB39-466D-8B3B-3B70023F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9D62C-4EA0-4AB7-B1E2-3D2C53D6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ECF6-ACC6-43E4-AF9D-14846679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0454C-5C6D-4F02-B779-7F6F91A5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5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594EA-A468-4403-B47B-9A2D8C0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083B-AE02-4D27-AF66-76765734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2D7B-16A2-447F-8A77-FE3DB7DBD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0C5DF-4087-4B72-8D08-4E15B541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6C1A6-4727-4D39-B0FF-3FD53FF5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594EA-A468-4403-B47B-9A2D8C0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083B-AE02-4D27-AF66-76765734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2D7B-16A2-447F-8A77-FE3DB7DBD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0C5DF-4087-4B72-8D08-4E15B541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6C1A6-4727-4D39-B0FF-3FD53FF5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1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lasssizematters.org" TargetMode="External"/><Relationship Id="rId2" Type="http://schemas.openxmlformats.org/officeDocument/2006/relationships/hyperlink" Target="http://www.classsizematters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3C66-6C75-42B4-8B46-61F18118B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547" y="1284667"/>
            <a:ext cx="10205415" cy="2037896"/>
          </a:xfrm>
        </p:spPr>
        <p:txBody>
          <a:bodyPr>
            <a:normAutofit/>
          </a:bodyPr>
          <a:lstStyle/>
          <a:p>
            <a:r>
              <a:rPr lang="en-US" sz="4400" dirty="0"/>
              <a:t>Class Size Trends Citywide &amp; in District 12</a:t>
            </a:r>
            <a:br>
              <a:rPr lang="en-US" sz="4400" dirty="0"/>
            </a:br>
            <a:r>
              <a:rPr lang="en-US" sz="3100" i="1" dirty="0"/>
              <a:t>plus school overcrowding</a:t>
            </a: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E9F8F-6ECA-4B2C-AC5E-D6C2D939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5548" y="3934690"/>
            <a:ext cx="8062452" cy="1323110"/>
          </a:xfrm>
        </p:spPr>
        <p:txBody>
          <a:bodyPr>
            <a:noAutofit/>
          </a:bodyPr>
          <a:lstStyle/>
          <a:p>
            <a:endParaRPr lang="en-US" dirty="0"/>
          </a:p>
          <a:p>
            <a:pPr algn="l"/>
            <a:r>
              <a:rPr lang="en-US" dirty="0">
                <a:latin typeface="+mj-lt"/>
              </a:rPr>
              <a:t>Leonie Haimson &amp; Peter LaChance</a:t>
            </a:r>
          </a:p>
          <a:p>
            <a:pPr algn="l"/>
            <a:r>
              <a:rPr lang="en-US" dirty="0">
                <a:latin typeface="+mj-lt"/>
              </a:rPr>
              <a:t>Class Size Matters</a:t>
            </a:r>
          </a:p>
          <a:p>
            <a:pPr algn="l"/>
            <a:r>
              <a:rPr lang="en-US" dirty="0">
                <a:latin typeface="+mj-lt"/>
              </a:rPr>
              <a:t>2/13/20</a:t>
            </a:r>
          </a:p>
          <a:p>
            <a:pPr algn="l"/>
            <a:r>
              <a:rPr lang="en-US" dirty="0">
                <a:latin typeface="+mj-lt"/>
                <a:hlinkClick r:id="rId2"/>
              </a:rPr>
              <a:t>www.classsizematters.org</a:t>
            </a:r>
            <a:endParaRPr lang="en-US" dirty="0">
              <a:latin typeface="+mj-lt"/>
            </a:endParaRPr>
          </a:p>
          <a:p>
            <a:pPr algn="l"/>
            <a:r>
              <a:rPr lang="en-US" dirty="0">
                <a:latin typeface="+mj-lt"/>
                <a:hlinkClick r:id="rId3"/>
              </a:rPr>
              <a:t>Info@classsizematters.org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1026" name="Picture 2" descr="Image result for class size mat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3" y="4381500"/>
            <a:ext cx="19431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1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4254BA-3A8A-46C0-80FC-8D7495C80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296546"/>
              </p:ext>
            </p:extLst>
          </p:nvPr>
        </p:nvGraphicFramePr>
        <p:xfrm>
          <a:off x="489397" y="334852"/>
          <a:ext cx="11011437" cy="613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B08171-784C-4054-B07C-17A4AEA60197}"/>
              </a:ext>
            </a:extLst>
          </p:cNvPr>
          <p:cNvSpPr txBox="1"/>
          <p:nvPr/>
        </p:nvSpPr>
        <p:spPr>
          <a:xfrm>
            <a:off x="2686050" y="6181725"/>
            <a:ext cx="813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*Only HS students in social studies classes included to avoid double counting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18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DF1CD51-9EAA-4122-B8FB-AEB8BA4D2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252388"/>
              </p:ext>
            </p:extLst>
          </p:nvPr>
        </p:nvGraphicFramePr>
        <p:xfrm>
          <a:off x="1145540" y="333375"/>
          <a:ext cx="10379710" cy="573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348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F7DE414-8960-4327-BE76-381481AEE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151595"/>
              </p:ext>
            </p:extLst>
          </p:nvPr>
        </p:nvGraphicFramePr>
        <p:xfrm>
          <a:off x="781050" y="447675"/>
          <a:ext cx="10477500" cy="584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267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70774EA-02AE-4382-85A2-3440B379B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192379"/>
              </p:ext>
            </p:extLst>
          </p:nvPr>
        </p:nvGraphicFramePr>
        <p:xfrm>
          <a:off x="962025" y="619125"/>
          <a:ext cx="1067752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84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621E-EE4A-4A2F-B0D8-C00AC687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 size lawsuit filed in state court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456D27-EBF2-4ACD-8AED-A94F0F1D5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720786"/>
              </p:ext>
            </p:extLst>
          </p:nvPr>
        </p:nvGraphicFramePr>
        <p:xfrm>
          <a:off x="664143" y="1442720"/>
          <a:ext cx="10689657" cy="473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E46A4-000F-44B6-9D5E-D1ABE266FE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42720"/>
            <a:ext cx="10515600" cy="47342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64B9-63B3-4B21-957A-98733DCE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overcrowding also an issue in many districts, including D12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F4E276-4580-4780-8018-5881CCCEC6A3}"/>
              </a:ext>
            </a:extLst>
          </p:cNvPr>
          <p:cNvSpPr/>
          <p:nvPr/>
        </p:nvSpPr>
        <p:spPr>
          <a:xfrm>
            <a:off x="577652" y="2179796"/>
            <a:ext cx="11365787" cy="46782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C4E regs require capital plan be aligned with DOE’s class size reduction plan.</a:t>
            </a:r>
            <a:b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</a:br>
            <a:endParaRPr lang="en-US" sz="2800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Data in Blue Book shows that last year, there were 524,467 students in NYC schools at 100% utilization or more.</a:t>
            </a:r>
            <a:b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</a:br>
            <a:endParaRPr lang="en-US" sz="2800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This is 53.2% of all NYC students.</a:t>
            </a:r>
            <a:b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</a:br>
            <a:endParaRPr lang="en-US" sz="2800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Though in some districts, there would be space to lower class size right now.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4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4164873"/>
              </p:ext>
            </p:extLst>
          </p:nvPr>
        </p:nvGraphicFramePr>
        <p:xfrm>
          <a:off x="425002" y="321972"/>
          <a:ext cx="11526591" cy="653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00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32561455"/>
              </p:ext>
            </p:extLst>
          </p:nvPr>
        </p:nvGraphicFramePr>
        <p:xfrm>
          <a:off x="553792" y="386366"/>
          <a:ext cx="11217498" cy="611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01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365125"/>
            <a:ext cx="10761372" cy="1325563"/>
          </a:xfrm>
        </p:spPr>
        <p:txBody>
          <a:bodyPr>
            <a:noAutofit/>
          </a:bodyPr>
          <a:lstStyle/>
          <a:p>
            <a:r>
              <a:rPr lang="en-US" sz="3200" dirty="0"/>
              <a:t>Despite overcrowding and large class sizes, the Capital Plan decreased funded seats in many districts between Feb. 2019 and Nov.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9257"/>
            <a:ext cx="10515600" cy="430952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The Nov. 2019 proposed amendment to the Five-Year Capital Plan appears to increase by 572 funded seats </a:t>
            </a:r>
            <a:r>
              <a:rPr lang="en-US" sz="2400" b="1" i="1" dirty="0">
                <a:latin typeface="+mj-lt"/>
              </a:rPr>
              <a:t>but actually eliminates 1,772 seats for Districts 1-32 and HS.</a:t>
            </a:r>
            <a:br>
              <a:rPr lang="en-US" sz="2400" b="1" i="1" dirty="0">
                <a:latin typeface="+mj-lt"/>
              </a:rPr>
            </a:br>
            <a:endParaRPr lang="en-US" sz="2400" b="1" i="1" dirty="0">
              <a:latin typeface="+mj-lt"/>
            </a:endParaRPr>
          </a:p>
          <a:p>
            <a:r>
              <a:rPr lang="en-US" sz="2400" dirty="0">
                <a:latin typeface="+mj-lt"/>
              </a:rPr>
              <a:t>2,344 seats for D75 special education are now included in the total, though not in the Feb. 2019 Capital Plan.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D12 gained an extra 132 funded seats in the new plan to make a total of 1,066 seats.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All the D12 seats are apparently completed or in progress. </a:t>
            </a:r>
          </a:p>
        </p:txBody>
      </p:sp>
    </p:spTree>
    <p:extLst>
      <p:ext uri="{BB962C8B-B14F-4D97-AF65-F5344CB8AC3E}">
        <p14:creationId xmlns:p14="http://schemas.microsoft.com/office/powerpoint/2010/main" val="279635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27378"/>
              </p:ext>
            </p:extLst>
          </p:nvPr>
        </p:nvGraphicFramePr>
        <p:xfrm>
          <a:off x="463639" y="437881"/>
          <a:ext cx="11320530" cy="613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76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4E25A-D01C-4A18-9FFC-392CC685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119036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are the UFT contractual class sizes limits?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27E7A8-A869-4677-B68B-E4F6DDF17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9910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766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10" y="195713"/>
            <a:ext cx="7504090" cy="675707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81F964-AB5C-4DF5-B7E6-7E45B32C0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26" y="3379309"/>
            <a:ext cx="5687725" cy="378541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Tremont/East Tremont (0 seats)</a:t>
            </a:r>
          </a:p>
          <a:p>
            <a:r>
              <a:rPr lang="en-US" dirty="0">
                <a:latin typeface="+mj-lt"/>
              </a:rPr>
              <a:t>Tremont/West Farms (1,066 seats)</a:t>
            </a:r>
          </a:p>
          <a:p>
            <a:r>
              <a:rPr lang="en-US" dirty="0">
                <a:latin typeface="+mj-lt"/>
              </a:rPr>
              <a:t>Belmont (0 seats)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68205-F9DD-470E-9BDC-B1F41BCD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26" y="1380570"/>
            <a:ext cx="6395815" cy="1676603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are 3 subdistricts in D12, but only 1 has seats in capital plan</a:t>
            </a:r>
          </a:p>
        </p:txBody>
      </p:sp>
    </p:spTree>
    <p:extLst>
      <p:ext uri="{BB962C8B-B14F-4D97-AF65-F5344CB8AC3E}">
        <p14:creationId xmlns:p14="http://schemas.microsoft.com/office/powerpoint/2010/main" val="184283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55CC-60E3-40C0-997B-C0DF355F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0E8B-B546-4E74-B0C1-02C95F42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96" y="1559293"/>
            <a:ext cx="10593404" cy="4617670"/>
          </a:xfrm>
        </p:spPr>
        <p:txBody>
          <a:bodyPr/>
          <a:lstStyle/>
          <a:p>
            <a:r>
              <a:rPr lang="en-US" dirty="0">
                <a:latin typeface="+mj-lt"/>
              </a:rPr>
              <a:t>We are urging the City Council to allocate dedicated funding for class size reduction, especially in struggling schools and in the lower grades.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We will again push for this in next year’s budget. </a:t>
            </a:r>
            <a:br>
              <a:rPr lang="en-US" dirty="0">
                <a:latin typeface="+mj-lt"/>
              </a:rPr>
            </a:br>
            <a:endParaRPr lang="en-US" b="1" i="1" dirty="0">
              <a:latin typeface="+mj-lt"/>
            </a:endParaRPr>
          </a:p>
          <a:p>
            <a:r>
              <a:rPr lang="en-US" b="1" i="1" dirty="0">
                <a:latin typeface="+mj-lt"/>
              </a:rPr>
              <a:t>Please join our campaign by passing a resolution for funds to be allocated towards reducing class size</a:t>
            </a:r>
          </a:p>
          <a:p>
            <a:endParaRPr lang="en-US" b="1" i="1" dirty="0">
              <a:latin typeface="+mj-lt"/>
            </a:endParaRPr>
          </a:p>
          <a:p>
            <a:r>
              <a:rPr lang="en-US" b="1" i="1" dirty="0">
                <a:latin typeface="+mj-lt"/>
              </a:rPr>
              <a:t>And contact your Council Members to support this effort.</a:t>
            </a:r>
          </a:p>
        </p:txBody>
      </p:sp>
    </p:spTree>
    <p:extLst>
      <p:ext uri="{BB962C8B-B14F-4D97-AF65-F5344CB8AC3E}">
        <p14:creationId xmlns:p14="http://schemas.microsoft.com/office/powerpoint/2010/main" val="65140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4A1E-F1A6-4BE0-AB17-7ABD5B45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080" y="345440"/>
            <a:ext cx="5633719" cy="2101034"/>
          </a:xfrm>
        </p:spPr>
        <p:txBody>
          <a:bodyPr>
            <a:normAutofit/>
          </a:bodyPr>
          <a:lstStyle/>
          <a:p>
            <a:r>
              <a:rPr lang="en-US" sz="3400" dirty="0"/>
              <a:t>We released a report on charter facility funding in October 2019.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505B2-CE72-43D9-93CE-8CC61145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68" y="1450448"/>
            <a:ext cx="3178551" cy="39485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0F58-C2DC-47E8-AAA6-5AE785409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162" y="2261938"/>
            <a:ext cx="5365648" cy="391502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State law passed in 2010 requires matching funds for facility upgrades for public schools co-located with charter schools, for every expenditure by charters for facility renovations over $5000.</a:t>
            </a:r>
            <a:br>
              <a:rPr lang="en-US" sz="2200" dirty="0">
                <a:latin typeface="+mj-lt"/>
              </a:rPr>
            </a:br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We found that </a:t>
            </a:r>
            <a:r>
              <a:rPr lang="en-US" sz="2200" dirty="0">
                <a:latin typeface="+mj-lt"/>
                <a:ea typeface="Arial"/>
                <a:cs typeface="Arial"/>
                <a:sym typeface="Arial"/>
              </a:rPr>
              <a:t>FY 2014 to FY 2019, about</a:t>
            </a:r>
            <a:r>
              <a:rPr lang="en-US" sz="2200" b="1" dirty="0">
                <a:latin typeface="+mj-lt"/>
                <a:ea typeface="Arial"/>
                <a:cs typeface="Arial"/>
                <a:sym typeface="Arial"/>
              </a:rPr>
              <a:t> $22.1 million</a:t>
            </a:r>
            <a:r>
              <a:rPr lang="en-US" sz="2200" dirty="0">
                <a:latin typeface="+mj-lt"/>
                <a:ea typeface="Arial"/>
                <a:cs typeface="Arial"/>
                <a:sym typeface="Arial"/>
              </a:rPr>
              <a:t> in charter school expenditures on facility upgrades </a:t>
            </a:r>
            <a:r>
              <a:rPr lang="en-US" sz="2200" b="1" dirty="0">
                <a:latin typeface="+mj-lt"/>
                <a:ea typeface="Arial"/>
                <a:cs typeface="Arial"/>
                <a:sym typeface="Arial"/>
              </a:rPr>
              <a:t>were </a:t>
            </a:r>
            <a:r>
              <a:rPr lang="en-US" sz="2200" b="1" i="1" dirty="0">
                <a:latin typeface="+mj-lt"/>
                <a:ea typeface="Arial"/>
                <a:cs typeface="Arial"/>
                <a:sym typeface="Arial"/>
              </a:rPr>
              <a:t>not</a:t>
            </a:r>
            <a:r>
              <a:rPr lang="en-US" sz="2200" b="1" dirty="0">
                <a:latin typeface="+mj-lt"/>
                <a:ea typeface="Arial"/>
                <a:cs typeface="Arial"/>
                <a:sym typeface="Arial"/>
              </a:rPr>
              <a:t> matched in</a:t>
            </a:r>
            <a:r>
              <a:rPr lang="en-US" sz="2200" dirty="0">
                <a:latin typeface="+mj-lt"/>
                <a:ea typeface="Arial"/>
                <a:cs typeface="Arial"/>
                <a:sym typeface="Arial"/>
              </a:rPr>
              <a:t> the public schools that shared their buildings, </a:t>
            </a:r>
            <a:r>
              <a:rPr lang="en-US" sz="2200" b="1" dirty="0">
                <a:latin typeface="+mj-lt"/>
                <a:ea typeface="Arial"/>
                <a:cs typeface="Arial"/>
                <a:sym typeface="Arial"/>
              </a:rPr>
              <a:t>a shortfall of about 14%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27162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A892E6-FE08-D243-B5E5-144D8D5B76B7}"/>
              </a:ext>
            </a:extLst>
          </p:cNvPr>
          <p:cNvGraphicFramePr>
            <a:graphicFrameLocks/>
          </p:cNvGraphicFramePr>
          <p:nvPr/>
        </p:nvGraphicFramePr>
        <p:xfrm>
          <a:off x="251791" y="452231"/>
          <a:ext cx="11184836" cy="553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671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52B241-8EF5-4F15-939A-1A3058A2D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316446"/>
              </p:ext>
            </p:extLst>
          </p:nvPr>
        </p:nvGraphicFramePr>
        <p:xfrm>
          <a:off x="628650" y="225084"/>
          <a:ext cx="10991850" cy="621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24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49D1-22D9-4743-AE8B-9D8790CC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In 2014, the state passed a law stating that NYC must either provide charter schools space in public school buildings or help them pay for private space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543A03-D5A1-4FE5-AF3B-14BEABE8E9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58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5" y="146478"/>
            <a:ext cx="4889716" cy="6576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684" y="3049904"/>
            <a:ext cx="4175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+mj-lt"/>
              </a:rPr>
              <a:t>How you can help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E0292B43-84FF-4FD2-B87B-3DDE7D961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4352"/>
              </p:ext>
            </p:extLst>
          </p:nvPr>
        </p:nvGraphicFramePr>
        <p:xfrm>
          <a:off x="5254580" y="146478"/>
          <a:ext cx="6709892" cy="671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03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006095"/>
              </p:ext>
            </p:extLst>
          </p:nvPr>
        </p:nvGraphicFramePr>
        <p:xfrm>
          <a:off x="347730" y="389586"/>
          <a:ext cx="11273306" cy="616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47730" y="5632016"/>
            <a:ext cx="8822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*the lower figure uses 33 students as class size cap for non-Title I MS; the higher figure uses 30 as cap for Title I MS.  </a:t>
            </a:r>
          </a:p>
        </p:txBody>
      </p:sp>
    </p:spTree>
    <p:extLst>
      <p:ext uri="{BB962C8B-B14F-4D97-AF65-F5344CB8AC3E}">
        <p14:creationId xmlns:p14="http://schemas.microsoft.com/office/powerpoint/2010/main" val="407834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FC98D-1CC0-4C67-A549-653ABAE0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 2007, NYS Legislature passed a new law called the Contracts for Excellence (C4E)</a:t>
            </a:r>
          </a:p>
        </p:txBody>
      </p:sp>
    </p:spTree>
    <p:extLst>
      <p:ext uri="{BB962C8B-B14F-4D97-AF65-F5344CB8AC3E}">
        <p14:creationId xmlns:p14="http://schemas.microsoft.com/office/powerpoint/2010/main" val="84864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FA86-4592-4BD6-A3AD-5E62E1BFB8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485775"/>
            <a:ext cx="10272713" cy="57864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C4E law states that in return for millions in new state funding, NYC has a legal obligation to:</a:t>
            </a:r>
            <a:b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1. Spend the funds to improve school conditions in six specified areas.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2. Create a plan to gradually reduce class sizes in all grades over five years in three grade spans.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3. In 2007, NYC submitted a 5-yr plan to reduce class sizes to no more than 20 in grades K-3; 23 in grades 4-8 and 25 in core HS classes.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4.  Yet instead of decreasing, class sizes increased sharply, starting in 2008.</a:t>
            </a:r>
          </a:p>
        </p:txBody>
      </p:sp>
    </p:spTree>
    <p:extLst>
      <p:ext uri="{BB962C8B-B14F-4D97-AF65-F5344CB8AC3E}">
        <p14:creationId xmlns:p14="http://schemas.microsoft.com/office/powerpoint/2010/main" val="60323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75750"/>
              </p:ext>
            </p:extLst>
          </p:nvPr>
        </p:nvGraphicFramePr>
        <p:xfrm>
          <a:off x="489397" y="373487"/>
          <a:ext cx="11320530" cy="615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311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165870"/>
              </p:ext>
            </p:extLst>
          </p:nvPr>
        </p:nvGraphicFramePr>
        <p:xfrm>
          <a:off x="605307" y="450761"/>
          <a:ext cx="11127347" cy="60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73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91210F-50DF-475E-A9E5-C9B24DE97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084752"/>
              </p:ext>
            </p:extLst>
          </p:nvPr>
        </p:nvGraphicFramePr>
        <p:xfrm>
          <a:off x="1124485" y="484166"/>
          <a:ext cx="10515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AD93-C5E1-495C-AA95-DA1F586F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But average class sizes only tell part of the story!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i="1" dirty="0"/>
              <a:t>The total number of students in large classes citywide has also increased since 2007.</a:t>
            </a:r>
            <a:br>
              <a:rPr lang="en-US" b="1" i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686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1324</Words>
  <Application>Microsoft Office PowerPoint</Application>
  <PresentationFormat>Widescreen</PresentationFormat>
  <Paragraphs>110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1_Office Theme</vt:lpstr>
      <vt:lpstr>Office Theme</vt:lpstr>
      <vt:lpstr>Class Size Trends Citywide &amp; in District 12 plus school overcrowding</vt:lpstr>
      <vt:lpstr>What are the UFT contractual class sizes limits? </vt:lpstr>
      <vt:lpstr>PowerPoint Presentation</vt:lpstr>
      <vt:lpstr>In 2007, NYS Legislature passed a new law called the Contracts for Excellence (C4E)</vt:lpstr>
      <vt:lpstr>C4E law states that in return for millions in new state funding, NYC has a legal obligation to:  1. Spend the funds to improve school conditions in six specified areas.  2. Create a plan to gradually reduce class sizes in all grades over five years in three grade spans.  3. In 2007, NYC submitted a 5-yr plan to reduce class sizes to no more than 20 in grades K-3; 23 in grades 4-8 and 25 in core HS classes.  4.  Yet instead of decreasing, class sizes increased sharply, starting in 2008.</vt:lpstr>
      <vt:lpstr>PowerPoint Presentation</vt:lpstr>
      <vt:lpstr>PowerPoint Presentation</vt:lpstr>
      <vt:lpstr>PowerPoint Presentation</vt:lpstr>
      <vt:lpstr>         But average class sizes only tell part of the story!      The total number of students in large classes citywide has also increased since 2007.  </vt:lpstr>
      <vt:lpstr>PowerPoint Presentation</vt:lpstr>
      <vt:lpstr>PowerPoint Presentation</vt:lpstr>
      <vt:lpstr>PowerPoint Presentation</vt:lpstr>
      <vt:lpstr>PowerPoint Presentation</vt:lpstr>
      <vt:lpstr>Class size lawsuit filed in state court</vt:lpstr>
      <vt:lpstr>School overcrowding also an issue in many districts, including D12</vt:lpstr>
      <vt:lpstr>PowerPoint Presentation</vt:lpstr>
      <vt:lpstr>PowerPoint Presentation</vt:lpstr>
      <vt:lpstr>Despite overcrowding and large class sizes, the Capital Plan decreased funded seats in many districts between Feb. 2019 and Nov. 2019</vt:lpstr>
      <vt:lpstr>PowerPoint Presentation</vt:lpstr>
      <vt:lpstr>There are 3 subdistricts in D12, but only 1 has seats in capital plan</vt:lpstr>
      <vt:lpstr>What are we doing?</vt:lpstr>
      <vt:lpstr>We released a report on charter facility funding in October 2019.</vt:lpstr>
      <vt:lpstr>PowerPoint Presentation</vt:lpstr>
      <vt:lpstr>PowerPoint Presentation</vt:lpstr>
      <vt:lpstr>In 2014, the state passed a law stating that NYC must either provide charter schools space in public school buildings or help them pay for private space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LaChance</dc:creator>
  <cp:lastModifiedBy>Peter LaChance</cp:lastModifiedBy>
  <cp:revision>33</cp:revision>
  <dcterms:created xsi:type="dcterms:W3CDTF">2020-02-03T15:50:04Z</dcterms:created>
  <dcterms:modified xsi:type="dcterms:W3CDTF">2020-09-23T16:02:30Z</dcterms:modified>
</cp:coreProperties>
</file>