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 id="2147483673" r:id="rId3"/>
    <p:sldMasterId id="2147483686" r:id="rId4"/>
    <p:sldMasterId id="2147483699" r:id="rId5"/>
  </p:sldMasterIdLst>
  <p:notesMasterIdLst>
    <p:notesMasterId r:id="rId29"/>
  </p:notesMasterIdLst>
  <p:sldIdLst>
    <p:sldId id="256" r:id="rId6"/>
    <p:sldId id="257" r:id="rId7"/>
    <p:sldId id="300" r:id="rId8"/>
    <p:sldId id="261" r:id="rId9"/>
    <p:sldId id="260" r:id="rId10"/>
    <p:sldId id="313" r:id="rId11"/>
    <p:sldId id="314" r:id="rId12"/>
    <p:sldId id="315" r:id="rId13"/>
    <p:sldId id="316" r:id="rId14"/>
    <p:sldId id="262" r:id="rId15"/>
    <p:sldId id="266" r:id="rId16"/>
    <p:sldId id="268" r:id="rId17"/>
    <p:sldId id="269" r:id="rId18"/>
    <p:sldId id="312" r:id="rId19"/>
    <p:sldId id="303" r:id="rId20"/>
    <p:sldId id="275" r:id="rId21"/>
    <p:sldId id="277" r:id="rId22"/>
    <p:sldId id="278" r:id="rId23"/>
    <p:sldId id="280" r:id="rId24"/>
    <p:sldId id="283" r:id="rId25"/>
    <p:sldId id="298" r:id="rId26"/>
    <p:sldId id="293" r:id="rId27"/>
    <p:sldId id="296" r:id="rId28"/>
  </p:sldIdLst>
  <p:sldSz cx="9144000" cy="5143500" type="screen16x9"/>
  <p:notesSz cx="6858000" cy="92392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nie haimson" initials="lh" lastIdx="2" clrIdx="0">
    <p:extLst>
      <p:ext uri="{19B8F6BF-5375-455C-9EA6-DF929625EA0E}">
        <p15:presenceInfo xmlns:p15="http://schemas.microsoft.com/office/powerpoint/2012/main" userId="10446233a472546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14"/>
  </p:normalViewPr>
  <p:slideViewPr>
    <p:cSldViewPr snapToGrid="0">
      <p:cViewPr varScale="1">
        <p:scale>
          <a:sx n="98" d="100"/>
          <a:sy n="98" d="100"/>
        </p:scale>
        <p:origin x="600"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Users\Patrick\Dropbox%20(Old)\Class%20Size%20Matters%20Team%20Folder\Data%20and%20Reports\Charter%20Facility%20Costs%20Report\Tables,%20Graphs,%20Original%20Data%20sheets\Charter%20Facility%20Costs%20%20FY%2014-%2019%20Master%20Analysis%20Sheet%20(originals%20edited,%20tables,%20and%20graph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file:///\\Users\Patrick\Dropbox%20(Old)\Class%20Size%20Matters%20Team%20Folder\Data%20and%20Reports\Charter%20Facility%20Costs%20Report\Tables,%20Graphs,%20Original%20Data%20sheets\Charter%20Facility%20Costs%20%20FY%2014-%2019%20Master%20Analysis%20Sheet%20(originals%20edited,%20tables,%20and%20graphs).xlsx"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3.xml"/><Relationship Id="rId4" Type="http://schemas.openxmlformats.org/officeDocument/2006/relationships/oleObject" Target="file:///\\Users\Patrick\Dropbox%20(Old)\Class%20Size%20Matters%20Team%20Folder\Data%20and%20Reports\Charter%20Facility%20Costs%20Report\Tables,%20Graphs,%20Original%20Data%20sheets\Charter%20Facility%20Costs%20%20FY%2014-%2019%20Master%20Analysis%20Sheet%20(originals%20edited,%20tables,%20and%20graph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1363706542029843E-2"/>
          <c:y val="0.21868787276341947"/>
          <c:w val="0.94902845032071537"/>
          <c:h val="0.53403578528827034"/>
        </c:manualLayout>
      </c:layout>
      <c:barChart>
        <c:barDir val="col"/>
        <c:grouping val="clustered"/>
        <c:varyColors val="0"/>
        <c:ser>
          <c:idx val="0"/>
          <c:order val="0"/>
          <c:tx>
            <c:strRef>
              <c:f>'FIGURE 3'!$C$3</c:f>
              <c:strCache>
                <c:ptCount val="1"/>
                <c:pt idx="0">
                  <c:v>Total Missing Matching Funds</c:v>
                </c:pt>
              </c:strCache>
            </c:strRef>
          </c:tx>
          <c:spPr>
            <a:solidFill>
              <a:schemeClr val="accent1"/>
            </a:solidFill>
            <a:ln>
              <a:noFill/>
            </a:ln>
            <a:effectLst/>
          </c:spPr>
          <c:invertIfNegative val="0"/>
          <c:dLbls>
            <c:numFmt formatCode="&quot;$&quot;#,##0.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'FIGURE 3'!$D$2:$I$2</c:f>
              <c:strCache>
                <c:ptCount val="6"/>
                <c:pt idx="0">
                  <c:v>FY 2014</c:v>
                </c:pt>
                <c:pt idx="1">
                  <c:v>FY 2015</c:v>
                </c:pt>
                <c:pt idx="2">
                  <c:v>FY 2016</c:v>
                </c:pt>
                <c:pt idx="3">
                  <c:v>FY 2017</c:v>
                </c:pt>
                <c:pt idx="4">
                  <c:v>FY 2018</c:v>
                </c:pt>
                <c:pt idx="5">
                  <c:v>FY 2019</c:v>
                </c:pt>
              </c:strCache>
            </c:strRef>
          </c:cat>
          <c:val>
            <c:numRef>
              <c:f>'FIGURE 3'!$D$3:$I$3</c:f>
              <c:numCache>
                <c:formatCode>"$"#,##0.00_);[Red]\("$"#,##0.00\)</c:formatCode>
                <c:ptCount val="6"/>
                <c:pt idx="0">
                  <c:v>1273065.7399999946</c:v>
                </c:pt>
                <c:pt idx="1">
                  <c:v>1686087.3599999994</c:v>
                </c:pt>
                <c:pt idx="2">
                  <c:v>1640685.0099999979</c:v>
                </c:pt>
                <c:pt idx="3">
                  <c:v>4610337.3699999973</c:v>
                </c:pt>
                <c:pt idx="4">
                  <c:v>6481347.4699999951</c:v>
                </c:pt>
                <c:pt idx="5" formatCode="&quot;$&quot;#,##0.00">
                  <c:v>6419633.9499999993</c:v>
                </c:pt>
              </c:numCache>
            </c:numRef>
          </c:val>
          <c:extLst xmlns:c16r2="http://schemas.microsoft.com/office/drawing/2015/06/chart">
            <c:ext xmlns:c16="http://schemas.microsoft.com/office/drawing/2014/chart" uri="{C3380CC4-5D6E-409C-BE32-E72D297353CC}">
              <c16:uniqueId val="{00000000-E4AC-644B-9A4D-092292B345EB}"/>
            </c:ext>
          </c:extLst>
        </c:ser>
        <c:dLbls>
          <c:showLegendKey val="0"/>
          <c:showVal val="0"/>
          <c:showCatName val="0"/>
          <c:showSerName val="0"/>
          <c:showPercent val="0"/>
          <c:showBubbleSize val="0"/>
        </c:dLbls>
        <c:gapWidth val="219"/>
        <c:overlap val="-27"/>
        <c:axId val="391348512"/>
        <c:axId val="391348904"/>
      </c:barChart>
      <c:catAx>
        <c:axId val="391348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91348904"/>
        <c:crosses val="autoZero"/>
        <c:auto val="1"/>
        <c:lblAlgn val="ctr"/>
        <c:lblOffset val="100"/>
        <c:noMultiLvlLbl val="0"/>
      </c:catAx>
      <c:valAx>
        <c:axId val="391348904"/>
        <c:scaling>
          <c:orientation val="minMax"/>
        </c:scaling>
        <c:delete val="1"/>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crossAx val="391348512"/>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0552995391705073E-2"/>
          <c:y val="0.16149068322981364"/>
          <c:w val="0.95944700460829491"/>
          <c:h val="0.58396830830928748"/>
        </c:manualLayout>
      </c:layout>
      <c:barChart>
        <c:barDir val="col"/>
        <c:grouping val="clustered"/>
        <c:varyColors val="0"/>
        <c:ser>
          <c:idx val="0"/>
          <c:order val="0"/>
          <c:tx>
            <c:strRef>
              <c:f>'FIGURE 2'!$C$2</c:f>
              <c:strCache>
                <c:ptCount val="1"/>
                <c:pt idx="0">
                  <c:v>% of Schools eligible for matching funds that received full matching funds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'FIGURE 2'!$D$1:$I$1</c:f>
              <c:strCache>
                <c:ptCount val="6"/>
                <c:pt idx="0">
                  <c:v>FY 2014</c:v>
                </c:pt>
                <c:pt idx="1">
                  <c:v>FY 2015</c:v>
                </c:pt>
                <c:pt idx="2">
                  <c:v>FY 2016</c:v>
                </c:pt>
                <c:pt idx="3">
                  <c:v>FY 2017</c:v>
                </c:pt>
                <c:pt idx="4">
                  <c:v>FY 2018</c:v>
                </c:pt>
                <c:pt idx="5">
                  <c:v>FY 2019</c:v>
                </c:pt>
              </c:strCache>
            </c:strRef>
          </c:cat>
          <c:val>
            <c:numRef>
              <c:f>'FIGURE 2'!$D$2:$I$2</c:f>
              <c:numCache>
                <c:formatCode>0%</c:formatCode>
                <c:ptCount val="6"/>
                <c:pt idx="0">
                  <c:v>0.4</c:v>
                </c:pt>
                <c:pt idx="1">
                  <c:v>0.49315068493150682</c:v>
                </c:pt>
                <c:pt idx="2">
                  <c:v>0.47524752475247523</c:v>
                </c:pt>
                <c:pt idx="3">
                  <c:v>0.22727272727272727</c:v>
                </c:pt>
                <c:pt idx="4">
                  <c:v>0.29565217391304349</c:v>
                </c:pt>
                <c:pt idx="5">
                  <c:v>0.330188679245283</c:v>
                </c:pt>
              </c:numCache>
            </c:numRef>
          </c:val>
          <c:extLst xmlns:c16r2="http://schemas.microsoft.com/office/drawing/2015/06/chart">
            <c:ext xmlns:c16="http://schemas.microsoft.com/office/drawing/2014/chart" uri="{C3380CC4-5D6E-409C-BE32-E72D297353CC}">
              <c16:uniqueId val="{00000000-2C59-C14D-A18A-52DC01E84D93}"/>
            </c:ext>
          </c:extLst>
        </c:ser>
        <c:dLbls>
          <c:showLegendKey val="0"/>
          <c:showVal val="0"/>
          <c:showCatName val="0"/>
          <c:showSerName val="0"/>
          <c:showPercent val="0"/>
          <c:showBubbleSize val="0"/>
        </c:dLbls>
        <c:gapWidth val="219"/>
        <c:overlap val="-27"/>
        <c:axId val="391339104"/>
        <c:axId val="391342240"/>
      </c:barChart>
      <c:catAx>
        <c:axId val="391339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1342240"/>
        <c:crosses val="autoZero"/>
        <c:auto val="1"/>
        <c:lblAlgn val="ctr"/>
        <c:lblOffset val="100"/>
        <c:noMultiLvlLbl val="0"/>
      </c:catAx>
      <c:valAx>
        <c:axId val="391342240"/>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39133910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400" b="1" i="0" u="none" strike="noStrike" kern="1200" spc="0" baseline="0">
                <a:solidFill>
                  <a:prstClr val="black">
                    <a:lumMod val="65000"/>
                    <a:lumOff val="35000"/>
                  </a:prstClr>
                </a:solidFill>
                <a:latin typeface="+mn-lt"/>
                <a:ea typeface="+mn-ea"/>
                <a:cs typeface="+mn-cs"/>
              </a:defRPr>
            </a:pPr>
            <a:r>
              <a:rPr lang="en-US" sz="2400" b="0" dirty="0">
                <a:solidFill>
                  <a:schemeClr val="tx1">
                    <a:lumMod val="85000"/>
                    <a:lumOff val="15000"/>
                  </a:schemeClr>
                </a:solidFill>
                <a:latin typeface="+mj-lt"/>
              </a:rPr>
              <a:t>Missing</a:t>
            </a:r>
            <a:r>
              <a:rPr lang="en-US" sz="2400" b="0" baseline="0" dirty="0">
                <a:solidFill>
                  <a:schemeClr val="tx1">
                    <a:lumMod val="85000"/>
                    <a:lumOff val="15000"/>
                  </a:schemeClr>
                </a:solidFill>
                <a:latin typeface="+mj-lt"/>
              </a:rPr>
              <a:t> Matching Funds for </a:t>
            </a:r>
            <a:r>
              <a:rPr lang="en-US" sz="2400" b="0" baseline="0" dirty="0" smtClean="0">
                <a:solidFill>
                  <a:schemeClr val="tx1">
                    <a:lumMod val="85000"/>
                    <a:lumOff val="15000"/>
                  </a:schemeClr>
                </a:solidFill>
                <a:latin typeface="+mj-lt"/>
              </a:rPr>
              <a:t>D1 </a:t>
            </a:r>
            <a:r>
              <a:rPr lang="en-US" sz="2400" b="0" baseline="0" dirty="0">
                <a:solidFill>
                  <a:schemeClr val="tx1">
                    <a:lumMod val="85000"/>
                    <a:lumOff val="15000"/>
                  </a:schemeClr>
                </a:solidFill>
                <a:latin typeface="+mj-lt"/>
              </a:rPr>
              <a:t>Public Schools</a:t>
            </a:r>
            <a:br>
              <a:rPr lang="en-US" sz="2400" b="0" baseline="0" dirty="0">
                <a:solidFill>
                  <a:schemeClr val="tx1">
                    <a:lumMod val="85000"/>
                    <a:lumOff val="15000"/>
                  </a:schemeClr>
                </a:solidFill>
                <a:latin typeface="+mj-lt"/>
              </a:rPr>
            </a:br>
            <a:r>
              <a:rPr lang="en-US" sz="2400" b="0" baseline="0" dirty="0">
                <a:solidFill>
                  <a:schemeClr val="tx1">
                    <a:lumMod val="85000"/>
                    <a:lumOff val="15000"/>
                  </a:schemeClr>
                </a:solidFill>
                <a:latin typeface="+mj-lt"/>
              </a:rPr>
              <a:t> Co-located with Charters </a:t>
            </a:r>
          </a:p>
          <a:p>
            <a:pPr marL="0" marR="0" lvl="0" indent="0" algn="ctr" defTabSz="914400" rtl="0" eaLnBrk="1" fontAlgn="auto" latinLnBrk="0" hangingPunct="1">
              <a:lnSpc>
                <a:spcPct val="100000"/>
              </a:lnSpc>
              <a:spcBef>
                <a:spcPts val="0"/>
              </a:spcBef>
              <a:spcAft>
                <a:spcPts val="0"/>
              </a:spcAft>
              <a:buClrTx/>
              <a:buSzTx/>
              <a:buFontTx/>
              <a:buNone/>
              <a:tabLst/>
              <a:defRPr sz="2400" b="1">
                <a:solidFill>
                  <a:prstClr val="black">
                    <a:lumMod val="65000"/>
                    <a:lumOff val="35000"/>
                  </a:prstClr>
                </a:solidFill>
              </a:defRPr>
            </a:pPr>
            <a:r>
              <a:rPr lang="en-US" sz="2000" b="0" i="1" baseline="0" dirty="0">
                <a:solidFill>
                  <a:schemeClr val="tx1">
                    <a:lumMod val="85000"/>
                    <a:lumOff val="15000"/>
                  </a:schemeClr>
                </a:solidFill>
                <a:latin typeface="+mj-lt"/>
              </a:rPr>
              <a:t>Total of </a:t>
            </a:r>
            <a:r>
              <a:rPr lang="en-US" sz="2000" b="1" i="1" baseline="0" dirty="0" smtClean="0">
                <a:solidFill>
                  <a:schemeClr val="tx1">
                    <a:lumMod val="85000"/>
                    <a:lumOff val="15000"/>
                  </a:schemeClr>
                </a:solidFill>
                <a:latin typeface="+mj-lt"/>
              </a:rPr>
              <a:t>$48,160 </a:t>
            </a:r>
            <a:r>
              <a:rPr lang="en-US" sz="2000" b="0" i="1" baseline="0" dirty="0">
                <a:solidFill>
                  <a:schemeClr val="tx1">
                    <a:lumMod val="85000"/>
                    <a:lumOff val="15000"/>
                  </a:schemeClr>
                </a:solidFill>
                <a:latin typeface="+mj-lt"/>
              </a:rPr>
              <a:t>from </a:t>
            </a:r>
            <a:r>
              <a:rPr lang="en-US" sz="2000" b="0" i="1" baseline="0" dirty="0">
                <a:solidFill>
                  <a:schemeClr val="tx1">
                    <a:lumMod val="85000"/>
                    <a:lumOff val="15000"/>
                  </a:schemeClr>
                </a:solidFill>
                <a:effectLst/>
                <a:latin typeface="+mj-lt"/>
              </a:rPr>
              <a:t>FY 2014 - 2019</a:t>
            </a:r>
            <a:endParaRPr lang="en-US" sz="2000" b="0" i="1" dirty="0">
              <a:solidFill>
                <a:schemeClr val="tx1">
                  <a:lumMod val="85000"/>
                  <a:lumOff val="15000"/>
                </a:schemeClr>
              </a:solidFill>
              <a:effectLst/>
              <a:latin typeface="+mj-lt"/>
            </a:endParaRPr>
          </a:p>
        </c:rich>
      </c:tx>
      <c:layout>
        <c:manualLayout>
          <c:xMode val="edge"/>
          <c:yMode val="edge"/>
          <c:x val="0.18746191117589175"/>
          <c:y val="1.9461149155366043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400" b="1" i="0" u="none" strike="noStrike" kern="1200" spc="0" baseline="0">
              <a:solidFill>
                <a:prstClr val="black">
                  <a:lumMod val="65000"/>
                  <a:lumOff val="35000"/>
                </a:prstClr>
              </a:solidFill>
              <a:latin typeface="+mn-lt"/>
              <a:ea typeface="+mn-ea"/>
              <a:cs typeface="+mn-cs"/>
            </a:defRPr>
          </a:pPr>
          <a:endParaRPr lang="en-US"/>
        </a:p>
      </c:txPr>
    </c:title>
    <c:autoTitleDeleted val="0"/>
    <c:plotArea>
      <c:layout/>
      <c:barChart>
        <c:barDir val="col"/>
        <c:grouping val="stacked"/>
        <c:varyColors val="0"/>
        <c:ser>
          <c:idx val="0"/>
          <c:order val="0"/>
          <c:tx>
            <c:strRef>
              <c:f>'D6 Missing Matching Funds'!$B$8</c:f>
              <c:strCache>
                <c:ptCount val="1"/>
                <c:pt idx="0">
                  <c:v>Missing Matching Funds</c:v>
                </c:pt>
              </c:strCache>
            </c:strRef>
          </c:tx>
          <c:spPr>
            <a:solidFill>
              <a:schemeClr val="accent1"/>
            </a:solidFill>
            <a:ln>
              <a:noFill/>
            </a:ln>
            <a:effectLst/>
          </c:spPr>
          <c:invertIfNegative val="0"/>
          <c:dLbls>
            <c:dLbl>
              <c:idx val="0"/>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dLbl>
              <c:idx val="1"/>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dLbl>
              <c:idx val="2"/>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 Missing Matching Funds'!$A$9:$A$11</c:f>
              <c:strCache>
                <c:ptCount val="3"/>
                <c:pt idx="0">
                  <c:v>Girls Prep Lower E Side ES</c:v>
                </c:pt>
                <c:pt idx="1">
                  <c:v>Girls Prep Lower E Side ES</c:v>
                </c:pt>
                <c:pt idx="2">
                  <c:v>Girls Prep Lower E Side MS</c:v>
                </c:pt>
              </c:strCache>
            </c:strRef>
          </c:cat>
          <c:val>
            <c:numRef>
              <c:f>'D6 Missing Matching Funds'!$B$9:$B$11</c:f>
              <c:numCache>
                <c:formatCode>"$"#,##0.00_);[Red]\("$"#,##0.00\)</c:formatCode>
                <c:ptCount val="3"/>
                <c:pt idx="0">
                  <c:v>16080</c:v>
                </c:pt>
                <c:pt idx="1">
                  <c:v>16080</c:v>
                </c:pt>
                <c:pt idx="2">
                  <c:v>16000</c:v>
                </c:pt>
              </c:numCache>
            </c:numRef>
          </c:val>
          <c:extLst xmlns:c16r2="http://schemas.microsoft.com/office/drawing/2015/06/chart">
            <c:ext xmlns:c16="http://schemas.microsoft.com/office/drawing/2014/chart" uri="{C3380CC4-5D6E-409C-BE32-E72D297353CC}">
              <c16:uniqueId val="{00000005-C200-462F-8EB2-D5D3A867FD5E}"/>
            </c:ext>
          </c:extLst>
        </c:ser>
        <c:ser>
          <c:idx val="1"/>
          <c:order val="1"/>
          <c:tx>
            <c:strRef>
              <c:f>'D6 Missing Matching Funds'!$C$8</c:f>
              <c:strCache>
                <c:ptCount val="1"/>
                <c:pt idx="0">
                  <c:v>Co-located charter</c:v>
                </c:pt>
              </c:strCache>
            </c:strRef>
          </c:tx>
          <c:spPr>
            <a:solidFill>
              <a:schemeClr val="accent2"/>
            </a:solidFill>
            <a:ln>
              <a:noFill/>
            </a:ln>
            <a:effectLst/>
          </c:spPr>
          <c:invertIfNegative val="0"/>
          <c:dLbls>
            <c:dLbl>
              <c:idx val="0"/>
              <c:layout>
                <c:manualLayout>
                  <c:x val="4.1787324244781359E-3"/>
                  <c:y val="-5.9675568121103036E-2"/>
                </c:manualLayout>
              </c:layout>
              <c:tx>
                <c:rich>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r>
                      <a:rPr lang="en-US" sz="1800" dirty="0" smtClean="0"/>
                      <a:t>M094 Sped</a:t>
                    </a:r>
                    <a:endParaRPr lang="en-US" sz="18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200-462F-8EB2-D5D3A867FD5E}"/>
                </c:ext>
                <c:ext xmlns:c15="http://schemas.microsoft.com/office/drawing/2012/chart" uri="{CE6537A1-D6FC-4f65-9D91-7224C49458BB}">
                  <c15:layout/>
                </c:ext>
              </c:extLst>
            </c:dLbl>
            <c:dLbl>
              <c:idx val="1"/>
              <c:layout>
                <c:manualLayout>
                  <c:x val="8.3333333333333332E-3"/>
                  <c:y val="-6.0185185185185182E-2"/>
                </c:manualLayout>
              </c:layout>
              <c:tx>
                <c:rich>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r>
                      <a:rPr lang="en-US" sz="1800" dirty="0" smtClean="0"/>
                      <a:t>P.S. 188</a:t>
                    </a:r>
                    <a:endParaRPr lang="en-US" sz="18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200-462F-8EB2-D5D3A867FD5E}"/>
                </c:ext>
                <c:ext xmlns:c15="http://schemas.microsoft.com/office/drawing/2012/chart" uri="{CE6537A1-D6FC-4f65-9D91-7224C49458BB}">
                  <c15:layout/>
                </c:ext>
              </c:extLst>
            </c:dLbl>
            <c:dLbl>
              <c:idx val="2"/>
              <c:layout>
                <c:manualLayout>
                  <c:x val="-4.0727142338663506E-3"/>
                  <c:y val="-0.10758423916425376"/>
                </c:manualLayout>
              </c:layout>
              <c:tx>
                <c:rich>
                  <a:bodyPr rot="0" spcFirstLastPara="1" vertOverflow="ellipsis" vert="horz" wrap="square" lIns="38100" tIns="19050" rIns="38100" bIns="19050" anchor="ctr" anchorCtr="1">
                    <a:noAutofit/>
                  </a:bodyPr>
                  <a:lstStyle/>
                  <a:p>
                    <a:pPr>
                      <a:defRPr sz="1800" b="0" i="0" u="none" strike="noStrike" kern="1200" baseline="0">
                        <a:solidFill>
                          <a:schemeClr val="dk1"/>
                        </a:solidFill>
                        <a:latin typeface="+mn-lt"/>
                        <a:ea typeface="+mn-ea"/>
                        <a:cs typeface="+mn-cs"/>
                      </a:defRPr>
                    </a:pPr>
                    <a:r>
                      <a:rPr lang="en-US" sz="1800" dirty="0" smtClean="0"/>
                      <a:t>Eastside</a:t>
                    </a:r>
                    <a:r>
                      <a:rPr lang="en-US" sz="1800" baseline="0" dirty="0" smtClean="0"/>
                      <a:t> Community HS</a:t>
                    </a:r>
                    <a:endParaRPr lang="en-US" sz="18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C200-462F-8EB2-D5D3A867FD5E}"/>
                </c:ext>
                <c:ext xmlns:c15="http://schemas.microsoft.com/office/drawing/2012/chart" uri="{CE6537A1-D6FC-4f65-9D91-7224C49458BB}">
                  <c15:layout>
                    <c:manualLayout>
                      <c:w val="0.22710376463144574"/>
                      <c:h val="0.16520304645862272"/>
                    </c:manualLayout>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 Missing Matching Funds'!$A$9:$A$11</c:f>
              <c:strCache>
                <c:ptCount val="3"/>
                <c:pt idx="0">
                  <c:v>Girls Prep Lower E Side ES</c:v>
                </c:pt>
                <c:pt idx="1">
                  <c:v>Girls Prep Lower E Side ES</c:v>
                </c:pt>
                <c:pt idx="2">
                  <c:v>Girls Prep Lower E Side MS</c:v>
                </c:pt>
              </c:strCache>
            </c:strRef>
          </c:cat>
          <c:val>
            <c:numRef>
              <c:f>'D6 Missing Matching Funds'!$C$9:$C$11</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B-C200-462F-8EB2-D5D3A867FD5E}"/>
            </c:ext>
          </c:extLst>
        </c:ser>
        <c:dLbls>
          <c:dLblPos val="ctr"/>
          <c:showLegendKey val="0"/>
          <c:showVal val="1"/>
          <c:showCatName val="0"/>
          <c:showSerName val="0"/>
          <c:showPercent val="0"/>
          <c:showBubbleSize val="0"/>
        </c:dLbls>
        <c:gapWidth val="150"/>
        <c:overlap val="100"/>
        <c:axId val="511298440"/>
        <c:axId val="511297264"/>
      </c:barChart>
      <c:catAx>
        <c:axId val="51129844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(Co-located</a:t>
                </a:r>
                <a:r>
                  <a:rPr lang="en-US" sz="1400" baseline="0" dirty="0"/>
                  <a:t> Charter Schools)</a:t>
                </a:r>
                <a:endParaRPr lang="en-US" sz="1400" dirty="0"/>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1297264"/>
        <c:crosses val="autoZero"/>
        <c:auto val="1"/>
        <c:lblAlgn val="ctr"/>
        <c:lblOffset val="100"/>
        <c:noMultiLvlLbl val="0"/>
      </c:catAx>
      <c:valAx>
        <c:axId val="51129726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1298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400" b="1" i="0" u="none" strike="noStrike" kern="1200" spc="0" baseline="0">
                <a:solidFill>
                  <a:prstClr val="black">
                    <a:lumMod val="65000"/>
                    <a:lumOff val="35000"/>
                  </a:prstClr>
                </a:solidFill>
                <a:latin typeface="+mn-lt"/>
                <a:ea typeface="+mn-ea"/>
                <a:cs typeface="+mn-cs"/>
              </a:defRPr>
            </a:pPr>
            <a:r>
              <a:rPr lang="en-US" sz="2400" b="0" dirty="0">
                <a:solidFill>
                  <a:schemeClr val="tx1">
                    <a:lumMod val="85000"/>
                    <a:lumOff val="15000"/>
                  </a:schemeClr>
                </a:solidFill>
                <a:latin typeface="+mj-lt"/>
              </a:rPr>
              <a:t>Missing</a:t>
            </a:r>
            <a:r>
              <a:rPr lang="en-US" sz="2400" b="0" baseline="0" dirty="0">
                <a:solidFill>
                  <a:schemeClr val="tx1">
                    <a:lumMod val="85000"/>
                    <a:lumOff val="15000"/>
                  </a:schemeClr>
                </a:solidFill>
                <a:latin typeface="+mj-lt"/>
              </a:rPr>
              <a:t> Matching Funds for D6 Public Schools</a:t>
            </a:r>
            <a:br>
              <a:rPr lang="en-US" sz="2400" b="0" baseline="0" dirty="0">
                <a:solidFill>
                  <a:schemeClr val="tx1">
                    <a:lumMod val="85000"/>
                    <a:lumOff val="15000"/>
                  </a:schemeClr>
                </a:solidFill>
                <a:latin typeface="+mj-lt"/>
              </a:rPr>
            </a:br>
            <a:r>
              <a:rPr lang="en-US" sz="2400" b="0" baseline="0" dirty="0">
                <a:solidFill>
                  <a:schemeClr val="tx1">
                    <a:lumMod val="85000"/>
                    <a:lumOff val="15000"/>
                  </a:schemeClr>
                </a:solidFill>
                <a:latin typeface="+mj-lt"/>
              </a:rPr>
              <a:t> Co-located with Charters </a:t>
            </a:r>
          </a:p>
          <a:p>
            <a:pPr marL="0" marR="0" lvl="0" indent="0" algn="ctr" defTabSz="914400" rtl="0" eaLnBrk="1" fontAlgn="auto" latinLnBrk="0" hangingPunct="1">
              <a:lnSpc>
                <a:spcPct val="100000"/>
              </a:lnSpc>
              <a:spcBef>
                <a:spcPts val="0"/>
              </a:spcBef>
              <a:spcAft>
                <a:spcPts val="0"/>
              </a:spcAft>
              <a:buClrTx/>
              <a:buSzTx/>
              <a:buFontTx/>
              <a:buNone/>
              <a:tabLst/>
              <a:defRPr sz="2400" b="1">
                <a:solidFill>
                  <a:prstClr val="black">
                    <a:lumMod val="65000"/>
                    <a:lumOff val="35000"/>
                  </a:prstClr>
                </a:solidFill>
              </a:defRPr>
            </a:pPr>
            <a:r>
              <a:rPr lang="en-US" sz="2000" b="0" i="1" baseline="0" dirty="0">
                <a:solidFill>
                  <a:schemeClr val="tx1">
                    <a:lumMod val="85000"/>
                    <a:lumOff val="15000"/>
                  </a:schemeClr>
                </a:solidFill>
                <a:latin typeface="+mj-lt"/>
              </a:rPr>
              <a:t>Total of </a:t>
            </a:r>
            <a:r>
              <a:rPr lang="en-US" sz="2000" b="1" i="1" baseline="0" dirty="0" smtClean="0">
                <a:solidFill>
                  <a:schemeClr val="tx1">
                    <a:lumMod val="85000"/>
                    <a:lumOff val="15000"/>
                  </a:schemeClr>
                </a:solidFill>
                <a:latin typeface="+mj-lt"/>
              </a:rPr>
              <a:t>$324,261 </a:t>
            </a:r>
            <a:r>
              <a:rPr lang="en-US" sz="2000" b="0" i="1" baseline="0" dirty="0">
                <a:solidFill>
                  <a:schemeClr val="tx1">
                    <a:lumMod val="85000"/>
                    <a:lumOff val="15000"/>
                  </a:schemeClr>
                </a:solidFill>
                <a:latin typeface="+mj-lt"/>
              </a:rPr>
              <a:t>from </a:t>
            </a:r>
            <a:r>
              <a:rPr lang="en-US" sz="2000" b="0" i="1" baseline="0" dirty="0">
                <a:solidFill>
                  <a:schemeClr val="tx1">
                    <a:lumMod val="85000"/>
                    <a:lumOff val="15000"/>
                  </a:schemeClr>
                </a:solidFill>
                <a:effectLst/>
                <a:latin typeface="+mj-lt"/>
              </a:rPr>
              <a:t>FY 2014 - 2019</a:t>
            </a:r>
            <a:endParaRPr lang="en-US" sz="2000" b="0" i="1" dirty="0">
              <a:solidFill>
                <a:schemeClr val="tx1">
                  <a:lumMod val="85000"/>
                  <a:lumOff val="15000"/>
                </a:schemeClr>
              </a:solidFill>
              <a:effectLst/>
              <a:latin typeface="+mj-lt"/>
            </a:endParaRPr>
          </a:p>
        </c:rich>
      </c:tx>
      <c:layout>
        <c:manualLayout>
          <c:xMode val="edge"/>
          <c:yMode val="edge"/>
          <c:x val="0.15724631387520063"/>
          <c:y val="2.8535760475769771E-3"/>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400" b="1" i="0" u="none" strike="noStrike" kern="1200" spc="0" baseline="0">
              <a:solidFill>
                <a:prstClr val="black">
                  <a:lumMod val="65000"/>
                  <a:lumOff val="35000"/>
                </a:prstClr>
              </a:solidFill>
              <a:latin typeface="+mn-lt"/>
              <a:ea typeface="+mn-ea"/>
              <a:cs typeface="+mn-cs"/>
            </a:defRPr>
          </a:pPr>
          <a:endParaRPr lang="en-US"/>
        </a:p>
      </c:txPr>
    </c:title>
    <c:autoTitleDeleted val="0"/>
    <c:plotArea>
      <c:layout/>
      <c:barChart>
        <c:barDir val="col"/>
        <c:grouping val="stacked"/>
        <c:varyColors val="0"/>
        <c:ser>
          <c:idx val="0"/>
          <c:order val="0"/>
          <c:tx>
            <c:strRef>
              <c:f>'D6 Missing Matching Funds'!$B$8</c:f>
              <c:strCache>
                <c:ptCount val="1"/>
                <c:pt idx="0">
                  <c:v>Missing Matching Funds</c:v>
                </c:pt>
              </c:strCache>
            </c:strRef>
          </c:tx>
          <c:spPr>
            <a:solidFill>
              <a:schemeClr val="accent1"/>
            </a:solidFill>
            <a:ln>
              <a:noFill/>
            </a:ln>
            <a:effectLst/>
          </c:spPr>
          <c:invertIfNegative val="0"/>
          <c:dLbls>
            <c:dLbl>
              <c:idx val="0"/>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dLbl>
              <c:idx val="1"/>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dLbl>
              <c:idx val="2"/>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dLbl>
              <c:idx val="3"/>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 Missing Matching Funds'!$A$9:$A$12</c:f>
              <c:strCache>
                <c:ptCount val="4"/>
                <c:pt idx="0">
                  <c:v>KIPP STAR ES</c:v>
                </c:pt>
                <c:pt idx="1">
                  <c:v>KIPP NYC Wash. Heights</c:v>
                </c:pt>
                <c:pt idx="2">
                  <c:v>KIPP NYC Wash. Heights</c:v>
                </c:pt>
                <c:pt idx="3">
                  <c:v>WHIN Music Community</c:v>
                </c:pt>
              </c:strCache>
            </c:strRef>
          </c:cat>
          <c:val>
            <c:numRef>
              <c:f>'D6 Missing Matching Funds'!$B$9:$B$12</c:f>
              <c:numCache>
                <c:formatCode>"$"#,##0.00_);[Red]\("$"#,##0.00\)</c:formatCode>
                <c:ptCount val="4"/>
                <c:pt idx="0">
                  <c:v>103937</c:v>
                </c:pt>
                <c:pt idx="1">
                  <c:v>90637</c:v>
                </c:pt>
                <c:pt idx="2">
                  <c:v>90637</c:v>
                </c:pt>
                <c:pt idx="3">
                  <c:v>39050</c:v>
                </c:pt>
              </c:numCache>
            </c:numRef>
          </c:val>
          <c:extLst xmlns:c16r2="http://schemas.microsoft.com/office/drawing/2015/06/chart">
            <c:ext xmlns:c16="http://schemas.microsoft.com/office/drawing/2014/chart" uri="{C3380CC4-5D6E-409C-BE32-E72D297353CC}">
              <c16:uniqueId val="{00000005-C200-462F-8EB2-D5D3A867FD5E}"/>
            </c:ext>
          </c:extLst>
        </c:ser>
        <c:ser>
          <c:idx val="1"/>
          <c:order val="1"/>
          <c:tx>
            <c:strRef>
              <c:f>'D6 Missing Matching Funds'!$C$8</c:f>
              <c:strCache>
                <c:ptCount val="1"/>
                <c:pt idx="0">
                  <c:v>Co-located charter</c:v>
                </c:pt>
              </c:strCache>
            </c:strRef>
          </c:tx>
          <c:spPr>
            <a:solidFill>
              <a:schemeClr val="accent2"/>
            </a:solidFill>
            <a:ln>
              <a:noFill/>
            </a:ln>
            <a:effectLst/>
          </c:spPr>
          <c:invertIfNegative val="0"/>
          <c:dLbls>
            <c:dLbl>
              <c:idx val="0"/>
              <c:layout>
                <c:manualLayout>
                  <c:x val="-1.5982750856316482E-3"/>
                  <c:y val="-4.6028740789423796E-2"/>
                </c:manualLayout>
              </c:layout>
              <c:tx>
                <c:rich>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r>
                      <a:rPr lang="en-US" sz="1800" dirty="0" smtClean="0"/>
                      <a:t>P.S. 115</a:t>
                    </a:r>
                    <a:endParaRPr lang="en-US" sz="18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200-462F-8EB2-D5D3A867FD5E}"/>
                </c:ext>
                <c:ext xmlns:c15="http://schemas.microsoft.com/office/drawing/2012/chart" uri="{CE6537A1-D6FC-4f65-9D91-7224C49458BB}">
                  <c15:layout/>
                </c:ext>
              </c:extLst>
            </c:dLbl>
            <c:dLbl>
              <c:idx val="1"/>
              <c:layout>
                <c:manualLayout>
                  <c:x val="8.3333333333333332E-3"/>
                  <c:y val="-6.0185185185185182E-2"/>
                </c:manualLayout>
              </c:layout>
              <c:tx>
                <c:rich>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r>
                      <a:rPr lang="en-US" sz="1800" dirty="0"/>
                      <a:t>I.S.</a:t>
                    </a:r>
                    <a:r>
                      <a:rPr lang="en-US" sz="1800" baseline="0" dirty="0"/>
                      <a:t> 319</a:t>
                    </a:r>
                    <a:endParaRPr lang="en-US" sz="18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200-462F-8EB2-D5D3A867FD5E}"/>
                </c:ext>
                <c:ext xmlns:c15="http://schemas.microsoft.com/office/drawing/2012/chart" uri="{CE6537A1-D6FC-4f65-9D91-7224C49458BB}">
                  <c15:layout/>
                </c:ext>
              </c:extLst>
            </c:dLbl>
            <c:dLbl>
              <c:idx val="2"/>
              <c:layout>
                <c:manualLayout>
                  <c:x val="5.5555555555554534E-3"/>
                  <c:y val="-0.1111111111111111"/>
                </c:manualLayout>
              </c:layout>
              <c:tx>
                <c:rich>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r>
                      <a:rPr lang="en-US" sz="1800"/>
                      <a:t>I.S.</a:t>
                    </a:r>
                    <a:r>
                      <a:rPr lang="en-US" sz="1800" baseline="0"/>
                      <a:t> 324</a:t>
                    </a:r>
                    <a:endParaRPr lang="en-US" sz="180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C200-462F-8EB2-D5D3A867FD5E}"/>
                </c:ext>
                <c:ext xmlns:c15="http://schemas.microsoft.com/office/drawing/2012/chart" uri="{CE6537A1-D6FC-4f65-9D91-7224C49458BB}">
                  <c15:layout/>
                </c:ext>
              </c:extLst>
            </c:dLbl>
            <c:dLbl>
              <c:idx val="3"/>
              <c:layout>
                <c:manualLayout>
                  <c:x val="-2.7777777777777779E-3"/>
                  <c:y val="-0.12962962962962962"/>
                </c:manualLayout>
              </c:layout>
              <c:tx>
                <c:rich>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r>
                      <a:rPr lang="en-US" sz="1800" dirty="0" smtClean="0">
                        <a:solidFill>
                          <a:schemeClr val="dk1"/>
                        </a:solidFill>
                        <a:latin typeface="+mn-lt"/>
                        <a:ea typeface="+mn-ea"/>
                        <a:cs typeface="+mn-cs"/>
                      </a:rPr>
                      <a:t>Community Math &amp; Science</a:t>
                    </a:r>
                    <a:endParaRPr lang="en-US" sz="18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C200-462F-8EB2-D5D3A867FD5E}"/>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 Missing Matching Funds'!$A$9:$A$12</c:f>
              <c:strCache>
                <c:ptCount val="4"/>
                <c:pt idx="0">
                  <c:v>KIPP STAR ES</c:v>
                </c:pt>
                <c:pt idx="1">
                  <c:v>KIPP NYC Wash. Heights</c:v>
                </c:pt>
                <c:pt idx="2">
                  <c:v>KIPP NYC Wash. Heights</c:v>
                </c:pt>
                <c:pt idx="3">
                  <c:v>WHIN Music Community</c:v>
                </c:pt>
              </c:strCache>
            </c:strRef>
          </c:cat>
          <c:val>
            <c:numRef>
              <c:f>'D6 Missing Matching Funds'!$C$9:$C$12</c:f>
              <c:numCache>
                <c:formatCode>General</c:formatCode>
                <c:ptCount val="4"/>
                <c:pt idx="0">
                  <c:v>0</c:v>
                </c:pt>
                <c:pt idx="1">
                  <c:v>0</c:v>
                </c:pt>
                <c:pt idx="2">
                  <c:v>0</c:v>
                </c:pt>
                <c:pt idx="3">
                  <c:v>0</c:v>
                </c:pt>
              </c:numCache>
            </c:numRef>
          </c:val>
          <c:extLst xmlns:c16r2="http://schemas.microsoft.com/office/drawing/2015/06/chart">
            <c:ext xmlns:c16="http://schemas.microsoft.com/office/drawing/2014/chart" uri="{C3380CC4-5D6E-409C-BE32-E72D297353CC}">
              <c16:uniqueId val="{0000000B-C200-462F-8EB2-D5D3A867FD5E}"/>
            </c:ext>
          </c:extLst>
        </c:ser>
        <c:dLbls>
          <c:dLblPos val="ctr"/>
          <c:showLegendKey val="0"/>
          <c:showVal val="1"/>
          <c:showCatName val="0"/>
          <c:showSerName val="0"/>
          <c:showPercent val="0"/>
          <c:showBubbleSize val="0"/>
        </c:dLbls>
        <c:gapWidth val="150"/>
        <c:overlap val="100"/>
        <c:axId val="511296872"/>
        <c:axId val="511300008"/>
      </c:barChart>
      <c:catAx>
        <c:axId val="511296872"/>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(Co-located</a:t>
                </a:r>
                <a:r>
                  <a:rPr lang="en-US" sz="1400" baseline="0" dirty="0"/>
                  <a:t> Charter Schools)</a:t>
                </a:r>
                <a:endParaRPr lang="en-US" sz="1400" dirty="0"/>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1300008"/>
        <c:crosses val="autoZero"/>
        <c:auto val="1"/>
        <c:lblAlgn val="ctr"/>
        <c:lblOffset val="100"/>
        <c:noMultiLvlLbl val="0"/>
      </c:catAx>
      <c:valAx>
        <c:axId val="51130000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11296872"/>
        <c:crosses val="autoZero"/>
        <c:crossBetween val="between"/>
        <c:majorUnit val="4000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400" b="1" i="0" u="none" strike="noStrike" kern="1200" spc="0" baseline="0">
                <a:solidFill>
                  <a:prstClr val="black">
                    <a:lumMod val="65000"/>
                    <a:lumOff val="35000"/>
                  </a:prstClr>
                </a:solidFill>
                <a:latin typeface="+mn-lt"/>
                <a:ea typeface="+mn-ea"/>
                <a:cs typeface="+mn-cs"/>
              </a:defRPr>
            </a:pPr>
            <a:r>
              <a:rPr lang="en-US" sz="2400" b="0" dirty="0">
                <a:solidFill>
                  <a:schemeClr val="tx1">
                    <a:lumMod val="85000"/>
                    <a:lumOff val="15000"/>
                  </a:schemeClr>
                </a:solidFill>
                <a:latin typeface="+mj-lt"/>
              </a:rPr>
              <a:t>Missing</a:t>
            </a:r>
            <a:r>
              <a:rPr lang="en-US" sz="2400" b="0" baseline="0" dirty="0">
                <a:solidFill>
                  <a:schemeClr val="tx1">
                    <a:lumMod val="85000"/>
                    <a:lumOff val="15000"/>
                  </a:schemeClr>
                </a:solidFill>
                <a:latin typeface="+mj-lt"/>
              </a:rPr>
              <a:t> Matching Funds for D22 Public Schools</a:t>
            </a:r>
            <a:br>
              <a:rPr lang="en-US" sz="2400" b="0" baseline="0" dirty="0">
                <a:solidFill>
                  <a:schemeClr val="tx1">
                    <a:lumMod val="85000"/>
                    <a:lumOff val="15000"/>
                  </a:schemeClr>
                </a:solidFill>
                <a:latin typeface="+mj-lt"/>
              </a:rPr>
            </a:br>
            <a:r>
              <a:rPr lang="en-US" sz="2400" b="0" baseline="0" dirty="0">
                <a:solidFill>
                  <a:schemeClr val="tx1">
                    <a:lumMod val="85000"/>
                    <a:lumOff val="15000"/>
                  </a:schemeClr>
                </a:solidFill>
                <a:latin typeface="+mj-lt"/>
              </a:rPr>
              <a:t> Co-located with Charters </a:t>
            </a:r>
          </a:p>
          <a:p>
            <a:pPr marL="0" marR="0" lvl="0" indent="0" algn="ctr" defTabSz="914400" rtl="0" eaLnBrk="1" fontAlgn="auto" latinLnBrk="0" hangingPunct="1">
              <a:lnSpc>
                <a:spcPct val="100000"/>
              </a:lnSpc>
              <a:spcBef>
                <a:spcPts val="0"/>
              </a:spcBef>
              <a:spcAft>
                <a:spcPts val="0"/>
              </a:spcAft>
              <a:buClrTx/>
              <a:buSzTx/>
              <a:buFontTx/>
              <a:buNone/>
              <a:tabLst/>
              <a:defRPr sz="2400" b="1">
                <a:solidFill>
                  <a:prstClr val="black">
                    <a:lumMod val="65000"/>
                    <a:lumOff val="35000"/>
                  </a:prstClr>
                </a:solidFill>
              </a:defRPr>
            </a:pPr>
            <a:r>
              <a:rPr lang="en-US" sz="2000" b="0" i="1" baseline="0" dirty="0">
                <a:solidFill>
                  <a:schemeClr val="tx1">
                    <a:lumMod val="85000"/>
                    <a:lumOff val="15000"/>
                  </a:schemeClr>
                </a:solidFill>
                <a:latin typeface="+mj-lt"/>
              </a:rPr>
              <a:t>Total of </a:t>
            </a:r>
            <a:r>
              <a:rPr lang="en-US" sz="2000" b="1" i="1" baseline="0" dirty="0">
                <a:solidFill>
                  <a:schemeClr val="tx1">
                    <a:lumMod val="85000"/>
                    <a:lumOff val="15000"/>
                  </a:schemeClr>
                </a:solidFill>
                <a:latin typeface="+mj-lt"/>
              </a:rPr>
              <a:t>$188,283.77 </a:t>
            </a:r>
            <a:r>
              <a:rPr lang="en-US" sz="2000" b="0" i="1" baseline="0" dirty="0">
                <a:solidFill>
                  <a:schemeClr val="tx1">
                    <a:lumMod val="85000"/>
                    <a:lumOff val="15000"/>
                  </a:schemeClr>
                </a:solidFill>
                <a:latin typeface="+mj-lt"/>
              </a:rPr>
              <a:t>from </a:t>
            </a:r>
            <a:r>
              <a:rPr lang="en-US" sz="2000" b="0" i="1" baseline="0" dirty="0">
                <a:solidFill>
                  <a:schemeClr val="tx1">
                    <a:lumMod val="85000"/>
                    <a:lumOff val="15000"/>
                  </a:schemeClr>
                </a:solidFill>
                <a:effectLst/>
                <a:latin typeface="+mj-lt"/>
              </a:rPr>
              <a:t>FY 2014 - 2019</a:t>
            </a:r>
            <a:endParaRPr lang="en-US" sz="2000" b="0" i="1" dirty="0">
              <a:solidFill>
                <a:schemeClr val="tx1">
                  <a:lumMod val="85000"/>
                  <a:lumOff val="15000"/>
                </a:schemeClr>
              </a:solidFill>
              <a:effectLst/>
              <a:latin typeface="+mj-lt"/>
            </a:endParaRPr>
          </a:p>
        </c:rich>
      </c:tx>
      <c:layout>
        <c:manualLayout>
          <c:xMode val="edge"/>
          <c:yMode val="edge"/>
          <c:x val="0.1581917415666006"/>
          <c:y val="3.8537778824906775E-4"/>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400" b="1" i="0" u="none" strike="noStrike" kern="1200" spc="0" baseline="0">
              <a:solidFill>
                <a:prstClr val="black">
                  <a:lumMod val="65000"/>
                  <a:lumOff val="35000"/>
                </a:prstClr>
              </a:solidFill>
              <a:latin typeface="+mn-lt"/>
              <a:ea typeface="+mn-ea"/>
              <a:cs typeface="+mn-cs"/>
            </a:defRPr>
          </a:pPr>
          <a:endParaRPr lang="en-US"/>
        </a:p>
      </c:txPr>
    </c:title>
    <c:autoTitleDeleted val="0"/>
    <c:plotArea>
      <c:layout/>
      <c:barChart>
        <c:barDir val="col"/>
        <c:grouping val="stacked"/>
        <c:varyColors val="0"/>
        <c:ser>
          <c:idx val="0"/>
          <c:order val="0"/>
          <c:tx>
            <c:strRef>
              <c:f>'D6 Missing Matching Funds'!$B$8</c:f>
              <c:strCache>
                <c:ptCount val="1"/>
                <c:pt idx="0">
                  <c:v>Missing Matching Funds</c:v>
                </c:pt>
              </c:strCache>
            </c:strRef>
          </c:tx>
          <c:spPr>
            <a:solidFill>
              <a:schemeClr val="accent1"/>
            </a:solidFill>
            <a:ln>
              <a:noFill/>
            </a:ln>
            <a:effectLst/>
          </c:spPr>
          <c:invertIfNegative val="0"/>
          <c:dLbls>
            <c:dLbl>
              <c:idx val="0"/>
              <c:layout>
                <c:manualLayout>
                  <c:x val="0"/>
                  <c:y val="-3.8151542734233851E-2"/>
                </c:manualLayout>
              </c:layout>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3.2701322343629102E-2"/>
                </c:manualLayout>
              </c:layout>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2"/>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dLbl>
              <c:idx val="3"/>
              <c:layout>
                <c:manualLayout>
                  <c:x val="-4.6216057277828132E-3"/>
                  <c:y val="-4.3601763124838801E-2"/>
                </c:manualLayout>
              </c:layout>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 Missing Matching Funds'!$A$9:$A$12</c:f>
              <c:strCache>
                <c:ptCount val="4"/>
                <c:pt idx="0">
                  <c:v>New Visions Charter HS for the Humanties </c:v>
                </c:pt>
                <c:pt idx="1">
                  <c:v>New Visions Charter HS for the Humanties </c:v>
                </c:pt>
                <c:pt idx="2">
                  <c:v>Success Academy - Bergen Beach</c:v>
                </c:pt>
                <c:pt idx="3">
                  <c:v>New Visions Charter HS for the Humanties </c:v>
                </c:pt>
              </c:strCache>
            </c:strRef>
          </c:cat>
          <c:val>
            <c:numRef>
              <c:f>'D6 Missing Matching Funds'!$B$9:$B$12</c:f>
              <c:numCache>
                <c:formatCode>"$"#,##0.00_);[Red]\("$"#,##0.00\)</c:formatCode>
                <c:ptCount val="4"/>
                <c:pt idx="0">
                  <c:v>17964.439999999999</c:v>
                </c:pt>
                <c:pt idx="1">
                  <c:v>17964.439999999999</c:v>
                </c:pt>
                <c:pt idx="2">
                  <c:v>146174.06</c:v>
                </c:pt>
                <c:pt idx="3">
                  <c:v>6180.83</c:v>
                </c:pt>
              </c:numCache>
            </c:numRef>
          </c:val>
          <c:extLst xmlns:c16r2="http://schemas.microsoft.com/office/drawing/2015/06/chart">
            <c:ext xmlns:c16="http://schemas.microsoft.com/office/drawing/2014/chart" uri="{C3380CC4-5D6E-409C-BE32-E72D297353CC}">
              <c16:uniqueId val="{00000005-C200-462F-8EB2-D5D3A867FD5E}"/>
            </c:ext>
          </c:extLst>
        </c:ser>
        <c:ser>
          <c:idx val="1"/>
          <c:order val="1"/>
          <c:tx>
            <c:strRef>
              <c:f>'D6 Missing Matching Funds'!$C$8</c:f>
              <c:strCache>
                <c:ptCount val="1"/>
                <c:pt idx="0">
                  <c:v>Co-located charter</c:v>
                </c:pt>
              </c:strCache>
            </c:strRef>
          </c:tx>
          <c:spPr>
            <a:solidFill>
              <a:schemeClr val="accent2"/>
            </a:solidFill>
            <a:ln>
              <a:noFill/>
            </a:ln>
            <a:effectLst/>
          </c:spPr>
          <c:invertIfNegative val="0"/>
          <c:dLbls>
            <c:dLbl>
              <c:idx val="0"/>
              <c:layout>
                <c:manualLayout>
                  <c:x val="-1.9834087993432508E-3"/>
                  <c:y val="-0.1114527154757506"/>
                </c:manualLayout>
              </c:layout>
              <c:tx>
                <c:rich>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r>
                      <a:rPr lang="en-US" sz="1600" dirty="0"/>
                      <a:t>Sheepshead Bay HS</a:t>
                    </a:r>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200-462F-8EB2-D5D3A867FD5E}"/>
                </c:ext>
                <c:ext xmlns:c15="http://schemas.microsoft.com/office/drawing/2012/chart" uri="{CE6537A1-D6FC-4f65-9D91-7224C49458BB}">
                  <c15:layout/>
                </c:ext>
              </c:extLst>
            </c:dLbl>
            <c:dLbl>
              <c:idx val="1"/>
              <c:layout>
                <c:manualLayout>
                  <c:x val="-2.4504214516257376E-3"/>
                  <c:y val="-9.2886561172715765E-2"/>
                </c:manualLayout>
              </c:layout>
              <c:tx>
                <c:rich>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r>
                      <a:rPr lang="en-US" sz="1600" dirty="0"/>
                      <a:t>Origins</a:t>
                    </a:r>
                    <a:r>
                      <a:rPr lang="en-US" sz="1600" baseline="0" dirty="0"/>
                      <a:t> HS</a:t>
                    </a:r>
                    <a:endParaRPr lang="en-US" sz="16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200-462F-8EB2-D5D3A867FD5E}"/>
                </c:ext>
                <c:ext xmlns:c15="http://schemas.microsoft.com/office/drawing/2012/chart" uri="{CE6537A1-D6FC-4f65-9D91-7224C49458BB}">
                  <c15:layout/>
                </c:ext>
              </c:extLst>
            </c:dLbl>
            <c:dLbl>
              <c:idx val="2"/>
              <c:layout>
                <c:manualLayout>
                  <c:x val="-6.7234780482219064E-2"/>
                  <c:y val="-2.9577745248115919E-2"/>
                </c:manualLayout>
              </c:layout>
              <c:tx>
                <c:rich>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r>
                      <a:rPr lang="en-US" sz="1600" dirty="0"/>
                      <a:t>J.H.S.</a:t>
                    </a:r>
                    <a:r>
                      <a:rPr lang="en-US" sz="1600" baseline="0" dirty="0"/>
                      <a:t> 078 Roy H. Mann School</a:t>
                    </a:r>
                    <a:endParaRPr lang="en-US" sz="16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C200-462F-8EB2-D5D3A867FD5E}"/>
                </c:ext>
                <c:ext xmlns:c15="http://schemas.microsoft.com/office/drawing/2012/chart" uri="{CE6537A1-D6FC-4f65-9D91-7224C49458BB}">
                  <c15:layout/>
                </c:ext>
              </c:extLst>
            </c:dLbl>
            <c:dLbl>
              <c:idx val="3"/>
              <c:layout>
                <c:manualLayout>
                  <c:x val="-2.7777777777777779E-3"/>
                  <c:y val="-0.12962962962962962"/>
                </c:manualLayout>
              </c:layout>
              <c:tx>
                <c:rich>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r>
                      <a:rPr lang="en-US" sz="1600" dirty="0">
                        <a:solidFill>
                          <a:schemeClr val="dk1"/>
                        </a:solidFill>
                        <a:latin typeface="+mn-lt"/>
                        <a:ea typeface="+mn-ea"/>
                        <a:cs typeface="+mn-cs"/>
                      </a:rPr>
                      <a:t>Professional</a:t>
                    </a:r>
                    <a:r>
                      <a:rPr lang="en-US" sz="1600" baseline="0" dirty="0">
                        <a:solidFill>
                          <a:schemeClr val="dk1"/>
                        </a:solidFill>
                        <a:latin typeface="+mn-lt"/>
                        <a:ea typeface="+mn-ea"/>
                        <a:cs typeface="+mn-cs"/>
                      </a:rPr>
                      <a:t> Pathways HS</a:t>
                    </a:r>
                    <a:endParaRPr lang="en-US" sz="16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C200-462F-8EB2-D5D3A867FD5E}"/>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 Missing Matching Funds'!$A$9:$A$12</c:f>
              <c:strCache>
                <c:ptCount val="4"/>
                <c:pt idx="0">
                  <c:v>New Visions Charter HS for the Humanties </c:v>
                </c:pt>
                <c:pt idx="1">
                  <c:v>New Visions Charter HS for the Humanties </c:v>
                </c:pt>
                <c:pt idx="2">
                  <c:v>Success Academy - Bergen Beach</c:v>
                </c:pt>
                <c:pt idx="3">
                  <c:v>New Visions Charter HS for the Humanties </c:v>
                </c:pt>
              </c:strCache>
            </c:strRef>
          </c:cat>
          <c:val>
            <c:numRef>
              <c:f>'D6 Missing Matching Funds'!$C$9:$C$12</c:f>
              <c:numCache>
                <c:formatCode>General</c:formatCode>
                <c:ptCount val="4"/>
                <c:pt idx="0">
                  <c:v>0</c:v>
                </c:pt>
                <c:pt idx="1">
                  <c:v>0</c:v>
                </c:pt>
                <c:pt idx="2">
                  <c:v>0</c:v>
                </c:pt>
                <c:pt idx="3">
                  <c:v>0</c:v>
                </c:pt>
              </c:numCache>
            </c:numRef>
          </c:val>
          <c:extLst xmlns:c16r2="http://schemas.microsoft.com/office/drawing/2015/06/chart">
            <c:ext xmlns:c16="http://schemas.microsoft.com/office/drawing/2014/chart" uri="{C3380CC4-5D6E-409C-BE32-E72D297353CC}">
              <c16:uniqueId val="{0000000B-C200-462F-8EB2-D5D3A867FD5E}"/>
            </c:ext>
          </c:extLst>
        </c:ser>
        <c:dLbls>
          <c:dLblPos val="ctr"/>
          <c:showLegendKey val="0"/>
          <c:showVal val="1"/>
          <c:showCatName val="0"/>
          <c:showSerName val="0"/>
          <c:showPercent val="0"/>
          <c:showBubbleSize val="0"/>
        </c:dLbls>
        <c:gapWidth val="150"/>
        <c:overlap val="100"/>
        <c:axId val="395067616"/>
        <c:axId val="395061736"/>
      </c:barChart>
      <c:catAx>
        <c:axId val="395067616"/>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(Co-located</a:t>
                </a:r>
                <a:r>
                  <a:rPr lang="en-US" sz="1400" baseline="0" dirty="0"/>
                  <a:t> Charter Schools)</a:t>
                </a:r>
                <a:endParaRPr lang="en-US" sz="1400" dirty="0"/>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5061736"/>
        <c:crosses val="autoZero"/>
        <c:auto val="1"/>
        <c:lblAlgn val="ctr"/>
        <c:lblOffset val="100"/>
        <c:noMultiLvlLbl val="0"/>
      </c:catAx>
      <c:valAx>
        <c:axId val="39506173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95067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400" b="1" i="0" u="none" strike="noStrike" kern="1200" spc="0" baseline="0">
                <a:solidFill>
                  <a:prstClr val="black">
                    <a:lumMod val="65000"/>
                    <a:lumOff val="35000"/>
                  </a:prstClr>
                </a:solidFill>
                <a:latin typeface="+mn-lt"/>
                <a:ea typeface="+mn-ea"/>
                <a:cs typeface="+mn-cs"/>
              </a:defRPr>
            </a:pPr>
            <a:r>
              <a:rPr lang="en-US" sz="2400" b="0" dirty="0">
                <a:solidFill>
                  <a:schemeClr val="tx1">
                    <a:lumMod val="85000"/>
                    <a:lumOff val="15000"/>
                  </a:schemeClr>
                </a:solidFill>
                <a:latin typeface="+mj-lt"/>
              </a:rPr>
              <a:t>Missing</a:t>
            </a:r>
            <a:r>
              <a:rPr lang="en-US" sz="2400" b="0" baseline="0" dirty="0">
                <a:solidFill>
                  <a:schemeClr val="tx1">
                    <a:lumMod val="85000"/>
                    <a:lumOff val="15000"/>
                  </a:schemeClr>
                </a:solidFill>
                <a:latin typeface="+mj-lt"/>
              </a:rPr>
              <a:t> Matching Funds for D27 Public Schools</a:t>
            </a:r>
            <a:br>
              <a:rPr lang="en-US" sz="2400" b="0" baseline="0" dirty="0">
                <a:solidFill>
                  <a:schemeClr val="tx1">
                    <a:lumMod val="85000"/>
                    <a:lumOff val="15000"/>
                  </a:schemeClr>
                </a:solidFill>
                <a:latin typeface="+mj-lt"/>
              </a:rPr>
            </a:br>
            <a:r>
              <a:rPr lang="en-US" sz="2400" b="0" baseline="0" dirty="0">
                <a:solidFill>
                  <a:schemeClr val="tx1">
                    <a:lumMod val="85000"/>
                    <a:lumOff val="15000"/>
                  </a:schemeClr>
                </a:solidFill>
                <a:latin typeface="+mj-lt"/>
              </a:rPr>
              <a:t> Co-located with Charters </a:t>
            </a:r>
          </a:p>
          <a:p>
            <a:pPr marL="0" marR="0" lvl="0" indent="0" algn="ctr" defTabSz="914400" rtl="0" eaLnBrk="1" fontAlgn="auto" latinLnBrk="0" hangingPunct="1">
              <a:lnSpc>
                <a:spcPct val="100000"/>
              </a:lnSpc>
              <a:spcBef>
                <a:spcPts val="0"/>
              </a:spcBef>
              <a:spcAft>
                <a:spcPts val="0"/>
              </a:spcAft>
              <a:buClrTx/>
              <a:buSzTx/>
              <a:buFontTx/>
              <a:buNone/>
              <a:tabLst/>
              <a:defRPr sz="2400" b="1">
                <a:solidFill>
                  <a:prstClr val="black">
                    <a:lumMod val="65000"/>
                    <a:lumOff val="35000"/>
                  </a:prstClr>
                </a:solidFill>
              </a:defRPr>
            </a:pPr>
            <a:r>
              <a:rPr lang="en-US" sz="2000" b="0" i="1" baseline="0" dirty="0">
                <a:solidFill>
                  <a:schemeClr val="tx1">
                    <a:lumMod val="85000"/>
                    <a:lumOff val="15000"/>
                  </a:schemeClr>
                </a:solidFill>
                <a:latin typeface="+mj-lt"/>
              </a:rPr>
              <a:t>Total of </a:t>
            </a:r>
            <a:r>
              <a:rPr lang="en-US" sz="2000" b="1" i="1" baseline="0" dirty="0">
                <a:solidFill>
                  <a:schemeClr val="tx1">
                    <a:lumMod val="85000"/>
                    <a:lumOff val="15000"/>
                  </a:schemeClr>
                </a:solidFill>
                <a:latin typeface="+mj-lt"/>
              </a:rPr>
              <a:t>$181,946.63 </a:t>
            </a:r>
            <a:r>
              <a:rPr lang="en-US" sz="2000" b="0" i="1" baseline="0" dirty="0">
                <a:solidFill>
                  <a:schemeClr val="tx1">
                    <a:lumMod val="85000"/>
                    <a:lumOff val="15000"/>
                  </a:schemeClr>
                </a:solidFill>
                <a:latin typeface="+mj-lt"/>
              </a:rPr>
              <a:t>from </a:t>
            </a:r>
            <a:r>
              <a:rPr lang="en-US" sz="2000" b="0" i="1" baseline="0" dirty="0">
                <a:solidFill>
                  <a:schemeClr val="tx1">
                    <a:lumMod val="85000"/>
                    <a:lumOff val="15000"/>
                  </a:schemeClr>
                </a:solidFill>
                <a:effectLst/>
                <a:latin typeface="+mj-lt"/>
              </a:rPr>
              <a:t>FY 2014 - 2019</a:t>
            </a:r>
            <a:endParaRPr lang="en-US" sz="2000" b="0" i="1" dirty="0">
              <a:solidFill>
                <a:schemeClr val="tx1">
                  <a:lumMod val="85000"/>
                  <a:lumOff val="15000"/>
                </a:schemeClr>
              </a:solidFill>
              <a:effectLst/>
              <a:latin typeface="+mj-lt"/>
            </a:endParaRPr>
          </a:p>
        </c:rich>
      </c:tx>
      <c:layout>
        <c:manualLayout>
          <c:xMode val="edge"/>
          <c:yMode val="edge"/>
          <c:x val="0.17359709399254331"/>
          <c:y val="0"/>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2400" b="1" i="0" u="none" strike="noStrike" kern="1200" spc="0" baseline="0">
              <a:solidFill>
                <a:prstClr val="black">
                  <a:lumMod val="65000"/>
                  <a:lumOff val="35000"/>
                </a:prstClr>
              </a:solidFill>
              <a:latin typeface="+mn-lt"/>
              <a:ea typeface="+mn-ea"/>
              <a:cs typeface="+mn-cs"/>
            </a:defRPr>
          </a:pPr>
          <a:endParaRPr lang="en-US"/>
        </a:p>
      </c:txPr>
    </c:title>
    <c:autoTitleDeleted val="0"/>
    <c:plotArea>
      <c:layout/>
      <c:barChart>
        <c:barDir val="col"/>
        <c:grouping val="stacked"/>
        <c:varyColors val="0"/>
        <c:ser>
          <c:idx val="0"/>
          <c:order val="0"/>
          <c:tx>
            <c:strRef>
              <c:f>'D6 Missing Matching Funds'!$B$8</c:f>
              <c:strCache>
                <c:ptCount val="1"/>
                <c:pt idx="0">
                  <c:v>Missing Matching Funds</c:v>
                </c:pt>
              </c:strCache>
            </c:strRef>
          </c:tx>
          <c:spPr>
            <a:solidFill>
              <a:schemeClr val="accent1">
                <a:lumMod val="75000"/>
              </a:schemeClr>
            </a:solidFill>
            <a:ln>
              <a:noFill/>
            </a:ln>
            <a:effectLst/>
          </c:spPr>
          <c:invertIfNegative val="0"/>
          <c:dLbls>
            <c:dLbl>
              <c:idx val="0"/>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dLbl>
              <c:idx val="1"/>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dLbl>
              <c:idx val="2"/>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 Missing Matching Funds'!$A$9:$A$11</c:f>
              <c:strCache>
                <c:ptCount val="3"/>
                <c:pt idx="0">
                  <c:v>I.S. 319</c:v>
                </c:pt>
                <c:pt idx="1">
                  <c:v>Voyages Prep - South Q</c:v>
                </c:pt>
                <c:pt idx="2">
                  <c:v>August Martin HS</c:v>
                </c:pt>
              </c:strCache>
            </c:strRef>
          </c:cat>
          <c:val>
            <c:numRef>
              <c:f>'D6 Missing Matching Funds'!$B$9:$B$11</c:f>
              <c:numCache>
                <c:formatCode>"$"#,##0.00_);[Red]\("$"#,##0.00\)</c:formatCode>
                <c:ptCount val="3"/>
                <c:pt idx="0">
                  <c:v>119609.75</c:v>
                </c:pt>
                <c:pt idx="1">
                  <c:v>30418.44</c:v>
                </c:pt>
                <c:pt idx="2">
                  <c:v>31918.44</c:v>
                </c:pt>
              </c:numCache>
            </c:numRef>
          </c:val>
          <c:extLst xmlns:c16r2="http://schemas.microsoft.com/office/drawing/2015/06/chart">
            <c:ext xmlns:c16="http://schemas.microsoft.com/office/drawing/2014/chart" uri="{C3380CC4-5D6E-409C-BE32-E72D297353CC}">
              <c16:uniqueId val="{00000005-C200-462F-8EB2-D5D3A867FD5E}"/>
            </c:ext>
          </c:extLst>
        </c:ser>
        <c:ser>
          <c:idx val="1"/>
          <c:order val="1"/>
          <c:tx>
            <c:strRef>
              <c:f>'D6 Missing Matching Funds'!$C$8</c:f>
              <c:strCache>
                <c:ptCount val="1"/>
                <c:pt idx="0">
                  <c:v>Co-located charter</c:v>
                </c:pt>
              </c:strCache>
            </c:strRef>
          </c:tx>
          <c:spPr>
            <a:solidFill>
              <a:schemeClr val="accent2"/>
            </a:solidFill>
            <a:ln>
              <a:noFill/>
            </a:ln>
            <a:effectLst/>
          </c:spPr>
          <c:invertIfNegative val="0"/>
          <c:dLbls>
            <c:dLbl>
              <c:idx val="0"/>
              <c:layout>
                <c:manualLayout>
                  <c:x val="4.1787324244781359E-3"/>
                  <c:y val="-5.9675568121103036E-2"/>
                </c:manualLayout>
              </c:layout>
              <c:tx>
                <c:rich>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r>
                      <a:rPr lang="en-US" sz="1600" dirty="0"/>
                      <a:t>SA – Far Rockaway</a:t>
                    </a:r>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200-462F-8EB2-D5D3A867FD5E}"/>
                </c:ext>
                <c:ext xmlns:c15="http://schemas.microsoft.com/office/drawing/2012/chart" uri="{CE6537A1-D6FC-4f65-9D91-7224C49458BB}">
                  <c15:layout/>
                </c:ext>
              </c:extLst>
            </c:dLbl>
            <c:dLbl>
              <c:idx val="1"/>
              <c:layout>
                <c:manualLayout>
                  <c:x val="8.3333333333333332E-3"/>
                  <c:y val="-6.0185185185185182E-2"/>
                </c:manualLayout>
              </c:layout>
              <c:tx>
                <c:rich>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r>
                      <a:rPr lang="en-US" sz="1600" dirty="0"/>
                      <a:t>New Visions</a:t>
                    </a:r>
                    <a:r>
                      <a:rPr lang="en-US" sz="1600" baseline="0" dirty="0"/>
                      <a:t> HS for Adv. Math &amp; Sci.</a:t>
                    </a:r>
                    <a:endParaRPr lang="en-US" sz="1600" dirty="0"/>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200-462F-8EB2-D5D3A867FD5E}"/>
                </c:ext>
                <c:ext xmlns:c15="http://schemas.microsoft.com/office/drawing/2012/chart" uri="{CE6537A1-D6FC-4f65-9D91-7224C49458BB}">
                  <c15:layout/>
                </c:ext>
              </c:extLst>
            </c:dLbl>
            <c:dLbl>
              <c:idx val="2"/>
              <c:layout>
                <c:manualLayout>
                  <c:x val="-5.9984443019146004E-3"/>
                  <c:y val="-6.9773227916629724E-2"/>
                </c:manualLayout>
              </c:layout>
              <c:tx>
                <c:rich>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r>
                      <a:rPr lang="en-US" sz="1600" dirty="0"/>
                      <a:t>New Visions HS for Adv. Math &amp; Sci.</a:t>
                    </a:r>
                  </a:p>
                </c:rich>
              </c:tx>
              <c:spPr>
                <a:solidFill>
                  <a:schemeClr val="lt1"/>
                </a:solidFill>
                <a:ln w="12700" cap="flat" cmpd="sng" algn="ctr">
                  <a:solidFill>
                    <a:schemeClr val="dk1"/>
                  </a:solidFill>
                  <a:prstDash val="solid"/>
                  <a:miter lim="800000"/>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solidFill>
                      <a:latin typeface="+mn-lt"/>
                      <a:ea typeface="+mn-ea"/>
                      <a:cs typeface="+mn-cs"/>
                    </a:defRPr>
                  </a:pPr>
                  <a:endParaRPr lang="en-US"/>
                </a:p>
              </c:txPr>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C200-462F-8EB2-D5D3A867FD5E}"/>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 Missing Matching Funds'!$A$9:$A$11</c:f>
              <c:strCache>
                <c:ptCount val="3"/>
                <c:pt idx="0">
                  <c:v>I.S. 319</c:v>
                </c:pt>
                <c:pt idx="1">
                  <c:v>Voyages Prep - South Q</c:v>
                </c:pt>
                <c:pt idx="2">
                  <c:v>August Martin HS</c:v>
                </c:pt>
              </c:strCache>
            </c:strRef>
          </c:cat>
          <c:val>
            <c:numRef>
              <c:f>'D6 Missing Matching Funds'!$C$9:$C$11</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B-C200-462F-8EB2-D5D3A867FD5E}"/>
            </c:ext>
          </c:extLst>
        </c:ser>
        <c:dLbls>
          <c:dLblPos val="ctr"/>
          <c:showLegendKey val="0"/>
          <c:showVal val="1"/>
          <c:showCatName val="0"/>
          <c:showSerName val="0"/>
          <c:showPercent val="0"/>
          <c:showBubbleSize val="0"/>
        </c:dLbls>
        <c:gapWidth val="150"/>
        <c:overlap val="100"/>
        <c:axId val="384267040"/>
        <c:axId val="384274880"/>
      </c:barChart>
      <c:catAx>
        <c:axId val="38426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84274880"/>
        <c:crosses val="autoZero"/>
        <c:auto val="1"/>
        <c:lblAlgn val="ctr"/>
        <c:lblOffset val="100"/>
        <c:noMultiLvlLbl val="0"/>
      </c:catAx>
      <c:valAx>
        <c:axId val="38427488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842670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7017540127429185E-2"/>
          <c:y val="0.16744692514754739"/>
          <c:w val="0.9575438655140398"/>
          <c:h val="0.65831816807205801"/>
        </c:manualLayout>
      </c:layout>
      <c:barChart>
        <c:barDir val="col"/>
        <c:grouping val="stacked"/>
        <c:varyColors val="0"/>
        <c:ser>
          <c:idx val="0"/>
          <c:order val="0"/>
          <c:tx>
            <c:strRef>
              <c:f>'FIGURE 11'!$D$2</c:f>
              <c:strCache>
                <c:ptCount val="1"/>
                <c:pt idx="0">
                  <c:v>Matching Funds</c:v>
                </c:pt>
              </c:strCache>
            </c:strRef>
          </c:tx>
          <c:spPr>
            <a:solidFill>
              <a:schemeClr val="accent1"/>
            </a:solidFill>
            <a:ln>
              <a:noFill/>
            </a:ln>
            <a:effectLst/>
          </c:spPr>
          <c:invertIfNegative val="0"/>
          <c:dLbls>
            <c:dLbl>
              <c:idx val="1"/>
              <c:delete val="1"/>
              <c:extLst xmlns:c16r2="http://schemas.microsoft.com/office/drawing/2015/06/chart">
                <c:ext xmlns:c16="http://schemas.microsoft.com/office/drawing/2014/chart" uri="{C3380CC4-5D6E-409C-BE32-E72D297353CC}">
                  <c16:uniqueId val="{00000000-4110-8C49-A33D-796C70B9C688}"/>
                </c:ext>
                <c:ext xmlns:c15="http://schemas.microsoft.com/office/drawing/2012/chart" uri="{CE6537A1-D6FC-4f65-9D91-7224C49458BB}"/>
              </c:extLst>
            </c:dLbl>
            <c:dLbl>
              <c:idx val="3"/>
              <c:layout>
                <c:manualLayout>
                  <c:x val="-3.1234225795218066E-2"/>
                  <c:y val="-2.3676416953685723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4110-8C49-A33D-796C70B9C688}"/>
                </c:ext>
                <c:ext xmlns:c15="http://schemas.microsoft.com/office/drawing/2012/chart" uri="{CE6537A1-D6FC-4f65-9D91-7224C49458BB}">
                  <c15:layout/>
                </c:ext>
              </c:extLst>
            </c:dLbl>
            <c:dLbl>
              <c:idx val="4"/>
              <c:layout>
                <c:manualLayout>
                  <c:x val="-2.5087715832612816E-2"/>
                  <c:y val="0"/>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4110-8C49-A33D-796C70B9C688}"/>
                </c:ext>
                <c:ext xmlns:c15="http://schemas.microsoft.com/office/drawing/2012/chart" uri="{CE6537A1-D6FC-4f65-9D91-7224C49458BB}">
                  <c15:layout/>
                </c:ext>
              </c:extLst>
            </c:dLbl>
            <c:dLbl>
              <c:idx val="5"/>
              <c:layout>
                <c:manualLayout>
                  <c:x val="-2.3157891537796446E-2"/>
                  <c:y val="-6.2182020974437474E-3"/>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3-4110-8C49-A33D-796C70B9C688}"/>
                </c:ext>
                <c:ext xmlns:c15="http://schemas.microsoft.com/office/drawing/2012/chart" uri="{CE6537A1-D6FC-4f65-9D91-7224C49458BB}">
                  <c15:layout/>
                </c:ext>
              </c:extLst>
            </c:dLbl>
            <c:dLbl>
              <c:idx val="6"/>
              <c:layout>
                <c:manualLayout>
                  <c:x val="0"/>
                  <c:y val="-3.4200111535939985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4110-8C49-A33D-796C70B9C688}"/>
                </c:ext>
                <c:ext xmlns:c15="http://schemas.microsoft.com/office/drawing/2012/chart" uri="{CE6537A1-D6FC-4f65-9D91-7224C49458BB}">
                  <c15:layout/>
                </c:ext>
              </c:extLst>
            </c:dLbl>
            <c:dLbl>
              <c:idx val="7"/>
              <c:layout>
                <c:manualLayout>
                  <c:x val="-2.5087715832612958E-2"/>
                  <c:y val="-2.1763707341052718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4110-8C49-A33D-796C70B9C688}"/>
                </c:ext>
                <c:ext xmlns:c15="http://schemas.microsoft.com/office/drawing/2012/chart" uri="{CE6537A1-D6FC-4f65-9D91-7224C49458BB}">
                  <c15:layout/>
                </c:ext>
              </c:extLst>
            </c:dLbl>
            <c:dLbl>
              <c:idx val="8"/>
              <c:layout>
                <c:manualLayout>
                  <c:x val="-2.0689652363609506E-2"/>
                  <c:y val="-1.9503543765381905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4110-8C49-A33D-796C70B9C688}"/>
                </c:ext>
                <c:ext xmlns:c15="http://schemas.microsoft.com/office/drawing/2012/chart" uri="{CE6537A1-D6FC-4f65-9D91-7224C49458BB}">
                  <c15:layout/>
                </c:ext>
              </c:extLst>
            </c:dLbl>
            <c:spPr>
              <a:solidFill>
                <a:schemeClr val="accent1"/>
              </a:solid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'FIGURE 11'!$C$3:$C$11</c:f>
              <c:strCache>
                <c:ptCount val="9"/>
                <c:pt idx="0">
                  <c:v>Success Academy</c:v>
                </c:pt>
                <c:pt idx="1">
                  <c:v>Ascend</c:v>
                </c:pt>
                <c:pt idx="2">
                  <c:v>Uncommon</c:v>
                </c:pt>
                <c:pt idx="3">
                  <c:v>New Visions</c:v>
                </c:pt>
                <c:pt idx="4">
                  <c:v>Achievement First</c:v>
                </c:pt>
                <c:pt idx="5">
                  <c:v>KIPP</c:v>
                </c:pt>
                <c:pt idx="6">
                  <c:v>Explore</c:v>
                </c:pt>
                <c:pt idx="7">
                  <c:v>Public Prep</c:v>
                </c:pt>
                <c:pt idx="8">
                  <c:v>Democracy Prep</c:v>
                </c:pt>
              </c:strCache>
            </c:strRef>
          </c:cat>
          <c:val>
            <c:numRef>
              <c:f>'FIGURE 11'!$D$3:$D$11</c:f>
              <c:numCache>
                <c:formatCode>"$"#,##0.00</c:formatCode>
                <c:ptCount val="9"/>
                <c:pt idx="0" formatCode="&quot;$&quot;#,##0.0">
                  <c:v>78773680.370000005</c:v>
                </c:pt>
                <c:pt idx="1">
                  <c:v>0</c:v>
                </c:pt>
                <c:pt idx="2" formatCode="&quot;$&quot;#,##0.0">
                  <c:v>20205926.509999998</c:v>
                </c:pt>
                <c:pt idx="3" formatCode="&quot;$&quot;#,##0.0">
                  <c:v>4155858.69</c:v>
                </c:pt>
                <c:pt idx="4" formatCode="&quot;$&quot;#,##0.0">
                  <c:v>8236114.4299999997</c:v>
                </c:pt>
                <c:pt idx="5" formatCode="&quot;$&quot;#,##0.0">
                  <c:v>6646501.4500000002</c:v>
                </c:pt>
                <c:pt idx="6" formatCode="&quot;$&quot;#,##0.0">
                  <c:v>3723016.06</c:v>
                </c:pt>
                <c:pt idx="7" formatCode="&quot;$&quot;#,##0.0">
                  <c:v>1186720.05</c:v>
                </c:pt>
                <c:pt idx="8" formatCode="&quot;$&quot;#,##0.0">
                  <c:v>229394.45</c:v>
                </c:pt>
              </c:numCache>
            </c:numRef>
          </c:val>
          <c:extLst xmlns:c16r2="http://schemas.microsoft.com/office/drawing/2015/06/chart">
            <c:ext xmlns:c16="http://schemas.microsoft.com/office/drawing/2014/chart" uri="{C3380CC4-5D6E-409C-BE32-E72D297353CC}">
              <c16:uniqueId val="{00000007-4110-8C49-A33D-796C70B9C688}"/>
            </c:ext>
          </c:extLst>
        </c:ser>
        <c:ser>
          <c:idx val="1"/>
          <c:order val="1"/>
          <c:tx>
            <c:strRef>
              <c:f>'FIGURE 11'!$E$2</c:f>
              <c:strCache>
                <c:ptCount val="1"/>
                <c:pt idx="0">
                  <c:v>Lease Assistance</c:v>
                </c:pt>
              </c:strCache>
            </c:strRef>
          </c:tx>
          <c:spPr>
            <a:solidFill>
              <a:schemeClr val="accent2"/>
            </a:solidFill>
            <a:ln>
              <a:noFill/>
            </a:ln>
            <a:effectLst/>
          </c:spPr>
          <c:invertIfNegative val="0"/>
          <c:dLbls>
            <c:dLbl>
              <c:idx val="2"/>
              <c:delete val="1"/>
              <c:extLst xmlns:c16r2="http://schemas.microsoft.com/office/drawing/2015/06/chart">
                <c:ext xmlns:c16="http://schemas.microsoft.com/office/drawing/2014/chart" uri="{C3380CC4-5D6E-409C-BE32-E72D297353CC}">
                  <c16:uniqueId val="{00000008-4110-8C49-A33D-796C70B9C688}"/>
                </c:ext>
                <c:ext xmlns:c15="http://schemas.microsoft.com/office/drawing/2012/chart" uri="{CE6537A1-D6FC-4f65-9D91-7224C49458BB}"/>
              </c:extLst>
            </c:dLbl>
            <c:dLbl>
              <c:idx val="3"/>
              <c:layout>
                <c:manualLayout>
                  <c:x val="2.7017540127429185E-2"/>
                  <c:y val="-2.7981909438496464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4110-8C49-A33D-796C70B9C688}"/>
                </c:ext>
                <c:ext xmlns:c15="http://schemas.microsoft.com/office/drawing/2012/chart" uri="{CE6537A1-D6FC-4f65-9D91-7224C49458BB}">
                  <c15:layout/>
                </c:ext>
              </c:extLst>
            </c:dLbl>
            <c:dLbl>
              <c:idx val="4"/>
              <c:layout>
                <c:manualLayout>
                  <c:x val="1.9298242948163773E-2"/>
                  <c:y val="-2.4872808389774535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4110-8C49-A33D-796C70B9C688}"/>
                </c:ext>
                <c:ext xmlns:c15="http://schemas.microsoft.com/office/drawing/2012/chart" uri="{CE6537A1-D6FC-4f65-9D91-7224C49458BB}">
                  <c15:layout/>
                </c:ext>
              </c:extLst>
            </c:dLbl>
            <c:dLbl>
              <c:idx val="5"/>
              <c:layout>
                <c:manualLayout>
                  <c:x val="2.8947364422245554E-2"/>
                  <c:y val="-1.86546062923309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4110-8C49-A33D-796C70B9C688}"/>
                </c:ext>
                <c:ext xmlns:c15="http://schemas.microsoft.com/office/drawing/2012/chart" uri="{CE6537A1-D6FC-4f65-9D91-7224C49458BB}">
                  <c15:layout/>
                </c:ext>
              </c:extLst>
            </c:dLbl>
            <c:dLbl>
              <c:idx val="6"/>
              <c:delete val="1"/>
              <c:extLst xmlns:c16r2="http://schemas.microsoft.com/office/drawing/2015/06/chart">
                <c:ext xmlns:c16="http://schemas.microsoft.com/office/drawing/2014/chart" uri="{C3380CC4-5D6E-409C-BE32-E72D297353CC}">
                  <c16:uniqueId val="{0000000C-4110-8C49-A33D-796C70B9C688}"/>
                </c:ext>
                <c:ext xmlns:c15="http://schemas.microsoft.com/office/drawing/2012/chart" uri="{CE6537A1-D6FC-4f65-9D91-7224C49458BB}"/>
              </c:extLst>
            </c:dLbl>
            <c:dLbl>
              <c:idx val="7"/>
              <c:layout>
                <c:manualLayout>
                  <c:x val="2.3157891537796446E-2"/>
                  <c:y val="-4.6636515730827249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4110-8C49-A33D-796C70B9C688}"/>
                </c:ext>
                <c:ext xmlns:c15="http://schemas.microsoft.com/office/drawing/2012/chart" uri="{CE6537A1-D6FC-4f65-9D91-7224C49458BB}">
                  <c15:layout/>
                </c:ext>
              </c:extLst>
            </c:dLbl>
            <c:dLbl>
              <c:idx val="8"/>
              <c:layout>
                <c:manualLayout>
                  <c:x val="1.3793101575739672E-2"/>
                  <c:y val="-4.1793308068675393E-2"/>
                </c:manualLayout>
              </c:layout>
              <c:dLblPos val="ct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4110-8C49-A33D-796C70B9C688}"/>
                </c:ext>
                <c:ext xmlns:c15="http://schemas.microsoft.com/office/drawing/2012/chart" uri="{CE6537A1-D6FC-4f65-9D91-7224C49458BB}">
                  <c15:layout/>
                </c:ext>
              </c:extLst>
            </c:dLbl>
            <c:spPr>
              <a:solidFill>
                <a:schemeClr val="accent2"/>
              </a:solid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'FIGURE 11'!$C$3:$C$11</c:f>
              <c:strCache>
                <c:ptCount val="9"/>
                <c:pt idx="0">
                  <c:v>Success Academy</c:v>
                </c:pt>
                <c:pt idx="1">
                  <c:v>Ascend</c:v>
                </c:pt>
                <c:pt idx="2">
                  <c:v>Uncommon</c:v>
                </c:pt>
                <c:pt idx="3">
                  <c:v>New Visions</c:v>
                </c:pt>
                <c:pt idx="4">
                  <c:v>Achievement First</c:v>
                </c:pt>
                <c:pt idx="5">
                  <c:v>KIPP</c:v>
                </c:pt>
                <c:pt idx="6">
                  <c:v>Explore</c:v>
                </c:pt>
                <c:pt idx="7">
                  <c:v>Public Prep</c:v>
                </c:pt>
                <c:pt idx="8">
                  <c:v>Democracy Prep</c:v>
                </c:pt>
              </c:strCache>
            </c:strRef>
          </c:cat>
          <c:val>
            <c:numRef>
              <c:f>'FIGURE 11'!$E$3:$E$11</c:f>
              <c:numCache>
                <c:formatCode>"$"#,##0.0</c:formatCode>
                <c:ptCount val="9"/>
                <c:pt idx="0">
                  <c:v>38713553.359999999</c:v>
                </c:pt>
                <c:pt idx="1">
                  <c:v>24170665.426799998</c:v>
                </c:pt>
                <c:pt idx="2" formatCode="&quot;$&quot;#,##0.00">
                  <c:v>0</c:v>
                </c:pt>
                <c:pt idx="3">
                  <c:v>6025757.3764089998</c:v>
                </c:pt>
                <c:pt idx="4">
                  <c:v>1050000</c:v>
                </c:pt>
                <c:pt idx="5">
                  <c:v>1005417.077835</c:v>
                </c:pt>
                <c:pt idx="6" formatCode="&quot;$&quot;#,##0.00">
                  <c:v>0</c:v>
                </c:pt>
                <c:pt idx="7">
                  <c:v>2346094.71</c:v>
                </c:pt>
                <c:pt idx="8">
                  <c:v>2425489.96</c:v>
                </c:pt>
              </c:numCache>
            </c:numRef>
          </c:val>
          <c:extLst xmlns:c16r2="http://schemas.microsoft.com/office/drawing/2015/06/chart">
            <c:ext xmlns:c16="http://schemas.microsoft.com/office/drawing/2014/chart" uri="{C3380CC4-5D6E-409C-BE32-E72D297353CC}">
              <c16:uniqueId val="{0000000F-4110-8C49-A33D-796C70B9C688}"/>
            </c:ext>
          </c:extLst>
        </c:ser>
        <c:dLbls>
          <c:showLegendKey val="0"/>
          <c:showVal val="0"/>
          <c:showCatName val="0"/>
          <c:showSerName val="0"/>
          <c:showPercent val="0"/>
          <c:showBubbleSize val="0"/>
        </c:dLbls>
        <c:gapWidth val="150"/>
        <c:overlap val="100"/>
        <c:axId val="391343808"/>
        <c:axId val="391352824"/>
      </c:barChart>
      <c:catAx>
        <c:axId val="391343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91352824"/>
        <c:crosses val="autoZero"/>
        <c:auto val="1"/>
        <c:lblAlgn val="ctr"/>
        <c:lblOffset val="100"/>
        <c:noMultiLvlLbl val="0"/>
      </c:catAx>
      <c:valAx>
        <c:axId val="391352824"/>
        <c:scaling>
          <c:orientation val="minMax"/>
        </c:scaling>
        <c:delete val="1"/>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crossAx val="391343808"/>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1.svg"/><Relationship Id="rId1" Type="http://schemas.openxmlformats.org/officeDocument/2006/relationships/image" Target="../media/image2.png"/><Relationship Id="rId6" Type="http://schemas.openxmlformats.org/officeDocument/2006/relationships/image" Target="../media/image35.svg"/><Relationship Id="rId5" Type="http://schemas.openxmlformats.org/officeDocument/2006/relationships/image" Target="../media/image4.png"/><Relationship Id="rId4" Type="http://schemas.openxmlformats.org/officeDocument/2006/relationships/image" Target="../media/image33.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1.svg"/><Relationship Id="rId1" Type="http://schemas.openxmlformats.org/officeDocument/2006/relationships/image" Target="../media/image2.png"/><Relationship Id="rId6" Type="http://schemas.openxmlformats.org/officeDocument/2006/relationships/image" Target="../media/image35.svg"/><Relationship Id="rId5" Type="http://schemas.openxmlformats.org/officeDocument/2006/relationships/image" Target="../media/image4.png"/><Relationship Id="rId4" Type="http://schemas.openxmlformats.org/officeDocument/2006/relationships/image" Target="../media/image33.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BB5CDBAA-3EE8-42EC-B2F2-0A1DED8FEEC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0B590D5-EF1A-464D-A919-E38F10BDF664}">
      <dgm:prSet/>
      <dgm:spPr/>
      <dgm:t>
        <a:bodyPr/>
        <a:lstStyle/>
        <a:p>
          <a:r>
            <a:rPr lang="en-US" b="1" dirty="0">
              <a:latin typeface="+mj-lt"/>
            </a:rPr>
            <a:t>NYC is the </a:t>
          </a:r>
          <a:r>
            <a:rPr lang="en-US" b="1" u="sng" dirty="0">
              <a:latin typeface="+mj-lt"/>
            </a:rPr>
            <a:t>only district </a:t>
          </a:r>
          <a:r>
            <a:rPr lang="en-US" b="1" dirty="0">
              <a:latin typeface="+mj-lt"/>
            </a:rPr>
            <a:t>in the state and the country with this legal obligation.</a:t>
          </a:r>
          <a:endParaRPr lang="en-US" dirty="0">
            <a:latin typeface="+mj-lt"/>
          </a:endParaRPr>
        </a:p>
      </dgm:t>
    </dgm:pt>
    <dgm:pt modelId="{F6A651F4-8FF5-452D-9136-2EEF7AF9F2D1}" type="parTrans" cxnId="{7A06FF7D-3374-40A1-94A2-5FFCC71D2400}">
      <dgm:prSet/>
      <dgm:spPr/>
      <dgm:t>
        <a:bodyPr/>
        <a:lstStyle/>
        <a:p>
          <a:endParaRPr lang="en-US"/>
        </a:p>
      </dgm:t>
    </dgm:pt>
    <dgm:pt modelId="{3DEAE2DB-E6A8-45B0-BF8E-40F6D9EEAE16}" type="sibTrans" cxnId="{7A06FF7D-3374-40A1-94A2-5FFCC71D2400}">
      <dgm:prSet/>
      <dgm:spPr/>
      <dgm:t>
        <a:bodyPr/>
        <a:lstStyle/>
        <a:p>
          <a:endParaRPr lang="en-US"/>
        </a:p>
      </dgm:t>
    </dgm:pt>
    <dgm:pt modelId="{AAA50E9B-BDA4-4D32-A2DE-1669BCA442C4}">
      <dgm:prSet/>
      <dgm:spPr/>
      <dgm:t>
        <a:bodyPr/>
        <a:lstStyle/>
        <a:p>
          <a:r>
            <a:rPr lang="en-US" b="1" dirty="0">
              <a:latin typeface="+mj-lt"/>
            </a:rPr>
            <a:t>We found that the cost of leasing private buildings for charters or providing them a per-student subsidy to help with their rent has risen sharply, and was over $100 M last year;</a:t>
          </a:r>
          <a:endParaRPr lang="en-US" dirty="0">
            <a:latin typeface="+mj-lt"/>
          </a:endParaRPr>
        </a:p>
      </dgm:t>
    </dgm:pt>
    <dgm:pt modelId="{0CBF30B5-258C-4050-B05B-37087BFC620D}" type="parTrans" cxnId="{FD4B0EE1-DB23-4992-88DC-ECACC77DECB6}">
      <dgm:prSet/>
      <dgm:spPr/>
      <dgm:t>
        <a:bodyPr/>
        <a:lstStyle/>
        <a:p>
          <a:endParaRPr lang="en-US"/>
        </a:p>
      </dgm:t>
    </dgm:pt>
    <dgm:pt modelId="{56A7A091-E4E0-489E-80BB-C79F1E9B279B}" type="sibTrans" cxnId="{FD4B0EE1-DB23-4992-88DC-ECACC77DECB6}">
      <dgm:prSet/>
      <dgm:spPr/>
      <dgm:t>
        <a:bodyPr/>
        <a:lstStyle/>
        <a:p>
          <a:endParaRPr lang="en-US"/>
        </a:p>
      </dgm:t>
    </dgm:pt>
    <dgm:pt modelId="{80686367-1811-4A43-BBBF-3FD163A7BF17}">
      <dgm:prSet/>
      <dgm:spPr/>
      <dgm:t>
        <a:bodyPr/>
        <a:lstStyle/>
        <a:p>
          <a:r>
            <a:rPr lang="en-US" b="1" dirty="0">
              <a:latin typeface="+mj-lt"/>
            </a:rPr>
            <a:t>This amount, if used to finance the school capital plan, could fund a substantial increase in school seats to ease overcrowding.</a:t>
          </a:r>
          <a:endParaRPr lang="en-US" dirty="0">
            <a:latin typeface="+mj-lt"/>
          </a:endParaRPr>
        </a:p>
      </dgm:t>
    </dgm:pt>
    <dgm:pt modelId="{287D6A4A-A472-4E56-BC25-0EEDFA5086E2}" type="parTrans" cxnId="{FA79EF49-9E41-4C52-8596-1BD87150C6E0}">
      <dgm:prSet/>
      <dgm:spPr/>
      <dgm:t>
        <a:bodyPr/>
        <a:lstStyle/>
        <a:p>
          <a:endParaRPr lang="en-US"/>
        </a:p>
      </dgm:t>
    </dgm:pt>
    <dgm:pt modelId="{8BADF21B-7583-46E3-BA9B-92AE776AC07D}" type="sibTrans" cxnId="{FA79EF49-9E41-4C52-8596-1BD87150C6E0}">
      <dgm:prSet/>
      <dgm:spPr/>
      <dgm:t>
        <a:bodyPr/>
        <a:lstStyle/>
        <a:p>
          <a:endParaRPr lang="en-US"/>
        </a:p>
      </dgm:t>
    </dgm:pt>
    <dgm:pt modelId="{2CCC40A4-8583-472F-AFF4-886CF9D466AD}" type="pres">
      <dgm:prSet presAssocID="{BB5CDBAA-3EE8-42EC-B2F2-0A1DED8FEEC4}" presName="root" presStyleCnt="0">
        <dgm:presLayoutVars>
          <dgm:dir/>
          <dgm:resizeHandles val="exact"/>
        </dgm:presLayoutVars>
      </dgm:prSet>
      <dgm:spPr/>
      <dgm:t>
        <a:bodyPr/>
        <a:lstStyle/>
        <a:p>
          <a:endParaRPr lang="en-US"/>
        </a:p>
      </dgm:t>
    </dgm:pt>
    <dgm:pt modelId="{11BE8FDF-08B6-425C-9BAF-352077A423AE}" type="pres">
      <dgm:prSet presAssocID="{40B590D5-EF1A-464D-A919-E38F10BDF664}" presName="compNode" presStyleCnt="0"/>
      <dgm:spPr/>
    </dgm:pt>
    <dgm:pt modelId="{36EF14C3-7B06-4DA2-9D8E-E11209AA10F8}" type="pres">
      <dgm:prSet presAssocID="{40B590D5-EF1A-464D-A919-E38F10BDF664}" presName="bgRect" presStyleLbl="bgShp" presStyleIdx="0" presStyleCnt="3" custLinFactNeighborY="4087"/>
      <dgm:spPr/>
    </dgm:pt>
    <dgm:pt modelId="{ADBDB288-1DEF-4A4D-9E87-F8437E9F5D50}" type="pres">
      <dgm:prSet presAssocID="{40B590D5-EF1A-464D-A919-E38F10BDF664}"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Bank"/>
        </a:ext>
      </dgm:extLst>
    </dgm:pt>
    <dgm:pt modelId="{F3D79986-1F0E-4187-990F-14B6DEBB907D}" type="pres">
      <dgm:prSet presAssocID="{40B590D5-EF1A-464D-A919-E38F10BDF664}" presName="spaceRect" presStyleCnt="0"/>
      <dgm:spPr/>
    </dgm:pt>
    <dgm:pt modelId="{CDC16168-1B95-4EE1-81D4-E0A7B8CC7370}" type="pres">
      <dgm:prSet presAssocID="{40B590D5-EF1A-464D-A919-E38F10BDF664}" presName="parTx" presStyleLbl="revTx" presStyleIdx="0" presStyleCnt="3">
        <dgm:presLayoutVars>
          <dgm:chMax val="0"/>
          <dgm:chPref val="0"/>
        </dgm:presLayoutVars>
      </dgm:prSet>
      <dgm:spPr/>
      <dgm:t>
        <a:bodyPr/>
        <a:lstStyle/>
        <a:p>
          <a:endParaRPr lang="en-US"/>
        </a:p>
      </dgm:t>
    </dgm:pt>
    <dgm:pt modelId="{6F392369-E8F9-451E-9BF6-209BBE7D9B6D}" type="pres">
      <dgm:prSet presAssocID="{3DEAE2DB-E6A8-45B0-BF8E-40F6D9EEAE16}" presName="sibTrans" presStyleCnt="0"/>
      <dgm:spPr/>
    </dgm:pt>
    <dgm:pt modelId="{8F263512-FD4D-48AA-9DE7-A971EECEC92A}" type="pres">
      <dgm:prSet presAssocID="{AAA50E9B-BDA4-4D32-A2DE-1669BCA442C4}" presName="compNode" presStyleCnt="0"/>
      <dgm:spPr/>
    </dgm:pt>
    <dgm:pt modelId="{7C377FC9-9202-482D-8FB3-A80FC2B3B868}" type="pres">
      <dgm:prSet presAssocID="{AAA50E9B-BDA4-4D32-A2DE-1669BCA442C4}" presName="bgRect" presStyleLbl="bgShp" presStyleIdx="1" presStyleCnt="3"/>
      <dgm:spPr/>
    </dgm:pt>
    <dgm:pt modelId="{9F3FCC18-ED7F-47B7-91CF-73C10287F7AB}" type="pres">
      <dgm:prSet presAssocID="{AAA50E9B-BDA4-4D32-A2DE-1669BCA442C4}"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Dollar"/>
        </a:ext>
      </dgm:extLst>
    </dgm:pt>
    <dgm:pt modelId="{ABCECCE3-3857-419C-AFF3-638128AF2152}" type="pres">
      <dgm:prSet presAssocID="{AAA50E9B-BDA4-4D32-A2DE-1669BCA442C4}" presName="spaceRect" presStyleCnt="0"/>
      <dgm:spPr/>
    </dgm:pt>
    <dgm:pt modelId="{569B415A-DFD1-46AB-9F8C-ADF96051B998}" type="pres">
      <dgm:prSet presAssocID="{AAA50E9B-BDA4-4D32-A2DE-1669BCA442C4}" presName="parTx" presStyleLbl="revTx" presStyleIdx="1" presStyleCnt="3">
        <dgm:presLayoutVars>
          <dgm:chMax val="0"/>
          <dgm:chPref val="0"/>
        </dgm:presLayoutVars>
      </dgm:prSet>
      <dgm:spPr/>
      <dgm:t>
        <a:bodyPr/>
        <a:lstStyle/>
        <a:p>
          <a:endParaRPr lang="en-US"/>
        </a:p>
      </dgm:t>
    </dgm:pt>
    <dgm:pt modelId="{055BCD21-F2A6-43C4-948A-7825F8C9BD36}" type="pres">
      <dgm:prSet presAssocID="{56A7A091-E4E0-489E-80BB-C79F1E9B279B}" presName="sibTrans" presStyleCnt="0"/>
      <dgm:spPr/>
    </dgm:pt>
    <dgm:pt modelId="{581EB5CD-52F2-49B7-93F3-75D47127BCD8}" type="pres">
      <dgm:prSet presAssocID="{80686367-1811-4A43-BBBF-3FD163A7BF17}" presName="compNode" presStyleCnt="0"/>
      <dgm:spPr/>
    </dgm:pt>
    <dgm:pt modelId="{AF01C59E-E92A-423F-9A43-AA218362040F}" type="pres">
      <dgm:prSet presAssocID="{80686367-1811-4A43-BBBF-3FD163A7BF17}" presName="bgRect" presStyleLbl="bgShp" presStyleIdx="2" presStyleCnt="3"/>
      <dgm:spPr/>
    </dgm:pt>
    <dgm:pt modelId="{4E4D4A0B-FE0C-4A43-AFEF-E8147931072B}" type="pres">
      <dgm:prSet presAssocID="{80686367-1811-4A43-BBBF-3FD163A7BF17}"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a:ln>
          <a:noFill/>
        </a:ln>
      </dgm:spPr>
      <dgm:extLst>
        <a:ext uri="{E40237B7-FDA0-4F09-8148-C483321AD2D9}">
          <dgm14:cNvPr xmlns:dgm14="http://schemas.microsoft.com/office/drawing/2010/diagram" id="0" name="" descr="Schoolhouse"/>
        </a:ext>
      </dgm:extLst>
    </dgm:pt>
    <dgm:pt modelId="{8BBC6CA9-2E32-4221-9D83-2A65E4D300CC}" type="pres">
      <dgm:prSet presAssocID="{80686367-1811-4A43-BBBF-3FD163A7BF17}" presName="spaceRect" presStyleCnt="0"/>
      <dgm:spPr/>
    </dgm:pt>
    <dgm:pt modelId="{C6DC682B-9E12-48F1-9436-F8078E439779}" type="pres">
      <dgm:prSet presAssocID="{80686367-1811-4A43-BBBF-3FD163A7BF17}" presName="parTx" presStyleLbl="revTx" presStyleIdx="2" presStyleCnt="3">
        <dgm:presLayoutVars>
          <dgm:chMax val="0"/>
          <dgm:chPref val="0"/>
        </dgm:presLayoutVars>
      </dgm:prSet>
      <dgm:spPr/>
      <dgm:t>
        <a:bodyPr/>
        <a:lstStyle/>
        <a:p>
          <a:endParaRPr lang="en-US"/>
        </a:p>
      </dgm:t>
    </dgm:pt>
  </dgm:ptLst>
  <dgm:cxnLst>
    <dgm:cxn modelId="{C44A092B-FB54-4B40-A3E4-67B7A558ABEB}" type="presOf" srcId="{80686367-1811-4A43-BBBF-3FD163A7BF17}" destId="{C6DC682B-9E12-48F1-9436-F8078E439779}" srcOrd="0" destOrd="0" presId="urn:microsoft.com/office/officeart/2018/2/layout/IconVerticalSolidList"/>
    <dgm:cxn modelId="{5BE957BD-A79A-4822-9ED1-BF7C7F124F8B}" type="presOf" srcId="{AAA50E9B-BDA4-4D32-A2DE-1669BCA442C4}" destId="{569B415A-DFD1-46AB-9F8C-ADF96051B998}" srcOrd="0" destOrd="0" presId="urn:microsoft.com/office/officeart/2018/2/layout/IconVerticalSolidList"/>
    <dgm:cxn modelId="{FA79EF49-9E41-4C52-8596-1BD87150C6E0}" srcId="{BB5CDBAA-3EE8-42EC-B2F2-0A1DED8FEEC4}" destId="{80686367-1811-4A43-BBBF-3FD163A7BF17}" srcOrd="2" destOrd="0" parTransId="{287D6A4A-A472-4E56-BC25-0EEDFA5086E2}" sibTransId="{8BADF21B-7583-46E3-BA9B-92AE776AC07D}"/>
    <dgm:cxn modelId="{FD4B0EE1-DB23-4992-88DC-ECACC77DECB6}" srcId="{BB5CDBAA-3EE8-42EC-B2F2-0A1DED8FEEC4}" destId="{AAA50E9B-BDA4-4D32-A2DE-1669BCA442C4}" srcOrd="1" destOrd="0" parTransId="{0CBF30B5-258C-4050-B05B-37087BFC620D}" sibTransId="{56A7A091-E4E0-489E-80BB-C79F1E9B279B}"/>
    <dgm:cxn modelId="{6B22E57D-F49A-4455-95D4-DB1DA314B17E}" type="presOf" srcId="{40B590D5-EF1A-464D-A919-E38F10BDF664}" destId="{CDC16168-1B95-4EE1-81D4-E0A7B8CC7370}" srcOrd="0" destOrd="0" presId="urn:microsoft.com/office/officeart/2018/2/layout/IconVerticalSolidList"/>
    <dgm:cxn modelId="{7A2F5990-2CE3-448A-AC00-BE17D05B2255}" type="presOf" srcId="{BB5CDBAA-3EE8-42EC-B2F2-0A1DED8FEEC4}" destId="{2CCC40A4-8583-472F-AFF4-886CF9D466AD}" srcOrd="0" destOrd="0" presId="urn:microsoft.com/office/officeart/2018/2/layout/IconVerticalSolidList"/>
    <dgm:cxn modelId="{7A06FF7D-3374-40A1-94A2-5FFCC71D2400}" srcId="{BB5CDBAA-3EE8-42EC-B2F2-0A1DED8FEEC4}" destId="{40B590D5-EF1A-464D-A919-E38F10BDF664}" srcOrd="0" destOrd="0" parTransId="{F6A651F4-8FF5-452D-9136-2EEF7AF9F2D1}" sibTransId="{3DEAE2DB-E6A8-45B0-BF8E-40F6D9EEAE16}"/>
    <dgm:cxn modelId="{8421345C-8234-4A09-A416-219BB9F1BB5A}" type="presParOf" srcId="{2CCC40A4-8583-472F-AFF4-886CF9D466AD}" destId="{11BE8FDF-08B6-425C-9BAF-352077A423AE}" srcOrd="0" destOrd="0" presId="urn:microsoft.com/office/officeart/2018/2/layout/IconVerticalSolidList"/>
    <dgm:cxn modelId="{683BF5FD-1175-40B6-91ED-E0D101683882}" type="presParOf" srcId="{11BE8FDF-08B6-425C-9BAF-352077A423AE}" destId="{36EF14C3-7B06-4DA2-9D8E-E11209AA10F8}" srcOrd="0" destOrd="0" presId="urn:microsoft.com/office/officeart/2018/2/layout/IconVerticalSolidList"/>
    <dgm:cxn modelId="{49F8B050-3927-41B8-B014-196C12CEF319}" type="presParOf" srcId="{11BE8FDF-08B6-425C-9BAF-352077A423AE}" destId="{ADBDB288-1DEF-4A4D-9E87-F8437E9F5D50}" srcOrd="1" destOrd="0" presId="urn:microsoft.com/office/officeart/2018/2/layout/IconVerticalSolidList"/>
    <dgm:cxn modelId="{348258CF-BDE7-44CD-93E3-AF2C8E626D7F}" type="presParOf" srcId="{11BE8FDF-08B6-425C-9BAF-352077A423AE}" destId="{F3D79986-1F0E-4187-990F-14B6DEBB907D}" srcOrd="2" destOrd="0" presId="urn:microsoft.com/office/officeart/2018/2/layout/IconVerticalSolidList"/>
    <dgm:cxn modelId="{BBAC2531-CEA8-4F07-B4B9-63B499790532}" type="presParOf" srcId="{11BE8FDF-08B6-425C-9BAF-352077A423AE}" destId="{CDC16168-1B95-4EE1-81D4-E0A7B8CC7370}" srcOrd="3" destOrd="0" presId="urn:microsoft.com/office/officeart/2018/2/layout/IconVerticalSolidList"/>
    <dgm:cxn modelId="{A926EC2E-2061-49FD-8429-9D275C154D0C}" type="presParOf" srcId="{2CCC40A4-8583-472F-AFF4-886CF9D466AD}" destId="{6F392369-E8F9-451E-9BF6-209BBE7D9B6D}" srcOrd="1" destOrd="0" presId="urn:microsoft.com/office/officeart/2018/2/layout/IconVerticalSolidList"/>
    <dgm:cxn modelId="{BC3A95D4-6ED0-4C73-88B9-483D58A3653D}" type="presParOf" srcId="{2CCC40A4-8583-472F-AFF4-886CF9D466AD}" destId="{8F263512-FD4D-48AA-9DE7-A971EECEC92A}" srcOrd="2" destOrd="0" presId="urn:microsoft.com/office/officeart/2018/2/layout/IconVerticalSolidList"/>
    <dgm:cxn modelId="{CF4C1F90-2CFD-49FD-B574-43E323125218}" type="presParOf" srcId="{8F263512-FD4D-48AA-9DE7-A971EECEC92A}" destId="{7C377FC9-9202-482D-8FB3-A80FC2B3B868}" srcOrd="0" destOrd="0" presId="urn:microsoft.com/office/officeart/2018/2/layout/IconVerticalSolidList"/>
    <dgm:cxn modelId="{53DFCF8E-97A1-43C5-838E-DE04B975B61E}" type="presParOf" srcId="{8F263512-FD4D-48AA-9DE7-A971EECEC92A}" destId="{9F3FCC18-ED7F-47B7-91CF-73C10287F7AB}" srcOrd="1" destOrd="0" presId="urn:microsoft.com/office/officeart/2018/2/layout/IconVerticalSolidList"/>
    <dgm:cxn modelId="{71B833A6-8B0B-4933-B017-74E5A1C3DB69}" type="presParOf" srcId="{8F263512-FD4D-48AA-9DE7-A971EECEC92A}" destId="{ABCECCE3-3857-419C-AFF3-638128AF2152}" srcOrd="2" destOrd="0" presId="urn:microsoft.com/office/officeart/2018/2/layout/IconVerticalSolidList"/>
    <dgm:cxn modelId="{1E9D7AEF-81F3-4600-9ADE-4AAE246E8177}" type="presParOf" srcId="{8F263512-FD4D-48AA-9DE7-A971EECEC92A}" destId="{569B415A-DFD1-46AB-9F8C-ADF96051B998}" srcOrd="3" destOrd="0" presId="urn:microsoft.com/office/officeart/2018/2/layout/IconVerticalSolidList"/>
    <dgm:cxn modelId="{E0A967D7-152E-4534-9A74-80A916A7A347}" type="presParOf" srcId="{2CCC40A4-8583-472F-AFF4-886CF9D466AD}" destId="{055BCD21-F2A6-43C4-948A-7825F8C9BD36}" srcOrd="3" destOrd="0" presId="urn:microsoft.com/office/officeart/2018/2/layout/IconVerticalSolidList"/>
    <dgm:cxn modelId="{EB9AEC15-3976-4BE8-89CA-FF83D94F4B41}" type="presParOf" srcId="{2CCC40A4-8583-472F-AFF4-886CF9D466AD}" destId="{581EB5CD-52F2-49B7-93F3-75D47127BCD8}" srcOrd="4" destOrd="0" presId="urn:microsoft.com/office/officeart/2018/2/layout/IconVerticalSolidList"/>
    <dgm:cxn modelId="{7D46EBDF-EFB4-4D6E-B88C-2FD21AD2F10A}" type="presParOf" srcId="{581EB5CD-52F2-49B7-93F3-75D47127BCD8}" destId="{AF01C59E-E92A-423F-9A43-AA218362040F}" srcOrd="0" destOrd="0" presId="urn:microsoft.com/office/officeart/2018/2/layout/IconVerticalSolidList"/>
    <dgm:cxn modelId="{F31913ED-D27E-467F-A25F-33CFCC5764E1}" type="presParOf" srcId="{581EB5CD-52F2-49B7-93F3-75D47127BCD8}" destId="{4E4D4A0B-FE0C-4A43-AFEF-E8147931072B}" srcOrd="1" destOrd="0" presId="urn:microsoft.com/office/officeart/2018/2/layout/IconVerticalSolidList"/>
    <dgm:cxn modelId="{4139EA6E-D979-4889-BDB2-F961F00C0C72}" type="presParOf" srcId="{581EB5CD-52F2-49B7-93F3-75D47127BCD8}" destId="{8BBC6CA9-2E32-4221-9D83-2A65E4D300CC}" srcOrd="2" destOrd="0" presId="urn:microsoft.com/office/officeart/2018/2/layout/IconVerticalSolidList"/>
    <dgm:cxn modelId="{D754E744-5C1B-4CB1-9937-B3F57EA41FBA}" type="presParOf" srcId="{581EB5CD-52F2-49B7-93F3-75D47127BCD8}" destId="{C6DC682B-9E12-48F1-9436-F8078E43977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EF14C3-7B06-4DA2-9D8E-E11209AA10F8}">
      <dsp:nvSpPr>
        <dsp:cNvPr id="0" name=""/>
        <dsp:cNvSpPr/>
      </dsp:nvSpPr>
      <dsp:spPr>
        <a:xfrm>
          <a:off x="0" y="38497"/>
          <a:ext cx="7886700" cy="9322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BDB288-1DEF-4A4D-9E87-F8437E9F5D50}">
      <dsp:nvSpPr>
        <dsp:cNvPr id="0" name=""/>
        <dsp:cNvSpPr/>
      </dsp:nvSpPr>
      <dsp:spPr>
        <a:xfrm>
          <a:off x="281991" y="210143"/>
          <a:ext cx="512711" cy="512711"/>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DC16168-1B95-4EE1-81D4-E0A7B8CC7370}">
      <dsp:nvSpPr>
        <dsp:cNvPr id="0" name=""/>
        <dsp:cNvSpPr/>
      </dsp:nvSpPr>
      <dsp:spPr>
        <a:xfrm>
          <a:off x="1076693" y="398"/>
          <a:ext cx="6810006" cy="93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658" tIns="98658" rIns="98658" bIns="98658" numCol="1" spcCol="1270" anchor="ctr" anchorCtr="0">
          <a:noAutofit/>
        </a:bodyPr>
        <a:lstStyle/>
        <a:p>
          <a:pPr lvl="0" algn="l" defTabSz="755650">
            <a:lnSpc>
              <a:spcPct val="90000"/>
            </a:lnSpc>
            <a:spcBef>
              <a:spcPct val="0"/>
            </a:spcBef>
            <a:spcAft>
              <a:spcPct val="35000"/>
            </a:spcAft>
          </a:pPr>
          <a:r>
            <a:rPr lang="en-US" sz="1700" b="1" kern="1200" dirty="0">
              <a:latin typeface="+mj-lt"/>
            </a:rPr>
            <a:t>NYC is the </a:t>
          </a:r>
          <a:r>
            <a:rPr lang="en-US" sz="1700" b="1" u="sng" kern="1200" dirty="0">
              <a:latin typeface="+mj-lt"/>
            </a:rPr>
            <a:t>only district </a:t>
          </a:r>
          <a:r>
            <a:rPr lang="en-US" sz="1700" b="1" kern="1200" dirty="0">
              <a:latin typeface="+mj-lt"/>
            </a:rPr>
            <a:t>in the state and the country with this legal obligation.</a:t>
          </a:r>
          <a:endParaRPr lang="en-US" sz="1700" kern="1200" dirty="0">
            <a:latin typeface="+mj-lt"/>
          </a:endParaRPr>
        </a:p>
      </dsp:txBody>
      <dsp:txXfrm>
        <a:off x="1076693" y="398"/>
        <a:ext cx="6810006" cy="932202"/>
      </dsp:txXfrm>
    </dsp:sp>
    <dsp:sp modelId="{7C377FC9-9202-482D-8FB3-A80FC2B3B868}">
      <dsp:nvSpPr>
        <dsp:cNvPr id="0" name=""/>
        <dsp:cNvSpPr/>
      </dsp:nvSpPr>
      <dsp:spPr>
        <a:xfrm>
          <a:off x="0" y="1165650"/>
          <a:ext cx="7886700" cy="9322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3FCC18-ED7F-47B7-91CF-73C10287F7AB}">
      <dsp:nvSpPr>
        <dsp:cNvPr id="0" name=""/>
        <dsp:cNvSpPr/>
      </dsp:nvSpPr>
      <dsp:spPr>
        <a:xfrm>
          <a:off x="281991" y="1375396"/>
          <a:ext cx="512711" cy="512711"/>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9B415A-DFD1-46AB-9F8C-ADF96051B998}">
      <dsp:nvSpPr>
        <dsp:cNvPr id="0" name=""/>
        <dsp:cNvSpPr/>
      </dsp:nvSpPr>
      <dsp:spPr>
        <a:xfrm>
          <a:off x="1076693" y="1165650"/>
          <a:ext cx="6810006" cy="93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658" tIns="98658" rIns="98658" bIns="98658" numCol="1" spcCol="1270" anchor="ctr" anchorCtr="0">
          <a:noAutofit/>
        </a:bodyPr>
        <a:lstStyle/>
        <a:p>
          <a:pPr lvl="0" algn="l" defTabSz="755650">
            <a:lnSpc>
              <a:spcPct val="90000"/>
            </a:lnSpc>
            <a:spcBef>
              <a:spcPct val="0"/>
            </a:spcBef>
            <a:spcAft>
              <a:spcPct val="35000"/>
            </a:spcAft>
          </a:pPr>
          <a:r>
            <a:rPr lang="en-US" sz="1700" b="1" kern="1200" dirty="0">
              <a:latin typeface="+mj-lt"/>
            </a:rPr>
            <a:t>We found that the cost of leasing private buildings for charters or providing them a per-student subsidy to help with their rent has risen sharply, and was over $100 M last year;</a:t>
          </a:r>
          <a:endParaRPr lang="en-US" sz="1700" kern="1200" dirty="0">
            <a:latin typeface="+mj-lt"/>
          </a:endParaRPr>
        </a:p>
      </dsp:txBody>
      <dsp:txXfrm>
        <a:off x="1076693" y="1165650"/>
        <a:ext cx="6810006" cy="932202"/>
      </dsp:txXfrm>
    </dsp:sp>
    <dsp:sp modelId="{AF01C59E-E92A-423F-9A43-AA218362040F}">
      <dsp:nvSpPr>
        <dsp:cNvPr id="0" name=""/>
        <dsp:cNvSpPr/>
      </dsp:nvSpPr>
      <dsp:spPr>
        <a:xfrm>
          <a:off x="0" y="2330903"/>
          <a:ext cx="7886700" cy="9322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4D4A0B-FE0C-4A43-AFEF-E8147931072B}">
      <dsp:nvSpPr>
        <dsp:cNvPr id="0" name=""/>
        <dsp:cNvSpPr/>
      </dsp:nvSpPr>
      <dsp:spPr>
        <a:xfrm>
          <a:off x="281991" y="2540649"/>
          <a:ext cx="512711" cy="512711"/>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DC682B-9E12-48F1-9436-F8078E439779}">
      <dsp:nvSpPr>
        <dsp:cNvPr id="0" name=""/>
        <dsp:cNvSpPr/>
      </dsp:nvSpPr>
      <dsp:spPr>
        <a:xfrm>
          <a:off x="1076693" y="2330903"/>
          <a:ext cx="6810006" cy="9322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658" tIns="98658" rIns="98658" bIns="98658" numCol="1" spcCol="1270" anchor="ctr" anchorCtr="0">
          <a:noAutofit/>
        </a:bodyPr>
        <a:lstStyle/>
        <a:p>
          <a:pPr lvl="0" algn="l" defTabSz="755650">
            <a:lnSpc>
              <a:spcPct val="90000"/>
            </a:lnSpc>
            <a:spcBef>
              <a:spcPct val="0"/>
            </a:spcBef>
            <a:spcAft>
              <a:spcPct val="35000"/>
            </a:spcAft>
          </a:pPr>
          <a:r>
            <a:rPr lang="en-US" sz="1700" b="1" kern="1200" dirty="0">
              <a:latin typeface="+mj-lt"/>
            </a:rPr>
            <a:t>This amount, if used to finance the school capital plan, could fund a substantial increase in school seats to ease overcrowding.</a:t>
          </a:r>
          <a:endParaRPr lang="en-US" sz="1700" kern="1200" dirty="0">
            <a:latin typeface="+mj-lt"/>
          </a:endParaRPr>
        </a:p>
      </dsp:txBody>
      <dsp:txXfrm>
        <a:off x="1076693" y="2330903"/>
        <a:ext cx="6810006" cy="93220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0.06595</cdr:x>
      <cdr:y>0.06163</cdr:y>
    </cdr:from>
    <cdr:to>
      <cdr:x>1</cdr:x>
      <cdr:y>0.18887</cdr:y>
    </cdr:to>
    <cdr:sp macro="" textlink="">
      <cdr:nvSpPr>
        <cdr:cNvPr id="2" name="TextBox 1">
          <a:extLst xmlns:a="http://schemas.openxmlformats.org/drawingml/2006/main">
            <a:ext uri="{FF2B5EF4-FFF2-40B4-BE49-F238E27FC236}">
              <a16:creationId xmlns="" xmlns:a16="http://schemas.microsoft.com/office/drawing/2014/main" id="{1AD12898-57B0-0742-8C6A-77290BB0A675}"/>
            </a:ext>
          </a:extLst>
        </cdr:cNvPr>
        <cdr:cNvSpPr txBox="1"/>
      </cdr:nvSpPr>
      <cdr:spPr>
        <a:xfrm xmlns:a="http://schemas.openxmlformats.org/drawingml/2006/main">
          <a:off x="469900" y="196850"/>
          <a:ext cx="6654800" cy="406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0.05882</cdr:x>
      <cdr:y>0.01789</cdr:y>
    </cdr:from>
    <cdr:to>
      <cdr:x>0.94474</cdr:x>
      <cdr:y>0.23658</cdr:y>
    </cdr:to>
    <cdr:sp macro="" textlink="">
      <cdr:nvSpPr>
        <cdr:cNvPr id="4" name="TextBox 3">
          <a:extLst xmlns:a="http://schemas.openxmlformats.org/drawingml/2006/main">
            <a:ext uri="{FF2B5EF4-FFF2-40B4-BE49-F238E27FC236}">
              <a16:creationId xmlns="" xmlns:a16="http://schemas.microsoft.com/office/drawing/2014/main" id="{0A7A7FB6-EAE4-F841-95B1-CD2D1C7528FD}"/>
            </a:ext>
          </a:extLst>
        </cdr:cNvPr>
        <cdr:cNvSpPr txBox="1"/>
      </cdr:nvSpPr>
      <cdr:spPr>
        <a:xfrm xmlns:a="http://schemas.openxmlformats.org/drawingml/2006/main">
          <a:off x="419100" y="57150"/>
          <a:ext cx="6311900" cy="6985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000" dirty="0">
              <a:latin typeface="Calibri Light" panose="020F0302020204030204" pitchFamily="34" charset="0"/>
              <a:cs typeface="Calibri Light" panose="020F0302020204030204" pitchFamily="34" charset="0"/>
            </a:rPr>
            <a:t>Missing Matching funds per year, FY 2014-2019</a:t>
          </a:r>
          <a:r>
            <a:rPr lang="en-US" sz="2000" baseline="0" dirty="0">
              <a:latin typeface="Calibri Light" panose="020F0302020204030204" pitchFamily="34" charset="0"/>
              <a:cs typeface="Calibri Light" panose="020F0302020204030204" pitchFamily="34" charset="0"/>
            </a:rPr>
            <a:t> (in millions)</a:t>
          </a:r>
        </a:p>
        <a:p xmlns:a="http://schemas.openxmlformats.org/drawingml/2006/main">
          <a:pPr algn="ctr"/>
          <a:r>
            <a:rPr lang="en-US" sz="2000" dirty="0">
              <a:latin typeface="Calibri Light" panose="020F0302020204030204" pitchFamily="34" charset="0"/>
              <a:cs typeface="Calibri Light" panose="020F0302020204030204" pitchFamily="34" charset="0"/>
            </a:rPr>
            <a:t>(</a:t>
          </a:r>
          <a:r>
            <a:rPr lang="en-US" sz="2000" baseline="0" dirty="0">
              <a:latin typeface="Calibri Light" panose="020F0302020204030204" pitchFamily="34" charset="0"/>
              <a:cs typeface="Calibri Light" panose="020F0302020204030204" pitchFamily="34" charset="0"/>
            </a:rPr>
            <a:t>$22.1 million total FY 2014-2019)</a:t>
          </a:r>
          <a:endParaRPr lang="en-US" sz="2000" dirty="0">
            <a:latin typeface="Calibri Light" panose="020F0302020204030204" pitchFamily="34" charset="0"/>
            <a:cs typeface="Calibri Light" panose="020F0302020204030204" pitchFamily="34" charset="0"/>
          </a:endParaRPr>
        </a:p>
      </cdr:txBody>
    </cdr:sp>
  </cdr:relSizeAnchor>
  <cdr:relSizeAnchor xmlns:cdr="http://schemas.openxmlformats.org/drawingml/2006/chartDrawing">
    <cdr:from>
      <cdr:x>0.03565</cdr:x>
      <cdr:y>0.84891</cdr:y>
    </cdr:from>
    <cdr:to>
      <cdr:x>0.92692</cdr:x>
      <cdr:y>0.96819</cdr:y>
    </cdr:to>
    <cdr:sp macro="" textlink="">
      <cdr:nvSpPr>
        <cdr:cNvPr id="5" name="TextBox 4">
          <a:extLst xmlns:a="http://schemas.openxmlformats.org/drawingml/2006/main">
            <a:ext uri="{FF2B5EF4-FFF2-40B4-BE49-F238E27FC236}">
              <a16:creationId xmlns="" xmlns:a16="http://schemas.microsoft.com/office/drawing/2014/main" id="{4827AEFB-8C50-7A42-BF0E-48F34DDCFDDB}"/>
            </a:ext>
          </a:extLst>
        </cdr:cNvPr>
        <cdr:cNvSpPr txBox="1"/>
      </cdr:nvSpPr>
      <cdr:spPr>
        <a:xfrm xmlns:a="http://schemas.openxmlformats.org/drawingml/2006/main">
          <a:off x="254000" y="2711450"/>
          <a:ext cx="6350000"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a:t>Source:</a:t>
          </a:r>
          <a:r>
            <a:rPr lang="en-US" sz="1400" baseline="0"/>
            <a:t> DOE Charter Matching Tracker FY 2014 to FY 2019</a:t>
          </a:r>
          <a:endParaRPr lang="en-US" sz="1400"/>
        </a:p>
      </cdr:txBody>
    </cdr:sp>
  </cdr:relSizeAnchor>
</c:userShapes>
</file>

<file path=ppt/drawings/drawing2.xml><?xml version="1.0" encoding="utf-8"?>
<c:userShapes xmlns:c="http://schemas.openxmlformats.org/drawingml/2006/chart">
  <cdr:relSizeAnchor xmlns:cdr="http://schemas.openxmlformats.org/drawingml/2006/chartDrawing">
    <cdr:from>
      <cdr:x>0.03226</cdr:x>
      <cdr:y>0.02692</cdr:y>
    </cdr:from>
    <cdr:to>
      <cdr:x>0.98157</cdr:x>
      <cdr:y>0.15942</cdr:y>
    </cdr:to>
    <cdr:sp macro="" textlink="">
      <cdr:nvSpPr>
        <cdr:cNvPr id="2" name="TextBox 1">
          <a:extLst xmlns:a="http://schemas.openxmlformats.org/drawingml/2006/main">
            <a:ext uri="{FF2B5EF4-FFF2-40B4-BE49-F238E27FC236}">
              <a16:creationId xmlns="" xmlns:a16="http://schemas.microsoft.com/office/drawing/2014/main" id="{2E7A1F27-31AD-F94E-8FB5-F90668F4EA9B}"/>
            </a:ext>
          </a:extLst>
        </cdr:cNvPr>
        <cdr:cNvSpPr txBox="1"/>
      </cdr:nvSpPr>
      <cdr:spPr>
        <a:xfrm xmlns:a="http://schemas.openxmlformats.org/drawingml/2006/main">
          <a:off x="222250" y="82550"/>
          <a:ext cx="6540500" cy="406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0.06728</cdr:x>
      <cdr:y>0.88406</cdr:y>
    </cdr:from>
    <cdr:to>
      <cdr:x>0.87281</cdr:x>
      <cdr:y>0.97516</cdr:y>
    </cdr:to>
    <cdr:sp macro="" textlink="">
      <cdr:nvSpPr>
        <cdr:cNvPr id="4" name="TextBox 3">
          <a:extLst xmlns:a="http://schemas.openxmlformats.org/drawingml/2006/main">
            <a:ext uri="{FF2B5EF4-FFF2-40B4-BE49-F238E27FC236}">
              <a16:creationId xmlns="" xmlns:a16="http://schemas.microsoft.com/office/drawing/2014/main" id="{3DBB697F-7FE7-8A4C-B742-0168F2262D7B}"/>
            </a:ext>
          </a:extLst>
        </cdr:cNvPr>
        <cdr:cNvSpPr txBox="1"/>
      </cdr:nvSpPr>
      <cdr:spPr>
        <a:xfrm xmlns:a="http://schemas.openxmlformats.org/drawingml/2006/main">
          <a:off x="463550" y="2711450"/>
          <a:ext cx="5549900" cy="279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a:t>Source: DOE Charter Matching Trackers FY 2014 to FY 2019</a:t>
          </a:r>
        </a:p>
      </cdr:txBody>
    </cdr:sp>
  </cdr:relSizeAnchor>
  <cdr:relSizeAnchor xmlns:cdr="http://schemas.openxmlformats.org/drawingml/2006/chartDrawing">
    <cdr:from>
      <cdr:x>0.06178</cdr:x>
      <cdr:y>0.01041</cdr:y>
    </cdr:from>
    <cdr:to>
      <cdr:x>0.96175</cdr:x>
      <cdr:y>0.17192</cdr:y>
    </cdr:to>
    <cdr:sp macro="" textlink="">
      <cdr:nvSpPr>
        <cdr:cNvPr id="5" name="TextBox 4">
          <a:extLst xmlns:a="http://schemas.openxmlformats.org/drawingml/2006/main">
            <a:ext uri="{FF2B5EF4-FFF2-40B4-BE49-F238E27FC236}">
              <a16:creationId xmlns="" xmlns:a16="http://schemas.microsoft.com/office/drawing/2014/main" id="{A7B06270-DBFA-744C-9D9A-60A0B559F0DB}"/>
            </a:ext>
          </a:extLst>
        </cdr:cNvPr>
        <cdr:cNvSpPr txBox="1"/>
      </cdr:nvSpPr>
      <cdr:spPr>
        <a:xfrm xmlns:a="http://schemas.openxmlformats.org/drawingml/2006/main">
          <a:off x="424473" y="32727"/>
          <a:ext cx="6183923" cy="508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000" dirty="0">
              <a:latin typeface="Calibri Light" panose="020F0302020204030204" pitchFamily="34" charset="0"/>
              <a:cs typeface="Calibri Light" panose="020F0302020204030204" pitchFamily="34" charset="0"/>
            </a:rPr>
            <a:t>Percentage of eligible public schools that received full</a:t>
          </a:r>
          <a:r>
            <a:rPr lang="en-US" sz="2000" baseline="0" dirty="0">
              <a:latin typeface="Calibri Light" panose="020F0302020204030204" pitchFamily="34" charset="0"/>
              <a:cs typeface="Calibri Light" panose="020F0302020204030204" pitchFamily="34" charset="0"/>
            </a:rPr>
            <a:t> matching funds </a:t>
          </a:r>
        </a:p>
        <a:p xmlns:a="http://schemas.openxmlformats.org/drawingml/2006/main">
          <a:pPr algn="ctr"/>
          <a:r>
            <a:rPr lang="en-US" sz="2000" baseline="0" dirty="0">
              <a:latin typeface="Calibri Light" panose="020F0302020204030204" pitchFamily="34" charset="0"/>
              <a:cs typeface="Calibri Light" panose="020F0302020204030204" pitchFamily="34" charset="0"/>
            </a:rPr>
            <a:t>FY 2014 - 2019</a:t>
          </a:r>
          <a:endParaRPr lang="en-US" sz="2000" dirty="0">
            <a:latin typeface="Calibri Light" panose="020F0302020204030204" pitchFamily="34" charset="0"/>
            <a:cs typeface="Calibri Light" panose="020F030202020403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0.01074</cdr:y>
    </cdr:from>
    <cdr:to>
      <cdr:x>1</cdr:x>
      <cdr:y>0.19628</cdr:y>
    </cdr:to>
    <cdr:sp macro="" textlink="">
      <cdr:nvSpPr>
        <cdr:cNvPr id="2" name="TextBox 1">
          <a:extLst xmlns:a="http://schemas.openxmlformats.org/drawingml/2006/main">
            <a:ext uri="{FF2B5EF4-FFF2-40B4-BE49-F238E27FC236}">
              <a16:creationId xmlns="" xmlns:a16="http://schemas.microsoft.com/office/drawing/2014/main" id="{87354E7E-5E3C-9D45-9E36-CFB01751E561}"/>
            </a:ext>
          </a:extLst>
        </cdr:cNvPr>
        <cdr:cNvSpPr txBox="1"/>
      </cdr:nvSpPr>
      <cdr:spPr>
        <a:xfrm xmlns:a="http://schemas.openxmlformats.org/drawingml/2006/main">
          <a:off x="0" y="47528"/>
          <a:ext cx="7302500" cy="821075"/>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US" sz="2000" dirty="0">
              <a:latin typeface="Calibri Light" panose="020F0302020204030204" pitchFamily="34" charset="0"/>
              <a:cs typeface="Calibri Light" panose="020F0302020204030204" pitchFamily="34" charset="0"/>
            </a:rPr>
            <a:t>Public</a:t>
          </a:r>
          <a:r>
            <a:rPr lang="en-US" sz="2000" baseline="0" dirty="0">
              <a:latin typeface="Calibri Light" panose="020F0302020204030204" pitchFamily="34" charset="0"/>
              <a:cs typeface="Calibri Light" panose="020F0302020204030204" pitchFamily="34" charset="0"/>
            </a:rPr>
            <a:t> Funds Spent on Charter Matching Funds and Lease Assistance by  CMO</a:t>
          </a:r>
          <a:endParaRPr lang="en-US" sz="2000" dirty="0">
            <a:latin typeface="Calibri Light" panose="020F0302020204030204" pitchFamily="34" charset="0"/>
            <a:cs typeface="Calibri Light" panose="020F0302020204030204" pitchFamily="34" charset="0"/>
          </a:endParaRPr>
        </a:p>
        <a:p xmlns:a="http://schemas.openxmlformats.org/drawingml/2006/main">
          <a:pPr algn="ctr"/>
          <a:r>
            <a:rPr lang="en-US" sz="2000" baseline="0" dirty="0">
              <a:latin typeface="Calibri Light" panose="020F0302020204030204" pitchFamily="34" charset="0"/>
              <a:cs typeface="Calibri Light" panose="020F0302020204030204" pitchFamily="34" charset="0"/>
            </a:rPr>
            <a:t>FY 2014-2019 (in millions) </a:t>
          </a:r>
          <a:endParaRPr lang="en-US" sz="2000" dirty="0">
            <a:latin typeface="Calibri Light" panose="020F0302020204030204" pitchFamily="34" charset="0"/>
            <a:cs typeface="Calibri Light" panose="020F0302020204030204" pitchFamily="34" charset="0"/>
          </a:endParaRPr>
        </a:p>
      </cdr:txBody>
    </cdr:sp>
  </cdr:relSizeAnchor>
  <cdr:relSizeAnchor xmlns:cdr="http://schemas.openxmlformats.org/drawingml/2006/chartDrawing">
    <cdr:from>
      <cdr:x>0.04035</cdr:x>
      <cdr:y>0.18598</cdr:y>
    </cdr:from>
    <cdr:to>
      <cdr:x>0.12554</cdr:x>
      <cdr:y>0.2455</cdr:y>
    </cdr:to>
    <cdr:sp macro="" textlink="">
      <cdr:nvSpPr>
        <cdr:cNvPr id="3" name="TextBox 2">
          <a:extLst xmlns:a="http://schemas.openxmlformats.org/drawingml/2006/main">
            <a:ext uri="{FF2B5EF4-FFF2-40B4-BE49-F238E27FC236}">
              <a16:creationId xmlns="" xmlns:a16="http://schemas.microsoft.com/office/drawing/2014/main" id="{DA4A115E-7265-9848-A90F-83036092934C}"/>
            </a:ext>
          </a:extLst>
        </cdr:cNvPr>
        <cdr:cNvSpPr txBox="1"/>
      </cdr:nvSpPr>
      <cdr:spPr>
        <a:xfrm xmlns:a="http://schemas.openxmlformats.org/drawingml/2006/main">
          <a:off x="325831" y="823035"/>
          <a:ext cx="687861" cy="26339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a:t>
          </a:r>
          <a:r>
            <a:rPr lang="en-US" sz="1200" b="1" dirty="0"/>
            <a:t>117.5</a:t>
          </a:r>
        </a:p>
      </cdr:txBody>
    </cdr:sp>
  </cdr:relSizeAnchor>
  <cdr:relSizeAnchor xmlns:cdr="http://schemas.openxmlformats.org/drawingml/2006/chartDrawing">
    <cdr:from>
      <cdr:x>0.15219</cdr:x>
      <cdr:y>0.63568</cdr:y>
    </cdr:from>
    <cdr:to>
      <cdr:x>0.23113</cdr:x>
      <cdr:y>0.71765</cdr:y>
    </cdr:to>
    <cdr:sp macro="" textlink="">
      <cdr:nvSpPr>
        <cdr:cNvPr id="4" name="TextBox 3">
          <a:extLst xmlns:a="http://schemas.openxmlformats.org/drawingml/2006/main">
            <a:ext uri="{FF2B5EF4-FFF2-40B4-BE49-F238E27FC236}">
              <a16:creationId xmlns="" xmlns:a16="http://schemas.microsoft.com/office/drawing/2014/main" id="{3CAC0987-A130-6342-9106-994E6ED94FA6}"/>
            </a:ext>
          </a:extLst>
        </cdr:cNvPr>
        <cdr:cNvSpPr txBox="1"/>
      </cdr:nvSpPr>
      <cdr:spPr>
        <a:xfrm xmlns:a="http://schemas.openxmlformats.org/drawingml/2006/main">
          <a:off x="1121004" y="2897524"/>
          <a:ext cx="581526" cy="3736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$24.2</a:t>
          </a:r>
        </a:p>
      </cdr:txBody>
    </cdr:sp>
  </cdr:relSizeAnchor>
  <cdr:relSizeAnchor xmlns:cdr="http://schemas.openxmlformats.org/drawingml/2006/chartDrawing">
    <cdr:from>
      <cdr:x>0.25983</cdr:x>
      <cdr:y>0.66141</cdr:y>
    </cdr:from>
    <cdr:to>
      <cdr:x>0.34334</cdr:x>
      <cdr:y>0.73094</cdr:y>
    </cdr:to>
    <cdr:sp macro="" textlink="">
      <cdr:nvSpPr>
        <cdr:cNvPr id="5" name="TextBox 1">
          <a:extLst xmlns:a="http://schemas.openxmlformats.org/drawingml/2006/main">
            <a:ext uri="{FF2B5EF4-FFF2-40B4-BE49-F238E27FC236}">
              <a16:creationId xmlns="" xmlns:a16="http://schemas.microsoft.com/office/drawing/2014/main" id="{DFB4DCEF-968B-264D-8784-1B5FB75230C9}"/>
            </a:ext>
          </a:extLst>
        </cdr:cNvPr>
        <cdr:cNvSpPr txBox="1"/>
      </cdr:nvSpPr>
      <cdr:spPr>
        <a:xfrm xmlns:a="http://schemas.openxmlformats.org/drawingml/2006/main">
          <a:off x="1913936" y="3014815"/>
          <a:ext cx="615126" cy="3169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a:t>
          </a:r>
          <a:r>
            <a:rPr lang="en-US" sz="1200" b="1" dirty="0"/>
            <a:t>20.2</a:t>
          </a:r>
        </a:p>
      </cdr:txBody>
    </cdr:sp>
  </cdr:relSizeAnchor>
  <cdr:relSizeAnchor xmlns:cdr="http://schemas.openxmlformats.org/drawingml/2006/chartDrawing">
    <cdr:from>
      <cdr:x>0.3417</cdr:x>
      <cdr:y>0.68417</cdr:y>
    </cdr:from>
    <cdr:to>
      <cdr:x>0.43391</cdr:x>
      <cdr:y>0.74537</cdr:y>
    </cdr:to>
    <cdr:sp macro="" textlink="">
      <cdr:nvSpPr>
        <cdr:cNvPr id="6" name="TextBox 1">
          <a:extLst xmlns:a="http://schemas.openxmlformats.org/drawingml/2006/main">
            <a:ext uri="{FF2B5EF4-FFF2-40B4-BE49-F238E27FC236}">
              <a16:creationId xmlns="" xmlns:a16="http://schemas.microsoft.com/office/drawing/2014/main" id="{E76FA1B4-9F46-1F49-BCD4-3A5F254E7C36}"/>
            </a:ext>
          </a:extLst>
        </cdr:cNvPr>
        <cdr:cNvSpPr txBox="1"/>
      </cdr:nvSpPr>
      <cdr:spPr>
        <a:xfrm xmlns:a="http://schemas.openxmlformats.org/drawingml/2006/main">
          <a:off x="2495280" y="3027723"/>
          <a:ext cx="673369" cy="270814"/>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a:t>
          </a:r>
          <a:r>
            <a:rPr lang="en-US" sz="1100" b="1" dirty="0"/>
            <a:t>10.1</a:t>
          </a:r>
        </a:p>
      </cdr:txBody>
    </cdr:sp>
  </cdr:relSizeAnchor>
  <cdr:relSizeAnchor xmlns:cdr="http://schemas.openxmlformats.org/drawingml/2006/chartDrawing">
    <cdr:from>
      <cdr:x>0.45888</cdr:x>
      <cdr:y>0.6888</cdr:y>
    </cdr:from>
    <cdr:to>
      <cdr:x>0.53187</cdr:x>
      <cdr:y>0.73515</cdr:y>
    </cdr:to>
    <cdr:sp macro="" textlink="">
      <cdr:nvSpPr>
        <cdr:cNvPr id="7" name="TextBox 1">
          <a:extLst xmlns:a="http://schemas.openxmlformats.org/drawingml/2006/main">
            <a:ext uri="{FF2B5EF4-FFF2-40B4-BE49-F238E27FC236}">
              <a16:creationId xmlns="" xmlns:a16="http://schemas.microsoft.com/office/drawing/2014/main" id="{7A6F41EA-CBD4-EC4D-AB5C-D32A623A96A2}"/>
            </a:ext>
          </a:extLst>
        </cdr:cNvPr>
        <cdr:cNvSpPr txBox="1"/>
      </cdr:nvSpPr>
      <cdr:spPr>
        <a:xfrm xmlns:a="http://schemas.openxmlformats.org/drawingml/2006/main">
          <a:off x="3705438" y="3048183"/>
          <a:ext cx="589324" cy="2051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$9.3</a:t>
          </a:r>
        </a:p>
        <a:p xmlns:a="http://schemas.openxmlformats.org/drawingml/2006/main">
          <a:endParaRPr lang="en-US" sz="1100" dirty="0"/>
        </a:p>
      </cdr:txBody>
    </cdr:sp>
  </cdr:relSizeAnchor>
  <cdr:relSizeAnchor xmlns:cdr="http://schemas.openxmlformats.org/drawingml/2006/chartDrawing">
    <cdr:from>
      <cdr:x>0.55941</cdr:x>
      <cdr:y>0.69428</cdr:y>
    </cdr:from>
    <cdr:to>
      <cdr:x>0.62538</cdr:x>
      <cdr:y>0.75476</cdr:y>
    </cdr:to>
    <cdr:sp macro="" textlink="">
      <cdr:nvSpPr>
        <cdr:cNvPr id="8" name="TextBox 1">
          <a:extLst xmlns:a="http://schemas.openxmlformats.org/drawingml/2006/main">
            <a:ext uri="{FF2B5EF4-FFF2-40B4-BE49-F238E27FC236}">
              <a16:creationId xmlns="" xmlns:a16="http://schemas.microsoft.com/office/drawing/2014/main" id="{ABAD8E82-B449-8349-A749-F0624663A544}"/>
            </a:ext>
          </a:extLst>
        </cdr:cNvPr>
        <cdr:cNvSpPr txBox="1"/>
      </cdr:nvSpPr>
      <cdr:spPr>
        <a:xfrm xmlns:a="http://schemas.openxmlformats.org/drawingml/2006/main">
          <a:off x="4517183" y="3072432"/>
          <a:ext cx="532660" cy="2676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$7.7</a:t>
          </a:r>
        </a:p>
        <a:p xmlns:a="http://schemas.openxmlformats.org/drawingml/2006/main">
          <a:endParaRPr lang="en-US" sz="1100" dirty="0"/>
        </a:p>
      </cdr:txBody>
    </cdr:sp>
  </cdr:relSizeAnchor>
  <cdr:relSizeAnchor xmlns:cdr="http://schemas.openxmlformats.org/drawingml/2006/chartDrawing">
    <cdr:from>
      <cdr:x>0.68273</cdr:x>
      <cdr:y>0.70969</cdr:y>
    </cdr:from>
    <cdr:to>
      <cdr:x>0.75045</cdr:x>
      <cdr:y>0.77018</cdr:y>
    </cdr:to>
    <cdr:sp macro="" textlink="">
      <cdr:nvSpPr>
        <cdr:cNvPr id="9" name="TextBox 1">
          <a:extLst xmlns:a="http://schemas.openxmlformats.org/drawingml/2006/main">
            <a:ext uri="{FF2B5EF4-FFF2-40B4-BE49-F238E27FC236}">
              <a16:creationId xmlns="" xmlns:a16="http://schemas.microsoft.com/office/drawing/2014/main" id="{496104AA-5CAD-344B-B514-6FD848233A43}"/>
            </a:ext>
          </a:extLst>
        </cdr:cNvPr>
        <cdr:cNvSpPr txBox="1"/>
      </cdr:nvSpPr>
      <cdr:spPr>
        <a:xfrm xmlns:a="http://schemas.openxmlformats.org/drawingml/2006/main">
          <a:off x="5028981" y="3234871"/>
          <a:ext cx="498822" cy="2757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$3.7</a:t>
          </a:r>
        </a:p>
        <a:p xmlns:a="http://schemas.openxmlformats.org/drawingml/2006/main">
          <a:endParaRPr lang="en-US" sz="1100" dirty="0"/>
        </a:p>
      </cdr:txBody>
    </cdr:sp>
  </cdr:relSizeAnchor>
  <cdr:relSizeAnchor xmlns:cdr="http://schemas.openxmlformats.org/drawingml/2006/chartDrawing">
    <cdr:from>
      <cdr:x>0.77748</cdr:x>
      <cdr:y>0.71149</cdr:y>
    </cdr:from>
    <cdr:to>
      <cdr:x>0.8452</cdr:x>
      <cdr:y>0.77198</cdr:y>
    </cdr:to>
    <cdr:sp macro="" textlink="">
      <cdr:nvSpPr>
        <cdr:cNvPr id="10" name="TextBox 1">
          <a:extLst xmlns:a="http://schemas.openxmlformats.org/drawingml/2006/main">
            <a:ext uri="{FF2B5EF4-FFF2-40B4-BE49-F238E27FC236}">
              <a16:creationId xmlns="" xmlns:a16="http://schemas.microsoft.com/office/drawing/2014/main" id="{5E87C946-CC8E-2F44-AC50-4E79447DD8BD}"/>
            </a:ext>
          </a:extLst>
        </cdr:cNvPr>
        <cdr:cNvSpPr txBox="1"/>
      </cdr:nvSpPr>
      <cdr:spPr>
        <a:xfrm xmlns:a="http://schemas.openxmlformats.org/drawingml/2006/main">
          <a:off x="6278037" y="3148629"/>
          <a:ext cx="546828" cy="2676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$3.5</a:t>
          </a:r>
        </a:p>
        <a:p xmlns:a="http://schemas.openxmlformats.org/drawingml/2006/main">
          <a:endParaRPr lang="en-US" sz="1100" dirty="0"/>
        </a:p>
      </cdr:txBody>
    </cdr:sp>
  </cdr:relSizeAnchor>
  <cdr:relSizeAnchor xmlns:cdr="http://schemas.openxmlformats.org/drawingml/2006/chartDrawing">
    <cdr:from>
      <cdr:x>0.87299</cdr:x>
      <cdr:y>0.70607</cdr:y>
    </cdr:from>
    <cdr:to>
      <cdr:x>0.94071</cdr:x>
      <cdr:y>0.76655</cdr:y>
    </cdr:to>
    <cdr:sp macro="" textlink="">
      <cdr:nvSpPr>
        <cdr:cNvPr id="11" name="TextBox 1">
          <a:extLst xmlns:a="http://schemas.openxmlformats.org/drawingml/2006/main">
            <a:ext uri="{FF2B5EF4-FFF2-40B4-BE49-F238E27FC236}">
              <a16:creationId xmlns="" xmlns:a16="http://schemas.microsoft.com/office/drawing/2014/main" id="{5EE224E4-46D7-144C-8734-F17382F044FD}"/>
            </a:ext>
          </a:extLst>
        </cdr:cNvPr>
        <cdr:cNvSpPr txBox="1"/>
      </cdr:nvSpPr>
      <cdr:spPr>
        <a:xfrm xmlns:a="http://schemas.openxmlformats.org/drawingml/2006/main">
          <a:off x="6375035" y="3124643"/>
          <a:ext cx="494525" cy="26764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t>$2.7</a:t>
          </a:r>
        </a:p>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50961705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9853626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20: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3" name="Google Shape;163;p20: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73103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22: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6" name="Google Shape;176;p22: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900814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23: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2" name="Google Shape;182;p23: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79292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5: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4" name="Google Shape;194;p25: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92696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8: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2" name="Google Shape;212;p28: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26190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38: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9" name="Google Shape;269;p38: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12352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41: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7" name="Google Shape;287;p41: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576107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p2: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001393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3: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 name="Google Shape;64;p3: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87468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6: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2" name="Google Shape;82;p6: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Report Figure 3</a:t>
            </a:r>
            <a:endParaRPr/>
          </a:p>
        </p:txBody>
      </p:sp>
    </p:spTree>
    <p:extLst>
      <p:ext uri="{BB962C8B-B14F-4D97-AF65-F5344CB8AC3E}">
        <p14:creationId xmlns:p14="http://schemas.microsoft.com/office/powerpoint/2010/main" val="14023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5: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5: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Report Figure 2</a:t>
            </a:r>
            <a:endParaRPr/>
          </a:p>
        </p:txBody>
      </p:sp>
    </p:spTree>
    <p:extLst>
      <p:ext uri="{BB962C8B-B14F-4D97-AF65-F5344CB8AC3E}">
        <p14:creationId xmlns:p14="http://schemas.microsoft.com/office/powerpoint/2010/main" val="1183724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7: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p7: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457200" marR="0" lvl="0" indent="-298450" algn="l" rtl="0">
              <a:lnSpc>
                <a:spcPct val="100000"/>
              </a:lnSpc>
              <a:spcBef>
                <a:spcPts val="0"/>
              </a:spcBef>
              <a:spcAft>
                <a:spcPts val="0"/>
              </a:spcAft>
              <a:buClr>
                <a:srgbClr val="000000"/>
              </a:buClr>
              <a:buSzPts val="1100"/>
              <a:buFont typeface="Arial"/>
              <a:buChar char="●"/>
            </a:pPr>
            <a:r>
              <a:rPr lang="en-US" sz="1100" b="0" i="0" u="none" strike="noStrike" cap="none">
                <a:solidFill>
                  <a:srgbClr val="000000"/>
                </a:solidFill>
                <a:latin typeface="Arial"/>
                <a:ea typeface="Arial"/>
                <a:cs typeface="Arial"/>
                <a:sym typeface="Arial"/>
              </a:rPr>
              <a:t>This likely reflects the high level of annual spending made by Success to upgrade its facilities. </a:t>
            </a:r>
            <a:endParaRPr/>
          </a:p>
        </p:txBody>
      </p:sp>
    </p:spTree>
    <p:extLst>
      <p:ext uri="{BB962C8B-B14F-4D97-AF65-F5344CB8AC3E}">
        <p14:creationId xmlns:p14="http://schemas.microsoft.com/office/powerpoint/2010/main" val="1112778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1: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1" name="Google Shape;111;p11: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14628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3: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3" name="Google Shape;123;p13: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78276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4:notes"/>
          <p:cNvSpPr>
            <a:spLocks noGrp="1" noRot="1" noChangeAspect="1"/>
          </p:cNvSpPr>
          <p:nvPr>
            <p:ph type="sldImg" idx="2"/>
          </p:nvPr>
        </p:nvSpPr>
        <p:spPr>
          <a:xfrm>
            <a:off x="349250" y="692150"/>
            <a:ext cx="6159500" cy="34655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14:notes"/>
          <p:cNvSpPr txBox="1">
            <a:spLocks noGrp="1"/>
          </p:cNvSpPr>
          <p:nvPr>
            <p:ph type="body" idx="1"/>
          </p:nvPr>
        </p:nvSpPr>
        <p:spPr>
          <a:xfrm>
            <a:off x="685800" y="4388644"/>
            <a:ext cx="5486400" cy="415766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077769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Google Shape;47;p1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8" name="Google Shape;48;p12"/>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02957E-13FF-471D-89A3-46101C1E2056}"/>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xmlns="" id="{BFD43F2E-B81E-4B68-96B3-B8C140F0DD8A}"/>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xmlns="" id="{50592C77-43CA-4358-ADE9-FB31A6708F05}"/>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2CCE0314-726B-4160-9D71-0745B225EC23}"/>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A241F8D9-75C1-4550-989C-6F4D804D4FD8}"/>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18763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0CBDAD-46E8-40A1-9F2A-0C59E01748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9469BC8-A5EC-4805-A76A-017C685DE4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9117C1B-715A-46D1-B8F8-DBEF6194F290}"/>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96EA75ED-D139-4481-BD93-B16337E778BC}"/>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25E4FF2F-D3B0-47B1-B081-ED48552217F9}"/>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0910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58A1BA-B27F-4578-A877-62A773518A1E}"/>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xmlns="" id="{E5752AA4-E2A6-4C21-97B7-6254C8AB5E35}"/>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6659373-2B22-496F-A56E-DDFAE8FBC00D}"/>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59F2B67A-0AAE-4938-B3E2-4BDD1CF6B071}"/>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AF2FBC0D-B48E-491E-8CAB-7F686F8C7625}"/>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40178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77359-8051-4BED-8AE9-4066FB1A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3FA151D-124E-4EF5-9ED2-1268545663AF}"/>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F8D2745-EF94-421E-B299-42369FD55775}"/>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CAD6B61-525A-4824-A80F-E56F8F81B7A8}"/>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xmlns="" id="{C8E88936-F991-48E0-BFC8-C6A1B91E4F2D}"/>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0E50BF6F-8087-4609-AD72-ABA974DF6BAC}"/>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2332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86BABF-7994-4475-AE6E-452BE6C42937}"/>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DF08246-CCAA-49EF-8CF5-D3A467C32232}"/>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06F0BE2-3B20-44CD-B96B-9C2D6C95FDD3}"/>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E0473CD-B002-4C29-995A-21C0C17CB6E8}"/>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03F95EC-75B0-463C-925A-80C2D8C7BBF8}"/>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DE34CA8-A02B-439E-9832-28374D3F390C}"/>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8" name="Footer Placeholder 7">
            <a:extLst>
              <a:ext uri="{FF2B5EF4-FFF2-40B4-BE49-F238E27FC236}">
                <a16:creationId xmlns:a16="http://schemas.microsoft.com/office/drawing/2014/main" xmlns="" id="{8CFD1BAD-35AD-47D6-9483-344732529308}"/>
              </a:ext>
            </a:extLst>
          </p:cNvPr>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a:extLst>
              <a:ext uri="{FF2B5EF4-FFF2-40B4-BE49-F238E27FC236}">
                <a16:creationId xmlns:a16="http://schemas.microsoft.com/office/drawing/2014/main" xmlns="" id="{A6AFF060-67D7-4D38-8AE8-3B955798BF1C}"/>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41421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9D17-9518-4E5C-9861-2FEA26F0F7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8129E2F-BCC8-4608-8DA5-4C4F8CF343FA}"/>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xmlns="" id="{51F24C0F-2648-4E50-89B2-878CA3603EFF}"/>
              </a:ext>
            </a:extLst>
          </p:cNvPr>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xmlns="" id="{6F290DF9-028D-4AB8-A58C-6CBC58805A68}"/>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34142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810EB8A-DFBE-41E0-848C-44F9CC7267D0}"/>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3" name="Footer Placeholder 2">
            <a:extLst>
              <a:ext uri="{FF2B5EF4-FFF2-40B4-BE49-F238E27FC236}">
                <a16:creationId xmlns:a16="http://schemas.microsoft.com/office/drawing/2014/main" xmlns="" id="{56D39BFD-7799-4366-96AA-25678FAA1E45}"/>
              </a:ext>
            </a:extLst>
          </p:cNvPr>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a:extLst>
              <a:ext uri="{FF2B5EF4-FFF2-40B4-BE49-F238E27FC236}">
                <a16:creationId xmlns:a16="http://schemas.microsoft.com/office/drawing/2014/main" xmlns="" id="{34196F7D-11D6-4FF5-B6D6-3101C5AEE365}"/>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76750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89565-1E80-488A-A0B2-5F397FE6E83C}"/>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xmlns="" id="{E331C5E3-708E-4EF0-82FD-28FC7AF8B287}"/>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68B854A-F328-4221-AA3D-1684F8248845}"/>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78FBFAD7-459A-4FFB-A235-49BAF9692553}"/>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xmlns="" id="{F0758291-D01F-4B6E-843B-76C8B6D5641F}"/>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9CEC3781-BC6B-4651-BA3F-33BD5AC7FB6A}"/>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779750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BCDB3B-6304-4770-BC62-CE450973950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xmlns="" id="{DB5B3BD3-7DD7-4AD1-8578-71513D47D5D1}"/>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xmlns="" id="{FCA3BC78-BB39-466D-8B3B-3B70023F4E02}"/>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E939D62C-4EA0-4AB7-B1E2-3D2C53D62DBB}"/>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xmlns="" id="{40EEECF6-ACC6-43E4-AF9D-14846679588B}"/>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F1B0454C-5C6D-4F02-B779-7F6F91A5465C}"/>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24169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5CD807-63EC-4F72-81D0-07EAE07F8B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FE66380-5D1A-4353-AAED-5FDB0A8268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D20F944-7F3C-4964-B384-202515B0824F}"/>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9BFA64A1-A13C-4B86-AFC6-65DC0A2DBFF5}"/>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FF584235-ADAE-46AB-8F43-7442BD92982B}"/>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87272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1ED70F3-66B4-4CD9-ADE8-3BF18BF19C12}"/>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D044D97-F224-42DB-931E-CC4A7A2084D5}"/>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2DE66DA-68AA-40C7-A83D-4186C17E7C7E}"/>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953179AD-3F3A-4F24-9FEF-A4AB203F9142}"/>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C29B3584-482F-47DA-BEF0-C6F37A7E798F}"/>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997503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44546A"/>
                </a:solidFill>
              </a:rPr>
              <a:pPr/>
              <a:t>‹#›</a:t>
            </a:fld>
            <a:endParaRPr lang="en-US">
              <a:solidFill>
                <a:srgbClr val="44546A"/>
              </a:solidFill>
            </a:endParaRPr>
          </a:p>
        </p:txBody>
      </p:sp>
    </p:spTree>
    <p:extLst>
      <p:ext uri="{BB962C8B-B14F-4D97-AF65-F5344CB8AC3E}">
        <p14:creationId xmlns:p14="http://schemas.microsoft.com/office/powerpoint/2010/main" val="28167291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02957E-13FF-471D-89A3-46101C1E2056}"/>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xmlns="" id="{BFD43F2E-B81E-4B68-96B3-B8C140F0DD8A}"/>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xmlns="" id="{50592C77-43CA-4358-ADE9-FB31A6708F05}"/>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2CCE0314-726B-4160-9D71-0745B225EC23}"/>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A241F8D9-75C1-4550-989C-6F4D804D4FD8}"/>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55313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0CBDAD-46E8-40A1-9F2A-0C59E01748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9469BC8-A5EC-4805-A76A-017C685DE4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9117C1B-715A-46D1-B8F8-DBEF6194F290}"/>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96EA75ED-D139-4481-BD93-B16337E778BC}"/>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25E4FF2F-D3B0-47B1-B081-ED48552217F9}"/>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376312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58A1BA-B27F-4578-A877-62A773518A1E}"/>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xmlns="" id="{E5752AA4-E2A6-4C21-97B7-6254C8AB5E35}"/>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6659373-2B22-496F-A56E-DDFAE8FBC00D}"/>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59F2B67A-0AAE-4938-B3E2-4BDD1CF6B071}"/>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AF2FBC0D-B48E-491E-8CAB-7F686F8C7625}"/>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856611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77359-8051-4BED-8AE9-4066FB1A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3FA151D-124E-4EF5-9ED2-1268545663AF}"/>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F8D2745-EF94-421E-B299-42369FD55775}"/>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CAD6B61-525A-4824-A80F-E56F8F81B7A8}"/>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xmlns="" id="{C8E88936-F991-48E0-BFC8-C6A1B91E4F2D}"/>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0E50BF6F-8087-4609-AD72-ABA974DF6BAC}"/>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32553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86BABF-7994-4475-AE6E-452BE6C42937}"/>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DF08246-CCAA-49EF-8CF5-D3A467C32232}"/>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06F0BE2-3B20-44CD-B96B-9C2D6C95FDD3}"/>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E0473CD-B002-4C29-995A-21C0C17CB6E8}"/>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03F95EC-75B0-463C-925A-80C2D8C7BBF8}"/>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DE34CA8-A02B-439E-9832-28374D3F390C}"/>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8" name="Footer Placeholder 7">
            <a:extLst>
              <a:ext uri="{FF2B5EF4-FFF2-40B4-BE49-F238E27FC236}">
                <a16:creationId xmlns:a16="http://schemas.microsoft.com/office/drawing/2014/main" xmlns="" id="{8CFD1BAD-35AD-47D6-9483-344732529308}"/>
              </a:ext>
            </a:extLst>
          </p:cNvPr>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a:extLst>
              <a:ext uri="{FF2B5EF4-FFF2-40B4-BE49-F238E27FC236}">
                <a16:creationId xmlns:a16="http://schemas.microsoft.com/office/drawing/2014/main" xmlns="" id="{A6AFF060-67D7-4D38-8AE8-3B955798BF1C}"/>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556155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9D17-9518-4E5C-9861-2FEA26F0F7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8129E2F-BCC8-4608-8DA5-4C4F8CF343FA}"/>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xmlns="" id="{51F24C0F-2648-4E50-89B2-878CA3603EFF}"/>
              </a:ext>
            </a:extLst>
          </p:cNvPr>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xmlns="" id="{6F290DF9-028D-4AB8-A58C-6CBC58805A68}"/>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484455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810EB8A-DFBE-41E0-848C-44F9CC7267D0}"/>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3" name="Footer Placeholder 2">
            <a:extLst>
              <a:ext uri="{FF2B5EF4-FFF2-40B4-BE49-F238E27FC236}">
                <a16:creationId xmlns:a16="http://schemas.microsoft.com/office/drawing/2014/main" xmlns="" id="{56D39BFD-7799-4366-96AA-25678FAA1E45}"/>
              </a:ext>
            </a:extLst>
          </p:cNvPr>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a:extLst>
              <a:ext uri="{FF2B5EF4-FFF2-40B4-BE49-F238E27FC236}">
                <a16:creationId xmlns:a16="http://schemas.microsoft.com/office/drawing/2014/main" xmlns="" id="{34196F7D-11D6-4FF5-B6D6-3101C5AEE365}"/>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53575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
        <p:cNvGrpSpPr/>
        <p:nvPr/>
      </p:nvGrpSpPr>
      <p:grpSpPr>
        <a:xfrm>
          <a:off x="0" y="0"/>
          <a:ext cx="0" cy="0"/>
          <a:chOff x="0" y="0"/>
          <a:chExt cx="0" cy="0"/>
        </a:xfrm>
      </p:grpSpPr>
      <p:sp>
        <p:nvSpPr>
          <p:cNvPr id="18" name="Google Shape;18;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89565-1E80-488A-A0B2-5F397FE6E83C}"/>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xmlns="" id="{E331C5E3-708E-4EF0-82FD-28FC7AF8B287}"/>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68B854A-F328-4221-AA3D-1684F8248845}"/>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78FBFAD7-459A-4FFB-A235-49BAF9692553}"/>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xmlns="" id="{F0758291-D01F-4B6E-843B-76C8B6D5641F}"/>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9CEC3781-BC6B-4651-BA3F-33BD5AC7FB6A}"/>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236716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BCDB3B-6304-4770-BC62-CE450973950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xmlns="" id="{DB5B3BD3-7DD7-4AD1-8578-71513D47D5D1}"/>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xmlns="" id="{FCA3BC78-BB39-466D-8B3B-3B70023F4E02}"/>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E939D62C-4EA0-4AB7-B1E2-3D2C53D62DBB}"/>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xmlns="" id="{40EEECF6-ACC6-43E4-AF9D-14846679588B}"/>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F1B0454C-5C6D-4F02-B779-7F6F91A5465C}"/>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69495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5CD807-63EC-4F72-81D0-07EAE07F8B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FE66380-5D1A-4353-AAED-5FDB0A8268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D20F944-7F3C-4964-B384-202515B0824F}"/>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9BFA64A1-A13C-4B86-AFC6-65DC0A2DBFF5}"/>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FF584235-ADAE-46AB-8F43-7442BD92982B}"/>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05593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1ED70F3-66B4-4CD9-ADE8-3BF18BF19C12}"/>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D044D97-F224-42DB-931E-CC4A7A2084D5}"/>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2DE66DA-68AA-40C7-A83D-4186C17E7C7E}"/>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953179AD-3F3A-4F24-9FEF-A4AB203F9142}"/>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C29B3584-482F-47DA-BEF0-C6F37A7E798F}"/>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334555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44546A"/>
                </a:solidFill>
              </a:rPr>
              <a:pPr/>
              <a:t>‹#›</a:t>
            </a:fld>
            <a:endParaRPr lang="en-US">
              <a:solidFill>
                <a:srgbClr val="44546A"/>
              </a:solidFill>
            </a:endParaRPr>
          </a:p>
        </p:txBody>
      </p:sp>
    </p:spTree>
    <p:extLst>
      <p:ext uri="{BB962C8B-B14F-4D97-AF65-F5344CB8AC3E}">
        <p14:creationId xmlns:p14="http://schemas.microsoft.com/office/powerpoint/2010/main" val="21493306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02957E-13FF-471D-89A3-46101C1E2056}"/>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xmlns="" id="{BFD43F2E-B81E-4B68-96B3-B8C140F0DD8A}"/>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xmlns="" id="{50592C77-43CA-4358-ADE9-FB31A6708F05}"/>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2CCE0314-726B-4160-9D71-0745B225EC23}"/>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A241F8D9-75C1-4550-989C-6F4D804D4FD8}"/>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5475892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0CBDAD-46E8-40A1-9F2A-0C59E01748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9469BC8-A5EC-4805-A76A-017C685DE4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9117C1B-715A-46D1-B8F8-DBEF6194F290}"/>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96EA75ED-D139-4481-BD93-B16337E778BC}"/>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25E4FF2F-D3B0-47B1-B081-ED48552217F9}"/>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133041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58A1BA-B27F-4578-A877-62A773518A1E}"/>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xmlns="" id="{E5752AA4-E2A6-4C21-97B7-6254C8AB5E35}"/>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06659373-2B22-496F-A56E-DDFAE8FBC00D}"/>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59F2B67A-0AAE-4938-B3E2-4BDD1CF6B071}"/>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AF2FBC0D-B48E-491E-8CAB-7F686F8C7625}"/>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511939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77359-8051-4BED-8AE9-4066FB1A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3FA151D-124E-4EF5-9ED2-1268545663AF}"/>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F8D2745-EF94-421E-B299-42369FD55775}"/>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CAD6B61-525A-4824-A80F-E56F8F81B7A8}"/>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xmlns="" id="{C8E88936-F991-48E0-BFC8-C6A1B91E4F2D}"/>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0E50BF6F-8087-4609-AD72-ABA974DF6BAC}"/>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2014503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86BABF-7994-4475-AE6E-452BE6C42937}"/>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DF08246-CCAA-49EF-8CF5-D3A467C32232}"/>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06F0BE2-3B20-44CD-B96B-9C2D6C95FDD3}"/>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E0473CD-B002-4C29-995A-21C0C17CB6E8}"/>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03F95EC-75B0-463C-925A-80C2D8C7BBF8}"/>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7DE34CA8-A02B-439E-9832-28374D3F390C}"/>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8" name="Footer Placeholder 7">
            <a:extLst>
              <a:ext uri="{FF2B5EF4-FFF2-40B4-BE49-F238E27FC236}">
                <a16:creationId xmlns:a16="http://schemas.microsoft.com/office/drawing/2014/main" xmlns="" id="{8CFD1BAD-35AD-47D6-9483-344732529308}"/>
              </a:ext>
            </a:extLst>
          </p:cNvPr>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a:extLst>
              <a:ext uri="{FF2B5EF4-FFF2-40B4-BE49-F238E27FC236}">
                <a16:creationId xmlns:a16="http://schemas.microsoft.com/office/drawing/2014/main" xmlns="" id="{A6AFF060-67D7-4D38-8AE8-3B955798BF1C}"/>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9072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4" name="Google Shape;24;p6"/>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5" name="Google Shape;25;p6"/>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6" name="Google Shape;26;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979D17-9518-4E5C-9861-2FEA26F0F7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8129E2F-BCC8-4608-8DA5-4C4F8CF343FA}"/>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4" name="Footer Placeholder 3">
            <a:extLst>
              <a:ext uri="{FF2B5EF4-FFF2-40B4-BE49-F238E27FC236}">
                <a16:creationId xmlns:a16="http://schemas.microsoft.com/office/drawing/2014/main" xmlns="" id="{51F24C0F-2648-4E50-89B2-878CA3603EFF}"/>
              </a:ext>
            </a:extLst>
          </p:cNvPr>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a:extLst>
              <a:ext uri="{FF2B5EF4-FFF2-40B4-BE49-F238E27FC236}">
                <a16:creationId xmlns:a16="http://schemas.microsoft.com/office/drawing/2014/main" xmlns="" id="{6F290DF9-028D-4AB8-A58C-6CBC58805A68}"/>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42586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810EB8A-DFBE-41E0-848C-44F9CC7267D0}"/>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3" name="Footer Placeholder 2">
            <a:extLst>
              <a:ext uri="{FF2B5EF4-FFF2-40B4-BE49-F238E27FC236}">
                <a16:creationId xmlns:a16="http://schemas.microsoft.com/office/drawing/2014/main" xmlns="" id="{56D39BFD-7799-4366-96AA-25678FAA1E45}"/>
              </a:ext>
            </a:extLst>
          </p:cNvPr>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a:extLst>
              <a:ext uri="{FF2B5EF4-FFF2-40B4-BE49-F238E27FC236}">
                <a16:creationId xmlns:a16="http://schemas.microsoft.com/office/drawing/2014/main" xmlns="" id="{34196F7D-11D6-4FF5-B6D6-3101C5AEE365}"/>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1253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789565-1E80-488A-A0B2-5F397FE6E83C}"/>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xmlns="" id="{E331C5E3-708E-4EF0-82FD-28FC7AF8B287}"/>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568B854A-F328-4221-AA3D-1684F8248845}"/>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78FBFAD7-459A-4FFB-A235-49BAF9692553}"/>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xmlns="" id="{F0758291-D01F-4B6E-843B-76C8B6D5641F}"/>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9CEC3781-BC6B-4651-BA3F-33BD5AC7FB6A}"/>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698986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BCDB3B-6304-4770-BC62-CE450973950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xmlns="" id="{DB5B3BD3-7DD7-4AD1-8578-71513D47D5D1}"/>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xmlns="" id="{FCA3BC78-BB39-466D-8B3B-3B70023F4E02}"/>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E939D62C-4EA0-4AB7-B1E2-3D2C53D62DBB}"/>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6" name="Footer Placeholder 5">
            <a:extLst>
              <a:ext uri="{FF2B5EF4-FFF2-40B4-BE49-F238E27FC236}">
                <a16:creationId xmlns:a16="http://schemas.microsoft.com/office/drawing/2014/main" xmlns="" id="{40EEECF6-ACC6-43E4-AF9D-14846679588B}"/>
              </a:ext>
            </a:extLst>
          </p:cNvPr>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a:extLst>
              <a:ext uri="{FF2B5EF4-FFF2-40B4-BE49-F238E27FC236}">
                <a16:creationId xmlns:a16="http://schemas.microsoft.com/office/drawing/2014/main" xmlns="" id="{F1B0454C-5C6D-4F02-B779-7F6F91A5465C}"/>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090181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5CD807-63EC-4F72-81D0-07EAE07F8B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FE66380-5D1A-4353-AAED-5FDB0A8268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D20F944-7F3C-4964-B384-202515B0824F}"/>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9BFA64A1-A13C-4B86-AFC6-65DC0A2DBFF5}"/>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FF584235-ADAE-46AB-8F43-7442BD92982B}"/>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990133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1ED70F3-66B4-4CD9-ADE8-3BF18BF19C12}"/>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D044D97-F224-42DB-931E-CC4A7A2084D5}"/>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2DE66DA-68AA-40C7-A83D-4186C17E7C7E}"/>
              </a:ext>
            </a:extLst>
          </p:cNvPr>
          <p:cNvSpPr>
            <a:spLocks noGrp="1"/>
          </p:cNvSpPr>
          <p:nvPr>
            <p:ph type="dt" sz="half" idx="10"/>
          </p:nvPr>
        </p:nvSpPr>
        <p:spPr/>
        <p:txBody>
          <a:bodyPr/>
          <a:lstStyle/>
          <a:p>
            <a:fld id="{B54BA4A9-3DFD-424E-BD13-C79258E54CA7}" type="datetimeFigureOut">
              <a:rPr lang="en-US" smtClean="0">
                <a:solidFill>
                  <a:prstClr val="black">
                    <a:tint val="75000"/>
                  </a:prstClr>
                </a:solidFill>
              </a:rPr>
              <a:pPr/>
              <a:t>2/12/2020</a:t>
            </a:fld>
            <a:endParaRPr lang="en-US" dirty="0">
              <a:solidFill>
                <a:prstClr val="black">
                  <a:tint val="75000"/>
                </a:prstClr>
              </a:solidFill>
            </a:endParaRPr>
          </a:p>
        </p:txBody>
      </p:sp>
      <p:sp>
        <p:nvSpPr>
          <p:cNvPr id="5" name="Footer Placeholder 4">
            <a:extLst>
              <a:ext uri="{FF2B5EF4-FFF2-40B4-BE49-F238E27FC236}">
                <a16:creationId xmlns:a16="http://schemas.microsoft.com/office/drawing/2014/main" xmlns="" id="{953179AD-3F3A-4F24-9FEF-A4AB203F9142}"/>
              </a:ext>
            </a:extLst>
          </p:cNvPr>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a:extLst>
              <a:ext uri="{FF2B5EF4-FFF2-40B4-BE49-F238E27FC236}">
                <a16:creationId xmlns:a16="http://schemas.microsoft.com/office/drawing/2014/main" xmlns="" id="{C29B3584-482F-47DA-BEF0-C6F37A7E798F}"/>
              </a:ext>
            </a:extLst>
          </p:cNvPr>
          <p:cNvSpPr>
            <a:spLocks noGrp="1"/>
          </p:cNvSpPr>
          <p:nvPr>
            <p:ph type="sldNum" sz="quarter" idx="12"/>
          </p:nvPr>
        </p:nvSpPr>
        <p:spPr/>
        <p:txBody>
          <a:bodyPr/>
          <a:lstStyle/>
          <a:p>
            <a:fld id="{3D34C711-BBA2-4F77-B12C-1426B82A205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824201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189" lvl="0" indent="-342892" algn="l">
              <a:lnSpc>
                <a:spcPct val="115000"/>
              </a:lnSpc>
              <a:spcBef>
                <a:spcPts val="0"/>
              </a:spcBef>
              <a:spcAft>
                <a:spcPts val="0"/>
              </a:spcAft>
              <a:buSzPts val="1800"/>
              <a:buChar char="●"/>
              <a:defRPr/>
            </a:lvl1pPr>
            <a:lvl2pPr marL="914378" lvl="1" indent="-317492" algn="l">
              <a:lnSpc>
                <a:spcPct val="115000"/>
              </a:lnSpc>
              <a:spcBef>
                <a:spcPts val="1600"/>
              </a:spcBef>
              <a:spcAft>
                <a:spcPts val="0"/>
              </a:spcAft>
              <a:buSzPts val="1400"/>
              <a:buChar char="○"/>
              <a:defRPr/>
            </a:lvl2pPr>
            <a:lvl3pPr marL="1371566" lvl="2" indent="-317492" algn="l">
              <a:lnSpc>
                <a:spcPct val="115000"/>
              </a:lnSpc>
              <a:spcBef>
                <a:spcPts val="1600"/>
              </a:spcBef>
              <a:spcAft>
                <a:spcPts val="0"/>
              </a:spcAft>
              <a:buSzPts val="1400"/>
              <a:buChar char="■"/>
              <a:defRPr/>
            </a:lvl3pPr>
            <a:lvl4pPr marL="1828754" lvl="3" indent="-317492" algn="l">
              <a:lnSpc>
                <a:spcPct val="115000"/>
              </a:lnSpc>
              <a:spcBef>
                <a:spcPts val="1600"/>
              </a:spcBef>
              <a:spcAft>
                <a:spcPts val="0"/>
              </a:spcAft>
              <a:buSzPts val="1400"/>
              <a:buChar char="●"/>
              <a:defRPr/>
            </a:lvl4pPr>
            <a:lvl5pPr marL="2285943" lvl="4" indent="-317492" algn="l">
              <a:lnSpc>
                <a:spcPct val="115000"/>
              </a:lnSpc>
              <a:spcBef>
                <a:spcPts val="1600"/>
              </a:spcBef>
              <a:spcAft>
                <a:spcPts val="0"/>
              </a:spcAft>
              <a:buSzPts val="1400"/>
              <a:buChar char="○"/>
              <a:defRPr/>
            </a:lvl5pPr>
            <a:lvl6pPr marL="2743132" lvl="5" indent="-317492" algn="l">
              <a:lnSpc>
                <a:spcPct val="115000"/>
              </a:lnSpc>
              <a:spcBef>
                <a:spcPts val="1600"/>
              </a:spcBef>
              <a:spcAft>
                <a:spcPts val="0"/>
              </a:spcAft>
              <a:buSzPts val="1400"/>
              <a:buChar char="■"/>
              <a:defRPr/>
            </a:lvl6pPr>
            <a:lvl7pPr marL="3200320" lvl="6" indent="-317492" algn="l">
              <a:lnSpc>
                <a:spcPct val="115000"/>
              </a:lnSpc>
              <a:spcBef>
                <a:spcPts val="1600"/>
              </a:spcBef>
              <a:spcAft>
                <a:spcPts val="0"/>
              </a:spcAft>
              <a:buSzPts val="1400"/>
              <a:buChar char="●"/>
              <a:defRPr/>
            </a:lvl7pPr>
            <a:lvl8pPr marL="3657509" lvl="7" indent="-317492" algn="l">
              <a:lnSpc>
                <a:spcPct val="115000"/>
              </a:lnSpc>
              <a:spcBef>
                <a:spcPts val="1600"/>
              </a:spcBef>
              <a:spcAft>
                <a:spcPts val="0"/>
              </a:spcAft>
              <a:buSzPts val="1400"/>
              <a:buChar char="○"/>
              <a:defRPr/>
            </a:lvl8pPr>
            <a:lvl9pPr marL="4114697" lvl="8" indent="-317492"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US" smtClean="0">
                <a:solidFill>
                  <a:srgbClr val="44546A"/>
                </a:solidFill>
              </a:rPr>
              <a:pPr/>
              <a:t>‹#›</a:t>
            </a:fld>
            <a:endParaRPr lang="en-US">
              <a:solidFill>
                <a:srgbClr val="44546A"/>
              </a:solidFill>
            </a:endParaRPr>
          </a:p>
        </p:txBody>
      </p:sp>
    </p:spTree>
    <p:extLst>
      <p:ext uri="{BB962C8B-B14F-4D97-AF65-F5344CB8AC3E}">
        <p14:creationId xmlns:p14="http://schemas.microsoft.com/office/powerpoint/2010/main" val="30372054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922616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598855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1969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9" name="Google Shape;29;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402611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343309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38261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7728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5868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947908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634487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07874-3F50-4D29-BB96-C86EF2FFA7E2}" type="datetimeFigureOut">
              <a:rPr lang="en-US" smtClean="0">
                <a:solidFill>
                  <a:prstClr val="black">
                    <a:tint val="75000"/>
                  </a:prstClr>
                </a:solidFill>
              </a:rPr>
              <a:pPr/>
              <a:t>2/12/2020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F9C2C9-83D8-4409-A26C-D053926B28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3544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3" name="Google Shape;33;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4"/>
        <p:cNvGrpSpPr/>
        <p:nvPr/>
      </p:nvGrpSpPr>
      <p:grpSpPr>
        <a:xfrm>
          <a:off x="0" y="0"/>
          <a:ext cx="0" cy="0"/>
          <a:chOff x="0" y="0"/>
          <a:chExt cx="0" cy="0"/>
        </a:xfrm>
      </p:grpSpPr>
      <p:sp>
        <p:nvSpPr>
          <p:cNvPr id="35" name="Google Shape;35;p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6" name="Google Shape;36;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1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0" name="Google Shape;40;p1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1" name="Google Shape;41;p1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2" name="Google Shape;42;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Google Shape;44;p1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5" name="Google Shape;45;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0B594EA-A468-4403-B47B-9A2D8C06D296}"/>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452083B-AE02-4D27-AF66-76765734AECA}"/>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F872D7B-16A2-447F-8A77-FE3DB7DBDAD9}"/>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a:buClrTx/>
              <a:buFontTx/>
              <a:buNone/>
            </a:pPr>
            <a:fld id="{B54BA4A9-3DFD-424E-BD13-C79258E54CA7}" type="datetimeFigureOut">
              <a:rPr lang="en-US" kern="1200" smtClean="0">
                <a:solidFill>
                  <a:prstClr val="black">
                    <a:tint val="75000"/>
                  </a:prstClr>
                </a:solidFill>
                <a:latin typeface="Calibri" panose="020F0502020204030204"/>
                <a:ea typeface="+mn-ea"/>
                <a:cs typeface="+mn-cs"/>
              </a:rPr>
              <a:pPr>
                <a:buClrTx/>
                <a:buFontTx/>
                <a:buNone/>
              </a:pPr>
              <a:t>2/12/2020</a:t>
            </a:fld>
            <a:endParaRPr lang="en-US" kern="1200" dirty="0">
              <a:solidFill>
                <a:prstClr val="black">
                  <a:tint val="75000"/>
                </a:prstClr>
              </a:solidFill>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7150C5DF-4087-4B72-8D08-4E15B5411A63}"/>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a:buClrTx/>
              <a:buFontTx/>
              <a:buNone/>
            </a:pPr>
            <a:endParaRPr lang="en-US" kern="1200" dirty="0">
              <a:solidFill>
                <a:prstClr val="black">
                  <a:tint val="75000"/>
                </a:prstClr>
              </a:solidFill>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D0C6C1A6-4727-4D39-B0FF-3FD53FF5E412}"/>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a:buClrTx/>
              <a:buFontTx/>
              <a:buNone/>
            </a:pPr>
            <a:fld id="{3D34C711-BBA2-4F77-B12C-1426B82A2059}" type="slidenum">
              <a:rPr lang="en-US" kern="1200" smtClean="0">
                <a:solidFill>
                  <a:prstClr val="black">
                    <a:tint val="75000"/>
                  </a:prstClr>
                </a:solidFill>
                <a:latin typeface="Calibri" panose="020F0502020204030204"/>
                <a:ea typeface="+mn-ea"/>
                <a:cs typeface="+mn-cs"/>
              </a:rPr>
              <a:pPr>
                <a:buClrTx/>
                <a:buFontTx/>
                <a:buNone/>
              </a:pPr>
              <a:t>‹#›</a:t>
            </a:fld>
            <a:endParaRPr lang="en-US" kern="1200" dirty="0">
              <a:solidFill>
                <a:prstClr val="black">
                  <a:tint val="75000"/>
                </a:prstClr>
              </a:solidFill>
              <a:latin typeface="Calibri" panose="020F0502020204030204"/>
              <a:ea typeface="+mn-ea"/>
              <a:cs typeface="+mn-cs"/>
            </a:endParaRPr>
          </a:p>
        </p:txBody>
      </p:sp>
    </p:spTree>
    <p:extLst>
      <p:ext uri="{BB962C8B-B14F-4D97-AF65-F5344CB8AC3E}">
        <p14:creationId xmlns:p14="http://schemas.microsoft.com/office/powerpoint/2010/main" val="4122542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0B594EA-A468-4403-B47B-9A2D8C06D296}"/>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452083B-AE02-4D27-AF66-76765734AECA}"/>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F872D7B-16A2-447F-8A77-FE3DB7DBDAD9}"/>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a:buClrTx/>
              <a:buFontTx/>
              <a:buNone/>
            </a:pPr>
            <a:fld id="{B54BA4A9-3DFD-424E-BD13-C79258E54CA7}" type="datetimeFigureOut">
              <a:rPr lang="en-US" kern="1200" smtClean="0">
                <a:solidFill>
                  <a:prstClr val="black">
                    <a:tint val="75000"/>
                  </a:prstClr>
                </a:solidFill>
                <a:latin typeface="Calibri" panose="020F0502020204030204"/>
                <a:ea typeface="+mn-ea"/>
                <a:cs typeface="+mn-cs"/>
              </a:rPr>
              <a:pPr>
                <a:buClrTx/>
                <a:buFontTx/>
                <a:buNone/>
              </a:pPr>
              <a:t>2/12/2020</a:t>
            </a:fld>
            <a:endParaRPr lang="en-US" kern="1200" dirty="0">
              <a:solidFill>
                <a:prstClr val="black">
                  <a:tint val="75000"/>
                </a:prstClr>
              </a:solidFill>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7150C5DF-4087-4B72-8D08-4E15B5411A63}"/>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a:buClrTx/>
              <a:buFontTx/>
              <a:buNone/>
            </a:pPr>
            <a:endParaRPr lang="en-US" kern="1200" dirty="0">
              <a:solidFill>
                <a:prstClr val="black">
                  <a:tint val="75000"/>
                </a:prstClr>
              </a:solidFill>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D0C6C1A6-4727-4D39-B0FF-3FD53FF5E412}"/>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a:buClrTx/>
              <a:buFontTx/>
              <a:buNone/>
            </a:pPr>
            <a:fld id="{3D34C711-BBA2-4F77-B12C-1426B82A2059}" type="slidenum">
              <a:rPr lang="en-US" kern="1200" smtClean="0">
                <a:solidFill>
                  <a:prstClr val="black">
                    <a:tint val="75000"/>
                  </a:prstClr>
                </a:solidFill>
                <a:latin typeface="Calibri" panose="020F0502020204030204"/>
                <a:ea typeface="+mn-ea"/>
                <a:cs typeface="+mn-cs"/>
              </a:rPr>
              <a:pPr>
                <a:buClrTx/>
                <a:buFontTx/>
                <a:buNone/>
              </a:pPr>
              <a:t>‹#›</a:t>
            </a:fld>
            <a:endParaRPr lang="en-US" kern="1200" dirty="0">
              <a:solidFill>
                <a:prstClr val="black">
                  <a:tint val="75000"/>
                </a:prstClr>
              </a:solidFill>
              <a:latin typeface="Calibri" panose="020F0502020204030204"/>
              <a:ea typeface="+mn-ea"/>
              <a:cs typeface="+mn-cs"/>
            </a:endParaRPr>
          </a:p>
        </p:txBody>
      </p:sp>
    </p:spTree>
    <p:extLst>
      <p:ext uri="{BB962C8B-B14F-4D97-AF65-F5344CB8AC3E}">
        <p14:creationId xmlns:p14="http://schemas.microsoft.com/office/powerpoint/2010/main" val="53800701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0B594EA-A468-4403-B47B-9A2D8C06D296}"/>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1452083B-AE02-4D27-AF66-76765734AECA}"/>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F872D7B-16A2-447F-8A77-FE3DB7DBDAD9}"/>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a:buClrTx/>
              <a:buFontTx/>
              <a:buNone/>
            </a:pPr>
            <a:fld id="{B54BA4A9-3DFD-424E-BD13-C79258E54CA7}" type="datetimeFigureOut">
              <a:rPr lang="en-US" kern="1200" smtClean="0">
                <a:solidFill>
                  <a:prstClr val="black">
                    <a:tint val="75000"/>
                  </a:prstClr>
                </a:solidFill>
                <a:latin typeface="Calibri" panose="020F0502020204030204"/>
                <a:ea typeface="+mn-ea"/>
                <a:cs typeface="+mn-cs"/>
              </a:rPr>
              <a:pPr>
                <a:buClrTx/>
                <a:buFontTx/>
                <a:buNone/>
              </a:pPr>
              <a:t>2/12/2020</a:t>
            </a:fld>
            <a:endParaRPr lang="en-US" kern="1200" dirty="0">
              <a:solidFill>
                <a:prstClr val="black">
                  <a:tint val="75000"/>
                </a:prstClr>
              </a:solidFill>
              <a:latin typeface="Calibri" panose="020F0502020204030204"/>
              <a:ea typeface="+mn-ea"/>
              <a:cs typeface="+mn-cs"/>
            </a:endParaRPr>
          </a:p>
        </p:txBody>
      </p:sp>
      <p:sp>
        <p:nvSpPr>
          <p:cNvPr id="5" name="Footer Placeholder 4">
            <a:extLst>
              <a:ext uri="{FF2B5EF4-FFF2-40B4-BE49-F238E27FC236}">
                <a16:creationId xmlns:a16="http://schemas.microsoft.com/office/drawing/2014/main" xmlns="" id="{7150C5DF-4087-4B72-8D08-4E15B5411A63}"/>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a:buClrTx/>
              <a:buFontTx/>
              <a:buNone/>
            </a:pPr>
            <a:endParaRPr lang="en-US" kern="1200" dirty="0">
              <a:solidFill>
                <a:prstClr val="black">
                  <a:tint val="75000"/>
                </a:prstClr>
              </a:solidFill>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xmlns="" id="{D0C6C1A6-4727-4D39-B0FF-3FD53FF5E412}"/>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a:buClrTx/>
              <a:buFontTx/>
              <a:buNone/>
            </a:pPr>
            <a:fld id="{3D34C711-BBA2-4F77-B12C-1426B82A2059}" type="slidenum">
              <a:rPr lang="en-US" kern="1200" smtClean="0">
                <a:solidFill>
                  <a:prstClr val="black">
                    <a:tint val="75000"/>
                  </a:prstClr>
                </a:solidFill>
                <a:latin typeface="Calibri" panose="020F0502020204030204"/>
                <a:ea typeface="+mn-ea"/>
                <a:cs typeface="+mn-cs"/>
              </a:rPr>
              <a:pPr>
                <a:buClrTx/>
                <a:buFontTx/>
                <a:buNone/>
              </a:pPr>
              <a:t>‹#›</a:t>
            </a:fld>
            <a:endParaRPr lang="en-US" kern="1200" dirty="0">
              <a:solidFill>
                <a:prstClr val="black">
                  <a:tint val="75000"/>
                </a:prstClr>
              </a:solidFill>
              <a:latin typeface="Calibri" panose="020F0502020204030204"/>
              <a:ea typeface="+mn-ea"/>
              <a:cs typeface="+mn-cs"/>
            </a:endParaRPr>
          </a:p>
        </p:txBody>
      </p:sp>
    </p:spTree>
    <p:extLst>
      <p:ext uri="{BB962C8B-B14F-4D97-AF65-F5344CB8AC3E}">
        <p14:creationId xmlns:p14="http://schemas.microsoft.com/office/powerpoint/2010/main" val="372369435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a:buClrTx/>
              <a:buFontTx/>
              <a:buNone/>
            </a:pPr>
            <a:fld id="{4AF07874-3F50-4D29-BB96-C86EF2FFA7E2}" type="datetimeFigureOut">
              <a:rPr lang="en-US" kern="1200" smtClean="0">
                <a:solidFill>
                  <a:prstClr val="black">
                    <a:tint val="75000"/>
                  </a:prstClr>
                </a:solidFill>
                <a:latin typeface="Calibri" panose="020F0502020204030204"/>
                <a:ea typeface="+mn-ea"/>
                <a:cs typeface="+mn-cs"/>
              </a:rPr>
              <a:pPr>
                <a:buClrTx/>
                <a:buFontTx/>
                <a:buNone/>
              </a:pPr>
              <a:t>2/12/2020</a:t>
            </a:fld>
            <a:endParaRPr lang="en-US" kern="1200">
              <a:solidFill>
                <a:prstClr val="black">
                  <a:tint val="75000"/>
                </a:prstClr>
              </a:solidFill>
              <a:latin typeface="Calibri" panose="020F0502020204030204"/>
              <a:ea typeface="+mn-ea"/>
              <a:cs typeface="+mn-cs"/>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a:buClrTx/>
              <a:buFontTx/>
              <a:buNone/>
            </a:pPr>
            <a:endParaRPr lang="en-US" kern="1200">
              <a:solidFill>
                <a:prstClr val="black">
                  <a:tint val="75000"/>
                </a:prstClr>
              </a:solidFill>
              <a:latin typeface="Calibri" panose="020F0502020204030204"/>
              <a:ea typeface="+mn-ea"/>
              <a:cs typeface="+mn-cs"/>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a:buClrTx/>
              <a:buFontTx/>
              <a:buNone/>
            </a:pPr>
            <a:fld id="{C4F9C2C9-83D8-4409-A26C-D053926B28FD}" type="slidenum">
              <a:rPr lang="en-US" kern="1200" smtClean="0">
                <a:solidFill>
                  <a:prstClr val="black">
                    <a:tint val="75000"/>
                  </a:prstClr>
                </a:solidFill>
                <a:latin typeface="Calibri" panose="020F0502020204030204"/>
                <a:ea typeface="+mn-ea"/>
                <a:cs typeface="+mn-cs"/>
              </a:rPr>
              <a:pPr>
                <a:buClrTx/>
                <a:buFontTx/>
                <a:buNone/>
              </a:pPr>
              <a:t>‹#›</a:t>
            </a:fld>
            <a:endParaRPr lang="en-US" kern="1200">
              <a:solidFill>
                <a:prstClr val="black">
                  <a:tint val="75000"/>
                </a:prstClr>
              </a:solidFill>
              <a:latin typeface="Calibri" panose="020F0502020204030204"/>
              <a:ea typeface="+mn-ea"/>
              <a:cs typeface="+mn-cs"/>
            </a:endParaRPr>
          </a:p>
        </p:txBody>
      </p:sp>
    </p:spTree>
    <p:extLst>
      <p:ext uri="{BB962C8B-B14F-4D97-AF65-F5344CB8AC3E}">
        <p14:creationId xmlns:p14="http://schemas.microsoft.com/office/powerpoint/2010/main" val="336037664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1.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1.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174171" y="319314"/>
            <a:ext cx="4811486" cy="2218736"/>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US" sz="2800" dirty="0">
                <a:latin typeface="Calibri Light" panose="020F0302020204030204" pitchFamily="34" charset="0"/>
                <a:cs typeface="Calibri Light" panose="020F0302020204030204" pitchFamily="34" charset="0"/>
              </a:rPr>
              <a:t>NYC spending on Charter School </a:t>
            </a:r>
            <a:r>
              <a:rPr lang="en-US" sz="2800" dirty="0" smtClean="0">
                <a:latin typeface="Calibri Light" panose="020F0302020204030204" pitchFamily="34" charset="0"/>
                <a:cs typeface="Calibri Light" panose="020F0302020204030204" pitchFamily="34" charset="0"/>
              </a:rPr>
              <a:t>Facilities</a:t>
            </a:r>
            <a:endParaRPr sz="2800" dirty="0">
              <a:latin typeface="Calibri Light" panose="020F0302020204030204" pitchFamily="34" charset="0"/>
              <a:cs typeface="Calibri Light" panose="020F0302020204030204" pitchFamily="34" charset="0"/>
            </a:endParaRPr>
          </a:p>
        </p:txBody>
      </p:sp>
      <p:sp>
        <p:nvSpPr>
          <p:cNvPr id="55" name="Google Shape;55;p13"/>
          <p:cNvSpPr txBox="1">
            <a:spLocks noGrp="1"/>
          </p:cNvSpPr>
          <p:nvPr>
            <p:ph type="subTitle" idx="1"/>
          </p:nvPr>
        </p:nvSpPr>
        <p:spPr>
          <a:xfrm>
            <a:off x="311700" y="3220508"/>
            <a:ext cx="8520600" cy="144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1600" dirty="0" smtClean="0">
                <a:solidFill>
                  <a:srgbClr val="000000"/>
                </a:solidFill>
                <a:latin typeface="Calibri Light" panose="020F0302020204030204" pitchFamily="34" charset="0"/>
                <a:cs typeface="Calibri Light" panose="020F0302020204030204" pitchFamily="34" charset="0"/>
              </a:rPr>
              <a:t>Leonie </a:t>
            </a:r>
            <a:r>
              <a:rPr lang="en-US" sz="1600" dirty="0">
                <a:solidFill>
                  <a:srgbClr val="000000"/>
                </a:solidFill>
                <a:latin typeface="Calibri Light" panose="020F0302020204030204" pitchFamily="34" charset="0"/>
                <a:cs typeface="Calibri Light" panose="020F0302020204030204" pitchFamily="34" charset="0"/>
              </a:rPr>
              <a:t>Haimson</a:t>
            </a:r>
            <a:endParaRPr sz="1600" dirty="0">
              <a:solidFill>
                <a:srgbClr val="000000"/>
              </a:solidFill>
              <a:latin typeface="Calibri Light" panose="020F0302020204030204" pitchFamily="34" charset="0"/>
              <a:cs typeface="Calibri Light" panose="020F0302020204030204" pitchFamily="34" charset="0"/>
            </a:endParaRPr>
          </a:p>
          <a:p>
            <a:pPr marL="0" lvl="0" indent="0" algn="l" rtl="0">
              <a:lnSpc>
                <a:spcPct val="100000"/>
              </a:lnSpc>
              <a:spcBef>
                <a:spcPts val="0"/>
              </a:spcBef>
              <a:spcAft>
                <a:spcPts val="0"/>
              </a:spcAft>
              <a:buSzPts val="2800"/>
              <a:buNone/>
            </a:pPr>
            <a:r>
              <a:rPr lang="en-US" sz="1600" dirty="0">
                <a:solidFill>
                  <a:srgbClr val="000000"/>
                </a:solidFill>
                <a:latin typeface="Calibri Light" panose="020F0302020204030204" pitchFamily="34" charset="0"/>
                <a:cs typeface="Calibri Light" panose="020F0302020204030204" pitchFamily="34" charset="0"/>
              </a:rPr>
              <a:t>Class Size Matters</a:t>
            </a:r>
            <a:endParaRPr sz="1600" dirty="0">
              <a:solidFill>
                <a:srgbClr val="000000"/>
              </a:solidFill>
              <a:latin typeface="Calibri Light" panose="020F0302020204030204" pitchFamily="34" charset="0"/>
              <a:cs typeface="Calibri Light" panose="020F0302020204030204" pitchFamily="34" charset="0"/>
            </a:endParaRPr>
          </a:p>
          <a:p>
            <a:pPr marL="0" lvl="0" indent="0" algn="l" rtl="0">
              <a:lnSpc>
                <a:spcPct val="100000"/>
              </a:lnSpc>
              <a:spcBef>
                <a:spcPts val="0"/>
              </a:spcBef>
              <a:spcAft>
                <a:spcPts val="0"/>
              </a:spcAft>
              <a:buSzPts val="2800"/>
              <a:buNone/>
            </a:pPr>
            <a:r>
              <a:rPr lang="en-US" sz="1600" u="sng" dirty="0">
                <a:solidFill>
                  <a:schemeClr val="hlink"/>
                </a:solidFill>
                <a:latin typeface="Calibri Light" panose="020F0302020204030204" pitchFamily="34" charset="0"/>
                <a:cs typeface="Calibri Light" panose="020F0302020204030204" pitchFamily="34" charset="0"/>
                <a:hlinkClick r:id="rId3"/>
              </a:rPr>
              <a:t>www.classsizematters.org</a:t>
            </a:r>
            <a:endParaRPr lang="en-US" sz="1600" u="sng" dirty="0">
              <a:solidFill>
                <a:schemeClr val="hlink"/>
              </a:solidFill>
              <a:latin typeface="Calibri Light" panose="020F0302020204030204" pitchFamily="34" charset="0"/>
              <a:cs typeface="Calibri Light" panose="020F0302020204030204" pitchFamily="34" charset="0"/>
            </a:endParaRPr>
          </a:p>
          <a:p>
            <a:pPr marL="0" lvl="0" indent="0" algn="l" rtl="0">
              <a:lnSpc>
                <a:spcPct val="100000"/>
              </a:lnSpc>
              <a:spcBef>
                <a:spcPts val="0"/>
              </a:spcBef>
              <a:spcAft>
                <a:spcPts val="0"/>
              </a:spcAft>
              <a:buSzPts val="2800"/>
              <a:buNone/>
            </a:pPr>
            <a:r>
              <a:rPr lang="en-US" sz="1600" dirty="0">
                <a:solidFill>
                  <a:schemeClr val="tx1"/>
                </a:solidFill>
                <a:latin typeface="Calibri Light" panose="020F0302020204030204" pitchFamily="34" charset="0"/>
                <a:cs typeface="Calibri Light" panose="020F0302020204030204" pitchFamily="34" charset="0"/>
              </a:rPr>
              <a:t>Jan. 7, 2020</a:t>
            </a:r>
          </a:p>
        </p:txBody>
      </p:sp>
      <p:pic>
        <p:nvPicPr>
          <p:cNvPr id="2" name="Picture 1">
            <a:extLst>
              <a:ext uri="{FF2B5EF4-FFF2-40B4-BE49-F238E27FC236}">
                <a16:creationId xmlns="" xmlns:a16="http://schemas.microsoft.com/office/drawing/2014/main" id="{B16F8A82-3353-4DE1-B4C2-2850089BFA1C}"/>
              </a:ext>
            </a:extLst>
          </p:cNvPr>
          <p:cNvPicPr>
            <a:picLocks noChangeAspect="1"/>
          </p:cNvPicPr>
          <p:nvPr/>
        </p:nvPicPr>
        <p:blipFill>
          <a:blip r:embed="rId4"/>
          <a:stretch>
            <a:fillRect/>
          </a:stretch>
        </p:blipFill>
        <p:spPr>
          <a:xfrm>
            <a:off x="5049312" y="319314"/>
            <a:ext cx="3684283" cy="457744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114300" lvl="0">
              <a:lnSpc>
                <a:spcPct val="115000"/>
              </a:lnSpc>
              <a:buSzPts val="1800"/>
            </a:pPr>
            <a:r>
              <a:rPr lang="en-US" dirty="0"/>
              <a:t/>
            </a:r>
            <a:br>
              <a:rPr lang="en-US" dirty="0"/>
            </a:br>
            <a:r>
              <a:rPr lang="en-US" sz="1200" dirty="0"/>
              <a:t/>
            </a:r>
            <a:br>
              <a:rPr lang="en-US" sz="1200" dirty="0"/>
            </a:br>
            <a:r>
              <a:rPr lang="en-US" sz="1200" dirty="0" smtClean="0"/>
              <a:t/>
            </a:r>
            <a:br>
              <a:rPr lang="en-US" sz="1200" dirty="0" smtClean="0"/>
            </a:br>
            <a:r>
              <a:rPr lang="en-US" sz="1600" b="1" i="1" dirty="0" smtClean="0">
                <a:latin typeface="Calibri Light" panose="020F0302020204030204" pitchFamily="34" charset="0"/>
                <a:cs typeface="Calibri Light" panose="020F0302020204030204" pitchFamily="34" charset="0"/>
              </a:rPr>
              <a:t>The </a:t>
            </a:r>
            <a:r>
              <a:rPr lang="en-US" sz="1600" b="1" i="1" dirty="0">
                <a:latin typeface="Calibri Light" panose="020F0302020204030204" pitchFamily="34" charset="0"/>
                <a:cs typeface="Calibri Light" panose="020F0302020204030204" pitchFamily="34" charset="0"/>
              </a:rPr>
              <a:t>three public schools that lacked the most in matching funds all serve a very high needs population:</a:t>
            </a:r>
            <a:r>
              <a:rPr lang="en-US" sz="1600" dirty="0">
                <a:latin typeface="Calibri Light" panose="020F0302020204030204" pitchFamily="34" charset="0"/>
                <a:cs typeface="Calibri Light" panose="020F0302020204030204" pitchFamily="34" charset="0"/>
              </a:rPr>
              <a:t/>
            </a:r>
            <a:br>
              <a:rPr lang="en-US" sz="1600" dirty="0">
                <a:latin typeface="Calibri Light" panose="020F0302020204030204" pitchFamily="34" charset="0"/>
                <a:cs typeface="Calibri Light" panose="020F0302020204030204" pitchFamily="34" charset="0"/>
              </a:rPr>
            </a:br>
            <a:r>
              <a:rPr lang="en-US" sz="1600" dirty="0">
                <a:latin typeface="Calibri Light" panose="020F0302020204030204" pitchFamily="34" charset="0"/>
                <a:cs typeface="Calibri Light" panose="020F0302020204030204" pitchFamily="34" charset="0"/>
              </a:rPr>
              <a:t/>
            </a:r>
            <a:br>
              <a:rPr lang="en-US" sz="1600" dirty="0">
                <a:latin typeface="Calibri Light" panose="020F0302020204030204" pitchFamily="34" charset="0"/>
                <a:cs typeface="Calibri Light" panose="020F0302020204030204" pitchFamily="34" charset="0"/>
              </a:rPr>
            </a:br>
            <a:r>
              <a:rPr lang="en-US" sz="1600" dirty="0">
                <a:latin typeface="Calibri Light" panose="020F0302020204030204" pitchFamily="34" charset="0"/>
                <a:cs typeface="Calibri Light" panose="020F0302020204030204" pitchFamily="34" charset="0"/>
              </a:rPr>
              <a:t>Mickey Mantle School (M811) a D75 school enrolling students with multiple disabilities, including autism, emotional/behavioral difficulties and/or communication disorders, located in 2 in Harlem </a:t>
            </a:r>
            <a:r>
              <a:rPr lang="en-US" sz="1600" b="1" dirty="0">
                <a:latin typeface="Calibri Light" panose="020F0302020204030204" pitchFamily="34" charset="0"/>
                <a:cs typeface="Calibri Light" panose="020F0302020204030204" pitchFamily="34" charset="0"/>
              </a:rPr>
              <a:t>lacked $1.5 million in matching funds from FY 2014 to FY 2019</a:t>
            </a:r>
            <a:r>
              <a:rPr lang="en-US" sz="1600" dirty="0">
                <a:latin typeface="Calibri Light" panose="020F0302020204030204" pitchFamily="34" charset="0"/>
                <a:cs typeface="Calibri Light" panose="020F0302020204030204" pitchFamily="34" charset="0"/>
              </a:rPr>
              <a:t>.  </a:t>
            </a:r>
            <a:br>
              <a:rPr lang="en-US" sz="1600" dirty="0">
                <a:latin typeface="Calibri Light" panose="020F0302020204030204" pitchFamily="34" charset="0"/>
                <a:cs typeface="Calibri Light" panose="020F0302020204030204" pitchFamily="34" charset="0"/>
              </a:rPr>
            </a:br>
            <a:r>
              <a:rPr lang="en-US" sz="1600" dirty="0">
                <a:latin typeface="Calibri Light" panose="020F0302020204030204" pitchFamily="34" charset="0"/>
                <a:cs typeface="Calibri Light" panose="020F0302020204030204" pitchFamily="34" charset="0"/>
              </a:rPr>
              <a:t/>
            </a:r>
            <a:br>
              <a:rPr lang="en-US" sz="1600" dirty="0">
                <a:latin typeface="Calibri Light" panose="020F0302020204030204" pitchFamily="34" charset="0"/>
                <a:cs typeface="Calibri Light" panose="020F0302020204030204" pitchFamily="34" charset="0"/>
              </a:rPr>
            </a:br>
            <a:r>
              <a:rPr lang="en-US" sz="1600" dirty="0">
                <a:latin typeface="Calibri Light" panose="020F0302020204030204" pitchFamily="34" charset="0"/>
                <a:cs typeface="Calibri Light" panose="020F0302020204030204" pitchFamily="34" charset="0"/>
              </a:rPr>
              <a:t>P.S 368 (K368), a D75 school located in two sites in Brooklyn, serving students with autism and emotional difficulties, </a:t>
            </a:r>
            <a:r>
              <a:rPr lang="en-US" sz="1600" b="1" dirty="0">
                <a:latin typeface="Calibri Light" panose="020F0302020204030204" pitchFamily="34" charset="0"/>
                <a:cs typeface="Calibri Light" panose="020F0302020204030204" pitchFamily="34" charset="0"/>
              </a:rPr>
              <a:t>lacked $1.2 million in matching funds.</a:t>
            </a:r>
            <a:br>
              <a:rPr lang="en-US" sz="1600" b="1" dirty="0">
                <a:latin typeface="Calibri Light" panose="020F0302020204030204" pitchFamily="34" charset="0"/>
                <a:cs typeface="Calibri Light" panose="020F0302020204030204" pitchFamily="34" charset="0"/>
              </a:rPr>
            </a:br>
            <a:r>
              <a:rPr lang="en-US" sz="1600" dirty="0">
                <a:latin typeface="Calibri Light" panose="020F0302020204030204" pitchFamily="34" charset="0"/>
                <a:cs typeface="Calibri Light" panose="020F0302020204030204" pitchFamily="34" charset="0"/>
              </a:rPr>
              <a:t/>
            </a:r>
            <a:br>
              <a:rPr lang="en-US" sz="1600" dirty="0">
                <a:latin typeface="Calibri Light" panose="020F0302020204030204" pitchFamily="34" charset="0"/>
                <a:cs typeface="Calibri Light" panose="020F0302020204030204" pitchFamily="34" charset="0"/>
              </a:rPr>
            </a:br>
            <a:r>
              <a:rPr lang="en-US" sz="1600" dirty="0">
                <a:latin typeface="Calibri Light" panose="020F0302020204030204" pitchFamily="34" charset="0"/>
                <a:cs typeface="Calibri Light" panose="020F0302020204030204" pitchFamily="34" charset="0"/>
              </a:rPr>
              <a:t>Mosaic Preparatory Academy or P.S. 375 (M375), a zoned elementary school </a:t>
            </a:r>
            <a:r>
              <a:rPr lang="en-US" sz="1600" b="1" dirty="0">
                <a:latin typeface="Calibri Light" panose="020F0302020204030204" pitchFamily="34" charset="0"/>
                <a:cs typeface="Calibri Light" panose="020F0302020204030204" pitchFamily="34" charset="0"/>
              </a:rPr>
              <a:t>lacked $913,000 </a:t>
            </a:r>
            <a:r>
              <a:rPr lang="en-US" sz="1600" dirty="0">
                <a:latin typeface="Calibri Light" panose="020F0302020204030204" pitchFamily="34" charset="0"/>
                <a:cs typeface="Calibri Light" panose="020F0302020204030204" pitchFamily="34" charset="0"/>
              </a:rPr>
              <a:t>in East Harlem in an area that includes 3 public housing complexes over this period. </a:t>
            </a:r>
            <a:r>
              <a:rPr lang="en-US" sz="1200" dirty="0"/>
              <a:t/>
            </a:r>
            <a:br>
              <a:rPr lang="en-US" sz="1200" dirty="0"/>
            </a:br>
            <a:r>
              <a:rPr lang="en-US" sz="1200" dirty="0"/>
              <a:t/>
            </a:r>
            <a:br>
              <a:rPr lang="en-US" sz="1200" dirty="0"/>
            </a:br>
            <a:r>
              <a:rPr lang="en-US" sz="1200" dirty="0"/>
              <a:t/>
            </a:r>
            <a:br>
              <a:rPr lang="en-US" sz="1200" dirty="0"/>
            </a:br>
            <a:r>
              <a:rPr lang="en-US" sz="1200" dirty="0"/>
              <a:t> </a:t>
            </a:r>
            <a:br>
              <a:rPr lang="en-US" sz="1200" dirty="0"/>
            </a:br>
            <a:endParaRPr sz="1200" dirty="0"/>
          </a:p>
        </p:txBody>
      </p:sp>
      <p:sp>
        <p:nvSpPr>
          <p:cNvPr id="90" name="Google Shape;90;p19"/>
          <p:cNvSpPr txBox="1">
            <a:spLocks noGrp="1"/>
          </p:cNvSpPr>
          <p:nvPr>
            <p:ph type="body" idx="1"/>
          </p:nvPr>
        </p:nvSpPr>
        <p:spPr>
          <a:xfrm>
            <a:off x="384628" y="322729"/>
            <a:ext cx="8447671" cy="881957"/>
          </a:xfrm>
          <a:prstGeom prst="rect">
            <a:avLst/>
          </a:prstGeom>
          <a:noFill/>
          <a:ln>
            <a:noFill/>
          </a:ln>
        </p:spPr>
        <p:txBody>
          <a:bodyPr spcFirstLastPara="1" wrap="square" lIns="91425" tIns="91425" rIns="91425" bIns="91425" anchor="t" anchorCtr="0">
            <a:noAutofit/>
          </a:bodyPr>
          <a:lstStyle/>
          <a:p>
            <a:pPr marL="114300" lvl="0" indent="0" algn="ctr" rtl="0">
              <a:lnSpc>
                <a:spcPct val="115000"/>
              </a:lnSpc>
              <a:spcBef>
                <a:spcPts val="0"/>
              </a:spcBef>
              <a:spcAft>
                <a:spcPts val="0"/>
              </a:spcAft>
              <a:buSzPts val="1800"/>
              <a:buNone/>
            </a:pPr>
            <a:r>
              <a:rPr lang="en-US" sz="2400" dirty="0">
                <a:solidFill>
                  <a:schemeClr val="tx1"/>
                </a:solidFill>
                <a:latin typeface="Calibri Light" panose="020F0302020204030204" pitchFamily="34" charset="0"/>
                <a:cs typeface="Calibri Light" panose="020F0302020204030204" pitchFamily="34" charset="0"/>
              </a:rPr>
              <a:t>15 co-located public schools deprived the most of matching funds all co-located with Success Academy charter schools.</a:t>
            </a:r>
            <a:endParaRPr sz="2400" dirty="0">
              <a:solidFill>
                <a:schemeClr val="tx1"/>
              </a:solidFill>
              <a:latin typeface="Calibri Light" panose="020F0302020204030204" pitchFamily="34" charset="0"/>
              <a:cs typeface="Calibri Light" panose="020F03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3"/>
          <p:cNvSpPr txBox="1">
            <a:spLocks noGrp="1"/>
          </p:cNvSpPr>
          <p:nvPr>
            <p:ph type="title"/>
          </p:nvPr>
        </p:nvSpPr>
        <p:spPr>
          <a:xfrm>
            <a:off x="306836" y="308838"/>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latin typeface="Calibri Light" panose="020F0302020204030204" pitchFamily="34" charset="0"/>
                <a:cs typeface="Calibri Light" panose="020F0302020204030204" pitchFamily="34" charset="0"/>
              </a:rPr>
              <a:t>Why does the DOE not fully match the funds spent?</a:t>
            </a:r>
            <a:endParaRPr dirty="0">
              <a:latin typeface="Calibri Light" panose="020F0302020204030204" pitchFamily="34" charset="0"/>
              <a:cs typeface="Calibri Light" panose="020F0302020204030204" pitchFamily="34" charset="0"/>
            </a:endParaRPr>
          </a:p>
        </p:txBody>
      </p:sp>
      <p:sp>
        <p:nvSpPr>
          <p:cNvPr id="114" name="Google Shape;114;p23"/>
          <p:cNvSpPr txBox="1">
            <a:spLocks noGrp="1"/>
          </p:cNvSpPr>
          <p:nvPr>
            <p:ph type="body" idx="1"/>
          </p:nvPr>
        </p:nvSpPr>
        <p:spPr>
          <a:xfrm>
            <a:off x="165370" y="1016288"/>
            <a:ext cx="8803532" cy="3416400"/>
          </a:xfrm>
          <a:prstGeom prst="rect">
            <a:avLst/>
          </a:prstGeom>
          <a:noFill/>
          <a:ln>
            <a:noFill/>
          </a:ln>
        </p:spPr>
        <p:txBody>
          <a:bodyPr spcFirstLastPara="1" wrap="square" lIns="91425" tIns="91425" rIns="91425" bIns="91425" anchor="t" anchorCtr="0">
            <a:noAutofit/>
          </a:bodyPr>
          <a:lstStyle/>
          <a:p>
            <a:pPr>
              <a:buClr>
                <a:srgbClr val="000000"/>
              </a:buClr>
              <a:buFont typeface="Arial" panose="020B0604020202020204" pitchFamily="34" charset="0"/>
              <a:buChar char="•"/>
            </a:pPr>
            <a:r>
              <a:rPr lang="en-US" dirty="0" smtClean="0">
                <a:solidFill>
                  <a:srgbClr val="000000"/>
                </a:solidFill>
                <a:latin typeface="Calibri Light" panose="020F0302020204030204" pitchFamily="34" charset="0"/>
                <a:cs typeface="Calibri Light" panose="020F0302020204030204" pitchFamily="34" charset="0"/>
              </a:rPr>
              <a:t>DOE </a:t>
            </a:r>
            <a:r>
              <a:rPr lang="en-US" dirty="0">
                <a:solidFill>
                  <a:srgbClr val="000000"/>
                </a:solidFill>
                <a:latin typeface="Calibri Light" panose="020F0302020204030204" pitchFamily="34" charset="0"/>
                <a:cs typeface="Calibri Light" panose="020F0302020204030204" pitchFamily="34" charset="0"/>
              </a:rPr>
              <a:t>may interpret the law meaning they don’t have to match </a:t>
            </a:r>
            <a:r>
              <a:rPr lang="en-US" b="1" i="1" dirty="0">
                <a:solidFill>
                  <a:srgbClr val="000000"/>
                </a:solidFill>
                <a:latin typeface="Calibri Light" panose="020F0302020204030204" pitchFamily="34" charset="0"/>
                <a:cs typeface="Calibri Light" panose="020F0302020204030204" pitchFamily="34" charset="0"/>
              </a:rPr>
              <a:t>individual projects </a:t>
            </a:r>
            <a:r>
              <a:rPr lang="en-US" dirty="0">
                <a:solidFill>
                  <a:srgbClr val="000000"/>
                </a:solidFill>
                <a:latin typeface="Calibri Light" panose="020F0302020204030204" pitchFamily="34" charset="0"/>
                <a:cs typeface="Calibri Light" panose="020F0302020204030204" pitchFamily="34" charset="0"/>
              </a:rPr>
              <a:t>undertaken by charters that cost under $5000, even if the </a:t>
            </a:r>
            <a:r>
              <a:rPr lang="en-US" b="1" i="1" dirty="0">
                <a:solidFill>
                  <a:srgbClr val="000000"/>
                </a:solidFill>
                <a:latin typeface="Calibri Light" panose="020F0302020204030204" pitchFamily="34" charset="0"/>
                <a:cs typeface="Calibri Light" panose="020F0302020204030204" pitchFamily="34" charset="0"/>
              </a:rPr>
              <a:t>total amount </a:t>
            </a:r>
            <a:r>
              <a:rPr lang="en-US" dirty="0">
                <a:solidFill>
                  <a:srgbClr val="000000"/>
                </a:solidFill>
                <a:latin typeface="Calibri Light" panose="020F0302020204030204" pitchFamily="34" charset="0"/>
                <a:cs typeface="Calibri Light" panose="020F0302020204030204" pitchFamily="34" charset="0"/>
              </a:rPr>
              <a:t>spent on facility upgrades per year exceeds that amount</a:t>
            </a:r>
            <a:r>
              <a:rPr lang="en-US" dirty="0" smtClean="0">
                <a:solidFill>
                  <a:srgbClr val="000000"/>
                </a:solidFill>
                <a:latin typeface="Calibri Light" panose="020F0302020204030204" pitchFamily="34" charset="0"/>
                <a:cs typeface="Calibri Light" panose="020F0302020204030204" pitchFamily="34" charset="0"/>
              </a:rPr>
              <a:t>.</a:t>
            </a:r>
            <a:br>
              <a:rPr lang="en-US" dirty="0" smtClean="0">
                <a:solidFill>
                  <a:srgbClr val="000000"/>
                </a:solidFill>
                <a:latin typeface="Calibri Light" panose="020F0302020204030204" pitchFamily="34" charset="0"/>
                <a:cs typeface="Calibri Light" panose="020F0302020204030204" pitchFamily="34" charset="0"/>
              </a:rPr>
            </a:br>
            <a:endParaRPr lang="en-US" dirty="0">
              <a:solidFill>
                <a:srgbClr val="000000"/>
              </a:solidFill>
              <a:latin typeface="Calibri Light" panose="020F0302020204030204" pitchFamily="34" charset="0"/>
              <a:cs typeface="Calibri Light" panose="020F0302020204030204" pitchFamily="34" charset="0"/>
            </a:endParaRPr>
          </a:p>
          <a:p>
            <a:pPr lvl="0">
              <a:buClr>
                <a:srgbClr val="000000"/>
              </a:buClr>
              <a:buFont typeface="Arial" panose="020B0604020202020204" pitchFamily="34" charset="0"/>
              <a:buChar char="•"/>
            </a:pPr>
            <a:r>
              <a:rPr lang="en-US" dirty="0">
                <a:solidFill>
                  <a:srgbClr val="000000"/>
                </a:solidFill>
                <a:latin typeface="Calibri Light" panose="020F0302020204030204" pitchFamily="34" charset="0"/>
                <a:cs typeface="Calibri Light" panose="020F0302020204030204" pitchFamily="34" charset="0"/>
              </a:rPr>
              <a:t>But that interpretation doesn’t seem consistent with the language of </a:t>
            </a:r>
            <a:r>
              <a:rPr lang="en-US" b="1" dirty="0">
                <a:solidFill>
                  <a:schemeClr val="tx1"/>
                </a:solidFill>
                <a:latin typeface="Calibri Light" panose="020F0302020204030204" pitchFamily="34" charset="0"/>
                <a:cs typeface="Calibri Light" panose="020F0302020204030204" pitchFamily="34" charset="0"/>
              </a:rPr>
              <a:t>NY Education Law 2853 </a:t>
            </a:r>
            <a:r>
              <a:rPr lang="en-US" dirty="0">
                <a:solidFill>
                  <a:srgbClr val="000000"/>
                </a:solidFill>
                <a:latin typeface="Calibri Light" panose="020F0302020204030204" pitchFamily="34" charset="0"/>
                <a:cs typeface="Calibri Light" panose="020F0302020204030204" pitchFamily="34" charset="0"/>
              </a:rPr>
              <a:t>or Chancellor’s regs which match the law exactly</a:t>
            </a:r>
            <a:r>
              <a:rPr lang="en-US" dirty="0" smtClean="0">
                <a:solidFill>
                  <a:srgbClr val="000000"/>
                </a:solidFill>
                <a:latin typeface="Calibri Light" panose="020F0302020204030204" pitchFamily="34" charset="0"/>
                <a:cs typeface="Calibri Light" panose="020F0302020204030204" pitchFamily="34" charset="0"/>
              </a:rPr>
              <a:t>.</a:t>
            </a:r>
            <a:br>
              <a:rPr lang="en-US" dirty="0" smtClean="0">
                <a:solidFill>
                  <a:srgbClr val="000000"/>
                </a:solidFill>
                <a:latin typeface="Calibri Light" panose="020F0302020204030204" pitchFamily="34" charset="0"/>
                <a:cs typeface="Calibri Light" panose="020F0302020204030204" pitchFamily="34" charset="0"/>
              </a:rPr>
            </a:br>
            <a:endParaRPr lang="en-US" sz="2000" dirty="0">
              <a:solidFill>
                <a:srgbClr val="000000"/>
              </a:solidFill>
              <a:latin typeface="Calibri Light" panose="020F0302020204030204" pitchFamily="34" charset="0"/>
              <a:cs typeface="Calibri Light" panose="020F0302020204030204" pitchFamily="34" charset="0"/>
            </a:endParaRPr>
          </a:p>
          <a:p>
            <a:pPr>
              <a:buClr>
                <a:srgbClr val="000000"/>
              </a:buClr>
              <a:buFont typeface="Arial" panose="020B0604020202020204" pitchFamily="34" charset="0"/>
              <a:buChar char="•"/>
            </a:pPr>
            <a:r>
              <a:rPr lang="en-US" sz="1600" b="1" dirty="0">
                <a:latin typeface="Calibri Light" panose="020F0302020204030204" pitchFamily="34" charset="0"/>
                <a:cs typeface="Calibri Light" panose="020F0302020204030204" pitchFamily="34" charset="0"/>
              </a:rPr>
              <a:t>“</a:t>
            </a:r>
            <a:r>
              <a:rPr lang="en-US" sz="1600" i="1" dirty="0">
                <a:solidFill>
                  <a:schemeClr val="dk1"/>
                </a:solidFill>
                <a:latin typeface="Calibri Light" panose="020F0302020204030204" pitchFamily="34" charset="0"/>
                <a:cs typeface="Calibri Light" panose="020F0302020204030204" pitchFamily="34" charset="0"/>
              </a:rPr>
              <a:t>For any capital improvements or facility upgrades in excess of five thousand dollars that have been approved by the chancellor, regardless of the source of funding, made in a charter school that is already co-located within a public school building, matching capital improvements or facility upgrades shall be made in an amount equal to the expenditure of the charter school for each non-charter public school within the public school building within three months of such improvements or upgrades”</a:t>
            </a:r>
          </a:p>
          <a:p>
            <a:pPr marL="457200" lvl="0" indent="-342900" algn="l" rtl="0">
              <a:lnSpc>
                <a:spcPct val="115000"/>
              </a:lnSpc>
              <a:spcBef>
                <a:spcPts val="0"/>
              </a:spcBef>
              <a:spcAft>
                <a:spcPts val="0"/>
              </a:spcAft>
              <a:buClr>
                <a:srgbClr val="000000"/>
              </a:buClr>
              <a:buSzPts val="1800"/>
              <a:buChar char="●"/>
            </a:pPr>
            <a:endParaRPr dirty="0">
              <a:solidFill>
                <a:srgbClr val="000000"/>
              </a:solidFill>
            </a:endParaRPr>
          </a:p>
          <a:p>
            <a:pPr marL="457200" lvl="0" indent="-228600" algn="l" rtl="0">
              <a:lnSpc>
                <a:spcPct val="115000"/>
              </a:lnSpc>
              <a:spcBef>
                <a:spcPts val="0"/>
              </a:spcBef>
              <a:spcAft>
                <a:spcPts val="0"/>
              </a:spcAft>
              <a:buSzPts val="1800"/>
              <a:buNone/>
            </a:pPr>
            <a:endParaRPr sz="1600" dirty="0">
              <a:solidFill>
                <a:schemeClr val="dk1"/>
              </a:solidFill>
            </a:endParaRPr>
          </a:p>
          <a:p>
            <a:pPr marL="457200" lvl="0" indent="-228600" algn="l" rtl="0">
              <a:lnSpc>
                <a:spcPct val="115000"/>
              </a:lnSpc>
              <a:spcBef>
                <a:spcPts val="0"/>
              </a:spcBef>
              <a:spcAft>
                <a:spcPts val="0"/>
              </a:spcAft>
              <a:buSzPts val="1800"/>
              <a:buNone/>
            </a:pPr>
            <a:endParaRPr sz="2000" dirty="0">
              <a:solidFill>
                <a:schemeClr val="dk1"/>
              </a:solidFill>
            </a:endParaRPr>
          </a:p>
          <a:p>
            <a:pPr marL="114300" lvl="0" indent="0" algn="l" rtl="0">
              <a:lnSpc>
                <a:spcPct val="115000"/>
              </a:lnSpc>
              <a:spcBef>
                <a:spcPts val="0"/>
              </a:spcBef>
              <a:spcAft>
                <a:spcPts val="0"/>
              </a:spcAft>
              <a:buSzPts val="1800"/>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2400" dirty="0">
                <a:latin typeface="Calibri Light" panose="020F0302020204030204" pitchFamily="34" charset="0"/>
                <a:cs typeface="Calibri Light" panose="020F0302020204030204" pitchFamily="34" charset="0"/>
              </a:rPr>
              <a:t>Also this interpretation of law doesn’t make sense given huge disparities in some cases </a:t>
            </a:r>
            <a:endParaRPr sz="2400" dirty="0">
              <a:latin typeface="Calibri Light" panose="020F0302020204030204" pitchFamily="34" charset="0"/>
              <a:cs typeface="Calibri Light" panose="020F0302020204030204" pitchFamily="34" charset="0"/>
            </a:endParaRPr>
          </a:p>
        </p:txBody>
      </p:sp>
      <p:sp>
        <p:nvSpPr>
          <p:cNvPr id="126" name="Google Shape;126;p25"/>
          <p:cNvSpPr txBox="1">
            <a:spLocks noGrp="1"/>
          </p:cNvSpPr>
          <p:nvPr>
            <p:ph type="body" idx="1"/>
          </p:nvPr>
        </p:nvSpPr>
        <p:spPr>
          <a:xfrm>
            <a:off x="311700" y="1436913"/>
            <a:ext cx="8520600" cy="3131961"/>
          </a:xfrm>
          <a:prstGeom prst="rect">
            <a:avLst/>
          </a:prstGeom>
          <a:noFill/>
          <a:ln>
            <a:noFill/>
          </a:ln>
        </p:spPr>
        <p:txBody>
          <a:bodyPr spcFirstLastPara="1" wrap="square" lIns="91425" tIns="91425" rIns="91425" bIns="91425" anchor="t" anchorCtr="0">
            <a:noAutofit/>
          </a:bodyPr>
          <a:lstStyle/>
          <a:p>
            <a:pPr lvl="0" algn="l" rtl="0">
              <a:lnSpc>
                <a:spcPct val="115000"/>
              </a:lnSpc>
              <a:spcBef>
                <a:spcPts val="0"/>
              </a:spcBef>
              <a:spcAft>
                <a:spcPts val="0"/>
              </a:spcAft>
              <a:buClr>
                <a:schemeClr val="tx1"/>
              </a:buClr>
              <a:buSzPts val="1800"/>
              <a:buFont typeface="Arial" panose="020B0604020202020204" pitchFamily="34" charset="0"/>
              <a:buChar char="•"/>
            </a:pPr>
            <a:r>
              <a:rPr lang="en-US" dirty="0">
                <a:solidFill>
                  <a:schemeClr val="tx1"/>
                </a:solidFill>
                <a:latin typeface="Calibri Light" panose="020F0302020204030204" pitchFamily="34" charset="0"/>
                <a:cs typeface="Calibri Light" panose="020F0302020204030204" pitchFamily="34" charset="0"/>
              </a:rPr>
              <a:t>Take example of Mosaic Preparatory Academy, public school co-located with Success Academy Harlem 3.</a:t>
            </a:r>
            <a:endParaRPr dirty="0">
              <a:solidFill>
                <a:schemeClr val="tx1"/>
              </a:solidFill>
              <a:latin typeface="Calibri Light" panose="020F0302020204030204" pitchFamily="34" charset="0"/>
              <a:cs typeface="Calibri Light" panose="020F0302020204030204" pitchFamily="34" charset="0"/>
            </a:endParaRPr>
          </a:p>
          <a:p>
            <a:pPr marL="514350" lvl="0" indent="-285750" algn="l" rtl="0">
              <a:lnSpc>
                <a:spcPct val="115000"/>
              </a:lnSpc>
              <a:spcBef>
                <a:spcPts val="0"/>
              </a:spcBef>
              <a:spcAft>
                <a:spcPts val="0"/>
              </a:spcAft>
              <a:buClr>
                <a:schemeClr val="tx1"/>
              </a:buClr>
              <a:buSzPts val="1800"/>
              <a:buFont typeface="Arial" panose="020B0604020202020204" pitchFamily="34" charset="0"/>
              <a:buChar char="•"/>
            </a:pPr>
            <a:endParaRPr dirty="0">
              <a:solidFill>
                <a:schemeClr val="tx1"/>
              </a:solidFill>
              <a:latin typeface="Calibri Light" panose="020F0302020204030204" pitchFamily="34" charset="0"/>
              <a:cs typeface="Calibri Light" panose="020F0302020204030204" pitchFamily="34" charset="0"/>
            </a:endParaRPr>
          </a:p>
          <a:p>
            <a:pPr lvl="0" algn="l" rtl="0">
              <a:lnSpc>
                <a:spcPct val="115000"/>
              </a:lnSpc>
              <a:spcBef>
                <a:spcPts val="0"/>
              </a:spcBef>
              <a:spcAft>
                <a:spcPts val="0"/>
              </a:spcAft>
              <a:buClr>
                <a:schemeClr val="tx1"/>
              </a:buClr>
              <a:buSzPts val="1800"/>
              <a:buFont typeface="Arial" panose="020B0604020202020204" pitchFamily="34" charset="0"/>
              <a:buChar char="•"/>
            </a:pPr>
            <a:r>
              <a:rPr lang="en-US" dirty="0">
                <a:solidFill>
                  <a:schemeClr val="tx1"/>
                </a:solidFill>
                <a:latin typeface="Calibri Light" panose="020F0302020204030204" pitchFamily="34" charset="0"/>
                <a:cs typeface="Calibri Light" panose="020F0302020204030204" pitchFamily="34" charset="0"/>
              </a:rPr>
              <a:t>Lacked $662,315.17 in matching funds spent by Success Academy in FY 2019 alone.</a:t>
            </a:r>
            <a:endParaRPr dirty="0">
              <a:solidFill>
                <a:schemeClr val="tx1"/>
              </a:solidFill>
              <a:latin typeface="Calibri Light" panose="020F0302020204030204" pitchFamily="34" charset="0"/>
              <a:cs typeface="Calibri Light" panose="020F0302020204030204" pitchFamily="34" charset="0"/>
            </a:endParaRPr>
          </a:p>
          <a:p>
            <a:pPr marL="514350" lvl="0" indent="-285750" algn="l" rtl="0">
              <a:lnSpc>
                <a:spcPct val="115000"/>
              </a:lnSpc>
              <a:spcBef>
                <a:spcPts val="0"/>
              </a:spcBef>
              <a:spcAft>
                <a:spcPts val="0"/>
              </a:spcAft>
              <a:buClr>
                <a:schemeClr val="tx1"/>
              </a:buClr>
              <a:buSzPts val="1800"/>
              <a:buFont typeface="Arial" panose="020B0604020202020204" pitchFamily="34" charset="0"/>
              <a:buChar char="•"/>
            </a:pPr>
            <a:endParaRPr b="1" dirty="0">
              <a:solidFill>
                <a:schemeClr val="tx1"/>
              </a:solidFill>
              <a:latin typeface="Calibri Light" panose="020F0302020204030204" pitchFamily="34" charset="0"/>
              <a:cs typeface="Calibri Light" panose="020F0302020204030204" pitchFamily="34" charset="0"/>
            </a:endParaRPr>
          </a:p>
          <a:p>
            <a:pPr lvl="0" algn="l" rtl="0">
              <a:lnSpc>
                <a:spcPct val="115000"/>
              </a:lnSpc>
              <a:spcBef>
                <a:spcPts val="0"/>
              </a:spcBef>
              <a:spcAft>
                <a:spcPts val="0"/>
              </a:spcAft>
              <a:buClr>
                <a:schemeClr val="tx1"/>
              </a:buClr>
              <a:buSzPts val="1800"/>
              <a:buFont typeface="Arial" panose="020B0604020202020204" pitchFamily="34" charset="0"/>
              <a:buChar char="•"/>
            </a:pPr>
            <a:r>
              <a:rPr lang="en-US" dirty="0">
                <a:solidFill>
                  <a:schemeClr val="tx1"/>
                </a:solidFill>
                <a:latin typeface="Calibri Light" panose="020F0302020204030204" pitchFamily="34" charset="0"/>
                <a:cs typeface="Calibri Light" panose="020F0302020204030204" pitchFamily="34" charset="0"/>
              </a:rPr>
              <a:t>Even if DOE didn’t believe it had to match each individual project under $5,000, that would have to mean that the co-located charter would have had to commission a</a:t>
            </a:r>
            <a:r>
              <a:rPr lang="en-US" b="1" dirty="0">
                <a:solidFill>
                  <a:schemeClr val="tx1"/>
                </a:solidFill>
                <a:latin typeface="Calibri Light" panose="020F0302020204030204" pitchFamily="34" charset="0"/>
                <a:cs typeface="Calibri Light" panose="020F0302020204030204" pitchFamily="34" charset="0"/>
              </a:rPr>
              <a:t>t least 132 separate renovation projects</a:t>
            </a:r>
            <a:r>
              <a:rPr lang="en-US" dirty="0">
                <a:solidFill>
                  <a:schemeClr val="tx1"/>
                </a:solidFill>
                <a:latin typeface="Calibri Light" panose="020F0302020204030204" pitchFamily="34" charset="0"/>
                <a:cs typeface="Calibri Light" panose="020F0302020204030204" pitchFamily="34" charset="0"/>
              </a:rPr>
              <a:t>, each costing less than $5,000, to account for all the missing matching funds.</a:t>
            </a:r>
            <a:endParaRPr dirty="0">
              <a:solidFill>
                <a:schemeClr val="tx1"/>
              </a:solidFill>
              <a:latin typeface="Calibri Light" panose="020F0302020204030204" pitchFamily="34" charset="0"/>
              <a:cs typeface="Calibri Light" panose="020F0302020204030204" pitchFamily="34" charset="0"/>
            </a:endParaRPr>
          </a:p>
          <a:p>
            <a:pPr marL="114300" lvl="0" indent="0" algn="l" rtl="0">
              <a:lnSpc>
                <a:spcPct val="115000"/>
              </a:lnSpc>
              <a:spcBef>
                <a:spcPts val="0"/>
              </a:spcBef>
              <a:spcAft>
                <a:spcPts val="0"/>
              </a:spcAft>
              <a:buSzPts val="18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6"/>
          <p:cNvSpPr txBox="1">
            <a:spLocks noGrp="1"/>
          </p:cNvSpPr>
          <p:nvPr>
            <p:ph type="title"/>
          </p:nvPr>
        </p:nvSpPr>
        <p:spPr>
          <a:xfrm>
            <a:off x="311700" y="48393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latin typeface="Calibri Light" panose="020F0302020204030204" pitchFamily="34" charset="0"/>
                <a:cs typeface="Calibri Light" panose="020F0302020204030204" pitchFamily="34" charset="0"/>
              </a:rPr>
              <a:t>Also – why doesn’t DOE turn down more requests?</a:t>
            </a:r>
            <a:endParaRPr dirty="0">
              <a:latin typeface="Calibri Light" panose="020F0302020204030204" pitchFamily="34" charset="0"/>
              <a:cs typeface="Calibri Light" panose="020F0302020204030204" pitchFamily="34" charset="0"/>
            </a:endParaRPr>
          </a:p>
        </p:txBody>
      </p:sp>
      <p:sp>
        <p:nvSpPr>
          <p:cNvPr id="132" name="Google Shape;132;p26"/>
          <p:cNvSpPr txBox="1">
            <a:spLocks noGrp="1"/>
          </p:cNvSpPr>
          <p:nvPr>
            <p:ph type="body" idx="1"/>
          </p:nvPr>
        </p:nvSpPr>
        <p:spPr>
          <a:xfrm>
            <a:off x="311700" y="1175600"/>
            <a:ext cx="8520600" cy="3416400"/>
          </a:xfrm>
          <a:prstGeom prst="rect">
            <a:avLst/>
          </a:prstGeom>
          <a:noFill/>
          <a:ln>
            <a:noFill/>
          </a:ln>
        </p:spPr>
        <p:txBody>
          <a:bodyPr spcFirstLastPara="1" wrap="square" lIns="91425" tIns="91425" rIns="91425" bIns="91425" anchor="t" anchorCtr="0">
            <a:noAutofit/>
          </a:bodyPr>
          <a:lstStyle/>
          <a:p>
            <a:pPr marL="342900" lvl="0" indent="-342900" algn="l" rtl="0">
              <a:lnSpc>
                <a:spcPct val="100000"/>
              </a:lnSpc>
              <a:spcBef>
                <a:spcPts val="0"/>
              </a:spcBef>
              <a:spcAft>
                <a:spcPts val="0"/>
              </a:spcAft>
              <a:buClr>
                <a:schemeClr val="dk1"/>
              </a:buClr>
              <a:buSzPts val="1100"/>
              <a:buChar char="●"/>
            </a:pPr>
            <a:r>
              <a:rPr lang="en-US" sz="2000" dirty="0">
                <a:solidFill>
                  <a:schemeClr val="dk1"/>
                </a:solidFill>
                <a:latin typeface="Calibri Light" panose="020F0302020204030204" pitchFamily="34" charset="0"/>
                <a:cs typeface="Calibri Light" panose="020F0302020204030204" pitchFamily="34" charset="0"/>
                <a:sym typeface="Arial"/>
              </a:rPr>
              <a:t>State law requires that the </a:t>
            </a:r>
            <a:r>
              <a:rPr lang="en-US" sz="2000" dirty="0">
                <a:solidFill>
                  <a:schemeClr val="dk1"/>
                </a:solidFill>
                <a:latin typeface="Calibri Light" panose="020F0302020204030204" pitchFamily="34" charset="0"/>
                <a:cs typeface="Calibri Light" panose="020F0302020204030204" pitchFamily="34" charset="0"/>
              </a:rPr>
              <a:t>Chancellor</a:t>
            </a:r>
            <a:r>
              <a:rPr lang="en-US" sz="2000" dirty="0">
                <a:solidFill>
                  <a:schemeClr val="dk1"/>
                </a:solidFill>
                <a:latin typeface="Calibri Light" panose="020F0302020204030204" pitchFamily="34" charset="0"/>
                <a:cs typeface="Calibri Light" panose="020F0302020204030204" pitchFamily="34" charset="0"/>
                <a:sym typeface="Arial"/>
              </a:rPr>
              <a:t> must provide prior approval for any charter school </a:t>
            </a:r>
            <a:r>
              <a:rPr lang="en-US" sz="2000" b="1" dirty="0">
                <a:solidFill>
                  <a:schemeClr val="dk1"/>
                </a:solidFill>
                <a:latin typeface="Calibri Light" panose="020F0302020204030204" pitchFamily="34" charset="0"/>
                <a:cs typeface="Calibri Light" panose="020F0302020204030204" pitchFamily="34" charset="0"/>
                <a:sym typeface="Arial"/>
              </a:rPr>
              <a:t>renovations that cost more than $5,000</a:t>
            </a:r>
            <a:r>
              <a:rPr lang="en-US" sz="2000" dirty="0">
                <a:solidFill>
                  <a:schemeClr val="dk1"/>
                </a:solidFill>
                <a:latin typeface="Calibri Light" panose="020F0302020204030204" pitchFamily="34" charset="0"/>
                <a:cs typeface="Calibri Light" panose="020F0302020204030204" pitchFamily="34" charset="0"/>
                <a:sym typeface="Arial"/>
              </a:rPr>
              <a:t>. </a:t>
            </a:r>
            <a:endParaRPr dirty="0">
              <a:latin typeface="Calibri Light" panose="020F0302020204030204" pitchFamily="34" charset="0"/>
              <a:cs typeface="Calibri Light" panose="020F0302020204030204" pitchFamily="34" charset="0"/>
            </a:endParaRPr>
          </a:p>
          <a:p>
            <a:pPr marL="342900" lvl="0" indent="-273050" algn="l" rtl="0">
              <a:lnSpc>
                <a:spcPct val="100000"/>
              </a:lnSpc>
              <a:spcBef>
                <a:spcPts val="0"/>
              </a:spcBef>
              <a:spcAft>
                <a:spcPts val="0"/>
              </a:spcAft>
              <a:buClr>
                <a:schemeClr val="dk1"/>
              </a:buClr>
              <a:buSzPts val="1100"/>
              <a:buNone/>
            </a:pPr>
            <a:endParaRPr sz="2000" dirty="0">
              <a:solidFill>
                <a:schemeClr val="dk1"/>
              </a:solidFill>
              <a:latin typeface="Calibri Light" panose="020F0302020204030204" pitchFamily="34" charset="0"/>
              <a:cs typeface="Calibri Light" panose="020F0302020204030204" pitchFamily="34" charset="0"/>
              <a:sym typeface="Arial"/>
            </a:endParaRPr>
          </a:p>
          <a:p>
            <a:pPr marL="342900" lvl="0" indent="-342900" algn="l" rtl="0">
              <a:lnSpc>
                <a:spcPct val="100000"/>
              </a:lnSpc>
              <a:spcBef>
                <a:spcPts val="0"/>
              </a:spcBef>
              <a:spcAft>
                <a:spcPts val="0"/>
              </a:spcAft>
              <a:buClr>
                <a:schemeClr val="dk1"/>
              </a:buClr>
              <a:buSzPts val="1100"/>
              <a:buChar char="●"/>
            </a:pPr>
            <a:r>
              <a:rPr lang="en-US" sz="2000" dirty="0">
                <a:solidFill>
                  <a:schemeClr val="dk1"/>
                </a:solidFill>
                <a:latin typeface="Calibri Light" panose="020F0302020204030204" pitchFamily="34" charset="0"/>
                <a:cs typeface="Calibri Light" panose="020F0302020204030204" pitchFamily="34" charset="0"/>
                <a:sym typeface="Arial"/>
              </a:rPr>
              <a:t>Yet both KIPP and Success Academy renovate nearly every one of their charter schools every single year  (100% and 99% respectively) </a:t>
            </a:r>
            <a:endParaRPr dirty="0">
              <a:latin typeface="Calibri Light" panose="020F0302020204030204" pitchFamily="34" charset="0"/>
              <a:cs typeface="Calibri Light" panose="020F0302020204030204" pitchFamily="34" charset="0"/>
            </a:endParaRPr>
          </a:p>
          <a:p>
            <a:pPr marL="342900" lvl="0" indent="-273050" algn="l" rtl="0">
              <a:lnSpc>
                <a:spcPct val="100000"/>
              </a:lnSpc>
              <a:spcBef>
                <a:spcPts val="0"/>
              </a:spcBef>
              <a:spcAft>
                <a:spcPts val="0"/>
              </a:spcAft>
              <a:buClr>
                <a:schemeClr val="dk1"/>
              </a:buClr>
              <a:buSzPts val="1100"/>
              <a:buNone/>
            </a:pPr>
            <a:endParaRPr sz="2000" dirty="0">
              <a:solidFill>
                <a:schemeClr val="dk1"/>
              </a:solidFill>
              <a:latin typeface="Calibri Light" panose="020F0302020204030204" pitchFamily="34" charset="0"/>
              <a:cs typeface="Calibri Light" panose="020F0302020204030204" pitchFamily="34" charset="0"/>
            </a:endParaRPr>
          </a:p>
          <a:p>
            <a:pPr marL="342900" lvl="0" indent="-342900" algn="l" rtl="0">
              <a:lnSpc>
                <a:spcPct val="100000"/>
              </a:lnSpc>
              <a:spcBef>
                <a:spcPts val="0"/>
              </a:spcBef>
              <a:spcAft>
                <a:spcPts val="0"/>
              </a:spcAft>
              <a:buClr>
                <a:schemeClr val="dk1"/>
              </a:buClr>
              <a:buSzPts val="1100"/>
              <a:buChar char="●"/>
            </a:pPr>
            <a:r>
              <a:rPr lang="en-US" sz="2000" dirty="0">
                <a:solidFill>
                  <a:schemeClr val="dk1"/>
                </a:solidFill>
                <a:latin typeface="Calibri Light" panose="020F0302020204030204" pitchFamily="34" charset="0"/>
                <a:cs typeface="Calibri Light" panose="020F0302020204030204" pitchFamily="34" charset="0"/>
                <a:sym typeface="Arial"/>
              </a:rPr>
              <a:t> Success spends a significant amount each year – an average of $270,000 each year on each of its schools; KIPP $188,000 each year.</a:t>
            </a:r>
            <a:endParaRPr sz="2000" dirty="0">
              <a:solidFill>
                <a:schemeClr val="dk1"/>
              </a:solidFill>
              <a:latin typeface="Calibri Light" panose="020F0302020204030204" pitchFamily="34" charset="0"/>
              <a:cs typeface="Calibri Light" panose="020F0302020204030204" pitchFamily="34" charset="0"/>
              <a:sym typeface="Arial"/>
            </a:endParaRPr>
          </a:p>
          <a:p>
            <a:pPr marL="342900" lvl="0" indent="-273050" algn="l" rtl="0">
              <a:lnSpc>
                <a:spcPct val="100000"/>
              </a:lnSpc>
              <a:spcBef>
                <a:spcPts val="0"/>
              </a:spcBef>
              <a:spcAft>
                <a:spcPts val="0"/>
              </a:spcAft>
              <a:buClr>
                <a:schemeClr val="dk1"/>
              </a:buClr>
              <a:buSzPts val="1100"/>
              <a:buNone/>
            </a:pPr>
            <a:endParaRPr sz="2000" dirty="0">
              <a:solidFill>
                <a:schemeClr val="dk1"/>
              </a:solidFill>
              <a:latin typeface="Calibri Light" panose="020F0302020204030204" pitchFamily="34" charset="0"/>
              <a:cs typeface="Calibri Light" panose="020F0302020204030204" pitchFamily="34" charset="0"/>
              <a:sym typeface="Arial"/>
            </a:endParaRPr>
          </a:p>
          <a:p>
            <a:pPr marL="342900" lvl="0" indent="-342900" algn="l" rtl="0">
              <a:lnSpc>
                <a:spcPct val="100000"/>
              </a:lnSpc>
              <a:spcBef>
                <a:spcPts val="0"/>
              </a:spcBef>
              <a:spcAft>
                <a:spcPts val="0"/>
              </a:spcAft>
              <a:buClr>
                <a:schemeClr val="dk1"/>
              </a:buClr>
              <a:buSzPts val="1100"/>
              <a:buChar char="●"/>
            </a:pPr>
            <a:r>
              <a:rPr lang="en-US" sz="2000" b="1" i="1" dirty="0">
                <a:solidFill>
                  <a:schemeClr val="dk1"/>
                </a:solidFill>
                <a:latin typeface="Calibri Light" panose="020F0302020204030204" pitchFamily="34" charset="0"/>
                <a:cs typeface="Calibri Light" panose="020F0302020204030204" pitchFamily="34" charset="0"/>
                <a:sym typeface="Arial"/>
              </a:rPr>
              <a:t>There is no evidence that the DOE has ever turned one of their requests</a:t>
            </a:r>
            <a:endParaRPr sz="2000" b="1" i="1" dirty="0">
              <a:latin typeface="Calibri Light" panose="020F0302020204030204" pitchFamily="34" charset="0"/>
              <a:cs typeface="Calibri Light" panose="020F0302020204030204" pitchFamily="34" charset="0"/>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8B49D1-22D9-4743-AE8B-9D8790CCDFCC}"/>
              </a:ext>
            </a:extLst>
          </p:cNvPr>
          <p:cNvSpPr>
            <a:spLocks noGrp="1"/>
          </p:cNvSpPr>
          <p:nvPr>
            <p:ph type="title"/>
          </p:nvPr>
        </p:nvSpPr>
        <p:spPr>
          <a:xfrm>
            <a:off x="628650" y="273844"/>
            <a:ext cx="7886700" cy="994172"/>
          </a:xfrm>
          <a:solidFill>
            <a:schemeClr val="accent1">
              <a:lumMod val="75000"/>
            </a:schemeClr>
          </a:solidFill>
        </p:spPr>
        <p:txBody>
          <a:bodyPr>
            <a:normAutofit/>
          </a:bodyPr>
          <a:lstStyle/>
          <a:p>
            <a:r>
              <a:rPr lang="en-US" sz="2100" dirty="0"/>
              <a:t>In 2014, the state passed a law stating that NYC must either provide charter schools space in public school buildings or help them pay for private space </a:t>
            </a:r>
          </a:p>
        </p:txBody>
      </p:sp>
      <p:graphicFrame>
        <p:nvGraphicFramePr>
          <p:cNvPr id="5" name="Content Placeholder 2">
            <a:extLst>
              <a:ext uri="{FF2B5EF4-FFF2-40B4-BE49-F238E27FC236}">
                <a16:creationId xmlns:a16="http://schemas.microsoft.com/office/drawing/2014/main" xmlns="" id="{9F543A03-D5A1-4FE5-AF3B-14BEABE8E9CC}"/>
              </a:ext>
            </a:extLst>
          </p:cNvPr>
          <p:cNvGraphicFramePr>
            <a:graphicFrameLocks noGrp="1"/>
          </p:cNvGraphicFramePr>
          <p:nvPr>
            <p:ph idx="1"/>
          </p:nvPr>
        </p:nvGraphicFramePr>
        <p:xfrm>
          <a:off x="628650" y="1369219"/>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184413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3042D5-DE23-4265-8D54-05D796C18537}"/>
              </a:ext>
            </a:extLst>
          </p:cNvPr>
          <p:cNvSpPr>
            <a:spLocks noGrp="1"/>
          </p:cNvSpPr>
          <p:nvPr>
            <p:ph type="title"/>
          </p:nvPr>
        </p:nvSpPr>
        <p:spPr>
          <a:xfrm>
            <a:off x="290286" y="445025"/>
            <a:ext cx="8542014" cy="933832"/>
          </a:xfrm>
        </p:spPr>
        <p:txBody>
          <a:bodyPr/>
          <a:lstStyle/>
          <a:p>
            <a:r>
              <a:rPr lang="en-US" dirty="0">
                <a:latin typeface="Calibri Light" panose="020F0302020204030204" pitchFamily="34" charset="0"/>
                <a:cs typeface="Calibri Light" panose="020F0302020204030204" pitchFamily="34" charset="0"/>
              </a:rPr>
              <a:t>Should NYC be obligated to pay for private space for charters at all?</a:t>
            </a:r>
          </a:p>
        </p:txBody>
      </p:sp>
      <p:sp>
        <p:nvSpPr>
          <p:cNvPr id="3" name="Rectangle 2">
            <a:extLst>
              <a:ext uri="{FF2B5EF4-FFF2-40B4-BE49-F238E27FC236}">
                <a16:creationId xmlns="" xmlns:a16="http://schemas.microsoft.com/office/drawing/2014/main" id="{2B9ED9C3-4CCB-449F-9E24-A8E21882FC2E}"/>
              </a:ext>
            </a:extLst>
          </p:cNvPr>
          <p:cNvSpPr/>
          <p:nvPr/>
        </p:nvSpPr>
        <p:spPr>
          <a:xfrm>
            <a:off x="449942" y="1582057"/>
            <a:ext cx="8193315" cy="3293209"/>
          </a:xfrm>
          <a:prstGeom prst="rect">
            <a:avLst/>
          </a:prstGeom>
        </p:spPr>
        <p:txBody>
          <a:bodyPr wrap="square">
            <a:spAutoFit/>
          </a:bodyPr>
          <a:lstStyle/>
          <a:p>
            <a:pPr marL="285750" indent="-285750">
              <a:buFont typeface="Arial" panose="020B0604020202020204" pitchFamily="34" charset="0"/>
              <a:buChar char="•"/>
            </a:pPr>
            <a:r>
              <a:rPr lang="en-US" sz="1600" dirty="0">
                <a:latin typeface="Calibri Light" panose="020F0302020204030204" pitchFamily="34" charset="0"/>
                <a:ea typeface="Calibri" panose="020F0502020204030204" pitchFamily="34" charset="0"/>
                <a:cs typeface="Calibri Light" panose="020F0302020204030204" pitchFamily="34" charset="0"/>
              </a:rPr>
              <a:t>The cost of lease subsidies and direct leases for charter schools was  more than $100M per year last year and is still growing fast, as </a:t>
            </a:r>
            <a:r>
              <a:rPr lang="en-US" sz="1600" dirty="0">
                <a:latin typeface="Calibri Light" panose="020F0302020204030204" pitchFamily="34" charset="0"/>
                <a:cs typeface="Calibri Light" panose="020F0302020204030204" pitchFamily="34" charset="0"/>
              </a:rPr>
              <a:t>many authorized charters have yet to open, others are still growing and the per student amount, linked to per student expenditures, will also increase over time</a:t>
            </a:r>
            <a:r>
              <a:rPr lang="en-US" sz="1600" dirty="0">
                <a:latin typeface="Calibri Light" panose="020F0302020204030204" pitchFamily="34" charset="0"/>
                <a:ea typeface="Calibri" panose="020F0502020204030204" pitchFamily="34" charset="0"/>
                <a:cs typeface="Calibri Light" panose="020F0302020204030204" pitchFamily="34" charset="0"/>
              </a:rPr>
              <a:t>. </a:t>
            </a:r>
          </a:p>
          <a:p>
            <a:pPr marL="285750" indent="-285750">
              <a:buFont typeface="Arial" panose="020B0604020202020204" pitchFamily="34" charset="0"/>
              <a:buChar char="•"/>
            </a:pPr>
            <a:endParaRPr lang="en-US" sz="1600" dirty="0">
              <a:latin typeface="Calibri Light" panose="020F0302020204030204" pitchFamily="34" charset="0"/>
              <a:ea typeface="Calibri" panose="020F0502020204030204" pitchFamily="34" charset="0"/>
              <a:cs typeface="Calibri Light" panose="020F0302020204030204" pitchFamily="34" charset="0"/>
            </a:endParaRPr>
          </a:p>
          <a:p>
            <a:pPr marL="285750" indent="-285750">
              <a:buFont typeface="Arial" panose="020B0604020202020204" pitchFamily="34" charset="0"/>
              <a:buChar char="•"/>
            </a:pPr>
            <a:r>
              <a:rPr lang="en-US" sz="1600" b="1" i="1" dirty="0">
                <a:latin typeface="Calibri Light" panose="020F0302020204030204" pitchFamily="34" charset="0"/>
                <a:ea typeface="Calibri" panose="020F0502020204030204" pitchFamily="34" charset="0"/>
                <a:cs typeface="Calibri Light" panose="020F0302020204030204" pitchFamily="34" charset="0"/>
              </a:rPr>
              <a:t>NYC is the only school district in the nation required by law to cover any of the cost of private space for new and expanding charter schools.</a:t>
            </a:r>
          </a:p>
          <a:p>
            <a:pPr marL="285750" indent="-285750">
              <a:buFont typeface="Arial" panose="020B0604020202020204" pitchFamily="34" charset="0"/>
              <a:buChar char="•"/>
            </a:pPr>
            <a:endParaRPr lang="en-US" sz="1600" dirty="0">
              <a:latin typeface="Calibri Light" panose="020F0302020204030204" pitchFamily="34" charset="0"/>
              <a:cs typeface="Calibri Light" panose="020F0302020204030204" pitchFamily="34" charset="0"/>
            </a:endParaRPr>
          </a:p>
          <a:p>
            <a:pPr marL="285750" indent="-285750">
              <a:buFont typeface="Arial" panose="020B0604020202020204" pitchFamily="34" charset="0"/>
              <a:buChar char="•"/>
            </a:pPr>
            <a:r>
              <a:rPr lang="en-US" sz="1600" dirty="0">
                <a:latin typeface="Calibri Light" panose="020F0302020204030204" pitchFamily="34" charset="0"/>
                <a:ea typeface="Calibri" panose="020F0502020204030204" pitchFamily="34" charset="0"/>
                <a:cs typeface="Calibri Light" panose="020F0302020204030204" pitchFamily="34" charset="0"/>
              </a:rPr>
              <a:t>The NY State Legislature should consider if the state law requiring the DOE to pay for the cost of private space for charter schools should be amended or rescinded.</a:t>
            </a:r>
          </a:p>
          <a:p>
            <a:pPr marL="285750" indent="-285750">
              <a:buFont typeface="Arial" panose="020B0604020202020204" pitchFamily="34" charset="0"/>
              <a:buChar char="•"/>
            </a:pPr>
            <a:endParaRPr lang="en-US" sz="1600" dirty="0">
              <a:latin typeface="Calibri Light" panose="020F0302020204030204" pitchFamily="34" charset="0"/>
              <a:ea typeface="Calibri" panose="020F0502020204030204" pitchFamily="34" charset="0"/>
              <a:cs typeface="Calibri Light" panose="020F0302020204030204" pitchFamily="34" charset="0"/>
            </a:endParaRPr>
          </a:p>
          <a:p>
            <a:pPr marL="285750" indent="-285750">
              <a:buFont typeface="Arial" panose="020B0604020202020204" pitchFamily="34" charset="0"/>
              <a:buChar char="•"/>
            </a:pPr>
            <a:r>
              <a:rPr lang="en-US" sz="1600" dirty="0">
                <a:latin typeface="Calibri Light" panose="020F0302020204030204" pitchFamily="34" charset="0"/>
                <a:cs typeface="Calibri Light" panose="020F0302020204030204" pitchFamily="34" charset="0"/>
              </a:rPr>
              <a:t>NYC also the only district in the state that doesn’t received any “transitional aid” for the growing cost of charter schools per-student tuition.</a:t>
            </a:r>
          </a:p>
        </p:txBody>
      </p:sp>
    </p:spTree>
    <p:extLst>
      <p:ext uri="{BB962C8B-B14F-4D97-AF65-F5344CB8AC3E}">
        <p14:creationId xmlns:p14="http://schemas.microsoft.com/office/powerpoint/2010/main" val="3379556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latin typeface="Calibri Light" panose="020F0302020204030204" pitchFamily="34" charset="0"/>
                <a:cs typeface="Calibri Light" panose="020F0302020204030204" pitchFamily="34" charset="0"/>
              </a:rPr>
              <a:t>Lease Subsidies expense growing fast </a:t>
            </a:r>
            <a:endParaRPr dirty="0">
              <a:latin typeface="Calibri Light" panose="020F0302020204030204" pitchFamily="34" charset="0"/>
              <a:cs typeface="Calibri Light" panose="020F0302020204030204" pitchFamily="34" charset="0"/>
            </a:endParaRPr>
          </a:p>
        </p:txBody>
      </p:sp>
      <p:sp>
        <p:nvSpPr>
          <p:cNvPr id="166" name="Google Shape;166;p3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lvl="0" algn="l" rtl="0">
              <a:lnSpc>
                <a:spcPct val="115000"/>
              </a:lnSpc>
              <a:spcBef>
                <a:spcPts val="0"/>
              </a:spcBef>
              <a:spcAft>
                <a:spcPts val="0"/>
              </a:spcAft>
              <a:buClr>
                <a:schemeClr val="tx1"/>
              </a:buClr>
              <a:buSzPts val="1800"/>
              <a:buFont typeface="Arial" panose="020B0604020202020204" pitchFamily="34" charset="0"/>
              <a:buChar char="•"/>
            </a:pPr>
            <a:r>
              <a:rPr lang="en-US" dirty="0">
                <a:solidFill>
                  <a:schemeClr val="tx1"/>
                </a:solidFill>
                <a:latin typeface="Calibri Light" panose="020F0302020204030204" pitchFamily="34" charset="0"/>
                <a:cs typeface="Calibri Light" panose="020F0302020204030204" pitchFamily="34" charset="0"/>
              </a:rPr>
              <a:t>132 charter school facility appeals made from FY 2015 to FY 2019,only 5 dismissed by SED Commissioner &amp; 2 of these later prevailed.</a:t>
            </a:r>
          </a:p>
          <a:p>
            <a:pPr lvl="0" algn="l" rtl="0">
              <a:lnSpc>
                <a:spcPct val="115000"/>
              </a:lnSpc>
              <a:spcBef>
                <a:spcPts val="0"/>
              </a:spcBef>
              <a:spcAft>
                <a:spcPts val="0"/>
              </a:spcAft>
              <a:buClr>
                <a:schemeClr val="tx1"/>
              </a:buClr>
              <a:buSzPts val="1800"/>
              <a:buFont typeface="Arial" panose="020B0604020202020204" pitchFamily="34" charset="0"/>
              <a:buChar char="•"/>
            </a:pPr>
            <a:endParaRPr lang="en-US" dirty="0">
              <a:solidFill>
                <a:schemeClr val="tx1"/>
              </a:solidFill>
              <a:latin typeface="Calibri Light" panose="020F0302020204030204" pitchFamily="34" charset="0"/>
              <a:cs typeface="Calibri Light" panose="020F0302020204030204" pitchFamily="34" charset="0"/>
            </a:endParaRPr>
          </a:p>
          <a:p>
            <a:pPr lvl="0" algn="l" rtl="0">
              <a:lnSpc>
                <a:spcPct val="115000"/>
              </a:lnSpc>
              <a:spcBef>
                <a:spcPts val="0"/>
              </a:spcBef>
              <a:spcAft>
                <a:spcPts val="0"/>
              </a:spcAft>
              <a:buClr>
                <a:schemeClr val="tx1"/>
              </a:buClr>
              <a:buSzPts val="1800"/>
              <a:buFont typeface="Arial" panose="020B0604020202020204" pitchFamily="34" charset="0"/>
              <a:buChar char="•"/>
            </a:pPr>
            <a:r>
              <a:rPr lang="en-US" dirty="0">
                <a:solidFill>
                  <a:schemeClr val="tx1"/>
                </a:solidFill>
                <a:latin typeface="Calibri Light" panose="020F0302020204030204" pitchFamily="34" charset="0"/>
                <a:cs typeface="Calibri Light" panose="020F0302020204030204" pitchFamily="34" charset="0"/>
                <a:sym typeface="Arial"/>
              </a:rPr>
              <a:t>In FY 2019, DOE is projected to spend about</a:t>
            </a:r>
            <a:r>
              <a:rPr lang="en-US" b="1" dirty="0">
                <a:solidFill>
                  <a:schemeClr val="tx1"/>
                </a:solidFill>
                <a:latin typeface="Calibri Light" panose="020F0302020204030204" pitchFamily="34" charset="0"/>
                <a:cs typeface="Calibri Light" panose="020F0302020204030204" pitchFamily="34" charset="0"/>
                <a:sym typeface="Arial"/>
              </a:rPr>
              <a:t> $83.6 million</a:t>
            </a:r>
            <a:r>
              <a:rPr lang="en-US" dirty="0">
                <a:solidFill>
                  <a:schemeClr val="tx1"/>
                </a:solidFill>
                <a:latin typeface="Calibri Light" panose="020F0302020204030204" pitchFamily="34" charset="0"/>
                <a:cs typeface="Calibri Light" panose="020F0302020204030204" pitchFamily="34" charset="0"/>
                <a:sym typeface="Arial"/>
              </a:rPr>
              <a:t> in lease subsidies for charter schools, with an estimated </a:t>
            </a:r>
            <a:r>
              <a:rPr lang="en-US" b="1" dirty="0">
                <a:solidFill>
                  <a:schemeClr val="tx1"/>
                </a:solidFill>
                <a:latin typeface="Calibri Light" panose="020F0302020204030204" pitchFamily="34" charset="0"/>
                <a:cs typeface="Calibri Light" panose="020F0302020204030204" pitchFamily="34" charset="0"/>
                <a:sym typeface="Arial"/>
              </a:rPr>
              <a:t>$50 million</a:t>
            </a:r>
            <a:r>
              <a:rPr lang="en-US" dirty="0">
                <a:solidFill>
                  <a:schemeClr val="tx1"/>
                </a:solidFill>
                <a:latin typeface="Calibri Light" panose="020F0302020204030204" pitchFamily="34" charset="0"/>
                <a:cs typeface="Calibri Light" panose="020F0302020204030204" pitchFamily="34" charset="0"/>
                <a:sym typeface="Arial"/>
              </a:rPr>
              <a:t> of that reimbursed by the state</a:t>
            </a:r>
          </a:p>
          <a:p>
            <a:pPr lvl="0" indent="-457200">
              <a:buClr>
                <a:schemeClr val="tx1"/>
              </a:buClr>
              <a:buFont typeface="Arial" panose="020B0604020202020204" pitchFamily="34" charset="0"/>
              <a:buChar char="•"/>
            </a:pPr>
            <a:r>
              <a:rPr lang="en-US" dirty="0">
                <a:solidFill>
                  <a:schemeClr val="tx1"/>
                </a:solidFill>
                <a:latin typeface="Calibri Light" panose="020F0302020204030204" pitchFamily="34" charset="0"/>
                <a:cs typeface="Calibri Light" panose="020F0302020204030204" pitchFamily="34" charset="0"/>
              </a:rPr>
              <a:t>The average projected amount received per school via lease subsidies was about </a:t>
            </a:r>
            <a:r>
              <a:rPr lang="en-US" b="1" dirty="0">
                <a:solidFill>
                  <a:schemeClr val="tx1"/>
                </a:solidFill>
                <a:latin typeface="Calibri Light" panose="020F0302020204030204" pitchFamily="34" charset="0"/>
                <a:cs typeface="Calibri Light" panose="020F0302020204030204" pitchFamily="34" charset="0"/>
              </a:rPr>
              <a:t>$220,000 in FY 2015</a:t>
            </a:r>
            <a:r>
              <a:rPr lang="en-US" dirty="0">
                <a:solidFill>
                  <a:schemeClr val="tx1"/>
                </a:solidFill>
                <a:latin typeface="Calibri Light" panose="020F0302020204030204" pitchFamily="34" charset="0"/>
                <a:cs typeface="Calibri Light" panose="020F0302020204030204" pitchFamily="34" charset="0"/>
              </a:rPr>
              <a:t> grew to $</a:t>
            </a:r>
            <a:r>
              <a:rPr lang="en-US" b="1" dirty="0">
                <a:solidFill>
                  <a:schemeClr val="tx1"/>
                </a:solidFill>
                <a:latin typeface="Calibri Light" panose="020F0302020204030204" pitchFamily="34" charset="0"/>
                <a:cs typeface="Calibri Light" panose="020F0302020204030204" pitchFamily="34" charset="0"/>
              </a:rPr>
              <a:t>880,000 in FY 2019</a:t>
            </a:r>
            <a:r>
              <a:rPr lang="en-US" dirty="0">
                <a:solidFill>
                  <a:schemeClr val="tx1"/>
                </a:solidFill>
                <a:latin typeface="Calibri Light" panose="020F0302020204030204" pitchFamily="34" charset="0"/>
                <a:cs typeface="Calibri Light" panose="020F0302020204030204" pitchFamily="34" charset="0"/>
              </a:rPr>
              <a:t> </a:t>
            </a:r>
          </a:p>
          <a:p>
            <a:pPr lvl="0" indent="-457200">
              <a:buClr>
                <a:schemeClr val="tx1"/>
              </a:buClr>
              <a:buFont typeface="Arial" panose="020B0604020202020204" pitchFamily="34" charset="0"/>
              <a:buChar char="•"/>
            </a:pPr>
            <a:endParaRPr lang="en-US" dirty="0">
              <a:solidFill>
                <a:schemeClr val="tx1"/>
              </a:solidFill>
              <a:latin typeface="Calibri Light" panose="020F0302020204030204" pitchFamily="34" charset="0"/>
              <a:cs typeface="Calibri Light" panose="020F0302020204030204" pitchFamily="34" charset="0"/>
            </a:endParaRPr>
          </a:p>
          <a:p>
            <a:pPr indent="-457200">
              <a:buClr>
                <a:schemeClr val="tx1"/>
              </a:buClr>
              <a:buFont typeface="Arial" panose="020B0604020202020204" pitchFamily="34" charset="0"/>
              <a:buChar char="•"/>
            </a:pPr>
            <a:r>
              <a:rPr lang="en-US" dirty="0">
                <a:solidFill>
                  <a:schemeClr val="tx1"/>
                </a:solidFill>
                <a:latin typeface="Calibri Light" panose="020F0302020204030204" pitchFamily="34" charset="0"/>
                <a:cs typeface="Calibri Light" panose="020F0302020204030204" pitchFamily="34" charset="0"/>
              </a:rPr>
              <a:t>Cost is rapidly increasing each year, as is the cost of leases directly held by DOE for buildings housing charter schools.</a:t>
            </a:r>
          </a:p>
          <a:p>
            <a:pPr marL="457200" lvl="0" indent="-342900" algn="l" rtl="0">
              <a:lnSpc>
                <a:spcPct val="115000"/>
              </a:lnSpc>
              <a:spcBef>
                <a:spcPts val="0"/>
              </a:spcBef>
              <a:spcAft>
                <a:spcPts val="0"/>
              </a:spcAft>
              <a:buSzPts val="1800"/>
              <a:buChar char="●"/>
            </a:pPr>
            <a:endParaRPr dirty="0"/>
          </a:p>
          <a:p>
            <a:pPr marL="114300" lvl="0" indent="0" algn="l" rtl="0">
              <a:lnSpc>
                <a:spcPct val="115000"/>
              </a:lnSpc>
              <a:spcBef>
                <a:spcPts val="0"/>
              </a:spcBef>
              <a:spcAft>
                <a:spcPts val="0"/>
              </a:spcAft>
              <a:buSzPts val="1800"/>
              <a:buNone/>
            </a:pPr>
            <a:endParaRPr dirty="0">
              <a:solidFill>
                <a:srgbClr val="000000"/>
              </a:solidFill>
              <a:latin typeface="Arial"/>
              <a:ea typeface="Arial"/>
              <a:cs typeface="Arial"/>
              <a:sym typeface="Arial"/>
            </a:endParaRPr>
          </a:p>
          <a:p>
            <a:pPr marL="457200" lvl="0" indent="-228600" algn="l" rtl="0">
              <a:lnSpc>
                <a:spcPct val="115000"/>
              </a:lnSpc>
              <a:spcBef>
                <a:spcPts val="0"/>
              </a:spcBef>
              <a:spcAft>
                <a:spcPts val="0"/>
              </a:spcAft>
              <a:buSzPts val="1800"/>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US" dirty="0">
                <a:latin typeface="Calibri Light" panose="020F0302020204030204" pitchFamily="34" charset="0"/>
                <a:cs typeface="Calibri Light" panose="020F0302020204030204" pitchFamily="34" charset="0"/>
              </a:rPr>
              <a:t>8 Charters receive lease subsidies though their buildings owned by related parties</a:t>
            </a:r>
            <a:endParaRPr dirty="0">
              <a:latin typeface="Calibri Light" panose="020F0302020204030204" pitchFamily="34" charset="0"/>
              <a:cs typeface="Calibri Light" panose="020F0302020204030204" pitchFamily="34" charset="0"/>
            </a:endParaRPr>
          </a:p>
        </p:txBody>
      </p:sp>
      <p:sp>
        <p:nvSpPr>
          <p:cNvPr id="179" name="Google Shape;179;p34"/>
          <p:cNvSpPr txBox="1">
            <a:spLocks noGrp="1"/>
          </p:cNvSpPr>
          <p:nvPr>
            <p:ph type="body" idx="1"/>
          </p:nvPr>
        </p:nvSpPr>
        <p:spPr>
          <a:xfrm>
            <a:off x="311700" y="1616818"/>
            <a:ext cx="8520600" cy="2690863"/>
          </a:xfrm>
          <a:prstGeom prst="rect">
            <a:avLst/>
          </a:prstGeom>
          <a:noFill/>
          <a:ln>
            <a:noFill/>
          </a:ln>
        </p:spPr>
        <p:txBody>
          <a:bodyPr spcFirstLastPara="1" wrap="square" lIns="91425" tIns="91425" rIns="91425" bIns="91425" anchor="t" anchorCtr="0">
            <a:noAutofit/>
          </a:bodyPr>
          <a:lstStyle/>
          <a:p>
            <a:pPr marL="457200" lvl="0" indent="-457200" algn="l" rtl="0">
              <a:lnSpc>
                <a:spcPct val="100000"/>
              </a:lnSpc>
              <a:spcBef>
                <a:spcPts val="0"/>
              </a:spcBef>
              <a:spcAft>
                <a:spcPts val="0"/>
              </a:spcAft>
              <a:buClr>
                <a:schemeClr val="dk1"/>
              </a:buClr>
              <a:buSzPts val="1100"/>
              <a:buChar char="●"/>
            </a:pPr>
            <a:r>
              <a:rPr lang="en-US" sz="2000" dirty="0">
                <a:solidFill>
                  <a:schemeClr val="dk1"/>
                </a:solidFill>
                <a:latin typeface="Calibri Light" panose="020F0302020204030204" pitchFamily="34" charset="0"/>
                <a:cs typeface="Calibri Light" panose="020F0302020204030204" pitchFamily="34" charset="0"/>
                <a:sym typeface="Arial"/>
              </a:rPr>
              <a:t>DOE is providing per student lease subsidies for </a:t>
            </a:r>
            <a:r>
              <a:rPr lang="en-US" sz="2000" b="1" u="sng" dirty="0">
                <a:solidFill>
                  <a:schemeClr val="dk1"/>
                </a:solidFill>
                <a:latin typeface="Calibri Light" panose="020F0302020204030204" pitchFamily="34" charset="0"/>
                <a:cs typeface="Calibri Light" panose="020F0302020204030204" pitchFamily="34" charset="0"/>
                <a:sym typeface="Arial"/>
              </a:rPr>
              <a:t>eight</a:t>
            </a:r>
            <a:r>
              <a:rPr lang="en-US" sz="2000" dirty="0">
                <a:solidFill>
                  <a:schemeClr val="dk1"/>
                </a:solidFill>
                <a:latin typeface="Calibri Light" panose="020F0302020204030204" pitchFamily="34" charset="0"/>
                <a:cs typeface="Calibri Light" panose="020F0302020204030204" pitchFamily="34" charset="0"/>
                <a:sym typeface="Arial"/>
              </a:rPr>
              <a:t> charter schools whose facilities are owned by related parties</a:t>
            </a:r>
            <a:endParaRPr sz="2000" dirty="0">
              <a:latin typeface="Calibri Light" panose="020F0302020204030204" pitchFamily="34" charset="0"/>
              <a:cs typeface="Calibri Light" panose="020F0302020204030204" pitchFamily="34" charset="0"/>
            </a:endParaRPr>
          </a:p>
          <a:p>
            <a:pPr marL="457200" lvl="0" indent="-387350" algn="l" rtl="0">
              <a:lnSpc>
                <a:spcPct val="100000"/>
              </a:lnSpc>
              <a:spcBef>
                <a:spcPts val="0"/>
              </a:spcBef>
              <a:spcAft>
                <a:spcPts val="0"/>
              </a:spcAft>
              <a:buClr>
                <a:schemeClr val="dk1"/>
              </a:buClr>
              <a:buSzPts val="1100"/>
              <a:buNone/>
            </a:pPr>
            <a:endParaRPr sz="2000" dirty="0">
              <a:solidFill>
                <a:schemeClr val="dk1"/>
              </a:solidFill>
              <a:latin typeface="Calibri Light" panose="020F0302020204030204" pitchFamily="34" charset="0"/>
              <a:cs typeface="Calibri Light" panose="020F0302020204030204" pitchFamily="34" charset="0"/>
              <a:sym typeface="Arial"/>
            </a:endParaRPr>
          </a:p>
          <a:p>
            <a:pPr marL="457200" lvl="0" indent="-457200" algn="l" rtl="0">
              <a:lnSpc>
                <a:spcPct val="100000"/>
              </a:lnSpc>
              <a:spcBef>
                <a:spcPts val="0"/>
              </a:spcBef>
              <a:spcAft>
                <a:spcPts val="0"/>
              </a:spcAft>
              <a:buClr>
                <a:schemeClr val="dk1"/>
              </a:buClr>
              <a:buSzPts val="1100"/>
              <a:buChar char="●"/>
            </a:pPr>
            <a:r>
              <a:rPr lang="en-US" sz="2000" dirty="0">
                <a:solidFill>
                  <a:schemeClr val="dk1"/>
                </a:solidFill>
                <a:latin typeface="Calibri Light" panose="020F0302020204030204" pitchFamily="34" charset="0"/>
                <a:cs typeface="Calibri Light" panose="020F0302020204030204" pitchFamily="34" charset="0"/>
                <a:sym typeface="Arial"/>
              </a:rPr>
              <a:t>This means the building is owned by their charter management organizations or an affiliated LLC or foundation.  </a:t>
            </a:r>
            <a:endParaRPr sz="2000" dirty="0">
              <a:latin typeface="Calibri Light" panose="020F0302020204030204" pitchFamily="34" charset="0"/>
              <a:cs typeface="Calibri Light" panose="020F0302020204030204" pitchFamily="34" charset="0"/>
            </a:endParaRPr>
          </a:p>
          <a:p>
            <a:pPr marL="457200" lvl="0" indent="-387350" algn="l" rtl="0">
              <a:lnSpc>
                <a:spcPct val="100000"/>
              </a:lnSpc>
              <a:spcBef>
                <a:spcPts val="0"/>
              </a:spcBef>
              <a:spcAft>
                <a:spcPts val="0"/>
              </a:spcAft>
              <a:buClr>
                <a:schemeClr val="dk1"/>
              </a:buClr>
              <a:buSzPts val="1100"/>
              <a:buNone/>
            </a:pPr>
            <a:endParaRPr sz="2000" b="1" dirty="0">
              <a:solidFill>
                <a:schemeClr val="dk1"/>
              </a:solidFill>
              <a:latin typeface="Calibri Light" panose="020F0302020204030204" pitchFamily="34" charset="0"/>
              <a:cs typeface="Calibri Light" panose="020F0302020204030204" pitchFamily="34" charset="0"/>
              <a:sym typeface="Arial"/>
            </a:endParaRPr>
          </a:p>
          <a:p>
            <a:pPr marL="457200" lvl="0" indent="-457200" algn="l" rtl="0">
              <a:lnSpc>
                <a:spcPct val="100000"/>
              </a:lnSpc>
              <a:spcBef>
                <a:spcPts val="0"/>
              </a:spcBef>
              <a:spcAft>
                <a:spcPts val="0"/>
              </a:spcAft>
              <a:buClr>
                <a:schemeClr val="dk1"/>
              </a:buClr>
              <a:buSzPts val="1100"/>
              <a:buChar char="●"/>
            </a:pPr>
            <a:r>
              <a:rPr lang="en-US" sz="2000" b="1" i="1" dirty="0">
                <a:solidFill>
                  <a:schemeClr val="dk1"/>
                </a:solidFill>
                <a:latin typeface="Calibri Light" panose="020F0302020204030204" pitchFamily="34" charset="0"/>
                <a:cs typeface="Calibri Light" panose="020F0302020204030204" pitchFamily="34" charset="0"/>
                <a:sym typeface="Arial"/>
              </a:rPr>
              <a:t>The total for such expenditures amounts to about $14.8 million in DOE expenditures since FY 2015</a:t>
            </a:r>
            <a:endParaRPr sz="2000" b="1" i="1" dirty="0">
              <a:latin typeface="Calibri Light" panose="020F0302020204030204" pitchFamily="34" charset="0"/>
              <a:cs typeface="Calibri Light" panose="020F0302020204030204" pitchFamily="34" charset="0"/>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35"/>
          <p:cNvSpPr txBox="1">
            <a:spLocks noGrp="1"/>
          </p:cNvSpPr>
          <p:nvPr>
            <p:ph type="title"/>
          </p:nvPr>
        </p:nvSpPr>
        <p:spPr>
          <a:xfrm>
            <a:off x="245889" y="445025"/>
            <a:ext cx="8586411" cy="838210"/>
          </a:xfrm>
          <a:prstGeom prst="rect">
            <a:avLst/>
          </a:prstGeom>
          <a:noFill/>
          <a:ln>
            <a:noFill/>
          </a:ln>
        </p:spPr>
        <p:txBody>
          <a:bodyPr spcFirstLastPara="1" wrap="square" lIns="91425" tIns="91425" rIns="91425" bIns="91425" anchor="t" anchorCtr="0">
            <a:noAutofit/>
          </a:bodyPr>
          <a:lstStyle/>
          <a:p>
            <a:pPr marL="0" lvl="0" indent="0" rtl="0">
              <a:lnSpc>
                <a:spcPct val="100000"/>
              </a:lnSpc>
              <a:spcBef>
                <a:spcPts val="0"/>
              </a:spcBef>
              <a:spcAft>
                <a:spcPts val="0"/>
              </a:spcAft>
              <a:buSzPts val="2800"/>
              <a:buNone/>
            </a:pPr>
            <a:r>
              <a:rPr lang="en-US" sz="3200" b="1" dirty="0">
                <a:latin typeface="Calibri Light" panose="020F0302020204030204" pitchFamily="34" charset="0"/>
                <a:cs typeface="Calibri Light" panose="020F0302020204030204" pitchFamily="34" charset="0"/>
              </a:rPr>
              <a:t>Examples</a:t>
            </a:r>
            <a:r>
              <a:rPr lang="en-US" dirty="0"/>
              <a:t/>
            </a:r>
            <a:br>
              <a:rPr lang="en-US" dirty="0"/>
            </a:br>
            <a:endParaRPr dirty="0"/>
          </a:p>
        </p:txBody>
      </p:sp>
      <p:sp>
        <p:nvSpPr>
          <p:cNvPr id="185" name="Google Shape;185;p35"/>
          <p:cNvSpPr txBox="1">
            <a:spLocks noGrp="1"/>
          </p:cNvSpPr>
          <p:nvPr>
            <p:ph type="body" idx="1"/>
          </p:nvPr>
        </p:nvSpPr>
        <p:spPr>
          <a:xfrm>
            <a:off x="311700" y="1095829"/>
            <a:ext cx="8520600" cy="3473046"/>
          </a:xfrm>
          <a:prstGeom prst="rect">
            <a:avLst/>
          </a:prstGeom>
          <a:noFill/>
          <a:ln>
            <a:noFill/>
          </a:ln>
        </p:spPr>
        <p:txBody>
          <a:bodyPr spcFirstLastPara="1" wrap="square" lIns="91425" tIns="91425" rIns="91425" bIns="91425" anchor="t" anchorCtr="0">
            <a:noAutofit/>
          </a:bodyPr>
          <a:lstStyle/>
          <a:p>
            <a:pPr lvl="0" algn="l" rtl="0">
              <a:lnSpc>
                <a:spcPct val="115000"/>
              </a:lnSpc>
              <a:spcBef>
                <a:spcPts val="0"/>
              </a:spcBef>
              <a:spcAft>
                <a:spcPts val="0"/>
              </a:spcAft>
              <a:buClr>
                <a:schemeClr val="tx1"/>
              </a:buClr>
              <a:buSzPts val="1800"/>
              <a:buFont typeface="Arial" panose="020B0604020202020204" pitchFamily="34" charset="0"/>
              <a:buChar char="•"/>
            </a:pPr>
            <a:r>
              <a:rPr lang="en-US" sz="1600" dirty="0">
                <a:solidFill>
                  <a:schemeClr val="dk1"/>
                </a:solidFill>
                <a:latin typeface="Calibri Light" panose="020F0302020204030204" pitchFamily="34" charset="0"/>
                <a:cs typeface="Calibri Light" panose="020F0302020204030204" pitchFamily="34" charset="0"/>
              </a:rPr>
              <a:t>DOE spent  </a:t>
            </a:r>
            <a:r>
              <a:rPr lang="en-US" sz="1600" b="1" dirty="0">
                <a:solidFill>
                  <a:schemeClr val="dk1"/>
                </a:solidFill>
                <a:latin typeface="Calibri Light" panose="020F0302020204030204" pitchFamily="34" charset="0"/>
                <a:cs typeface="Calibri Light" panose="020F0302020204030204" pitchFamily="34" charset="0"/>
              </a:rPr>
              <a:t>$2.2 million </a:t>
            </a:r>
            <a:r>
              <a:rPr lang="en-US" sz="1600" dirty="0">
                <a:solidFill>
                  <a:schemeClr val="dk1"/>
                </a:solidFill>
                <a:latin typeface="Calibri Light" panose="020F0302020204030204" pitchFamily="34" charset="0"/>
                <a:cs typeface="Calibri Light" panose="020F0302020204030204" pitchFamily="34" charset="0"/>
              </a:rPr>
              <a:t>for two Success Academy charter schools in FY 2019 located in Hudson Yards complex on the west side of Manhattan, the most expensive real estate development in NYC.  Yet Success CMO purchased space for $68M in 2016, with $20M paid for by Robertson Foundation.</a:t>
            </a:r>
            <a:endParaRPr sz="1600" dirty="0">
              <a:latin typeface="Calibri Light" panose="020F0302020204030204" pitchFamily="34" charset="0"/>
              <a:cs typeface="Calibri Light" panose="020F0302020204030204" pitchFamily="34" charset="0"/>
            </a:endParaRPr>
          </a:p>
          <a:p>
            <a:pPr marL="514350" lvl="0" indent="-285750" algn="l" rtl="0">
              <a:lnSpc>
                <a:spcPct val="115000"/>
              </a:lnSpc>
              <a:spcBef>
                <a:spcPts val="0"/>
              </a:spcBef>
              <a:spcAft>
                <a:spcPts val="0"/>
              </a:spcAft>
              <a:buClr>
                <a:schemeClr val="tx1"/>
              </a:buClr>
              <a:buSzPts val="1800"/>
              <a:buFont typeface="Arial" panose="020B0604020202020204" pitchFamily="34" charset="0"/>
              <a:buChar char="•"/>
            </a:pPr>
            <a:endParaRPr sz="1600" dirty="0">
              <a:solidFill>
                <a:schemeClr val="dk1"/>
              </a:solidFill>
              <a:latin typeface="Calibri Light" panose="020F0302020204030204" pitchFamily="34" charset="0"/>
              <a:cs typeface="Calibri Light" panose="020F0302020204030204" pitchFamily="34" charset="0"/>
            </a:endParaRPr>
          </a:p>
          <a:p>
            <a:pPr lvl="0" algn="l" rtl="0">
              <a:lnSpc>
                <a:spcPct val="115000"/>
              </a:lnSpc>
              <a:spcBef>
                <a:spcPts val="0"/>
              </a:spcBef>
              <a:spcAft>
                <a:spcPts val="0"/>
              </a:spcAft>
              <a:buClr>
                <a:schemeClr val="tx1"/>
              </a:buClr>
              <a:buSzPts val="1800"/>
              <a:buFont typeface="Arial" panose="020B0604020202020204" pitchFamily="34" charset="0"/>
              <a:buChar char="•"/>
            </a:pPr>
            <a:r>
              <a:rPr lang="en-US" sz="1600" dirty="0">
                <a:solidFill>
                  <a:schemeClr val="dk1"/>
                </a:solidFill>
                <a:latin typeface="Calibri Light" panose="020F0302020204030204" pitchFamily="34" charset="0"/>
                <a:cs typeface="Calibri Light" panose="020F0302020204030204" pitchFamily="34" charset="0"/>
              </a:rPr>
              <a:t>DOE paid </a:t>
            </a:r>
            <a:r>
              <a:rPr lang="en-US" sz="1600" b="1" dirty="0">
                <a:solidFill>
                  <a:schemeClr val="dk1"/>
                </a:solidFill>
                <a:latin typeface="Calibri Light" panose="020F0302020204030204" pitchFamily="34" charset="0"/>
                <a:cs typeface="Calibri Light" panose="020F0302020204030204" pitchFamily="34" charset="0"/>
              </a:rPr>
              <a:t>$461,965</a:t>
            </a:r>
            <a:r>
              <a:rPr lang="en-US" sz="1600" dirty="0">
                <a:solidFill>
                  <a:schemeClr val="dk1"/>
                </a:solidFill>
                <a:latin typeface="Calibri Light" panose="020F0302020204030204" pitchFamily="34" charset="0"/>
                <a:cs typeface="Calibri Light" panose="020F0302020204030204" pitchFamily="34" charset="0"/>
              </a:rPr>
              <a:t> in lease subsidies in FY 2019 towards the rental costs of Beginning with Children II charter school in Brooklyn, though Beginning with Children Foundation bought its building for $10 in 2017 from the Pfizer Corporation.</a:t>
            </a:r>
          </a:p>
          <a:p>
            <a:pPr lvl="0" algn="l" rtl="0">
              <a:lnSpc>
                <a:spcPct val="115000"/>
              </a:lnSpc>
              <a:spcBef>
                <a:spcPts val="0"/>
              </a:spcBef>
              <a:spcAft>
                <a:spcPts val="0"/>
              </a:spcAft>
              <a:buClr>
                <a:schemeClr val="tx1"/>
              </a:buClr>
              <a:buSzPts val="1800"/>
              <a:buFont typeface="Arial" panose="020B0604020202020204" pitchFamily="34" charset="0"/>
              <a:buChar char="•"/>
            </a:pPr>
            <a:endParaRPr lang="en-US" sz="1600" dirty="0">
              <a:solidFill>
                <a:schemeClr val="dk1"/>
              </a:solidFill>
              <a:latin typeface="Calibri Light" panose="020F0302020204030204" pitchFamily="34" charset="0"/>
              <a:cs typeface="Calibri Light" panose="020F0302020204030204" pitchFamily="34" charset="0"/>
            </a:endParaRPr>
          </a:p>
          <a:p>
            <a:pPr lvl="0">
              <a:buClr>
                <a:schemeClr val="tx1"/>
              </a:buClr>
              <a:buFont typeface="Arial" panose="020B0604020202020204" pitchFamily="34" charset="0"/>
              <a:buChar char="•"/>
            </a:pPr>
            <a:r>
              <a:rPr lang="en-US" sz="1600" dirty="0">
                <a:solidFill>
                  <a:schemeClr val="dk1"/>
                </a:solidFill>
                <a:latin typeface="Calibri Light" panose="020F0302020204030204" pitchFamily="34" charset="0"/>
                <a:cs typeface="Calibri Light" panose="020F0302020204030204" pitchFamily="34" charset="0"/>
              </a:rPr>
              <a:t>Since FY 2015, the DOE has paid $3.2M for </a:t>
            </a:r>
            <a:r>
              <a:rPr lang="en-US" sz="1600" b="1" dirty="0">
                <a:solidFill>
                  <a:schemeClr val="dk1"/>
                </a:solidFill>
                <a:latin typeface="Calibri Light" panose="020F0302020204030204" pitchFamily="34" charset="0"/>
                <a:cs typeface="Calibri Light" panose="020F0302020204030204" pitchFamily="34" charset="0"/>
              </a:rPr>
              <a:t>lease subsidies to Harlem Village Academy </a:t>
            </a:r>
            <a:r>
              <a:rPr lang="en-US" sz="1600" dirty="0">
                <a:solidFill>
                  <a:schemeClr val="dk1"/>
                </a:solidFill>
                <a:latin typeface="Calibri Light" panose="020F0302020204030204" pitchFamily="34" charset="0"/>
                <a:cs typeface="Calibri Light" panose="020F0302020204030204" pitchFamily="34" charset="0"/>
              </a:rPr>
              <a:t>– West (M335).  Building purchased in 2012 by HVA 124 LLC for $13M, of which CMO is sole member – before charter amendment passed.  $25M for building &amp; renovations donated by Jonathan Gray COO of Blackstone. </a:t>
            </a:r>
            <a:endParaRPr lang="en-US" sz="1600" b="1" dirty="0">
              <a:solidFill>
                <a:schemeClr val="dk1"/>
              </a:solidFill>
              <a:latin typeface="Calibri Light" panose="020F0302020204030204" pitchFamily="34" charset="0"/>
              <a:cs typeface="Calibri Light" panose="020F0302020204030204" pitchFamily="34" charset="0"/>
            </a:endParaRPr>
          </a:p>
          <a:p>
            <a:pPr marL="114300" lvl="0" indent="0" algn="l" rtl="0">
              <a:lnSpc>
                <a:spcPct val="115000"/>
              </a:lnSpc>
              <a:spcBef>
                <a:spcPts val="0"/>
              </a:spcBef>
              <a:spcAft>
                <a:spcPts val="0"/>
              </a:spcAft>
              <a:buSzPts val="1800"/>
              <a:buNone/>
            </a:pP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b="1" dirty="0">
                <a:latin typeface="Calibri Light" panose="020F0302020204030204" pitchFamily="34" charset="0"/>
                <a:cs typeface="Calibri Light" panose="020F0302020204030204" pitchFamily="34" charset="0"/>
              </a:rPr>
              <a:t>Yet more examples</a:t>
            </a:r>
            <a:endParaRPr dirty="0">
              <a:latin typeface="Calibri Light" panose="020F0302020204030204" pitchFamily="34" charset="0"/>
              <a:cs typeface="Calibri Light" panose="020F0302020204030204" pitchFamily="34" charset="0"/>
            </a:endParaRPr>
          </a:p>
        </p:txBody>
      </p:sp>
      <p:sp>
        <p:nvSpPr>
          <p:cNvPr id="197" name="Google Shape;197;p37"/>
          <p:cNvSpPr txBox="1">
            <a:spLocks noGrp="1"/>
          </p:cNvSpPr>
          <p:nvPr>
            <p:ph type="body" idx="1"/>
          </p:nvPr>
        </p:nvSpPr>
        <p:spPr>
          <a:xfrm>
            <a:off x="253643" y="1017725"/>
            <a:ext cx="8520600" cy="3416400"/>
          </a:xfrm>
          <a:prstGeom prst="rect">
            <a:avLst/>
          </a:prstGeom>
          <a:noFill/>
          <a:ln>
            <a:noFill/>
          </a:ln>
        </p:spPr>
        <p:txBody>
          <a:bodyPr spcFirstLastPara="1" wrap="square" lIns="91425" tIns="91425" rIns="91425" bIns="91425" anchor="t" anchorCtr="0">
            <a:noAutofit/>
          </a:bodyPr>
          <a:lstStyle/>
          <a:p>
            <a:pPr lvl="0" algn="l" rtl="0">
              <a:lnSpc>
                <a:spcPct val="115000"/>
              </a:lnSpc>
              <a:spcBef>
                <a:spcPts val="0"/>
              </a:spcBef>
              <a:spcAft>
                <a:spcPts val="0"/>
              </a:spcAft>
              <a:buClrTx/>
              <a:buSzPts val="1800"/>
              <a:buFont typeface="Arial" panose="020B0604020202020204" pitchFamily="34" charset="0"/>
              <a:buChar char="•"/>
            </a:pPr>
            <a:r>
              <a:rPr lang="en-US" dirty="0" smtClean="0">
                <a:solidFill>
                  <a:schemeClr val="dk1"/>
                </a:solidFill>
                <a:latin typeface="Calibri Light" panose="020F0302020204030204" pitchFamily="34" charset="0"/>
                <a:cs typeface="Calibri Light" panose="020F0302020204030204" pitchFamily="34" charset="0"/>
              </a:rPr>
              <a:t>Since </a:t>
            </a:r>
            <a:r>
              <a:rPr lang="en-US" dirty="0">
                <a:solidFill>
                  <a:schemeClr val="dk1"/>
                </a:solidFill>
                <a:latin typeface="Calibri Light" panose="020F0302020204030204" pitchFamily="34" charset="0"/>
                <a:cs typeface="Calibri Light" panose="020F0302020204030204" pitchFamily="34" charset="0"/>
              </a:rPr>
              <a:t>FY 2015, the DOE has provided </a:t>
            </a:r>
            <a:r>
              <a:rPr lang="en-US" b="1" dirty="0">
                <a:solidFill>
                  <a:schemeClr val="dk1"/>
                </a:solidFill>
                <a:latin typeface="Calibri Light" panose="020F0302020204030204" pitchFamily="34" charset="0"/>
                <a:cs typeface="Calibri Light" panose="020F0302020204030204" pitchFamily="34" charset="0"/>
              </a:rPr>
              <a:t>$2.1 million </a:t>
            </a:r>
            <a:r>
              <a:rPr lang="en-US" dirty="0">
                <a:solidFill>
                  <a:schemeClr val="dk1"/>
                </a:solidFill>
                <a:latin typeface="Calibri Light" panose="020F0302020204030204" pitchFamily="34" charset="0"/>
                <a:cs typeface="Calibri Light" panose="020F0302020204030204" pitchFamily="34" charset="0"/>
              </a:rPr>
              <a:t>in lease subsidies to Harlem Children's Zone Promise Academy II Charter School (M341) though building is owned by “</a:t>
            </a:r>
            <a:r>
              <a:rPr lang="en-US" dirty="0" err="1">
                <a:solidFill>
                  <a:schemeClr val="dk1"/>
                </a:solidFill>
                <a:latin typeface="Calibri Light" panose="020F0302020204030204" pitchFamily="34" charset="0"/>
                <a:cs typeface="Calibri Light" panose="020F0302020204030204" pitchFamily="34" charset="0"/>
              </a:rPr>
              <a:t>Rheedlen</a:t>
            </a:r>
            <a:r>
              <a:rPr lang="en-US" dirty="0">
                <a:solidFill>
                  <a:schemeClr val="dk1"/>
                </a:solidFill>
                <a:latin typeface="Calibri Light" panose="020F0302020204030204" pitchFamily="34" charset="0"/>
                <a:cs typeface="Calibri Light" panose="020F0302020204030204" pitchFamily="34" charset="0"/>
              </a:rPr>
              <a:t> 125</a:t>
            </a:r>
            <a:r>
              <a:rPr lang="en-US" baseline="30000" dirty="0">
                <a:solidFill>
                  <a:schemeClr val="dk1"/>
                </a:solidFill>
                <a:latin typeface="Calibri Light" panose="020F0302020204030204" pitchFamily="34" charset="0"/>
                <a:cs typeface="Calibri Light" panose="020F0302020204030204" pitchFamily="34" charset="0"/>
              </a:rPr>
              <a:t>th</a:t>
            </a:r>
            <a:r>
              <a:rPr lang="en-US" dirty="0">
                <a:solidFill>
                  <a:schemeClr val="dk1"/>
                </a:solidFill>
                <a:latin typeface="Calibri Light" panose="020F0302020204030204" pitchFamily="34" charset="0"/>
                <a:cs typeface="Calibri Light" panose="020F0302020204030204" pitchFamily="34" charset="0"/>
              </a:rPr>
              <a:t> Street LLC” since 2000, a subsidiary of Harlem Children Zone network and their sole member</a:t>
            </a:r>
            <a:r>
              <a:rPr lang="en-US" dirty="0">
                <a:latin typeface="Calibri Light" panose="020F0302020204030204" pitchFamily="34" charset="0"/>
                <a:cs typeface="Calibri Light" panose="020F0302020204030204" pitchFamily="34" charset="0"/>
              </a:rPr>
              <a:t>.</a:t>
            </a:r>
          </a:p>
          <a:p>
            <a:pPr lvl="0" algn="l" rtl="0">
              <a:lnSpc>
                <a:spcPct val="115000"/>
              </a:lnSpc>
              <a:spcBef>
                <a:spcPts val="0"/>
              </a:spcBef>
              <a:spcAft>
                <a:spcPts val="0"/>
              </a:spcAft>
              <a:buClrTx/>
              <a:buSzPts val="1800"/>
              <a:buFont typeface="Arial" panose="020B0604020202020204" pitchFamily="34" charset="0"/>
              <a:buChar char="•"/>
            </a:pPr>
            <a:endParaRPr lang="en-US" dirty="0">
              <a:latin typeface="Calibri Light" panose="020F0302020204030204" pitchFamily="34" charset="0"/>
              <a:cs typeface="Calibri Light" panose="020F0302020204030204" pitchFamily="34" charset="0"/>
            </a:endParaRPr>
          </a:p>
          <a:p>
            <a:pPr lvl="0">
              <a:buClrTx/>
              <a:buFont typeface="Arial" panose="020B0604020202020204" pitchFamily="34" charset="0"/>
              <a:buChar char="•"/>
            </a:pPr>
            <a:r>
              <a:rPr lang="en-US" dirty="0">
                <a:solidFill>
                  <a:schemeClr val="dk1"/>
                </a:solidFill>
                <a:latin typeface="Calibri Light" panose="020F0302020204030204" pitchFamily="34" charset="0"/>
                <a:cs typeface="Calibri Light" panose="020F0302020204030204" pitchFamily="34" charset="0"/>
              </a:rPr>
              <a:t>Family Life Charter Schools (FLACS) </a:t>
            </a:r>
            <a:r>
              <a:rPr lang="en-US" b="1" dirty="0">
                <a:solidFill>
                  <a:schemeClr val="dk1"/>
                </a:solidFill>
                <a:latin typeface="Calibri Light" panose="020F0302020204030204" pitchFamily="34" charset="0"/>
                <a:cs typeface="Calibri Light" panose="020F0302020204030204" pitchFamily="34" charset="0"/>
              </a:rPr>
              <a:t>received $862,696 </a:t>
            </a:r>
            <a:r>
              <a:rPr lang="en-US" dirty="0">
                <a:solidFill>
                  <a:schemeClr val="dk1"/>
                </a:solidFill>
                <a:latin typeface="Calibri Light" panose="020F0302020204030204" pitchFamily="34" charset="0"/>
                <a:cs typeface="Calibri Light" panose="020F0302020204030204" pitchFamily="34" charset="0"/>
              </a:rPr>
              <a:t>from DOE in lease subsidies in FY 2018. School founded by Latino Pastoral Action Center (LPAC), headquartered in the same building and owned by LPAC. </a:t>
            </a:r>
          </a:p>
          <a:p>
            <a:pPr lvl="0">
              <a:buClrTx/>
              <a:buFont typeface="Arial" panose="020B0604020202020204" pitchFamily="34" charset="0"/>
              <a:buChar char="•"/>
            </a:pPr>
            <a:endParaRPr lang="en-US" dirty="0">
              <a:solidFill>
                <a:schemeClr val="dk1"/>
              </a:solidFill>
              <a:latin typeface="Calibri Light" panose="020F0302020204030204" pitchFamily="34" charset="0"/>
              <a:cs typeface="Calibri Light" panose="020F0302020204030204" pitchFamily="34" charset="0"/>
            </a:endParaRPr>
          </a:p>
          <a:p>
            <a:pPr lvl="0">
              <a:buClrTx/>
              <a:buFont typeface="Arial" panose="020B0604020202020204" pitchFamily="34" charset="0"/>
              <a:buChar char="•"/>
            </a:pPr>
            <a:r>
              <a:rPr lang="en-US" dirty="0">
                <a:solidFill>
                  <a:schemeClr val="dk1"/>
                </a:solidFill>
                <a:latin typeface="Calibri Light" panose="020F0302020204030204" pitchFamily="34" charset="0"/>
                <a:cs typeface="Calibri Light" panose="020F0302020204030204" pitchFamily="34" charset="0"/>
              </a:rPr>
              <a:t>East Harlem Scholars Academy (M518) has received </a:t>
            </a:r>
            <a:r>
              <a:rPr lang="en-US" b="1" dirty="0">
                <a:solidFill>
                  <a:schemeClr val="dk1"/>
                </a:solidFill>
                <a:latin typeface="Calibri Light" panose="020F0302020204030204" pitchFamily="34" charset="0"/>
                <a:cs typeface="Calibri Light" panose="020F0302020204030204" pitchFamily="34" charset="0"/>
              </a:rPr>
              <a:t>$3.1M; building owned by </a:t>
            </a:r>
            <a:r>
              <a:rPr lang="en-US" dirty="0">
                <a:solidFill>
                  <a:schemeClr val="dk1"/>
                </a:solidFill>
                <a:latin typeface="Calibri Light" panose="020F0302020204030204" pitchFamily="34" charset="0"/>
                <a:cs typeface="Calibri Light" panose="020F0302020204030204" pitchFamily="34" charset="0"/>
              </a:rPr>
              <a:t>“East Harlem Center, LLC” wholly owned subsidiary of East Harlem Tutorial Program, the charter school’s CMO.  </a:t>
            </a:r>
            <a:endParaRPr lang="en-US" dirty="0">
              <a:latin typeface="Calibri Light" panose="020F0302020204030204" pitchFamily="34" charset="0"/>
              <a:cs typeface="Calibri Light" panose="020F0302020204030204" pitchFamily="34" charset="0"/>
            </a:endParaRPr>
          </a:p>
          <a:p>
            <a:pPr marL="114300" lvl="0" indent="0">
              <a:buNone/>
            </a:pPr>
            <a:endParaRPr lang="en-US" dirty="0">
              <a:solidFill>
                <a:schemeClr val="dk1"/>
              </a:solidFill>
            </a:endParaRPr>
          </a:p>
          <a:p>
            <a:pPr marL="114300" lvl="0" indent="0">
              <a:buNone/>
            </a:pPr>
            <a:r>
              <a:rPr lang="en-US" dirty="0">
                <a:solidFill>
                  <a:schemeClr val="dk1"/>
                </a:solidFill>
              </a:rPr>
              <a:t/>
            </a:r>
            <a:br>
              <a:rPr lang="en-US" dirty="0">
                <a:solidFill>
                  <a:schemeClr val="dk1"/>
                </a:solidFill>
              </a:rPr>
            </a:br>
            <a:endParaRPr lang="en-US" dirty="0">
              <a:solidFill>
                <a:schemeClr val="dk1"/>
              </a:solidFill>
            </a:endParaRPr>
          </a:p>
          <a:p>
            <a:pPr lvl="0"/>
            <a:endParaRPr lang="en-US" dirty="0"/>
          </a:p>
          <a:p>
            <a:pPr marL="114300" lvl="0" indent="0" algn="l" rtl="0">
              <a:lnSpc>
                <a:spcPct val="115000"/>
              </a:lnSpc>
              <a:spcBef>
                <a:spcPts val="0"/>
              </a:spcBef>
              <a:spcAft>
                <a:spcPts val="0"/>
              </a:spcAft>
              <a:buSzPts val="1800"/>
              <a:buNone/>
            </a:pPr>
            <a:r>
              <a:rPr lang="en-US" dirty="0"/>
              <a:t/>
            </a:r>
            <a:br>
              <a:rPr lang="en-US" dirty="0"/>
            </a:b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289381"/>
            <a:ext cx="8520600" cy="861261"/>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latin typeface="Calibri Light" panose="020F0302020204030204" pitchFamily="34" charset="0"/>
                <a:cs typeface="Calibri Light" panose="020F0302020204030204" pitchFamily="34" charset="0"/>
              </a:rPr>
              <a:t>Total NYC </a:t>
            </a:r>
            <a:r>
              <a:rPr lang="en-US" dirty="0" smtClean="0">
                <a:latin typeface="Calibri Light" panose="020F0302020204030204" pitchFamily="34" charset="0"/>
                <a:cs typeface="Calibri Light" panose="020F0302020204030204" pitchFamily="34" charset="0"/>
              </a:rPr>
              <a:t>spending = </a:t>
            </a:r>
            <a:r>
              <a:rPr lang="en-US" dirty="0">
                <a:latin typeface="Calibri Light" panose="020F0302020204030204" pitchFamily="34" charset="0"/>
                <a:cs typeface="Calibri Light" panose="020F0302020204030204" pitchFamily="34" charset="0"/>
              </a:rPr>
              <a:t>matching funds to co-located public schools + charter subsidies for space  </a:t>
            </a:r>
            <a:endParaRPr dirty="0">
              <a:latin typeface="Calibri Light" panose="020F0302020204030204" pitchFamily="34" charset="0"/>
              <a:cs typeface="Calibri Light" panose="020F0302020204030204" pitchFamily="34" charset="0"/>
            </a:endParaRPr>
          </a:p>
        </p:txBody>
      </p:sp>
      <p:sp>
        <p:nvSpPr>
          <p:cNvPr id="61" name="Google Shape;61;p14"/>
          <p:cNvSpPr txBox="1">
            <a:spLocks noGrp="1"/>
          </p:cNvSpPr>
          <p:nvPr>
            <p:ph type="body" idx="1"/>
          </p:nvPr>
        </p:nvSpPr>
        <p:spPr>
          <a:xfrm>
            <a:off x="414938" y="1367840"/>
            <a:ext cx="8417362" cy="3055120"/>
          </a:xfrm>
          <a:prstGeom prst="rect">
            <a:avLst/>
          </a:prstGeom>
          <a:noFill/>
          <a:ln>
            <a:noFill/>
          </a:ln>
        </p:spPr>
        <p:txBody>
          <a:bodyPr spcFirstLastPara="1" wrap="square" lIns="91425" tIns="91425" rIns="91425" bIns="91425" anchor="t" anchorCtr="0">
            <a:noAutofit/>
          </a:bodyPr>
          <a:lstStyle/>
          <a:p>
            <a:pPr marL="342900" lvl="0" indent="-342900" algn="l" rtl="0">
              <a:lnSpc>
                <a:spcPct val="100000"/>
              </a:lnSpc>
              <a:spcBef>
                <a:spcPts val="0"/>
              </a:spcBef>
              <a:spcAft>
                <a:spcPts val="0"/>
              </a:spcAft>
              <a:buClr>
                <a:schemeClr val="dk1"/>
              </a:buClr>
              <a:buSzPts val="1100"/>
              <a:buChar char="●"/>
            </a:pPr>
            <a:r>
              <a:rPr lang="en-US" sz="2000" dirty="0">
                <a:solidFill>
                  <a:schemeClr val="dk1"/>
                </a:solidFill>
                <a:latin typeface="Calibri Light" panose="020F0302020204030204" pitchFamily="34" charset="0"/>
                <a:ea typeface="Calibri"/>
                <a:cs typeface="Calibri Light" panose="020F0302020204030204" pitchFamily="34" charset="0"/>
                <a:sym typeface="Calibri"/>
              </a:rPr>
              <a:t>We </a:t>
            </a:r>
            <a:r>
              <a:rPr lang="en-US" sz="2000" dirty="0">
                <a:solidFill>
                  <a:schemeClr val="dk1"/>
                </a:solidFill>
                <a:latin typeface="Calibri Light" panose="020F0302020204030204" pitchFamily="34" charset="0"/>
                <a:cs typeface="Calibri Light" panose="020F0302020204030204" pitchFamily="34" charset="0"/>
                <a:sym typeface="Arial"/>
              </a:rPr>
              <a:t>estimate</a:t>
            </a:r>
            <a:r>
              <a:rPr lang="en-US" sz="2000" dirty="0">
                <a:solidFill>
                  <a:schemeClr val="dk1"/>
                </a:solidFill>
                <a:latin typeface="Calibri Light" panose="020F0302020204030204" pitchFamily="34" charset="0"/>
                <a:ea typeface="Calibri"/>
                <a:cs typeface="Calibri Light" panose="020F0302020204030204" pitchFamily="34" charset="0"/>
                <a:sym typeface="Calibri"/>
              </a:rPr>
              <a:t> that the total amount of public funds spent from </a:t>
            </a:r>
            <a:r>
              <a:rPr lang="en-US" sz="2000" b="1" dirty="0">
                <a:solidFill>
                  <a:schemeClr val="dk1"/>
                </a:solidFill>
                <a:latin typeface="Calibri Light" panose="020F0302020204030204" pitchFamily="34" charset="0"/>
                <a:ea typeface="Calibri"/>
                <a:cs typeface="Calibri Light" panose="020F0302020204030204" pitchFamily="34" charset="0"/>
                <a:sym typeface="Calibri"/>
              </a:rPr>
              <a:t>FY 2014 to FY 2019</a:t>
            </a:r>
            <a:r>
              <a:rPr lang="en-US" sz="2000" dirty="0">
                <a:solidFill>
                  <a:schemeClr val="dk1"/>
                </a:solidFill>
                <a:latin typeface="Calibri Light" panose="020F0302020204030204" pitchFamily="34" charset="0"/>
                <a:ea typeface="Calibri"/>
                <a:cs typeface="Calibri Light" panose="020F0302020204030204" pitchFamily="34" charset="0"/>
                <a:sym typeface="Calibri"/>
              </a:rPr>
              <a:t> on </a:t>
            </a:r>
            <a:r>
              <a:rPr lang="en-US" sz="2000" dirty="0">
                <a:solidFill>
                  <a:schemeClr val="dk1"/>
                </a:solidFill>
                <a:latin typeface="Calibri Light" panose="020F0302020204030204" pitchFamily="34" charset="0"/>
                <a:cs typeface="Calibri Light" panose="020F0302020204030204" pitchFamily="34" charset="0"/>
                <a:sym typeface="Arial"/>
              </a:rPr>
              <a:t>matching</a:t>
            </a:r>
            <a:r>
              <a:rPr lang="en-US" sz="2000" dirty="0">
                <a:solidFill>
                  <a:schemeClr val="dk1"/>
                </a:solidFill>
                <a:latin typeface="Calibri Light" panose="020F0302020204030204" pitchFamily="34" charset="0"/>
                <a:ea typeface="Calibri"/>
                <a:cs typeface="Calibri Light" panose="020F0302020204030204" pitchFamily="34" charset="0"/>
                <a:sym typeface="Calibri"/>
              </a:rPr>
              <a:t> funds for facility upgrades for co-located public schools and for charter school lease assistance reached </a:t>
            </a:r>
            <a:r>
              <a:rPr lang="en-US" sz="2000" b="1" dirty="0">
                <a:solidFill>
                  <a:schemeClr val="dk1"/>
                </a:solidFill>
                <a:latin typeface="Calibri Light" panose="020F0302020204030204" pitchFamily="34" charset="0"/>
                <a:ea typeface="Calibri"/>
                <a:cs typeface="Calibri Light" panose="020F0302020204030204" pitchFamily="34" charset="0"/>
                <a:sym typeface="Calibri"/>
              </a:rPr>
              <a:t>$377.5 million</a:t>
            </a:r>
            <a:r>
              <a:rPr lang="en-US" sz="2000" dirty="0">
                <a:solidFill>
                  <a:schemeClr val="dk1"/>
                </a:solidFill>
                <a:latin typeface="Calibri Light" panose="020F0302020204030204" pitchFamily="34" charset="0"/>
                <a:ea typeface="Calibri"/>
                <a:cs typeface="Calibri Light" panose="020F0302020204030204" pitchFamily="34" charset="0"/>
                <a:sym typeface="Calibri"/>
              </a:rPr>
              <a:t>. </a:t>
            </a:r>
            <a:r>
              <a:rPr lang="en-US" sz="2000" dirty="0" smtClean="0">
                <a:solidFill>
                  <a:schemeClr val="dk1"/>
                </a:solidFill>
                <a:latin typeface="Calibri Light" panose="020F0302020204030204" pitchFamily="34" charset="0"/>
                <a:ea typeface="Calibri"/>
                <a:cs typeface="Calibri Light" panose="020F0302020204030204" pitchFamily="34" charset="0"/>
                <a:sym typeface="Calibri"/>
              </a:rPr>
              <a:t/>
            </a:r>
            <a:br>
              <a:rPr lang="en-US" sz="2000" dirty="0" smtClean="0">
                <a:solidFill>
                  <a:schemeClr val="dk1"/>
                </a:solidFill>
                <a:latin typeface="Calibri Light" panose="020F0302020204030204" pitchFamily="34" charset="0"/>
                <a:ea typeface="Calibri"/>
                <a:cs typeface="Calibri Light" panose="020F0302020204030204" pitchFamily="34" charset="0"/>
                <a:sym typeface="Calibri"/>
              </a:rPr>
            </a:br>
            <a:endParaRPr lang="en-US" dirty="0">
              <a:latin typeface="Calibri Light" panose="020F0302020204030204" pitchFamily="34" charset="0"/>
              <a:ea typeface="Calibri"/>
              <a:cs typeface="Calibri Light" panose="020F0302020204030204" pitchFamily="34" charset="0"/>
            </a:endParaRPr>
          </a:p>
          <a:p>
            <a:pPr marL="342900" lvl="0" indent="-342900" algn="l" rtl="0">
              <a:lnSpc>
                <a:spcPct val="100000"/>
              </a:lnSpc>
              <a:spcBef>
                <a:spcPts val="0"/>
              </a:spcBef>
              <a:spcAft>
                <a:spcPts val="0"/>
              </a:spcAft>
              <a:buClr>
                <a:schemeClr val="dk1"/>
              </a:buClr>
              <a:buSzPts val="1100"/>
              <a:buChar char="●"/>
            </a:pPr>
            <a:r>
              <a:rPr lang="en-US" sz="2000" dirty="0" smtClean="0">
                <a:solidFill>
                  <a:schemeClr val="dk1"/>
                </a:solidFill>
                <a:latin typeface="Calibri Light" panose="020F0302020204030204" pitchFamily="34" charset="0"/>
                <a:ea typeface="Calibri"/>
                <a:cs typeface="Calibri Light" panose="020F0302020204030204" pitchFamily="34" charset="0"/>
                <a:sym typeface="Calibri"/>
              </a:rPr>
              <a:t>This </a:t>
            </a:r>
            <a:r>
              <a:rPr lang="en-US" sz="2000" dirty="0">
                <a:solidFill>
                  <a:schemeClr val="dk1"/>
                </a:solidFill>
                <a:latin typeface="Calibri Light" panose="020F0302020204030204" pitchFamily="34" charset="0"/>
                <a:ea typeface="Calibri"/>
                <a:cs typeface="Calibri Light" panose="020F0302020204030204" pitchFamily="34" charset="0"/>
                <a:sym typeface="Calibri"/>
              </a:rPr>
              <a:t>includes </a:t>
            </a:r>
            <a:r>
              <a:rPr lang="en-US" sz="2000" b="1" dirty="0">
                <a:solidFill>
                  <a:schemeClr val="dk1"/>
                </a:solidFill>
                <a:latin typeface="Calibri Light" panose="020F0302020204030204" pitchFamily="34" charset="0"/>
                <a:ea typeface="Calibri"/>
                <a:cs typeface="Calibri Light" panose="020F0302020204030204" pitchFamily="34" charset="0"/>
                <a:sym typeface="Calibri"/>
              </a:rPr>
              <a:t>$87.6 million</a:t>
            </a:r>
            <a:r>
              <a:rPr lang="en-US" sz="2000" dirty="0">
                <a:solidFill>
                  <a:schemeClr val="dk1"/>
                </a:solidFill>
                <a:latin typeface="Calibri Light" panose="020F0302020204030204" pitchFamily="34" charset="0"/>
                <a:ea typeface="Calibri"/>
                <a:cs typeface="Calibri Light" panose="020F0302020204030204" pitchFamily="34" charset="0"/>
                <a:sym typeface="Calibri"/>
              </a:rPr>
              <a:t> in projected state reimbursements for charter lease </a:t>
            </a:r>
            <a:r>
              <a:rPr lang="en-US" sz="2000" dirty="0" smtClean="0">
                <a:solidFill>
                  <a:schemeClr val="dk1"/>
                </a:solidFill>
                <a:latin typeface="Calibri Light" panose="020F0302020204030204" pitchFamily="34" charset="0"/>
                <a:ea typeface="Calibri"/>
                <a:cs typeface="Calibri Light" panose="020F0302020204030204" pitchFamily="34" charset="0"/>
                <a:sym typeface="Calibri"/>
              </a:rPr>
              <a:t>subsidies</a:t>
            </a:r>
            <a:br>
              <a:rPr lang="en-US" sz="2000" dirty="0" smtClean="0">
                <a:solidFill>
                  <a:schemeClr val="dk1"/>
                </a:solidFill>
                <a:latin typeface="Calibri Light" panose="020F0302020204030204" pitchFamily="34" charset="0"/>
                <a:ea typeface="Calibri"/>
                <a:cs typeface="Calibri Light" panose="020F0302020204030204" pitchFamily="34" charset="0"/>
                <a:sym typeface="Calibri"/>
              </a:rPr>
            </a:br>
            <a:endParaRPr lang="en-US" dirty="0">
              <a:latin typeface="Calibri Light" panose="020F0302020204030204" pitchFamily="34" charset="0"/>
              <a:ea typeface="Calibri"/>
              <a:cs typeface="Calibri Light" panose="020F0302020204030204" pitchFamily="34" charset="0"/>
            </a:endParaRPr>
          </a:p>
          <a:p>
            <a:pPr marL="342900" lvl="0" indent="-342900" algn="l" rtl="0">
              <a:lnSpc>
                <a:spcPct val="100000"/>
              </a:lnSpc>
              <a:spcBef>
                <a:spcPts val="0"/>
              </a:spcBef>
              <a:spcAft>
                <a:spcPts val="0"/>
              </a:spcAft>
              <a:buClr>
                <a:schemeClr val="dk1"/>
              </a:buClr>
              <a:buSzPts val="1100"/>
              <a:buChar char="●"/>
            </a:pPr>
            <a:r>
              <a:rPr lang="en-US" sz="2000" i="1" dirty="0" smtClean="0">
                <a:solidFill>
                  <a:schemeClr val="dk1"/>
                </a:solidFill>
                <a:latin typeface="Calibri Light" panose="020F0302020204030204" pitchFamily="34" charset="0"/>
                <a:ea typeface="Calibri"/>
                <a:cs typeface="Calibri Light" panose="020F0302020204030204" pitchFamily="34" charset="0"/>
                <a:sym typeface="Calibri"/>
              </a:rPr>
              <a:t>The </a:t>
            </a:r>
            <a:r>
              <a:rPr lang="en-US" sz="2000" i="1" dirty="0">
                <a:solidFill>
                  <a:schemeClr val="dk1"/>
                </a:solidFill>
                <a:latin typeface="Calibri Light" panose="020F0302020204030204" pitchFamily="34" charset="0"/>
                <a:ea typeface="Calibri"/>
                <a:cs typeface="Calibri Light" panose="020F0302020204030204" pitchFamily="34" charset="0"/>
                <a:sym typeface="Calibri"/>
              </a:rPr>
              <a:t>cost is rapidly growing every year and totaled more than $125 M in FY </a:t>
            </a:r>
            <a:r>
              <a:rPr lang="en-US" sz="2000" i="1" dirty="0" smtClean="0">
                <a:solidFill>
                  <a:schemeClr val="dk1"/>
                </a:solidFill>
                <a:latin typeface="Calibri Light" panose="020F0302020204030204" pitchFamily="34" charset="0"/>
                <a:ea typeface="Calibri"/>
                <a:cs typeface="Calibri Light" panose="020F0302020204030204" pitchFamily="34" charset="0"/>
                <a:sym typeface="Calibri"/>
              </a:rPr>
              <a:t>2019</a:t>
            </a:r>
            <a:br>
              <a:rPr lang="en-US" sz="2000" i="1" dirty="0" smtClean="0">
                <a:solidFill>
                  <a:schemeClr val="dk1"/>
                </a:solidFill>
                <a:latin typeface="Calibri Light" panose="020F0302020204030204" pitchFamily="34" charset="0"/>
                <a:ea typeface="Calibri"/>
                <a:cs typeface="Calibri Light" panose="020F0302020204030204" pitchFamily="34" charset="0"/>
                <a:sym typeface="Calibri"/>
              </a:rPr>
            </a:br>
            <a:endParaRPr lang="en-US" sz="2000" i="1" dirty="0" smtClean="0">
              <a:solidFill>
                <a:schemeClr val="dk1"/>
              </a:solidFill>
              <a:latin typeface="Calibri Light" panose="020F0302020204030204" pitchFamily="34" charset="0"/>
              <a:ea typeface="Calibri"/>
              <a:cs typeface="Calibri Light" panose="020F0302020204030204" pitchFamily="34" charset="0"/>
              <a:sym typeface="Calibri"/>
            </a:endParaRPr>
          </a:p>
          <a:p>
            <a:pPr marL="342900" lvl="0" indent="-342900" algn="l" rtl="0">
              <a:lnSpc>
                <a:spcPct val="100000"/>
              </a:lnSpc>
              <a:spcBef>
                <a:spcPts val="0"/>
              </a:spcBef>
              <a:spcAft>
                <a:spcPts val="0"/>
              </a:spcAft>
              <a:buClr>
                <a:schemeClr val="dk1"/>
              </a:buClr>
              <a:buSzPts val="1100"/>
              <a:buChar char="●"/>
            </a:pPr>
            <a:r>
              <a:rPr lang="en-US" sz="2000" i="1" dirty="0" smtClean="0">
                <a:solidFill>
                  <a:schemeClr val="dk1"/>
                </a:solidFill>
                <a:latin typeface="Calibri Light" panose="020F0302020204030204" pitchFamily="34" charset="0"/>
                <a:ea typeface="Calibri"/>
                <a:cs typeface="Calibri Light" panose="020F0302020204030204" pitchFamily="34" charset="0"/>
                <a:sym typeface="Calibri"/>
              </a:rPr>
              <a:t>$100M </a:t>
            </a:r>
            <a:r>
              <a:rPr lang="en-US" sz="2000" i="1" dirty="0">
                <a:solidFill>
                  <a:schemeClr val="dk1"/>
                </a:solidFill>
                <a:latin typeface="Calibri Light" panose="020F0302020204030204" pitchFamily="34" charset="0"/>
                <a:ea typeface="Calibri"/>
                <a:cs typeface="Calibri Light" panose="020F0302020204030204" pitchFamily="34" charset="0"/>
                <a:sym typeface="Calibri"/>
              </a:rPr>
              <a:t>last year on rental assistance to charters alone.</a:t>
            </a:r>
            <a:endParaRPr sz="3000" i="1" dirty="0">
              <a:latin typeface="Calibri Light" panose="020F0302020204030204" pitchFamily="34" charset="0"/>
              <a:ea typeface="Calibri"/>
              <a:cs typeface="Calibri Light" panose="020F0302020204030204" pitchFamily="34" charset="0"/>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40"/>
          <p:cNvSpPr txBox="1">
            <a:spLocks noGrp="1"/>
          </p:cNvSpPr>
          <p:nvPr>
            <p:ph type="title"/>
          </p:nvPr>
        </p:nvSpPr>
        <p:spPr>
          <a:xfrm>
            <a:off x="311700" y="27965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b="1" dirty="0">
                <a:latin typeface="Calibri Light" panose="020F0302020204030204" pitchFamily="34" charset="0"/>
                <a:cs typeface="Calibri Light" panose="020F0302020204030204" pitchFamily="34" charset="0"/>
              </a:rPr>
              <a:t>More examples</a:t>
            </a:r>
            <a:endParaRPr dirty="0">
              <a:latin typeface="Calibri Light" panose="020F0302020204030204" pitchFamily="34" charset="0"/>
              <a:cs typeface="Calibri Light" panose="020F0302020204030204" pitchFamily="34" charset="0"/>
            </a:endParaRPr>
          </a:p>
        </p:txBody>
      </p:sp>
      <p:sp>
        <p:nvSpPr>
          <p:cNvPr id="215" name="Google Shape;215;p40"/>
          <p:cNvSpPr txBox="1">
            <a:spLocks noGrp="1"/>
          </p:cNvSpPr>
          <p:nvPr>
            <p:ph type="body" idx="1"/>
          </p:nvPr>
        </p:nvSpPr>
        <p:spPr>
          <a:xfrm>
            <a:off x="176733" y="852355"/>
            <a:ext cx="8655567" cy="3551150"/>
          </a:xfrm>
          <a:prstGeom prst="rect">
            <a:avLst/>
          </a:prstGeom>
          <a:noFill/>
          <a:ln>
            <a:noFill/>
          </a:ln>
        </p:spPr>
        <p:txBody>
          <a:bodyPr spcFirstLastPara="1" wrap="square" lIns="91425" tIns="91425" rIns="91425" bIns="91425" anchor="t" anchorCtr="0">
            <a:noAutofit/>
          </a:bodyPr>
          <a:lstStyle/>
          <a:p>
            <a:pPr lvl="0" algn="l" rtl="0">
              <a:lnSpc>
                <a:spcPct val="115000"/>
              </a:lnSpc>
              <a:spcBef>
                <a:spcPts val="0"/>
              </a:spcBef>
              <a:spcAft>
                <a:spcPts val="0"/>
              </a:spcAft>
              <a:buClrTx/>
              <a:buSzPts val="1800"/>
              <a:buFont typeface="Arial" panose="020B0604020202020204" pitchFamily="34" charset="0"/>
              <a:buChar char="•"/>
            </a:pPr>
            <a:r>
              <a:rPr lang="en-US" dirty="0">
                <a:solidFill>
                  <a:schemeClr val="dk1"/>
                </a:solidFill>
                <a:latin typeface="Calibri Light" panose="020F0302020204030204" pitchFamily="34" charset="0"/>
                <a:cs typeface="Calibri Light" panose="020F0302020204030204" pitchFamily="34" charset="0"/>
              </a:rPr>
              <a:t>Metropolitan Lighthouse Charter School in the Bronx has received </a:t>
            </a:r>
            <a:r>
              <a:rPr lang="en-US" b="1" dirty="0">
                <a:solidFill>
                  <a:schemeClr val="dk1"/>
                </a:solidFill>
                <a:latin typeface="Calibri Light" panose="020F0302020204030204" pitchFamily="34" charset="0"/>
                <a:cs typeface="Calibri Light" panose="020F0302020204030204" pitchFamily="34" charset="0"/>
              </a:rPr>
              <a:t>$2.6M in lease assistance</a:t>
            </a:r>
            <a:r>
              <a:rPr lang="en-US" dirty="0">
                <a:solidFill>
                  <a:schemeClr val="dk1"/>
                </a:solidFill>
                <a:latin typeface="Calibri Light" panose="020F0302020204030204" pitchFamily="34" charset="0"/>
                <a:cs typeface="Calibri Light" panose="020F0302020204030204" pitchFamily="34" charset="0"/>
              </a:rPr>
              <a:t> from DOE since 2017; school is sole member of “180 W. 165</a:t>
            </a:r>
            <a:r>
              <a:rPr lang="en-US" baseline="30000" dirty="0">
                <a:solidFill>
                  <a:schemeClr val="dk1"/>
                </a:solidFill>
                <a:latin typeface="Calibri Light" panose="020F0302020204030204" pitchFamily="34" charset="0"/>
                <a:cs typeface="Calibri Light" panose="020F0302020204030204" pitchFamily="34" charset="0"/>
              </a:rPr>
              <a:t>th</a:t>
            </a:r>
            <a:r>
              <a:rPr lang="en-US" dirty="0">
                <a:solidFill>
                  <a:schemeClr val="dk1"/>
                </a:solidFill>
                <a:latin typeface="Calibri Light" panose="020F0302020204030204" pitchFamily="34" charset="0"/>
                <a:cs typeface="Calibri Light" panose="020F0302020204030204" pitchFamily="34" charset="0"/>
              </a:rPr>
              <a:t> Street LLC”, which bought the building with low-interest and tax-exempt financing of $25.7M from Build NYC Resource Corporation.</a:t>
            </a:r>
          </a:p>
          <a:p>
            <a:pPr lvl="0" algn="l" rtl="0">
              <a:lnSpc>
                <a:spcPct val="115000"/>
              </a:lnSpc>
              <a:spcBef>
                <a:spcPts val="0"/>
              </a:spcBef>
              <a:spcAft>
                <a:spcPts val="0"/>
              </a:spcAft>
              <a:buClrTx/>
              <a:buSzPts val="1800"/>
              <a:buFont typeface="Arial" panose="020B0604020202020204" pitchFamily="34" charset="0"/>
              <a:buChar char="•"/>
            </a:pPr>
            <a:endParaRPr lang="en-US" dirty="0">
              <a:solidFill>
                <a:schemeClr val="dk1"/>
              </a:solidFill>
              <a:latin typeface="Calibri Light" panose="020F0302020204030204" pitchFamily="34" charset="0"/>
              <a:cs typeface="Calibri Light" panose="020F0302020204030204" pitchFamily="34" charset="0"/>
            </a:endParaRPr>
          </a:p>
          <a:p>
            <a:pPr lvl="0">
              <a:buClrTx/>
              <a:buFont typeface="Arial" panose="020B0604020202020204" pitchFamily="34" charset="0"/>
              <a:buChar char="•"/>
            </a:pPr>
            <a:r>
              <a:rPr lang="en-US" dirty="0">
                <a:solidFill>
                  <a:schemeClr val="dk1"/>
                </a:solidFill>
                <a:latin typeface="Calibri Light" panose="020F0302020204030204" pitchFamily="34" charset="0"/>
                <a:cs typeface="Calibri Light" panose="020F0302020204030204" pitchFamily="34" charset="0"/>
              </a:rPr>
              <a:t>The DOE paid lease assistance to DREAM Charter School for FY 2018, amounting to </a:t>
            </a:r>
            <a:r>
              <a:rPr lang="en-US" b="1" dirty="0">
                <a:solidFill>
                  <a:schemeClr val="dk1"/>
                </a:solidFill>
                <a:latin typeface="Calibri Light" panose="020F0302020204030204" pitchFamily="34" charset="0"/>
                <a:cs typeface="Calibri Light" panose="020F0302020204030204" pitchFamily="34" charset="0"/>
              </a:rPr>
              <a:t>$433,630 </a:t>
            </a:r>
            <a:r>
              <a:rPr lang="en-US" dirty="0">
                <a:solidFill>
                  <a:schemeClr val="dk1"/>
                </a:solidFill>
                <a:latin typeface="Calibri Light" panose="020F0302020204030204" pitchFamily="34" charset="0"/>
                <a:cs typeface="Calibri Light" panose="020F0302020204030204" pitchFamily="34" charset="0"/>
              </a:rPr>
              <a:t>for a 9th grade level expansion. </a:t>
            </a:r>
            <a:endParaRPr lang="en-US" dirty="0">
              <a:latin typeface="Calibri Light" panose="020F0302020204030204" pitchFamily="34" charset="0"/>
              <a:cs typeface="Calibri Light" panose="020F0302020204030204" pitchFamily="34" charset="0"/>
            </a:endParaRPr>
          </a:p>
          <a:p>
            <a:pPr marL="514350" lvl="0" indent="-285750">
              <a:buClrTx/>
              <a:buFont typeface="Arial" panose="020B0604020202020204" pitchFamily="34" charset="0"/>
              <a:buChar char="•"/>
            </a:pPr>
            <a:endParaRPr lang="en-US" dirty="0">
              <a:solidFill>
                <a:schemeClr val="dk1"/>
              </a:solidFill>
              <a:latin typeface="Calibri Light" panose="020F0302020204030204" pitchFamily="34" charset="0"/>
              <a:cs typeface="Calibri Light" panose="020F0302020204030204" pitchFamily="34" charset="0"/>
            </a:endParaRPr>
          </a:p>
          <a:p>
            <a:pPr>
              <a:buClrTx/>
              <a:buFont typeface="Arial" panose="020B0604020202020204" pitchFamily="34" charset="0"/>
              <a:buChar char="•"/>
            </a:pPr>
            <a:r>
              <a:rPr lang="en-US" dirty="0">
                <a:solidFill>
                  <a:schemeClr val="dk1"/>
                </a:solidFill>
                <a:latin typeface="Calibri Light" panose="020F0302020204030204" pitchFamily="34" charset="0"/>
                <a:cs typeface="Calibri Light" panose="020F0302020204030204" pitchFamily="34" charset="0"/>
              </a:rPr>
              <a:t>Yet DOE already contributed $32.5M for the school’s construction, according to the 2010-2014 capital plan -- within a building owned by NYCHA. </a:t>
            </a:r>
          </a:p>
          <a:p>
            <a:pPr>
              <a:buClrTx/>
              <a:buFont typeface="Arial" panose="020B0604020202020204" pitchFamily="34" charset="0"/>
              <a:buChar char="•"/>
            </a:pPr>
            <a:endParaRPr lang="en-US" dirty="0">
              <a:solidFill>
                <a:schemeClr val="dk1"/>
              </a:solidFill>
              <a:latin typeface="Calibri Light" panose="020F0302020204030204" pitchFamily="34" charset="0"/>
              <a:cs typeface="Calibri Light" panose="020F0302020204030204" pitchFamily="34" charset="0"/>
            </a:endParaRPr>
          </a:p>
          <a:p>
            <a:pPr>
              <a:buClrTx/>
              <a:buFont typeface="Arial" panose="020B0604020202020204" pitchFamily="34" charset="0"/>
              <a:buChar char="•"/>
            </a:pPr>
            <a:r>
              <a:rPr lang="en-US" dirty="0">
                <a:solidFill>
                  <a:schemeClr val="dk1"/>
                </a:solidFill>
                <a:latin typeface="Calibri Light" panose="020F0302020204030204" pitchFamily="34" charset="0"/>
                <a:cs typeface="Calibri Light" panose="020F0302020204030204" pitchFamily="34" charset="0"/>
              </a:rPr>
              <a:t>We couldn’t tell from the schools’ financial statements what rent, if any, they pay for the space. </a:t>
            </a:r>
            <a:endParaRPr lang="en-US" dirty="0">
              <a:latin typeface="Calibri Light" panose="020F0302020204030204" pitchFamily="34" charset="0"/>
              <a:cs typeface="Calibri Light" panose="020F0302020204030204" pitchFamily="34" charset="0"/>
            </a:endParaRPr>
          </a:p>
          <a:p>
            <a:pPr lvl="0" indent="-228600">
              <a:buNone/>
            </a:pPr>
            <a:endParaRPr lang="en-US" sz="1600" dirty="0">
              <a:solidFill>
                <a:schemeClr val="dk1"/>
              </a:solidFill>
            </a:endParaRPr>
          </a:p>
          <a:p>
            <a:pPr marL="457200" lvl="0" indent="-342900" algn="l" rtl="0">
              <a:lnSpc>
                <a:spcPct val="115000"/>
              </a:lnSpc>
              <a:spcBef>
                <a:spcPts val="0"/>
              </a:spcBef>
              <a:spcAft>
                <a:spcPts val="0"/>
              </a:spcAft>
              <a:buSzPts val="1800"/>
              <a:buChar char="●"/>
            </a:pPr>
            <a:endParaRPr lang="en-US" sz="1600" dirty="0">
              <a:solidFill>
                <a:schemeClr val="dk1"/>
              </a:solidFill>
            </a:endParaRPr>
          </a:p>
          <a:p>
            <a:pPr marL="457200" lvl="0" indent="-342900" algn="l" rtl="0">
              <a:lnSpc>
                <a:spcPct val="115000"/>
              </a:lnSpc>
              <a:spcBef>
                <a:spcPts val="0"/>
              </a:spcBef>
              <a:spcAft>
                <a:spcPts val="0"/>
              </a:spcAft>
              <a:buSzPts val="1800"/>
              <a:buChar char="●"/>
            </a:pPr>
            <a:endParaRPr lang="en-US" sz="1600" dirty="0">
              <a:solidFill>
                <a:schemeClr val="dk1"/>
              </a:solidFill>
            </a:endParaRPr>
          </a:p>
          <a:p>
            <a:pPr marL="457200" lvl="0" indent="-342900" algn="l" rtl="0">
              <a:lnSpc>
                <a:spcPct val="115000"/>
              </a:lnSpc>
              <a:spcBef>
                <a:spcPts val="0"/>
              </a:spcBef>
              <a:spcAft>
                <a:spcPts val="0"/>
              </a:spcAft>
              <a:buSzPts val="1800"/>
              <a:buChar char="●"/>
            </a:pPr>
            <a:endParaRPr dirty="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 xmlns:a16="http://schemas.microsoft.com/office/drawing/2014/main" id="{FFEFCB9D-A37C-8445-B2E9-C775C57ED088}"/>
              </a:ext>
            </a:extLst>
          </p:cNvPr>
          <p:cNvGraphicFramePr>
            <a:graphicFrameLocks/>
          </p:cNvGraphicFramePr>
          <p:nvPr>
            <p:extLst>
              <p:ext uri="{D42A27DB-BD31-4B8C-83A1-F6EECF244321}">
                <p14:modId xmlns:p14="http://schemas.microsoft.com/office/powerpoint/2010/main" val="2220248997"/>
              </p:ext>
            </p:extLst>
          </p:nvPr>
        </p:nvGraphicFramePr>
        <p:xfrm>
          <a:off x="447472" y="243191"/>
          <a:ext cx="8249055" cy="46790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9842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50"/>
          <p:cNvSpPr txBox="1">
            <a:spLocks noGrp="1"/>
          </p:cNvSpPr>
          <p:nvPr>
            <p:ph type="title"/>
          </p:nvPr>
        </p:nvSpPr>
        <p:spPr>
          <a:xfrm>
            <a:off x="623400" y="517597"/>
            <a:ext cx="8170404" cy="572700"/>
          </a:xfrm>
          <a:prstGeom prst="rect">
            <a:avLst/>
          </a:prstGeom>
          <a:noFill/>
          <a:ln>
            <a:noFill/>
          </a:ln>
        </p:spPr>
        <p:txBody>
          <a:bodyPr spcFirstLastPara="1" wrap="square" lIns="91425" tIns="91425" rIns="91425" bIns="91425" anchor="t" anchorCtr="0">
            <a:noAutofit/>
          </a:bodyPr>
          <a:lstStyle/>
          <a:p>
            <a:pPr marL="76200" lvl="0">
              <a:buSzPts val="2400"/>
            </a:pPr>
            <a:r>
              <a:rPr lang="en-US" dirty="0">
                <a:latin typeface="Calibri Light" panose="020F0302020204030204" pitchFamily="34" charset="0"/>
                <a:cs typeface="Calibri Light" panose="020F0302020204030204" pitchFamily="34" charset="0"/>
              </a:rPr>
              <a:t>More analysis needed on the following issues</a:t>
            </a:r>
            <a:r>
              <a:rPr lang="en-US" dirty="0" smtClean="0">
                <a:latin typeface="Calibri Light" panose="020F0302020204030204" pitchFamily="34" charset="0"/>
                <a:cs typeface="Calibri Light" panose="020F0302020204030204" pitchFamily="34" charset="0"/>
              </a:rPr>
              <a:t>:</a:t>
            </a:r>
            <a:r>
              <a:rPr lang="en-US" sz="2000" dirty="0"/>
              <a:t/>
            </a:r>
            <a:br>
              <a:rPr lang="en-US" sz="2000" dirty="0"/>
            </a:br>
            <a:r>
              <a:rPr lang="en-US" sz="2000" dirty="0" smtClean="0"/>
              <a:t/>
            </a:r>
            <a:br>
              <a:rPr lang="en-US" sz="2000" dirty="0" smtClean="0"/>
            </a:br>
            <a:r>
              <a:rPr lang="en-US" sz="2000" dirty="0"/>
              <a:t/>
            </a:r>
            <a:br>
              <a:rPr lang="en-US" sz="2000" dirty="0"/>
            </a:br>
            <a:r>
              <a:rPr lang="en-US" sz="1800" dirty="0">
                <a:latin typeface="Calibri Light" panose="020F0302020204030204" pitchFamily="34" charset="0"/>
                <a:cs typeface="Calibri Light" panose="020F0302020204030204" pitchFamily="34" charset="0"/>
              </a:rPr>
              <a:t>1. Is the 72% increase in per-student subsidy for charter rent since 2016 reasonable? </a:t>
            </a:r>
            <a:br>
              <a:rPr lang="en-US" sz="1800" dirty="0">
                <a:latin typeface="Calibri Light" panose="020F0302020204030204" pitchFamily="34" charset="0"/>
                <a:cs typeface="Calibri Light" panose="020F0302020204030204" pitchFamily="34" charset="0"/>
              </a:rPr>
            </a:br>
            <a:r>
              <a:rPr lang="en-US" sz="1800" dirty="0">
                <a:latin typeface="Calibri Light" panose="020F0302020204030204" pitchFamily="34" charset="0"/>
                <a:cs typeface="Calibri Light" panose="020F0302020204030204" pitchFamily="34" charset="0"/>
              </a:rPr>
              <a:t/>
            </a:r>
            <a:br>
              <a:rPr lang="en-US" sz="1800" dirty="0">
                <a:latin typeface="Calibri Light" panose="020F0302020204030204" pitchFamily="34" charset="0"/>
                <a:cs typeface="Calibri Light" panose="020F0302020204030204" pitchFamily="34" charset="0"/>
              </a:rPr>
            </a:br>
            <a:r>
              <a:rPr lang="en-US" sz="1800" dirty="0">
                <a:latin typeface="Calibri Light" panose="020F0302020204030204" pitchFamily="34" charset="0"/>
                <a:cs typeface="Calibri Light" panose="020F0302020204030204" pitchFamily="34" charset="0"/>
              </a:rPr>
              <a:t>2. Charter law states that the “lease subsidy” must be </a:t>
            </a:r>
            <a:r>
              <a:rPr lang="en-US" sz="1800" i="1" dirty="0">
                <a:latin typeface="Calibri Light" panose="020F0302020204030204" pitchFamily="34" charset="0"/>
                <a:cs typeface="Calibri Light" panose="020F0302020204030204" pitchFamily="34" charset="0"/>
              </a:rPr>
              <a:t>equivalent to the lesser of per pupil subsidy or total base rent. </a:t>
            </a:r>
            <a:r>
              <a:rPr lang="en-US" sz="1800" dirty="0">
                <a:latin typeface="Calibri Light" panose="020F0302020204030204" pitchFamily="34" charset="0"/>
                <a:cs typeface="Calibri Light" panose="020F0302020204030204" pitchFamily="34" charset="0"/>
              </a:rPr>
              <a:t>Yet in FY 2019, DOE data seems to show that </a:t>
            </a:r>
            <a:r>
              <a:rPr lang="en-US" sz="1800" b="1" dirty="0">
                <a:latin typeface="Calibri Light" panose="020F0302020204030204" pitchFamily="34" charset="0"/>
                <a:cs typeface="Calibri Light" panose="020F0302020204030204" pitchFamily="34" charset="0"/>
              </a:rPr>
              <a:t>39 charter schools </a:t>
            </a:r>
            <a:r>
              <a:rPr lang="en-US" sz="1800" dirty="0">
                <a:latin typeface="Calibri Light" panose="020F0302020204030204" pitchFamily="34" charset="0"/>
                <a:cs typeface="Calibri Light" panose="020F0302020204030204" pitchFamily="34" charset="0"/>
              </a:rPr>
              <a:t>were projected to receive lease subsidies amounting to more than listed base ren .</a:t>
            </a:r>
            <a:r>
              <a:rPr lang="en-US" sz="1800" i="1" dirty="0">
                <a:latin typeface="Calibri Light" panose="020F0302020204030204" pitchFamily="34" charset="0"/>
                <a:cs typeface="Calibri Light" panose="020F0302020204030204" pitchFamily="34" charset="0"/>
              </a:rPr>
              <a:t> </a:t>
            </a:r>
            <a:br>
              <a:rPr lang="en-US" sz="1800" i="1" dirty="0">
                <a:latin typeface="Calibri Light" panose="020F0302020204030204" pitchFamily="34" charset="0"/>
                <a:cs typeface="Calibri Light" panose="020F0302020204030204" pitchFamily="34" charset="0"/>
              </a:rPr>
            </a:br>
            <a:r>
              <a:rPr lang="en-US" sz="1800" i="1" dirty="0">
                <a:latin typeface="Calibri Light" panose="020F0302020204030204" pitchFamily="34" charset="0"/>
                <a:cs typeface="Calibri Light" panose="020F0302020204030204" pitchFamily="34" charset="0"/>
              </a:rPr>
              <a:t/>
            </a:r>
            <a:br>
              <a:rPr lang="en-US" sz="1800" i="1" dirty="0">
                <a:latin typeface="Calibri Light" panose="020F0302020204030204" pitchFamily="34" charset="0"/>
                <a:cs typeface="Calibri Light" panose="020F0302020204030204" pitchFamily="34" charset="0"/>
              </a:rPr>
            </a:br>
            <a:r>
              <a:rPr lang="en-US" sz="1800" i="1" dirty="0">
                <a:latin typeface="Calibri Light" panose="020F0302020204030204" pitchFamily="34" charset="0"/>
                <a:cs typeface="Calibri Light" panose="020F0302020204030204" pitchFamily="34" charset="0"/>
              </a:rPr>
              <a:t>3. </a:t>
            </a:r>
            <a:r>
              <a:rPr lang="en-US" sz="1800" dirty="0">
                <a:latin typeface="Calibri Light" panose="020F0302020204030204" pitchFamily="34" charset="0"/>
                <a:cs typeface="Calibri Light" panose="020F0302020204030204" pitchFamily="34" charset="0"/>
              </a:rPr>
              <a:t>DOE directly leasing 8 private buildings housing 9 charter schools; if the city made charters go through appeal process to obtain per student subsidies DOE would have spent $9.5M less – esp. given the state now provides 60% of the cost.</a:t>
            </a:r>
            <a:r>
              <a:rPr lang="en-US" sz="2000" dirty="0"/>
              <a:t/>
            </a:r>
            <a:br>
              <a:rPr lang="en-US" sz="2000" dirty="0"/>
            </a:br>
            <a:r>
              <a:rPr lang="en-US" sz="2000" dirty="0"/>
              <a:t/>
            </a:r>
            <a:br>
              <a:rPr lang="en-US" sz="2000" dirty="0"/>
            </a:br>
            <a:r>
              <a:rPr lang="en-US" sz="2000" dirty="0"/>
              <a:t/>
            </a:r>
            <a:br>
              <a:rPr lang="en-US" sz="2000" dirty="0"/>
            </a:br>
            <a:r>
              <a:rPr lang="en-US" sz="2000" dirty="0"/>
              <a:t> </a:t>
            </a:r>
            <a:br>
              <a:rPr lang="en-US" sz="2000" dirty="0"/>
            </a:br>
            <a:r>
              <a:rPr lang="en-US" sz="2000" dirty="0"/>
              <a:t/>
            </a:r>
            <a:br>
              <a:rPr lang="en-US" sz="2000" dirty="0"/>
            </a:br>
            <a:r>
              <a:rPr lang="en-US" sz="2000" dirty="0"/>
              <a:t/>
            </a:r>
            <a:br>
              <a:rPr lang="en-US" sz="2000" dirty="0"/>
            </a:br>
            <a:r>
              <a:rPr lang="en-US" sz="2000" dirty="0"/>
              <a:t/>
            </a:r>
            <a:br>
              <a:rPr lang="en-US" sz="2000" dirty="0"/>
            </a:br>
            <a:endParaRPr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5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50800" lvl="0" indent="0" algn="l" rtl="0">
              <a:lnSpc>
                <a:spcPct val="100000"/>
              </a:lnSpc>
              <a:spcBef>
                <a:spcPts val="0"/>
              </a:spcBef>
              <a:spcAft>
                <a:spcPts val="0"/>
              </a:spcAft>
              <a:buSzPts val="2800"/>
              <a:buNone/>
            </a:pPr>
            <a:r>
              <a:rPr lang="en-US" sz="2400" dirty="0">
                <a:latin typeface="Calibri Light" panose="020F0302020204030204" pitchFamily="34" charset="0"/>
                <a:cs typeface="Calibri Light" panose="020F0302020204030204" pitchFamily="34" charset="0"/>
              </a:rPr>
              <a:t>Finally, should DOE be required to provide lease subsidies for charters whose space is owned by related parties? </a:t>
            </a:r>
            <a:r>
              <a:rPr lang="en-US" sz="2400" dirty="0"/>
              <a:t/>
            </a:r>
            <a:br>
              <a:rPr lang="en-US" sz="2400" dirty="0"/>
            </a:br>
            <a:endParaRPr sz="2400" dirty="0"/>
          </a:p>
        </p:txBody>
      </p:sp>
      <p:sp>
        <p:nvSpPr>
          <p:cNvPr id="290" name="Google Shape;290;p53"/>
          <p:cNvSpPr txBox="1">
            <a:spLocks noGrp="1"/>
          </p:cNvSpPr>
          <p:nvPr>
            <p:ph type="body" idx="1"/>
          </p:nvPr>
        </p:nvSpPr>
        <p:spPr>
          <a:xfrm>
            <a:off x="384629" y="1480457"/>
            <a:ext cx="8447671" cy="3088418"/>
          </a:xfrm>
          <a:prstGeom prst="rect">
            <a:avLst/>
          </a:prstGeom>
          <a:noFill/>
          <a:ln>
            <a:noFill/>
          </a:ln>
        </p:spPr>
        <p:txBody>
          <a:bodyPr spcFirstLastPara="1" wrap="square" lIns="91425" tIns="91425" rIns="91425" bIns="91425" anchor="t" anchorCtr="0">
            <a:noAutofit/>
          </a:bodyPr>
          <a:lstStyle/>
          <a:p>
            <a:pPr marL="457200" lvl="0" indent="-228600" algn="l" rtl="0">
              <a:lnSpc>
                <a:spcPct val="100000"/>
              </a:lnSpc>
              <a:spcBef>
                <a:spcPts val="0"/>
              </a:spcBef>
              <a:spcAft>
                <a:spcPts val="0"/>
              </a:spcAft>
              <a:buClr>
                <a:schemeClr val="dk1"/>
              </a:buClr>
              <a:buSzPts val="2400"/>
              <a:buFont typeface="Calibri"/>
              <a:buNone/>
            </a:pPr>
            <a:endParaRPr sz="2000" dirty="0">
              <a:solidFill>
                <a:schemeClr val="dk1"/>
              </a:solidFill>
              <a:latin typeface="Arial"/>
              <a:ea typeface="Arial"/>
              <a:cs typeface="Arial"/>
              <a:sym typeface="Arial"/>
            </a:endParaRPr>
          </a:p>
          <a:p>
            <a:pPr marL="457200" lvl="0" indent="-381000" algn="l" rtl="0">
              <a:lnSpc>
                <a:spcPct val="100000"/>
              </a:lnSpc>
              <a:spcBef>
                <a:spcPts val="0"/>
              </a:spcBef>
              <a:spcAft>
                <a:spcPts val="0"/>
              </a:spcAft>
              <a:buClr>
                <a:schemeClr val="dk1"/>
              </a:buClr>
              <a:buSzPts val="2400"/>
              <a:buFont typeface="Arial" panose="020B0604020202020204" pitchFamily="34" charset="0"/>
              <a:buChar char="•"/>
            </a:pPr>
            <a:r>
              <a:rPr lang="en-US" sz="2000" dirty="0">
                <a:solidFill>
                  <a:schemeClr val="dk1"/>
                </a:solidFill>
                <a:latin typeface="Calibri Light" panose="020F0302020204030204" pitchFamily="34" charset="0"/>
                <a:cs typeface="Calibri Light" panose="020F0302020204030204" pitchFamily="34" charset="0"/>
                <a:sym typeface="Arial"/>
              </a:rPr>
              <a:t>Is self-dealing is involved in any of these cases, and whether the charter school is paying more than fair-market value to its related CMO or other organization?</a:t>
            </a:r>
          </a:p>
          <a:p>
            <a:pPr marL="457200" lvl="0" indent="-381000" algn="l" rtl="0">
              <a:lnSpc>
                <a:spcPct val="100000"/>
              </a:lnSpc>
              <a:spcBef>
                <a:spcPts val="0"/>
              </a:spcBef>
              <a:spcAft>
                <a:spcPts val="0"/>
              </a:spcAft>
              <a:buClr>
                <a:schemeClr val="dk1"/>
              </a:buClr>
              <a:buSzPts val="2400"/>
              <a:buFont typeface="Arial" panose="020B0604020202020204" pitchFamily="34" charset="0"/>
              <a:buChar char="•"/>
            </a:pPr>
            <a:endParaRPr lang="en-US" sz="2000" dirty="0">
              <a:solidFill>
                <a:schemeClr val="dk1"/>
              </a:solidFill>
              <a:latin typeface="Calibri Light" panose="020F0302020204030204" pitchFamily="34" charset="0"/>
              <a:cs typeface="Calibri Light" panose="020F0302020204030204" pitchFamily="34" charset="0"/>
            </a:endParaRPr>
          </a:p>
          <a:p>
            <a:pPr indent="-381000">
              <a:lnSpc>
                <a:spcPct val="100000"/>
              </a:lnSpc>
              <a:buClr>
                <a:schemeClr val="dk1"/>
              </a:buClr>
              <a:buSzPts val="2400"/>
              <a:buFont typeface="Arial" panose="020B0604020202020204" pitchFamily="34" charset="0"/>
              <a:buChar char="•"/>
            </a:pPr>
            <a:r>
              <a:rPr lang="en-US" sz="2000" dirty="0">
                <a:solidFill>
                  <a:schemeClr val="dk1"/>
                </a:solidFill>
                <a:latin typeface="Calibri Light" panose="020F0302020204030204" pitchFamily="34" charset="0"/>
                <a:cs typeface="Calibri Light" panose="020F0302020204030204" pitchFamily="34" charset="0"/>
              </a:rPr>
              <a:t>Did State legislature intended for taxpayer funds to be expended to cover the cost of buildings owned directly by the CMO or related organizations, and if not, what should be done as a result. </a:t>
            </a:r>
            <a:endParaRPr lang="en-US" sz="2000" dirty="0">
              <a:latin typeface="Calibri Light" panose="020F0302020204030204" pitchFamily="34" charset="0"/>
              <a:cs typeface="Calibri Light" panose="020F0302020204030204" pitchFamily="34" charset="0"/>
            </a:endParaRPr>
          </a:p>
          <a:p>
            <a:pPr marL="457200" lvl="0" indent="-381000" algn="l" rtl="0">
              <a:lnSpc>
                <a:spcPct val="100000"/>
              </a:lnSpc>
              <a:spcBef>
                <a:spcPts val="0"/>
              </a:spcBef>
              <a:spcAft>
                <a:spcPts val="0"/>
              </a:spcAft>
              <a:buClr>
                <a:schemeClr val="dk1"/>
              </a:buClr>
              <a:buSzPts val="2400"/>
              <a:buFont typeface="Calibri"/>
              <a:buChar char="●"/>
            </a:pPr>
            <a:endParaRPr sz="2000" dirty="0">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latin typeface="Calibri Light" panose="020F0302020204030204" pitchFamily="34" charset="0"/>
                <a:cs typeface="Calibri Light" panose="020F0302020204030204" pitchFamily="34" charset="0"/>
              </a:rPr>
              <a:t>Matching </a:t>
            </a:r>
            <a:r>
              <a:rPr lang="en-US" dirty="0">
                <a:latin typeface="Calibri Light" panose="020F0302020204030204" pitchFamily="34" charset="0"/>
                <a:cs typeface="Calibri Light" panose="020F0302020204030204" pitchFamily="34" charset="0"/>
                <a:sym typeface="Arial"/>
              </a:rPr>
              <a:t>funds</a:t>
            </a:r>
            <a:r>
              <a:rPr lang="en-US" dirty="0">
                <a:latin typeface="Calibri Light" panose="020F0302020204030204" pitchFamily="34" charset="0"/>
                <a:cs typeface="Calibri Light" panose="020F0302020204030204" pitchFamily="34" charset="0"/>
              </a:rPr>
              <a:t> for co-located public schools</a:t>
            </a:r>
            <a:endParaRPr dirty="0">
              <a:latin typeface="Calibri Light" panose="020F0302020204030204" pitchFamily="34" charset="0"/>
              <a:cs typeface="Calibri Light" panose="020F0302020204030204" pitchFamily="34" charset="0"/>
            </a:endParaRPr>
          </a:p>
        </p:txBody>
      </p:sp>
      <p:sp>
        <p:nvSpPr>
          <p:cNvPr id="67" name="Google Shape;67;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457200" algn="l" rtl="0">
              <a:lnSpc>
                <a:spcPct val="100000"/>
              </a:lnSpc>
              <a:spcBef>
                <a:spcPts val="0"/>
              </a:spcBef>
              <a:spcAft>
                <a:spcPts val="0"/>
              </a:spcAft>
              <a:buClr>
                <a:schemeClr val="dk1"/>
              </a:buClr>
              <a:buSzPts val="1800"/>
              <a:buFont typeface="Arial" panose="020B0604020202020204" pitchFamily="34" charset="0"/>
              <a:buChar char="•"/>
            </a:pPr>
            <a:r>
              <a:rPr lang="en-US" sz="1600" dirty="0">
                <a:solidFill>
                  <a:schemeClr val="dk1"/>
                </a:solidFill>
                <a:latin typeface="Calibri Light" panose="020F0302020204030204" pitchFamily="34" charset="0"/>
                <a:cs typeface="Calibri Light" panose="020F0302020204030204" pitchFamily="34" charset="0"/>
              </a:rPr>
              <a:t>NY State l</a:t>
            </a:r>
            <a:r>
              <a:rPr lang="en-US" sz="1600" dirty="0">
                <a:solidFill>
                  <a:schemeClr val="dk1"/>
                </a:solidFill>
                <a:latin typeface="Calibri Light" panose="020F0302020204030204" pitchFamily="34" charset="0"/>
                <a:cs typeface="Calibri Light" panose="020F0302020204030204" pitchFamily="34" charset="0"/>
                <a:sym typeface="Arial"/>
              </a:rPr>
              <a:t>aw passed in 2010 </a:t>
            </a:r>
            <a:r>
              <a:rPr lang="en-US" sz="1600" dirty="0">
                <a:solidFill>
                  <a:schemeClr val="dk1"/>
                </a:solidFill>
                <a:latin typeface="Calibri Light" panose="020F0302020204030204" pitchFamily="34" charset="0"/>
                <a:cs typeface="Calibri Light" panose="020F0302020204030204" pitchFamily="34" charset="0"/>
              </a:rPr>
              <a:t>that</a:t>
            </a:r>
            <a:r>
              <a:rPr lang="en-US" sz="1600" dirty="0">
                <a:solidFill>
                  <a:schemeClr val="dk1"/>
                </a:solidFill>
                <a:latin typeface="Calibri Light" panose="020F0302020204030204" pitchFamily="34" charset="0"/>
                <a:cs typeface="Calibri Light" panose="020F0302020204030204" pitchFamily="34" charset="0"/>
                <a:sym typeface="Arial"/>
              </a:rPr>
              <a:t> matching funds should be provided to public schools co-located w/charters that spend over $5000 on facility upgrades per year</a:t>
            </a:r>
            <a:r>
              <a:rPr lang="en-US" sz="1600" dirty="0" smtClean="0">
                <a:solidFill>
                  <a:schemeClr val="dk1"/>
                </a:solidFill>
                <a:latin typeface="Calibri Light" panose="020F0302020204030204" pitchFamily="34" charset="0"/>
                <a:cs typeface="Calibri Light" panose="020F0302020204030204" pitchFamily="34" charset="0"/>
                <a:sym typeface="Arial"/>
              </a:rPr>
              <a:t>.</a:t>
            </a:r>
            <a:br>
              <a:rPr lang="en-US" sz="1600" dirty="0" smtClean="0">
                <a:solidFill>
                  <a:schemeClr val="dk1"/>
                </a:solidFill>
                <a:latin typeface="Calibri Light" panose="020F0302020204030204" pitchFamily="34" charset="0"/>
                <a:cs typeface="Calibri Light" panose="020F0302020204030204" pitchFamily="34" charset="0"/>
                <a:sym typeface="Arial"/>
              </a:rPr>
            </a:br>
            <a:endParaRPr lang="en-US" sz="1600" dirty="0">
              <a:solidFill>
                <a:schemeClr val="dk1"/>
              </a:solidFill>
              <a:latin typeface="Calibri Light" panose="020F0302020204030204" pitchFamily="34" charset="0"/>
              <a:cs typeface="Calibri Light" panose="020F0302020204030204" pitchFamily="34" charset="0"/>
            </a:endParaRPr>
          </a:p>
          <a:p>
            <a:pPr marL="457200" lvl="0" indent="-457200" algn="l" rtl="0">
              <a:lnSpc>
                <a:spcPct val="100000"/>
              </a:lnSpc>
              <a:spcBef>
                <a:spcPts val="0"/>
              </a:spcBef>
              <a:spcAft>
                <a:spcPts val="0"/>
              </a:spcAft>
              <a:buClr>
                <a:schemeClr val="dk1"/>
              </a:buClr>
              <a:buSzPts val="1800"/>
              <a:buFont typeface="Arial" panose="020B0604020202020204" pitchFamily="34" charset="0"/>
              <a:buChar char="•"/>
            </a:pPr>
            <a:r>
              <a:rPr lang="en-US" sz="1600" dirty="0">
                <a:solidFill>
                  <a:schemeClr val="dk1"/>
                </a:solidFill>
                <a:latin typeface="Calibri Light" panose="020F0302020204030204" pitchFamily="34" charset="0"/>
                <a:cs typeface="Calibri Light" panose="020F0302020204030204" pitchFamily="34" charset="0"/>
                <a:sym typeface="Arial"/>
              </a:rPr>
              <a:t>The amount spent by the charter school is supposed to be matched for each public school that shares the same building; and often there is more than one co-located public school per </a:t>
            </a:r>
            <a:r>
              <a:rPr lang="en-US" sz="1600" dirty="0" smtClean="0">
                <a:solidFill>
                  <a:schemeClr val="dk1"/>
                </a:solidFill>
                <a:latin typeface="Calibri Light" panose="020F0302020204030204" pitchFamily="34" charset="0"/>
                <a:cs typeface="Calibri Light" panose="020F0302020204030204" pitchFamily="34" charset="0"/>
                <a:sym typeface="Arial"/>
              </a:rPr>
              <a:t>building.</a:t>
            </a:r>
            <a:br>
              <a:rPr lang="en-US" sz="1600" dirty="0" smtClean="0">
                <a:solidFill>
                  <a:schemeClr val="dk1"/>
                </a:solidFill>
                <a:latin typeface="Calibri Light" panose="020F0302020204030204" pitchFamily="34" charset="0"/>
                <a:cs typeface="Calibri Light" panose="020F0302020204030204" pitchFamily="34" charset="0"/>
                <a:sym typeface="Arial"/>
              </a:rPr>
            </a:br>
            <a:endParaRPr lang="en-US" sz="1600" dirty="0">
              <a:solidFill>
                <a:schemeClr val="dk1"/>
              </a:solidFill>
              <a:latin typeface="Calibri Light" panose="020F0302020204030204" pitchFamily="34" charset="0"/>
              <a:cs typeface="Calibri Light" panose="020F0302020204030204" pitchFamily="34" charset="0"/>
            </a:endParaRPr>
          </a:p>
          <a:p>
            <a:pPr marL="457200" lvl="0" indent="-457200" algn="l" rtl="0">
              <a:lnSpc>
                <a:spcPct val="100000"/>
              </a:lnSpc>
              <a:spcBef>
                <a:spcPts val="0"/>
              </a:spcBef>
              <a:spcAft>
                <a:spcPts val="0"/>
              </a:spcAft>
              <a:buClr>
                <a:schemeClr val="dk1"/>
              </a:buClr>
              <a:buSzPts val="1800"/>
              <a:buFont typeface="Arial" panose="020B0604020202020204" pitchFamily="34" charset="0"/>
              <a:buChar char="•"/>
            </a:pPr>
            <a:r>
              <a:rPr lang="en-US" sz="1600" dirty="0" smtClean="0">
                <a:solidFill>
                  <a:schemeClr val="dk1"/>
                </a:solidFill>
                <a:latin typeface="Calibri Light" panose="020F0302020204030204" pitchFamily="34" charset="0"/>
                <a:cs typeface="Calibri Light" panose="020F0302020204030204" pitchFamily="34" charset="0"/>
              </a:rPr>
              <a:t>DOE </a:t>
            </a:r>
            <a:r>
              <a:rPr lang="en-US" sz="1600" dirty="0">
                <a:solidFill>
                  <a:schemeClr val="dk1"/>
                </a:solidFill>
                <a:latin typeface="Calibri Light" panose="020F0302020204030204" pitchFamily="34" charset="0"/>
                <a:cs typeface="Calibri Light" panose="020F0302020204030204" pitchFamily="34" charset="0"/>
              </a:rPr>
              <a:t>matching funds for public schools co-located with charter schools totaled </a:t>
            </a:r>
            <a:r>
              <a:rPr lang="en-US" sz="1600" b="1" dirty="0">
                <a:solidFill>
                  <a:schemeClr val="dk1"/>
                </a:solidFill>
                <a:latin typeface="Calibri Light" panose="020F0302020204030204" pitchFamily="34" charset="0"/>
                <a:cs typeface="Calibri Light" panose="020F0302020204030204" pitchFamily="34" charset="0"/>
              </a:rPr>
              <a:t>$20 to $25 million </a:t>
            </a:r>
            <a:r>
              <a:rPr lang="en-US" sz="1600" dirty="0">
                <a:solidFill>
                  <a:schemeClr val="dk1"/>
                </a:solidFill>
                <a:latin typeface="Calibri Light" panose="020F0302020204030204" pitchFamily="34" charset="0"/>
                <a:cs typeface="Calibri Light" panose="020F0302020204030204" pitchFamily="34" charset="0"/>
              </a:rPr>
              <a:t>per year between FY 2014 and FY 2019, for a total of $131.6M</a:t>
            </a:r>
            <a:r>
              <a:rPr lang="en-US" sz="1600" dirty="0" smtClean="0">
                <a:solidFill>
                  <a:schemeClr val="dk1"/>
                </a:solidFill>
                <a:latin typeface="Calibri Light" panose="020F0302020204030204" pitchFamily="34" charset="0"/>
                <a:cs typeface="Calibri Light" panose="020F0302020204030204" pitchFamily="34" charset="0"/>
              </a:rPr>
              <a:t>.</a:t>
            </a:r>
            <a:r>
              <a:rPr lang="en-US" sz="1600" dirty="0">
                <a:solidFill>
                  <a:schemeClr val="dk1"/>
                </a:solidFill>
                <a:latin typeface="Calibri Light" panose="020F0302020204030204" pitchFamily="34" charset="0"/>
                <a:cs typeface="Calibri Light" panose="020F0302020204030204" pitchFamily="34" charset="0"/>
              </a:rPr>
              <a:t/>
            </a:r>
            <a:br>
              <a:rPr lang="en-US" sz="1600" dirty="0">
                <a:solidFill>
                  <a:schemeClr val="dk1"/>
                </a:solidFill>
                <a:latin typeface="Calibri Light" panose="020F0302020204030204" pitchFamily="34" charset="0"/>
                <a:cs typeface="Calibri Light" panose="020F0302020204030204" pitchFamily="34" charset="0"/>
              </a:rPr>
            </a:br>
            <a:endParaRPr sz="1600" dirty="0">
              <a:solidFill>
                <a:schemeClr val="dk1"/>
              </a:solidFill>
              <a:latin typeface="Calibri Light" panose="020F0302020204030204" pitchFamily="34" charset="0"/>
              <a:cs typeface="Calibri Light" panose="020F0302020204030204" pitchFamily="34" charset="0"/>
              <a:sym typeface="Arial"/>
            </a:endParaRPr>
          </a:p>
          <a:p>
            <a:pPr marL="457200" lvl="0" indent="-457200" algn="l" rtl="0">
              <a:lnSpc>
                <a:spcPct val="100000"/>
              </a:lnSpc>
              <a:spcBef>
                <a:spcPts val="0"/>
              </a:spcBef>
              <a:spcAft>
                <a:spcPts val="0"/>
              </a:spcAft>
              <a:buClr>
                <a:schemeClr val="dk1"/>
              </a:buClr>
              <a:buSzPts val="1800"/>
              <a:buFont typeface="Arial" panose="020B0604020202020204" pitchFamily="34" charset="0"/>
              <a:buChar char="•"/>
            </a:pPr>
            <a:r>
              <a:rPr lang="en-US" sz="1600" dirty="0">
                <a:solidFill>
                  <a:schemeClr val="dk1"/>
                </a:solidFill>
                <a:latin typeface="Calibri Light" panose="020F0302020204030204" pitchFamily="34" charset="0"/>
                <a:cs typeface="Calibri Light" panose="020F0302020204030204" pitchFamily="34" charset="0"/>
                <a:sym typeface="Arial"/>
              </a:rPr>
              <a:t>Yet during that period, </a:t>
            </a:r>
            <a:r>
              <a:rPr lang="en-US" sz="1600" dirty="0">
                <a:solidFill>
                  <a:schemeClr val="dk1"/>
                </a:solidFill>
                <a:latin typeface="Calibri Light" panose="020F0302020204030204" pitchFamily="34" charset="0"/>
                <a:cs typeface="Calibri Light" panose="020F0302020204030204" pitchFamily="34" charset="0"/>
              </a:rPr>
              <a:t>total of </a:t>
            </a:r>
            <a:r>
              <a:rPr lang="en-US" sz="1600" b="1" dirty="0">
                <a:solidFill>
                  <a:schemeClr val="dk1"/>
                </a:solidFill>
                <a:latin typeface="Calibri Light" panose="020F0302020204030204" pitchFamily="34" charset="0"/>
                <a:cs typeface="Calibri Light" panose="020F0302020204030204" pitchFamily="34" charset="0"/>
                <a:sym typeface="Arial"/>
              </a:rPr>
              <a:t>$22.1 million</a:t>
            </a:r>
            <a:r>
              <a:rPr lang="en-US" sz="1600" dirty="0">
                <a:solidFill>
                  <a:schemeClr val="dk1"/>
                </a:solidFill>
                <a:latin typeface="Calibri Light" panose="020F0302020204030204" pitchFamily="34" charset="0"/>
                <a:cs typeface="Calibri Light" panose="020F0302020204030204" pitchFamily="34" charset="0"/>
                <a:sym typeface="Arial"/>
              </a:rPr>
              <a:t> in charter school expenditures on facility upgrades were </a:t>
            </a:r>
            <a:r>
              <a:rPr lang="en-US" sz="1600" b="1" i="1" dirty="0">
                <a:solidFill>
                  <a:schemeClr val="dk1"/>
                </a:solidFill>
                <a:latin typeface="Calibri Light" panose="020F0302020204030204" pitchFamily="34" charset="0"/>
                <a:cs typeface="Calibri Light" panose="020F0302020204030204" pitchFamily="34" charset="0"/>
                <a:sym typeface="Arial"/>
              </a:rPr>
              <a:t>not</a:t>
            </a:r>
            <a:r>
              <a:rPr lang="en-US" sz="1600" dirty="0">
                <a:solidFill>
                  <a:schemeClr val="dk1"/>
                </a:solidFill>
                <a:latin typeface="Calibri Light" panose="020F0302020204030204" pitchFamily="34" charset="0"/>
                <a:cs typeface="Calibri Light" panose="020F0302020204030204" pitchFamily="34" charset="0"/>
                <a:sym typeface="Arial"/>
              </a:rPr>
              <a:t> matched to the public schools that shared their buildings, </a:t>
            </a:r>
            <a:r>
              <a:rPr lang="en-US" sz="1600" b="1" dirty="0">
                <a:solidFill>
                  <a:schemeClr val="dk1"/>
                </a:solidFill>
                <a:latin typeface="Calibri Light" panose="020F0302020204030204" pitchFamily="34" charset="0"/>
                <a:cs typeface="Calibri Light" panose="020F0302020204030204" pitchFamily="34" charset="0"/>
                <a:sym typeface="Arial"/>
              </a:rPr>
              <a:t>a shortfall of about 14% </a:t>
            </a:r>
            <a:r>
              <a:rPr lang="en-US" sz="1600" dirty="0">
                <a:latin typeface="Calibri Light" panose="020F0302020204030204" pitchFamily="34" charset="0"/>
                <a:cs typeface="Calibri Light" panose="020F0302020204030204" pitchFamily="34" charset="0"/>
              </a:rPr>
              <a:t/>
            </a:r>
            <a:br>
              <a:rPr lang="en-US" sz="1600" dirty="0">
                <a:latin typeface="Calibri Light" panose="020F0302020204030204" pitchFamily="34" charset="0"/>
                <a:cs typeface="Calibri Light" panose="020F0302020204030204" pitchFamily="34" charset="0"/>
              </a:rPr>
            </a:br>
            <a:endParaRPr sz="1600" b="1" dirty="0">
              <a:solidFill>
                <a:schemeClr val="dk1"/>
              </a:solidFill>
              <a:latin typeface="Calibri Light" panose="020F0302020204030204" pitchFamily="34" charset="0"/>
              <a:cs typeface="Calibri Light" panose="020F0302020204030204" pitchFamily="34" charset="0"/>
              <a:sym typeface="Arial"/>
            </a:endParaRPr>
          </a:p>
          <a:p>
            <a:pPr marL="457200" lvl="0" indent="-457200" algn="l" rtl="0">
              <a:lnSpc>
                <a:spcPct val="100000"/>
              </a:lnSpc>
              <a:spcBef>
                <a:spcPts val="0"/>
              </a:spcBef>
              <a:spcAft>
                <a:spcPts val="0"/>
              </a:spcAft>
              <a:buClr>
                <a:schemeClr val="dk1"/>
              </a:buClr>
              <a:buSzPts val="1800"/>
              <a:buFont typeface="Arial" panose="020B0604020202020204" pitchFamily="34" charset="0"/>
              <a:buChar char="•"/>
            </a:pPr>
            <a:r>
              <a:rPr lang="en-US" sz="1600" b="1" i="1" dirty="0">
                <a:solidFill>
                  <a:schemeClr val="dk1"/>
                </a:solidFill>
                <a:latin typeface="Calibri Light" panose="020F0302020204030204" pitchFamily="34" charset="0"/>
                <a:cs typeface="Calibri Light" panose="020F0302020204030204" pitchFamily="34" charset="0"/>
                <a:sym typeface="Arial"/>
              </a:rPr>
              <a:t>Total spending AND shortfall growing each year</a:t>
            </a:r>
            <a:endParaRPr sz="1600" b="1" i="1" dirty="0">
              <a:latin typeface="Calibri Light" panose="020F0302020204030204" pitchFamily="34" charset="0"/>
              <a:cs typeface="Calibri Light" panose="020F0302020204030204" pitchFamily="34" charset="0"/>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graphicFrame>
        <p:nvGraphicFramePr>
          <p:cNvPr id="4" name="Chart 3">
            <a:extLst>
              <a:ext uri="{FF2B5EF4-FFF2-40B4-BE49-F238E27FC236}">
                <a16:creationId xmlns="" xmlns:a16="http://schemas.microsoft.com/office/drawing/2014/main" id="{3CA892E6-FE08-D243-B5E5-144D8D5B76B7}"/>
              </a:ext>
            </a:extLst>
          </p:cNvPr>
          <p:cNvGraphicFramePr>
            <a:graphicFrameLocks/>
          </p:cNvGraphicFramePr>
          <p:nvPr>
            <p:extLst>
              <p:ext uri="{D42A27DB-BD31-4B8C-83A1-F6EECF244321}">
                <p14:modId xmlns:p14="http://schemas.microsoft.com/office/powerpoint/2010/main" val="1881700443"/>
              </p:ext>
            </p:extLst>
          </p:nvPr>
        </p:nvGraphicFramePr>
        <p:xfrm>
          <a:off x="417443" y="367748"/>
          <a:ext cx="8388627" cy="41545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graphicFrame>
        <p:nvGraphicFramePr>
          <p:cNvPr id="4" name="Chart 3">
            <a:extLst>
              <a:ext uri="{FF2B5EF4-FFF2-40B4-BE49-F238E27FC236}">
                <a16:creationId xmlns="" xmlns:a16="http://schemas.microsoft.com/office/drawing/2014/main" id="{80D0507C-B8B6-0143-8D66-2A2F0B7A0B60}"/>
              </a:ext>
            </a:extLst>
          </p:cNvPr>
          <p:cNvGraphicFramePr>
            <a:graphicFrameLocks/>
          </p:cNvGraphicFramePr>
          <p:nvPr>
            <p:extLst>
              <p:ext uri="{D42A27DB-BD31-4B8C-83A1-F6EECF244321}">
                <p14:modId xmlns:p14="http://schemas.microsoft.com/office/powerpoint/2010/main" val="3408438381"/>
              </p:ext>
            </p:extLst>
          </p:nvPr>
        </p:nvGraphicFramePr>
        <p:xfrm>
          <a:off x="367748" y="357808"/>
          <a:ext cx="8239539" cy="439309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9252B241-8EF5-4F15-939A-1A3058A2DE38}"/>
              </a:ext>
            </a:extLst>
          </p:cNvPr>
          <p:cNvGraphicFramePr>
            <a:graphicFrameLocks/>
          </p:cNvGraphicFramePr>
          <p:nvPr>
            <p:extLst>
              <p:ext uri="{D42A27DB-BD31-4B8C-83A1-F6EECF244321}">
                <p14:modId xmlns:p14="http://schemas.microsoft.com/office/powerpoint/2010/main" val="2737086573"/>
              </p:ext>
            </p:extLst>
          </p:nvPr>
        </p:nvGraphicFramePr>
        <p:xfrm>
          <a:off x="471487" y="168813"/>
          <a:ext cx="8243888" cy="46603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3926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xmlns="" id="{9252B241-8EF5-4F15-939A-1A3058A2DE38}"/>
              </a:ext>
            </a:extLst>
          </p:cNvPr>
          <p:cNvGraphicFramePr>
            <a:graphicFrameLocks/>
          </p:cNvGraphicFramePr>
          <p:nvPr>
            <p:extLst>
              <p:ext uri="{D42A27DB-BD31-4B8C-83A1-F6EECF244321}">
                <p14:modId xmlns:p14="http://schemas.microsoft.com/office/powerpoint/2010/main" val="3701615726"/>
              </p:ext>
            </p:extLst>
          </p:nvPr>
        </p:nvGraphicFramePr>
        <p:xfrm>
          <a:off x="471487" y="378619"/>
          <a:ext cx="8243888" cy="44505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2985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a16="http://schemas.microsoft.com/office/drawing/2014/main" id="{9252B241-8EF5-4F15-939A-1A3058A2DE38}"/>
              </a:ext>
            </a:extLst>
          </p:cNvPr>
          <p:cNvGraphicFramePr>
            <a:graphicFrameLocks/>
          </p:cNvGraphicFramePr>
          <p:nvPr>
            <p:extLst>
              <p:ext uri="{D42A27DB-BD31-4B8C-83A1-F6EECF244321}">
                <p14:modId xmlns:p14="http://schemas.microsoft.com/office/powerpoint/2010/main" val="2403823892"/>
              </p:ext>
            </p:extLst>
          </p:nvPr>
        </p:nvGraphicFramePr>
        <p:xfrm>
          <a:off x="471487" y="168813"/>
          <a:ext cx="8243888" cy="46603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6879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xmlns="" id="{9252B241-8EF5-4F15-939A-1A3058A2DE38}"/>
              </a:ext>
            </a:extLst>
          </p:cNvPr>
          <p:cNvGraphicFramePr>
            <a:graphicFrameLocks/>
          </p:cNvGraphicFramePr>
          <p:nvPr>
            <p:extLst>
              <p:ext uri="{D42A27DB-BD31-4B8C-83A1-F6EECF244321}">
                <p14:modId xmlns:p14="http://schemas.microsoft.com/office/powerpoint/2010/main" val="2364317793"/>
              </p:ext>
            </p:extLst>
          </p:nvPr>
        </p:nvGraphicFramePr>
        <p:xfrm>
          <a:off x="471487" y="168813"/>
          <a:ext cx="8243888" cy="46603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523107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23</TotalTime>
  <Words>1257</Words>
  <Application>Microsoft Office PowerPoint</Application>
  <PresentationFormat>On-screen Show (16:9)</PresentationFormat>
  <Paragraphs>166</Paragraphs>
  <Slides>23</Slides>
  <Notes>16</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23</vt:i4>
      </vt:variant>
    </vt:vector>
  </HeadingPairs>
  <TitlesOfParts>
    <vt:vector size="31" baseType="lpstr">
      <vt:lpstr>Arial</vt:lpstr>
      <vt:lpstr>Calibri</vt:lpstr>
      <vt:lpstr>Calibri Light</vt:lpstr>
      <vt:lpstr>Simple Light</vt:lpstr>
      <vt:lpstr>1_Office Theme</vt:lpstr>
      <vt:lpstr>2_Office Theme</vt:lpstr>
      <vt:lpstr>3_Office Theme</vt:lpstr>
      <vt:lpstr>Office Theme</vt:lpstr>
      <vt:lpstr>NYC spending on Charter School Facilities</vt:lpstr>
      <vt:lpstr>Total NYC spending = matching funds to co-located public schools + charter subsidies for space  </vt:lpstr>
      <vt:lpstr>Matching funds for co-located public schools</vt:lpstr>
      <vt:lpstr>PowerPoint Presentation</vt:lpstr>
      <vt:lpstr>PowerPoint Presentation</vt:lpstr>
      <vt:lpstr>PowerPoint Presentation</vt:lpstr>
      <vt:lpstr>PowerPoint Presentation</vt:lpstr>
      <vt:lpstr>PowerPoint Presentation</vt:lpstr>
      <vt:lpstr>PowerPoint Presentation</vt:lpstr>
      <vt:lpstr>   The three public schools that lacked the most in matching funds all serve a very high needs population:  Mickey Mantle School (M811) a D75 school enrolling students with multiple disabilities, including autism, emotional/behavioral difficulties and/or communication disorders, located in 2 in Harlem lacked $1.5 million in matching funds from FY 2014 to FY 2019.    P.S 368 (K368), a D75 school located in two sites in Brooklyn, serving students with autism and emotional difficulties, lacked $1.2 million in matching funds.  Mosaic Preparatory Academy or P.S. 375 (M375), a zoned elementary school lacked $913,000 in East Harlem in an area that includes 3 public housing complexes over this period.      </vt:lpstr>
      <vt:lpstr>Why does the DOE not fully match the funds spent?</vt:lpstr>
      <vt:lpstr>Also this interpretation of law doesn’t make sense given huge disparities in some cases </vt:lpstr>
      <vt:lpstr>Also – why doesn’t DOE turn down more requests?</vt:lpstr>
      <vt:lpstr>In 2014, the state passed a law stating that NYC must either provide charter schools space in public school buildings or help them pay for private space </vt:lpstr>
      <vt:lpstr>Should NYC be obligated to pay for private space for charters at all?</vt:lpstr>
      <vt:lpstr>Lease Subsidies expense growing fast </vt:lpstr>
      <vt:lpstr>8 Charters receive lease subsidies though their buildings owned by related parties</vt:lpstr>
      <vt:lpstr>Examples </vt:lpstr>
      <vt:lpstr>Yet more examples</vt:lpstr>
      <vt:lpstr>More examples</vt:lpstr>
      <vt:lpstr>PowerPoint Presentation</vt:lpstr>
      <vt:lpstr>More analysis needed on the following issues:   1. Is the 72% increase in per-student subsidy for charter rent since 2016 reasonable?   2. Charter law states that the “lease subsidy” must be equivalent to the lesser of per pupil subsidy or total base rent. Yet in FY 2019, DOE data seems to show that 39 charter schools were projected to receive lease subsidies amounting to more than listed base ren .   3. DOE directly leasing 8 private buildings housing 9 charter schools; if the city made charters go through appeal process to obtain per student subsidies DOE would have spent $9.5M less – esp. given the state now provides 60% of the cost.        </vt:lpstr>
      <vt:lpstr>Finally, should DOE be required to provide lease subsidies for charters whose space is owned by related parties?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Charter School Facility Costs</dc:title>
  <dc:creator>Leonie</dc:creator>
  <cp:lastModifiedBy>Peter LaChance</cp:lastModifiedBy>
  <cp:revision>76</cp:revision>
  <cp:lastPrinted>2019-12-05T21:58:56Z</cp:lastPrinted>
  <dcterms:modified xsi:type="dcterms:W3CDTF">2020-02-12T16:11:18Z</dcterms:modified>
</cp:coreProperties>
</file>