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7" r:id="rId3"/>
    <p:sldId id="260" r:id="rId4"/>
    <p:sldId id="302" r:id="rId5"/>
    <p:sldId id="304" r:id="rId6"/>
    <p:sldId id="306" r:id="rId7"/>
  </p:sldIdLst>
  <p:sldSz cx="12192000" cy="6858000"/>
  <p:notesSz cx="6858000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92"/>
    <p:restoredTop sz="94231"/>
  </p:normalViewPr>
  <p:slideViewPr>
    <p:cSldViewPr snapToGrid="0" snapToObjects="1">
      <p:cViewPr varScale="1">
        <p:scale>
          <a:sx n="67" d="100"/>
          <a:sy n="67" d="100"/>
        </p:scale>
        <p:origin x="7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AppData\Local\Packages\Microsoft.Office.Desktop_8wekyb3d8bbwe\AC\INetCache\Content.Outlook\CMJYL3BH\seats%20funded%20in%2015-19%20and%2020-24%20capital%20plan_v2%20_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AppData\Local\Packages\Microsoft.Office.Desktop_8wekyb3d8bbwe\AC\INetCache\Content.Outlook\CMJYL3BH\seats%20funded%20in%2015-19%20and%2020-24%20capital%20plan_v2%20_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AppData\Local\Packages\Microsoft.Office.Desktop_8wekyb3d8bbwe\AC\INetCache\Content.Outlook\CMJYL3BH\seats%20funded%20in%2015-19%20and%2020-24%20capital%20plan_v2%20_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AppData\Local\Packages\Microsoft.Office.Desktop_8wekyb3d8bbwe\AC\INetCache\Content.Outlook\CMJYL3BH\MMR%20Seats%20Created%20Analysis_v6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Seats Funded</a:t>
            </a:r>
            <a:r>
              <a:rPr lang="en-US" sz="2000" b="1" baseline="0" dirty="0"/>
              <a:t> in 2015-2019 and 2020-2024 Capital Plans by District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800" baseline="0" dirty="0"/>
              <a:t>Source: 2015-2019 and 2020-2024 Capital 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600" b="1" i="1" baseline="0" dirty="0">
                <a:effectLst/>
              </a:rPr>
              <a:t>Districts not included below have no new seats funded according to DOE</a:t>
            </a:r>
            <a:endParaRPr lang="en-US" sz="12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1800" baseline="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dirty="0"/>
          </a:p>
        </c:rich>
      </c:tx>
      <c:layout>
        <c:manualLayout>
          <c:xMode val="edge"/>
          <c:yMode val="edge"/>
          <c:x val="0.13855603331669647"/>
          <c:y val="4.572735478774406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944313098970309E-2"/>
          <c:y val="0.15424988955223559"/>
          <c:w val="0.96012216277209261"/>
          <c:h val="0.6260037064361432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4.10958904109589E-3"/>
                  <c:y val="-6.85910321816169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83-4A26-8EF3-5C0D760EAC3D}"/>
                </c:ext>
              </c:extLst>
            </c:dLbl>
            <c:dLbl>
              <c:idx val="17"/>
              <c:layout>
                <c:manualLayout>
                  <c:x val="8.219178082191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83-4A26-8EF3-5C0D760EAC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'!$A$127:$A$152</c:f>
              <c:strCache>
                <c:ptCount val="26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Queens HS</c:v>
                </c:pt>
                <c:pt idx="25">
                  <c:v>Staten Island HS</c:v>
                </c:pt>
              </c:strCache>
            </c:strRef>
          </c:cat>
          <c:val>
            <c:numRef>
              <c:f>'District '!$B$127:$B$152</c:f>
              <c:numCache>
                <c:formatCode>#,##0</c:formatCode>
                <c:ptCount val="26"/>
                <c:pt idx="0">
                  <c:v>3810</c:v>
                </c:pt>
                <c:pt idx="1">
                  <c:v>692</c:v>
                </c:pt>
                <c:pt idx="2">
                  <c:v>245</c:v>
                </c:pt>
                <c:pt idx="3">
                  <c:v>1144</c:v>
                </c:pt>
                <c:pt idx="4">
                  <c:v>916</c:v>
                </c:pt>
                <c:pt idx="5">
                  <c:v>1620</c:v>
                </c:pt>
                <c:pt idx="6">
                  <c:v>4520</c:v>
                </c:pt>
                <c:pt idx="7">
                  <c:v>3072</c:v>
                </c:pt>
                <c:pt idx="8">
                  <c:v>934</c:v>
                </c:pt>
                <c:pt idx="9">
                  <c:v>1781</c:v>
                </c:pt>
                <c:pt idx="10">
                  <c:v>991</c:v>
                </c:pt>
                <c:pt idx="11">
                  <c:v>4523</c:v>
                </c:pt>
                <c:pt idx="12">
                  <c:v>1470</c:v>
                </c:pt>
                <c:pt idx="13">
                  <c:v>7692</c:v>
                </c:pt>
                <c:pt idx="14">
                  <c:v>3468</c:v>
                </c:pt>
                <c:pt idx="15">
                  <c:v>1532</c:v>
                </c:pt>
                <c:pt idx="16">
                  <c:v>5442</c:v>
                </c:pt>
                <c:pt idx="17">
                  <c:v>6010</c:v>
                </c:pt>
                <c:pt idx="18">
                  <c:v>3140</c:v>
                </c:pt>
                <c:pt idx="19">
                  <c:v>2396</c:v>
                </c:pt>
                <c:pt idx="20">
                  <c:v>4392</c:v>
                </c:pt>
                <c:pt idx="21">
                  <c:v>1432</c:v>
                </c:pt>
                <c:pt idx="22">
                  <c:v>5513</c:v>
                </c:pt>
                <c:pt idx="23">
                  <c:v>4961</c:v>
                </c:pt>
                <c:pt idx="24">
                  <c:v>11015</c:v>
                </c:pt>
                <c:pt idx="25">
                  <c:v>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83-4A26-8EF3-5C0D760EAC3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2863712"/>
        <c:axId val="383781488"/>
      </c:barChart>
      <c:catAx>
        <c:axId val="38286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781488"/>
        <c:crosses val="autoZero"/>
        <c:auto val="0"/>
        <c:lblAlgn val="ctr"/>
        <c:lblOffset val="100"/>
        <c:noMultiLvlLbl val="0"/>
      </c:catAx>
      <c:valAx>
        <c:axId val="3837814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8286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14,173 seats unfunded </a:t>
            </a:r>
            <a:r>
              <a:rPr lang="en-US" sz="2400" baseline="0" dirty="0"/>
              <a:t>compared to Nov. 2017 DOE estimate of   need*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800" baseline="0" dirty="0"/>
              <a:t>Source: 2015-2019 and 2020-2024 Capital Plans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800" b="1" i="1" dirty="0">
                <a:effectLst/>
              </a:rPr>
              <a:t>Districts not included below have NO need for new seats  according to DOE</a:t>
            </a:r>
            <a:endParaRPr lang="en-US" sz="18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2400" dirty="0"/>
          </a:p>
        </c:rich>
      </c:tx>
      <c:layout>
        <c:manualLayout>
          <c:xMode val="edge"/>
          <c:yMode val="edge"/>
          <c:x val="8.3286683858343133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899093495665981E-2"/>
          <c:y val="0.29106746248992982"/>
          <c:w val="0.88221015020181304"/>
          <c:h val="0.538846749673853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'!$A$76:$A$85</c:f>
              <c:strCache>
                <c:ptCount val="10"/>
                <c:pt idx="0">
                  <c:v>8</c:v>
                </c:pt>
                <c:pt idx="1">
                  <c:v>10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20</c:v>
                </c:pt>
                <c:pt idx="7">
                  <c:v>24</c:v>
                </c:pt>
                <c:pt idx="8">
                  <c:v>30</c:v>
                </c:pt>
                <c:pt idx="9">
                  <c:v>Staten Island HS</c:v>
                </c:pt>
              </c:strCache>
            </c:strRef>
          </c:cat>
          <c:val>
            <c:numRef>
              <c:f>'District '!$B$76:$B$85</c:f>
              <c:numCache>
                <c:formatCode>General</c:formatCode>
                <c:ptCount val="10"/>
                <c:pt idx="0">
                  <c:v>112</c:v>
                </c:pt>
                <c:pt idx="1">
                  <c:v>1172</c:v>
                </c:pt>
                <c:pt idx="2">
                  <c:v>550</c:v>
                </c:pt>
                <c:pt idx="3">
                  <c:v>1636</c:v>
                </c:pt>
                <c:pt idx="4">
                  <c:v>572</c:v>
                </c:pt>
                <c:pt idx="5">
                  <c:v>3023</c:v>
                </c:pt>
                <c:pt idx="6">
                  <c:v>2630</c:v>
                </c:pt>
                <c:pt idx="7">
                  <c:v>3961</c:v>
                </c:pt>
                <c:pt idx="8">
                  <c:v>462</c:v>
                </c:pt>
                <c:pt idx="9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1C-4112-8ECF-37A3523330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5465552"/>
        <c:axId val="1366105552"/>
      </c:barChart>
      <c:catAx>
        <c:axId val="141546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6105552"/>
        <c:crosses val="autoZero"/>
        <c:auto val="1"/>
        <c:lblAlgn val="ctr"/>
        <c:lblOffset val="100"/>
        <c:noMultiLvlLbl val="0"/>
      </c:catAx>
      <c:valAx>
        <c:axId val="1366105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1546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 dirty="0">
                <a:effectLst/>
              </a:rPr>
              <a:t>Percentage Seats Funded Compared to Nov. 2017 DOE estimated need*</a:t>
            </a:r>
            <a:endParaRPr lang="en-US" sz="24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800" b="0" i="0" baseline="0" dirty="0">
                <a:effectLst/>
              </a:rPr>
              <a:t>Source: 2015-2019 and 2020-2024 Capital Plans</a:t>
            </a:r>
            <a:endParaRPr lang="en-US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800" b="1" i="1" baseline="0" dirty="0">
                <a:effectLst/>
              </a:rPr>
              <a:t>Districts not included below have NO need for new seats  according to DOE</a:t>
            </a:r>
            <a:endParaRPr lang="en-US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baseline="0" dirty="0"/>
          </a:p>
        </c:rich>
      </c:tx>
      <c:layout>
        <c:manualLayout>
          <c:xMode val="edge"/>
          <c:yMode val="edge"/>
          <c:x val="0.14790777968629379"/>
          <c:y val="4.27940055880111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616647699833083E-2"/>
          <c:y val="0.25178257556515116"/>
          <c:w val="0.96345797760498353"/>
          <c:h val="0.479181271695876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70-4004-B094-E28D6B43BAFD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70-4004-B094-E28D6B43BAFD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A70-4004-B094-E28D6B43BAFD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70-4004-B094-E28D6B43BAFD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A70-4004-B094-E28D6B43BAFD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A70-4004-B094-E28D6B43BAFD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A70-4004-B094-E28D6B43BAFD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A70-4004-B094-E28D6B43BAFD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A70-4004-B094-E28D6B43BAFD}"/>
              </c:ext>
            </c:extLst>
          </c:dPt>
          <c:dPt>
            <c:idx val="2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A70-4004-B094-E28D6B43BAFD}"/>
              </c:ext>
            </c:extLst>
          </c:dPt>
          <c:dLbls>
            <c:dLbl>
              <c:idx val="2"/>
              <c:layout>
                <c:manualLayout>
                  <c:x val="4.4776119402985077E-3"/>
                  <c:y val="-6.17656997159327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A70-4004-B094-E28D6B43BAFD}"/>
                </c:ext>
              </c:extLst>
            </c:dLbl>
            <c:dLbl>
              <c:idx val="3"/>
              <c:layout>
                <c:manualLayout>
                  <c:x val="1.791044776119403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A70-4004-B094-E28D6B43BAFD}"/>
                </c:ext>
              </c:extLst>
            </c:dLbl>
            <c:dLbl>
              <c:idx val="8"/>
              <c:layout>
                <c:manualLayout>
                  <c:x val="-4.4776119402985624E-3"/>
                  <c:y val="-8.05639561512176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70-4004-B094-E28D6B43BAFD}"/>
                </c:ext>
              </c:extLst>
            </c:dLbl>
            <c:dLbl>
              <c:idx val="10"/>
              <c:layout>
                <c:manualLayout>
                  <c:x val="-5.4725735962832211E-17"/>
                  <c:y val="-2.14837216403245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70-4004-B094-E28D6B43BAFD}"/>
                </c:ext>
              </c:extLst>
            </c:dLbl>
            <c:dLbl>
              <c:idx val="11"/>
              <c:layout>
                <c:manualLayout>
                  <c:x val="7.462686567164179E-3"/>
                  <c:y val="2.6854652050405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70-4004-B094-E28D6B43BAFD}"/>
                </c:ext>
              </c:extLst>
            </c:dLbl>
            <c:dLbl>
              <c:idx val="18"/>
              <c:layout>
                <c:manualLayout>
                  <c:x val="-2.9850746268656717E-3"/>
                  <c:y val="-2.954011725544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A70-4004-B094-E28D6B43BAFD}"/>
                </c:ext>
              </c:extLst>
            </c:dLbl>
            <c:dLbl>
              <c:idx val="19"/>
              <c:layout>
                <c:manualLayout>
                  <c:x val="8.9552238805969062E-3"/>
                  <c:y val="-2.95401172554461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A70-4004-B094-E28D6B43BAFD}"/>
                </c:ext>
              </c:extLst>
            </c:dLbl>
            <c:dLbl>
              <c:idx val="23"/>
              <c:layout>
                <c:manualLayout>
                  <c:x val="1.9402985074626646E-2"/>
                  <c:y val="-4.9232960015721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A70-4004-B094-E28D6B43BA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'!$A$96:$A$120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Staten Island HS</c:v>
                </c:pt>
              </c:strCache>
            </c:strRef>
          </c:cat>
          <c:val>
            <c:numRef>
              <c:f>'District '!$B$96:$B$120</c:f>
              <c:numCache>
                <c:formatCode>0%</c:formatCode>
                <c:ptCount val="25"/>
                <c:pt idx="0">
                  <c:v>1.1788366336633664</c:v>
                </c:pt>
                <c:pt idx="1">
                  <c:v>1</c:v>
                </c:pt>
                <c:pt idx="2">
                  <c:v>1</c:v>
                </c:pt>
                <c:pt idx="3">
                  <c:v>1.1128404669260701</c:v>
                </c:pt>
                <c:pt idx="4">
                  <c:v>0.8910505836575876</c:v>
                </c:pt>
                <c:pt idx="5">
                  <c:v>2.8321678321678321</c:v>
                </c:pt>
                <c:pt idx="6">
                  <c:v>0.79409697821503866</c:v>
                </c:pt>
                <c:pt idx="7">
                  <c:v>1.232744783306581</c:v>
                </c:pt>
                <c:pt idx="8">
                  <c:v>0.62938005390835583</c:v>
                </c:pt>
                <c:pt idx="9">
                  <c:v>0.52121744220076094</c:v>
                </c:pt>
                <c:pt idx="10">
                  <c:v>0.63403710812539982</c:v>
                </c:pt>
                <c:pt idx="11">
                  <c:v>0.5993904055128545</c:v>
                </c:pt>
                <c:pt idx="12">
                  <c:v>1.47</c:v>
                </c:pt>
                <c:pt idx="13">
                  <c:v>0.74520441774849833</c:v>
                </c:pt>
                <c:pt idx="14">
                  <c:v>1.4236453201970443</c:v>
                </c:pt>
                <c:pt idx="15">
                  <c:v>1.1784615384615384</c:v>
                </c:pt>
                <c:pt idx="16">
                  <c:v>0.57875146229926622</c:v>
                </c:pt>
                <c:pt idx="17">
                  <c:v>1.1731407378489167</c:v>
                </c:pt>
                <c:pt idx="18">
                  <c:v>1.2539936102236422</c:v>
                </c:pt>
                <c:pt idx="19">
                  <c:v>1.3801843317972351</c:v>
                </c:pt>
                <c:pt idx="20">
                  <c:v>1.2072567344694887</c:v>
                </c:pt>
                <c:pt idx="21">
                  <c:v>0.92267782426778244</c:v>
                </c:pt>
                <c:pt idx="22">
                  <c:v>1.4817801672640383</c:v>
                </c:pt>
                <c:pt idx="23">
                  <c:v>1.601017441860465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A70-4004-B094-E28D6B43BA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4183568"/>
        <c:axId val="1418602656"/>
      </c:barChart>
      <c:catAx>
        <c:axId val="141418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8602656"/>
        <c:crosses val="autoZero"/>
        <c:auto val="1"/>
        <c:lblAlgn val="ctr"/>
        <c:lblOffset val="100"/>
        <c:noMultiLvlLbl val="0"/>
      </c:catAx>
      <c:valAx>
        <c:axId val="14186026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41418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dirty="0">
                <a:solidFill>
                  <a:schemeClr val="tx1"/>
                </a:solidFill>
              </a:rPr>
              <a:t>School seats Created under Mayors Bloomberg and de Blasio</a:t>
            </a:r>
          </a:p>
          <a:p>
            <a:pPr>
              <a:defRPr/>
            </a:pPr>
            <a:r>
              <a:rPr lang="en-US" sz="2400" b="0" dirty="0">
                <a:solidFill>
                  <a:schemeClr val="tx1"/>
                </a:solidFill>
              </a:rPr>
              <a:t> FY 2002</a:t>
            </a:r>
            <a:r>
              <a:rPr lang="en-US" sz="2400" b="0" baseline="0" dirty="0">
                <a:solidFill>
                  <a:schemeClr val="tx1"/>
                </a:solidFill>
              </a:rPr>
              <a:t> to FY 2021</a:t>
            </a:r>
            <a:endParaRPr lang="en-US" sz="24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73408021983829"/>
          <c:y val="1.8970189701897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6437139988374E-2"/>
          <c:y val="0.17311930520880009"/>
          <c:w val="0.89691254671233012"/>
          <c:h val="0.47919626305453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Tables!$B$28</c:f>
              <c:strCache>
                <c:ptCount val="1"/>
                <c:pt idx="0">
                  <c:v>Seats Created Per FY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FD-4DF7-831E-D242F690F07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FD-4DF7-831E-D242F690F07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FD-4DF7-831E-D242F690F07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9FD-4DF7-831E-D242F690F07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9FD-4DF7-831E-D242F690F07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9FD-4DF7-831E-D242F690F07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9FD-4DF7-831E-D242F690F07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9FD-4DF7-831E-D242F690F07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9FD-4DF7-831E-D242F690F07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9FD-4DF7-831E-D242F690F07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9FD-4DF7-831E-D242F690F07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9FD-4DF7-831E-D242F690F073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9FD-4DF7-831E-D242F690F073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9FD-4DF7-831E-D242F690F073}"/>
              </c:ext>
            </c:extLst>
          </c:dPt>
          <c:dPt>
            <c:idx val="18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D9FD-4DF7-831E-D242F690F073}"/>
              </c:ext>
            </c:extLst>
          </c:dPt>
          <c:dPt>
            <c:idx val="19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9FD-4DF7-831E-D242F690F073}"/>
              </c:ext>
            </c:extLst>
          </c:dPt>
          <c:dLbls>
            <c:dLbl>
              <c:idx val="11"/>
              <c:layout>
                <c:manualLayout>
                  <c:x val="7.0323488045007029E-3"/>
                  <c:y val="-4.968325622641948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9FD-4DF7-831E-D242F690F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Tables!$C$26:$V$27</c:f>
              <c:strCache>
                <c:ptCount val="20"/>
                <c:pt idx="0">
                  <c:v>FY 02</c:v>
                </c:pt>
                <c:pt idx="1">
                  <c:v>FY 03</c:v>
                </c:pt>
                <c:pt idx="2">
                  <c:v>FY 04</c:v>
                </c:pt>
                <c:pt idx="3">
                  <c:v>FY 05</c:v>
                </c:pt>
                <c:pt idx="4">
                  <c:v> FY 06</c:v>
                </c:pt>
                <c:pt idx="5">
                  <c:v>FY07</c:v>
                </c:pt>
                <c:pt idx="6">
                  <c:v>FY 08</c:v>
                </c:pt>
                <c:pt idx="7">
                  <c:v>FY 09</c:v>
                </c:pt>
                <c:pt idx="8">
                  <c:v> FY10</c:v>
                </c:pt>
                <c:pt idx="9">
                  <c:v>FY 11</c:v>
                </c:pt>
                <c:pt idx="10">
                  <c:v>FY 12</c:v>
                </c:pt>
                <c:pt idx="11">
                  <c:v>FY 13</c:v>
                </c:pt>
                <c:pt idx="12">
                  <c:v>FY 14</c:v>
                </c:pt>
                <c:pt idx="13">
                  <c:v>FY 15</c:v>
                </c:pt>
                <c:pt idx="14">
                  <c:v>FY 16</c:v>
                </c:pt>
                <c:pt idx="15">
                  <c:v> FY 17</c:v>
                </c:pt>
                <c:pt idx="16">
                  <c:v>FY 18 </c:v>
                </c:pt>
                <c:pt idx="17">
                  <c:v>FY 19 TARGET*</c:v>
                </c:pt>
                <c:pt idx="18">
                  <c:v>FY20 TARGET*</c:v>
                </c:pt>
                <c:pt idx="19">
                  <c:v>FY21 TARGET*</c:v>
                </c:pt>
              </c:strCache>
              <c:extLst/>
            </c:strRef>
          </c:cat>
          <c:val>
            <c:numRef>
              <c:f>Tables!$C$28:$V$28</c:f>
              <c:numCache>
                <c:formatCode>#,##0</c:formatCode>
                <c:ptCount val="20"/>
                <c:pt idx="0">
                  <c:v>14160</c:v>
                </c:pt>
                <c:pt idx="1">
                  <c:v>22267</c:v>
                </c:pt>
                <c:pt idx="2">
                  <c:v>12921</c:v>
                </c:pt>
                <c:pt idx="3">
                  <c:v>8723</c:v>
                </c:pt>
                <c:pt idx="4">
                  <c:v>5436</c:v>
                </c:pt>
                <c:pt idx="5">
                  <c:v>5556</c:v>
                </c:pt>
                <c:pt idx="6">
                  <c:v>12932</c:v>
                </c:pt>
                <c:pt idx="7">
                  <c:v>14329</c:v>
                </c:pt>
                <c:pt idx="8">
                  <c:v>18525</c:v>
                </c:pt>
                <c:pt idx="9">
                  <c:v>5593</c:v>
                </c:pt>
                <c:pt idx="10">
                  <c:v>10766</c:v>
                </c:pt>
                <c:pt idx="11">
                  <c:v>10061</c:v>
                </c:pt>
                <c:pt idx="12">
                  <c:v>5380</c:v>
                </c:pt>
                <c:pt idx="13">
                  <c:v>15210</c:v>
                </c:pt>
                <c:pt idx="14">
                  <c:v>6241</c:v>
                </c:pt>
                <c:pt idx="15">
                  <c:v>8676</c:v>
                </c:pt>
                <c:pt idx="16">
                  <c:v>5032</c:v>
                </c:pt>
                <c:pt idx="17">
                  <c:v>3093</c:v>
                </c:pt>
                <c:pt idx="18">
                  <c:v>4774</c:v>
                </c:pt>
                <c:pt idx="19">
                  <c:v>6917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D9FD-4DF7-831E-D242F690F0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87238272"/>
        <c:axId val="1287239952"/>
      </c:barChart>
      <c:catAx>
        <c:axId val="1287238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Fiscal Year </a:t>
                </a:r>
              </a:p>
            </c:rich>
          </c:tx>
          <c:layout>
            <c:manualLayout>
              <c:xMode val="edge"/>
              <c:yMode val="edge"/>
              <c:x val="0.50303310394252065"/>
              <c:y val="0.703602102050019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239952"/>
        <c:crosses val="autoZero"/>
        <c:auto val="1"/>
        <c:lblAlgn val="ctr"/>
        <c:lblOffset val="100"/>
        <c:noMultiLvlLbl val="0"/>
      </c:catAx>
      <c:valAx>
        <c:axId val="128723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Seats Created</a:t>
                </a:r>
              </a:p>
            </c:rich>
          </c:tx>
          <c:layout>
            <c:manualLayout>
              <c:xMode val="edge"/>
              <c:yMode val="edge"/>
              <c:x val="1.2369846174291505E-2"/>
              <c:y val="0.330310479482747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238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vert="horz"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0.32353</cdr:x>
      <cdr:y>0.89959</cdr:y>
    </cdr:from>
    <cdr:to>
      <cdr:x>0.70378</cdr:x>
      <cdr:y>0.95166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2963559-DEB3-DE40-BC22-F8F9B0DD4FBD}"/>
            </a:ext>
          </a:extLst>
        </cdr:cNvPr>
        <cdr:cNvSpPr txBox="1"/>
      </cdr:nvSpPr>
      <cdr:spPr>
        <a:xfrm xmlns:a="http://schemas.openxmlformats.org/drawingml/2006/main">
          <a:off x="2444750" y="3840163"/>
          <a:ext cx="2873375" cy="222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/>
            <a:t>District</a:t>
          </a:r>
        </a:p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0.8095</cdr:x>
      <cdr:y>0.19355</cdr:y>
    </cdr:from>
    <cdr:to>
      <cdr:x>0.90137</cdr:x>
      <cdr:y>0.20129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3FCDE47-8195-4E8A-805E-0E728234DE96}"/>
            </a:ext>
          </a:extLst>
        </cdr:cNvPr>
        <cdr:cNvSpPr txBox="1"/>
      </cdr:nvSpPr>
      <cdr:spPr>
        <a:xfrm xmlns:a="http://schemas.openxmlformats.org/drawingml/2006/main">
          <a:off x="8505190" y="1143000"/>
          <a:ext cx="96520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s</a:t>
          </a:r>
        </a:p>
      </cdr:txBody>
    </cdr:sp>
  </cdr:relSizeAnchor>
  <cdr:relSizeAnchor xmlns:cdr="http://schemas.openxmlformats.org/drawingml/2006/chartDrawing">
    <cdr:from>
      <cdr:x>0.05325</cdr:x>
      <cdr:y>0.84516</cdr:y>
    </cdr:from>
    <cdr:to>
      <cdr:x>0.87616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F052D74B-3F5C-4739-B469-883979C0937E}"/>
            </a:ext>
          </a:extLst>
        </cdr:cNvPr>
        <cdr:cNvSpPr txBox="1"/>
      </cdr:nvSpPr>
      <cdr:spPr>
        <a:xfrm xmlns:a="http://schemas.openxmlformats.org/drawingml/2006/main">
          <a:off x="559435" y="4991100"/>
          <a:ext cx="86461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*</a:t>
          </a:r>
          <a:r>
            <a:rPr lang="en-US" sz="1800" i="1" dirty="0"/>
            <a:t>DOE has provided no estimate of seats need in  proposed 2020-2024 Capital Plan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0.09293</cdr:x>
      <cdr:y>0.75259</cdr:y>
    </cdr:from>
    <cdr:to>
      <cdr:x>0.2617</cdr:x>
      <cdr:y>0.85284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AB88036-E210-A54D-8AE9-CF38DEAF7BBF}"/>
            </a:ext>
          </a:extLst>
        </cdr:cNvPr>
        <cdr:cNvSpPr txBox="1"/>
      </cdr:nvSpPr>
      <cdr:spPr>
        <a:xfrm xmlns:a="http://schemas.openxmlformats.org/drawingml/2006/main">
          <a:off x="898113" y="4759813"/>
          <a:ext cx="1631173" cy="63404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Bloomberg 1st</a:t>
          </a:r>
          <a:r>
            <a:rPr lang="en-US" sz="1400" b="1" baseline="0" dirty="0"/>
            <a:t> term: 58,071 Seats</a:t>
          </a:r>
        </a:p>
        <a:p xmlns:a="http://schemas.openxmlformats.org/drawingml/2006/main">
          <a:endParaRPr lang="en-US" sz="1200" b="1" dirty="0"/>
        </a:p>
      </cdr:txBody>
    </cdr:sp>
  </cdr:relSizeAnchor>
  <cdr:relSizeAnchor xmlns:cdr="http://schemas.openxmlformats.org/drawingml/2006/chartDrawing">
    <cdr:from>
      <cdr:x>0.2731</cdr:x>
      <cdr:y>0.7546</cdr:y>
    </cdr:from>
    <cdr:to>
      <cdr:x>0.44469</cdr:x>
      <cdr:y>0.85485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5093268-333C-D240-9B5B-C21B1094FC32}"/>
            </a:ext>
          </a:extLst>
        </cdr:cNvPr>
        <cdr:cNvSpPr txBox="1"/>
      </cdr:nvSpPr>
      <cdr:spPr>
        <a:xfrm xmlns:a="http://schemas.openxmlformats.org/drawingml/2006/main">
          <a:off x="2639470" y="4772513"/>
          <a:ext cx="1658359" cy="63404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Bloomberg 2nd</a:t>
          </a:r>
          <a:r>
            <a:rPr lang="en-US" sz="1400" b="1" baseline="0" dirty="0"/>
            <a:t> term</a:t>
          </a:r>
          <a:r>
            <a:rPr lang="en-US" sz="1200" b="1" baseline="0" dirty="0"/>
            <a:t>: </a:t>
          </a:r>
          <a:r>
            <a:rPr lang="en-US" sz="1400" b="1" baseline="0" dirty="0"/>
            <a:t>38,253 Seats</a:t>
          </a:r>
        </a:p>
        <a:p xmlns:a="http://schemas.openxmlformats.org/drawingml/2006/main">
          <a:endParaRPr lang="en-US" sz="1200" b="1" dirty="0"/>
        </a:p>
      </cdr:txBody>
    </cdr:sp>
  </cdr:relSizeAnchor>
  <cdr:relSizeAnchor xmlns:cdr="http://schemas.openxmlformats.org/drawingml/2006/chartDrawing">
    <cdr:from>
      <cdr:x>0.4546</cdr:x>
      <cdr:y>0.75713</cdr:y>
    </cdr:from>
    <cdr:to>
      <cdr:x>0.63182</cdr:x>
      <cdr:y>0.85738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4EC8158B-9471-B448-BB37-B4B3C44EFDC4}"/>
            </a:ext>
          </a:extLst>
        </cdr:cNvPr>
        <cdr:cNvSpPr txBox="1"/>
      </cdr:nvSpPr>
      <cdr:spPr>
        <a:xfrm xmlns:a="http://schemas.openxmlformats.org/drawingml/2006/main">
          <a:off x="4393601" y="4788544"/>
          <a:ext cx="1712731" cy="63404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Bloomberg 3rd </a:t>
          </a:r>
          <a:r>
            <a:rPr lang="en-US" sz="1400" b="1" baseline="0" dirty="0"/>
            <a:t>term: 44,945 Seats</a:t>
          </a:r>
        </a:p>
        <a:p xmlns:a="http://schemas.openxmlformats.org/drawingml/2006/main">
          <a:endParaRPr lang="en-US" sz="1200" b="1" dirty="0"/>
        </a:p>
      </cdr:txBody>
    </cdr:sp>
  </cdr:relSizeAnchor>
  <cdr:relSizeAnchor xmlns:cdr="http://schemas.openxmlformats.org/drawingml/2006/chartDrawing">
    <cdr:from>
      <cdr:x>0.64541</cdr:x>
      <cdr:y>0.75713</cdr:y>
    </cdr:from>
    <cdr:to>
      <cdr:x>0.81419</cdr:x>
      <cdr:y>0.85738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4EC8158B-9471-B448-BB37-B4B3C44EFDC4}"/>
            </a:ext>
          </a:extLst>
        </cdr:cNvPr>
        <cdr:cNvSpPr txBox="1"/>
      </cdr:nvSpPr>
      <cdr:spPr>
        <a:xfrm xmlns:a="http://schemas.openxmlformats.org/drawingml/2006/main">
          <a:off x="6237723" y="4788544"/>
          <a:ext cx="1631173" cy="63404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de Blasio 1st</a:t>
          </a:r>
          <a:r>
            <a:rPr lang="en-US" sz="1400" b="1" baseline="0" dirty="0"/>
            <a:t> term: </a:t>
          </a:r>
        </a:p>
        <a:p xmlns:a="http://schemas.openxmlformats.org/drawingml/2006/main">
          <a:pPr algn="ctr"/>
          <a:r>
            <a:rPr lang="en-US" sz="1400" b="1" baseline="0" dirty="0"/>
            <a:t>35,507 Seats</a:t>
          </a:r>
        </a:p>
        <a:p xmlns:a="http://schemas.openxmlformats.org/drawingml/2006/main">
          <a:endParaRPr lang="en-US" sz="1200" b="1" dirty="0"/>
        </a:p>
      </cdr:txBody>
    </cdr:sp>
  </cdr:relSizeAnchor>
  <cdr:relSizeAnchor xmlns:cdr="http://schemas.openxmlformats.org/drawingml/2006/chartDrawing">
    <cdr:from>
      <cdr:x>0.82384</cdr:x>
      <cdr:y>0.75713</cdr:y>
    </cdr:from>
    <cdr:to>
      <cdr:x>0.99262</cdr:x>
      <cdr:y>0.85738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EB97409-F6AC-2C4E-AB90-6CA64DB7C711}"/>
            </a:ext>
          </a:extLst>
        </cdr:cNvPr>
        <cdr:cNvSpPr txBox="1"/>
      </cdr:nvSpPr>
      <cdr:spPr>
        <a:xfrm xmlns:a="http://schemas.openxmlformats.org/drawingml/2006/main">
          <a:off x="7962187" y="4788544"/>
          <a:ext cx="1631173" cy="63404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de Blasio 2nd term: </a:t>
          </a:r>
        </a:p>
        <a:p xmlns:a="http://schemas.openxmlformats.org/drawingml/2006/main">
          <a:pPr algn="ctr"/>
          <a:r>
            <a:rPr lang="en-US" sz="1400" b="1" baseline="0" dirty="0"/>
            <a:t>19,816 Seats</a:t>
          </a:r>
        </a:p>
        <a:p xmlns:a="http://schemas.openxmlformats.org/drawingml/2006/main">
          <a:endParaRPr lang="en-US" sz="1200" b="1" dirty="0"/>
        </a:p>
      </cdr:txBody>
    </cdr:sp>
  </cdr:relSizeAnchor>
  <cdr:relSizeAnchor xmlns:cdr="http://schemas.openxmlformats.org/drawingml/2006/chartDrawing">
    <cdr:from>
      <cdr:x>0.25575</cdr:x>
      <cdr:y>0.0774</cdr:y>
    </cdr:from>
    <cdr:to>
      <cdr:x>0.95195</cdr:x>
      <cdr:y>0.14244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DFB63060-417A-6349-9901-19DBAA589E0D}"/>
            </a:ext>
          </a:extLst>
        </cdr:cNvPr>
        <cdr:cNvSpPr txBox="1"/>
      </cdr:nvSpPr>
      <cdr:spPr>
        <a:xfrm xmlns:a="http://schemas.openxmlformats.org/drawingml/2006/main">
          <a:off x="2838732" y="446285"/>
          <a:ext cx="7727681" cy="3750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0.7302</cdr:x>
      <cdr:y>0.79128</cdr:y>
    </cdr:from>
    <cdr:to>
      <cdr:x>1</cdr:x>
      <cdr:y>0.84277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96ABDDCC-467D-024E-843A-DA889CB8BEB4}"/>
            </a:ext>
          </a:extLst>
        </cdr:cNvPr>
        <cdr:cNvSpPr txBox="1"/>
      </cdr:nvSpPr>
      <cdr:spPr>
        <a:xfrm xmlns:a="http://schemas.openxmlformats.org/drawingml/2006/main">
          <a:off x="8091164" y="4763360"/>
          <a:ext cx="2989586" cy="309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0.03037</cdr:x>
      <cdr:y>0.88106</cdr:y>
    </cdr:from>
    <cdr:to>
      <cdr:x>0.9897</cdr:x>
      <cdr:y>0.99367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9E88AC4D-5651-2A41-B697-7EDAD92709F4}"/>
            </a:ext>
          </a:extLst>
        </cdr:cNvPr>
        <cdr:cNvSpPr txBox="1"/>
      </cdr:nvSpPr>
      <cdr:spPr>
        <a:xfrm xmlns:a="http://schemas.openxmlformats.org/drawingml/2006/main">
          <a:off x="336551" y="5303804"/>
          <a:ext cx="10630068" cy="677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*Seats</a:t>
          </a:r>
          <a:r>
            <a:rPr lang="en-US" sz="1100" baseline="0" dirty="0"/>
            <a:t> created include </a:t>
          </a:r>
          <a:r>
            <a:rPr lang="en-US" sz="1100" dirty="0"/>
            <a:t>PreK to 12 </a:t>
          </a:r>
          <a:r>
            <a:rPr lang="en-US" sz="1100" baseline="0" dirty="0"/>
            <a:t>gained from school construction as well as from </a:t>
          </a:r>
          <a:r>
            <a:rPr lang="en-US" sz="1100" baseline="0"/>
            <a:t>classroom conversions</a:t>
          </a:r>
          <a:r>
            <a:rPr lang="en-US" sz="1100" baseline="0" dirty="0"/>
            <a:t>.  Figures do not take into account seats lost through lapsed leases, TCU removal or replacement of annexes.  All data from Mayor's Management Reports for FY 2002-2019;  FY 2020-2021 are targets from proposed 2020-2024 Capital Plan, page 17. 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A3543-4C03-184E-9C0D-0411B2CA6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A9528-12BD-2942-A89B-D378599EA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03FDC-5F40-F94A-8E03-56FE40975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AD3A-7152-BA40-B898-F08A6810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7208B-A3C9-B844-916E-3C7D0431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0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EA104-C342-734A-9BF8-D9E326FE7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39791-4DA4-124D-80E1-3329568CB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E9B80-5F67-C14D-BD2C-CAA1222C7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00A44-B97A-C440-BC23-39ED4742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795F5-4820-0148-9669-CA866765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974669-46C5-E84C-B0D2-65AD79229F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58F66-74DA-3443-B4C1-C380F991E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DAD20-61A7-CC46-BED6-CF0629A7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D0AB1-E086-6C40-BDBC-68BD3A33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372BE-9DA2-C14B-9227-BC60ECAC5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5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53C77-3BDC-634F-AE1B-0EC7A56F1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32EE6-E448-2D44-9BF6-D013074E6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B0C1C-0B38-0A48-BB17-2B10CF4D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1D58C-83A1-CB4B-AC63-F96BE23C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D75A8-26A2-9244-AEC9-EF85857A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7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BA9FB-CF34-A24F-8A27-64115CD7B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55201-8D68-5445-ABE7-155DDDC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5895C-677A-5546-963E-5A4787137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E7BEF-AF2E-4F42-A049-5D9DE32F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1B4C8-0397-8541-BF92-CB53FB7E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1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22697-4B12-7D4B-A0CA-01EABFDB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6D50E-59B1-234C-9AF1-108782012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6DA5D-4A64-8441-9D87-73A238EFB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5AE67-CC47-4645-92C8-2E683650E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FB634-7916-CE47-99DA-E52A8852D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BA02E-F690-C647-94D1-281A4202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AA90D-0DCE-4D41-94B0-BD1DF5E03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E1B4A-DC5B-6B48-9BB9-A0E398486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4FACC-8DC6-6542-B352-0C354AAC6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643B9-1743-7D4F-BF1B-5A2BFDD6B6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DA9298-311C-1A4D-95D1-5F77A7955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559C20-CA77-1B4D-87F4-8600F57C3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DA226-99B1-8D42-B33F-2390E594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FC61A6-A524-C745-93FD-230D98D0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3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926A-B03C-844E-B0F5-DC1F4F33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F0388E-DBBE-CA4F-AF04-1424D119D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3B551-5E16-8D4F-9E6A-ABF17695C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BBCE8-2AB0-3C4E-8122-0A62D1333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4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95D17C-7008-054C-9889-8A06FBFF3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FDED37-E5F3-3D48-96CF-C566FFDD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1BB6F-B0CF-2E49-A083-45EB1496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5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5866-104B-9147-B58C-E96CBB222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BB92C-78A2-984D-8DAB-C26060BC5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506E9-C7BC-AF43-901E-88D57646B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F6D71-1A9F-6E48-9C73-DC50E5B50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F79C4-1335-754B-9D15-9639FE28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662EE-F32F-BB45-95AB-C2AD8D76C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7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A1A18-C81E-4448-9CE9-F144B96C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F3D4B-B9B0-6249-934B-9791A56DB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7F63E-2F46-F44E-8BF7-A79B56B30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3A66D-891A-BA48-A65E-1DA4568E5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860EC-4F8D-714B-AB4C-4B19A65A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5C59A-D101-6E4D-81AC-98005BAB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2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43083-9CD8-E745-92C3-12A504415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66306-ADFC-4A4D-A774-AB67C7081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2BF1C-0A63-2944-98FE-D0C9757E0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567D2-7060-994A-AB19-89C8F14907AA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3A778-088D-B849-86FE-8041302A3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0BC7E-45BD-C341-A1D9-6131A5D2BF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9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9992-BDCB-6741-978E-D46B31C1D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1137" y="214050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Issues with new five year capital plan 2020-2024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467F2-78E4-EF49-90E5-91DB3A3F5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775" y="4190999"/>
            <a:ext cx="10372725" cy="2098675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Leonie </a:t>
            </a:r>
            <a:r>
              <a:rPr lang="en-US" sz="3200" dirty="0" err="1"/>
              <a:t>Haimson</a:t>
            </a:r>
            <a:endParaRPr lang="en-US" sz="3200" dirty="0"/>
          </a:p>
          <a:p>
            <a:pPr algn="l"/>
            <a:r>
              <a:rPr lang="en-US" sz="3200" dirty="0"/>
              <a:t>Class Size Matters</a:t>
            </a:r>
          </a:p>
          <a:p>
            <a:pPr algn="l"/>
            <a:r>
              <a:rPr lang="en-US" sz="3200" dirty="0">
                <a:hlinkClick r:id="rId2"/>
              </a:rPr>
              <a:t>www.classsizematters.org</a:t>
            </a:r>
            <a:endParaRPr lang="en-US" sz="3200" dirty="0"/>
          </a:p>
          <a:p>
            <a:pPr algn="l"/>
            <a:r>
              <a:rPr lang="en-US" sz="3200" dirty="0"/>
              <a:t>1.15. 18</a:t>
            </a:r>
          </a:p>
        </p:txBody>
      </p:sp>
    </p:spTree>
    <p:extLst>
      <p:ext uri="{BB962C8B-B14F-4D97-AF65-F5344CB8AC3E}">
        <p14:creationId xmlns:p14="http://schemas.microsoft.com/office/powerpoint/2010/main" val="163378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BBA0-38B3-4650-8162-68BD122D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new five-year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2D3E2-C0C6-44A6-B369-7FB47D8FD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 funding for replacement seats – even though SCA is removing TCUs, replacing annexes and losing leases every year </a:t>
            </a:r>
          </a:p>
          <a:p>
            <a:endParaRPr lang="en-US" dirty="0"/>
          </a:p>
          <a:p>
            <a:r>
              <a:rPr lang="en-US" dirty="0"/>
              <a:t>No new funding in the category called class size reduction</a:t>
            </a:r>
          </a:p>
          <a:p>
            <a:endParaRPr lang="en-US" dirty="0"/>
          </a:p>
          <a:p>
            <a:r>
              <a:rPr lang="en-US" dirty="0"/>
              <a:t>Very backloaded so that 50,000 of 57,000 seats in the plan will not be completed until 2024 or later</a:t>
            </a:r>
          </a:p>
          <a:p>
            <a:endParaRPr lang="en-US" dirty="0"/>
          </a:p>
          <a:p>
            <a:r>
              <a:rPr lang="en-US" dirty="0"/>
              <a:t>DOE provides NO estimate for the need for new seats – for first time in a proposed capital plan since 2011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4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730F58-E4CD-9549-8DF1-1A2BD583361A}"/>
              </a:ext>
            </a:extLst>
          </p:cNvPr>
          <p:cNvGraphicFramePr>
            <a:graphicFrameLocks/>
          </p:cNvGraphicFramePr>
          <p:nvPr/>
        </p:nvGraphicFramePr>
        <p:xfrm>
          <a:off x="1448594" y="651669"/>
          <a:ext cx="9869646" cy="555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7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AA8C8E9-7AE2-014F-9872-B8045FB8E1EB}"/>
              </a:ext>
            </a:extLst>
          </p:cNvPr>
          <p:cNvGraphicFramePr>
            <a:graphicFrameLocks/>
          </p:cNvGraphicFramePr>
          <p:nvPr/>
        </p:nvGraphicFramePr>
        <p:xfrm>
          <a:off x="682625" y="344805"/>
          <a:ext cx="9944735" cy="562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9478C06-818B-4378-B8E4-032FCD902B68}"/>
              </a:ext>
            </a:extLst>
          </p:cNvPr>
          <p:cNvSpPr txBox="1"/>
          <p:nvPr/>
        </p:nvSpPr>
        <p:spPr>
          <a:xfrm>
            <a:off x="1727200" y="5974080"/>
            <a:ext cx="1063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DOE has provided no estimate of seats need in proposed 2020-2024 Capital Plan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7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6425F50-1F8D-E248-8BB9-6BACDA792C71}"/>
              </a:ext>
            </a:extLst>
          </p:cNvPr>
          <p:cNvGraphicFramePr>
            <a:graphicFrameLocks/>
          </p:cNvGraphicFramePr>
          <p:nvPr/>
        </p:nvGraphicFramePr>
        <p:xfrm>
          <a:off x="842645" y="476250"/>
          <a:ext cx="10506709" cy="590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14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851260-0280-E34F-A180-FFBE806431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860125"/>
              </p:ext>
            </p:extLst>
          </p:nvPr>
        </p:nvGraphicFramePr>
        <p:xfrm>
          <a:off x="555625" y="419100"/>
          <a:ext cx="1108075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25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Issues with new five year capital plan 2020-2024 </vt:lpstr>
      <vt:lpstr>Problems with new five-year plan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NYC class size data and trends</dc:title>
  <dc:creator>Patrick Nevada</dc:creator>
  <cp:lastModifiedBy>leonie haimson</cp:lastModifiedBy>
  <cp:revision>128</cp:revision>
  <cp:lastPrinted>2019-02-08T18:53:54Z</cp:lastPrinted>
  <dcterms:created xsi:type="dcterms:W3CDTF">2018-11-16T17:02:11Z</dcterms:created>
  <dcterms:modified xsi:type="dcterms:W3CDTF">2019-05-22T17:46:24Z</dcterms:modified>
</cp:coreProperties>
</file>