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1" r:id="rId3"/>
    <p:sldId id="313" r:id="rId4"/>
    <p:sldId id="314" r:id="rId5"/>
    <p:sldId id="315" r:id="rId6"/>
    <p:sldId id="263" r:id="rId7"/>
    <p:sldId id="259" r:id="rId8"/>
    <p:sldId id="316" r:id="rId9"/>
    <p:sldId id="317" r:id="rId10"/>
    <p:sldId id="265" r:id="rId11"/>
    <p:sldId id="318" r:id="rId12"/>
    <p:sldId id="267" r:id="rId13"/>
    <p:sldId id="319" r:id="rId14"/>
    <p:sldId id="269" r:id="rId15"/>
    <p:sldId id="320" r:id="rId16"/>
    <p:sldId id="322" r:id="rId17"/>
    <p:sldId id="30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73"/>
    <p:restoredTop sz="94689"/>
  </p:normalViewPr>
  <p:slideViewPr>
    <p:cSldViewPr snapToGrid="0" snapToObjects="1">
      <p:cViewPr varScale="1">
        <p:scale>
          <a:sx n="76" d="100"/>
          <a:sy n="76" d="100"/>
        </p:scale>
        <p:origin x="224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D28%20Class%20Size%20Data%20Calculatio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D28%20Class%20Size%20Data%20Calculation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D28%20Class%20Size%20Data%20Calculation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D28%20Class%20Size%20Data%20Calculation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D28%20Class%20Size%20Data%20Calculation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D28%20Class%20Size%20Data%20Calculation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D28%20Class%20Size%20Data%20Calculation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D28%20Class%20Size%20Data%20Calculation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320374015748033E-2"/>
                  <c:y val="2.4577575342847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13-354A-BBAD-E47C206A83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Sheet1!$B$2:$M$2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</c:strCache>
            </c:strRef>
          </c:cat>
          <c:val>
            <c:numRef>
              <c:f>Sheet1!$B$3:$M$3</c:f>
              <c:numCache>
                <c:formatCode>General</c:formatCode>
                <c:ptCount val="12"/>
                <c:pt idx="0">
                  <c:v>20.7</c:v>
                </c:pt>
                <c:pt idx="1">
                  <c:v>20.5</c:v>
                </c:pt>
                <c:pt idx="2">
                  <c:v>20.3</c:v>
                </c:pt>
                <c:pt idx="3">
                  <c:v>20.100000000000001</c:v>
                </c:pt>
                <c:pt idx="4">
                  <c:v>19.899999999999999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2F-384A-A322-8DD6864E0CA6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3987040682414699E-2"/>
                  <c:y val="-1.72043027399932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13-354A-BBAD-E47C206A83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Sheet1!$B$2:$M$2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</c:strCache>
            </c:strRef>
          </c:cat>
          <c:val>
            <c:numRef>
              <c:f>Sheet1!$B$4:$M$4</c:f>
              <c:numCache>
                <c:formatCode>General</c:formatCode>
                <c:ptCount val="12"/>
                <c:pt idx="0">
                  <c:v>20.9</c:v>
                </c:pt>
                <c:pt idx="1">
                  <c:v>21.4</c:v>
                </c:pt>
                <c:pt idx="2">
                  <c:v>22.1</c:v>
                </c:pt>
                <c:pt idx="3">
                  <c:v>22.9</c:v>
                </c:pt>
                <c:pt idx="4">
                  <c:v>23.9</c:v>
                </c:pt>
                <c:pt idx="5">
                  <c:v>24.5</c:v>
                </c:pt>
                <c:pt idx="6" formatCode="0.0">
                  <c:v>24.86</c:v>
                </c:pt>
                <c:pt idx="7" formatCode="0.0">
                  <c:v>24.70293504689128</c:v>
                </c:pt>
                <c:pt idx="8">
                  <c:v>24.6</c:v>
                </c:pt>
                <c:pt idx="9">
                  <c:v>24.2</c:v>
                </c:pt>
                <c:pt idx="10" formatCode="0.0">
                  <c:v>24</c:v>
                </c:pt>
                <c:pt idx="11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2F-384A-A322-8DD6864E0CA6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D28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Sheet1!$B$2:$M$2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</c:strCache>
            </c:strRef>
          </c:cat>
          <c:val>
            <c:numRef>
              <c:f>Sheet1!$B$5:$M$5</c:f>
              <c:numCache>
                <c:formatCode>General</c:formatCode>
                <c:ptCount val="12"/>
                <c:pt idx="0">
                  <c:v>21.6</c:v>
                </c:pt>
                <c:pt idx="1">
                  <c:v>22.3</c:v>
                </c:pt>
                <c:pt idx="2">
                  <c:v>22.8</c:v>
                </c:pt>
                <c:pt idx="3">
                  <c:v>23.8</c:v>
                </c:pt>
                <c:pt idx="4">
                  <c:v>25</c:v>
                </c:pt>
                <c:pt idx="5">
                  <c:v>26.1</c:v>
                </c:pt>
                <c:pt idx="6">
                  <c:v>26.1</c:v>
                </c:pt>
                <c:pt idx="7" formatCode="0.0">
                  <c:v>26.078571428571429</c:v>
                </c:pt>
                <c:pt idx="8">
                  <c:v>25.9</c:v>
                </c:pt>
                <c:pt idx="9" formatCode="0.0">
                  <c:v>25.614485981308412</c:v>
                </c:pt>
                <c:pt idx="10" formatCode="0.0">
                  <c:v>25.249411764705883</c:v>
                </c:pt>
                <c:pt idx="11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2F-384A-A322-8DD6864E0CA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718728303"/>
        <c:axId val="718729983"/>
      </c:lineChart>
      <c:catAx>
        <c:axId val="718728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729983"/>
        <c:crosses val="autoZero"/>
        <c:auto val="1"/>
        <c:lblAlgn val="ctr"/>
        <c:lblOffset val="100"/>
        <c:noMultiLvlLbl val="0"/>
      </c:catAx>
      <c:valAx>
        <c:axId val="718729983"/>
        <c:scaling>
          <c:orientation val="minMax"/>
          <c:min val="19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18728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Sheet1!$A$43</c:f>
              <c:strCache>
                <c:ptCount val="1"/>
                <c:pt idx="0">
                  <c:v>Grades 1-3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Sheet1!$B$42:$C$42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Sheet1!$B$43:$C$43</c:f>
              <c:numCache>
                <c:formatCode>General</c:formatCode>
                <c:ptCount val="2"/>
                <c:pt idx="0">
                  <c:v>0</c:v>
                </c:pt>
                <c:pt idx="1">
                  <c:v>1919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F7-0946-B8E9-5DC9A501A7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8851631"/>
        <c:axId val="718853311"/>
      </c:barChart>
      <c:catAx>
        <c:axId val="718851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853311"/>
        <c:crosses val="autoZero"/>
        <c:auto val="1"/>
        <c:lblAlgn val="ctr"/>
        <c:lblOffset val="100"/>
        <c:noMultiLvlLbl val="0"/>
      </c:catAx>
      <c:valAx>
        <c:axId val="71885331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18851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'Gr. 4-8 - 30 or more'!$B$3:$C$3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'Gr. 4-8 - 30 or more'!$B$4:$C$4</c:f>
              <c:numCache>
                <c:formatCode>#,##0</c:formatCode>
                <c:ptCount val="2"/>
                <c:pt idx="0">
                  <c:v>83055</c:v>
                </c:pt>
                <c:pt idx="1">
                  <c:v>115903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86-F94E-BBB6-2ED7AE2F9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039232"/>
        <c:axId val="236040912"/>
      </c:barChart>
      <c:catAx>
        <c:axId val="23603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40912"/>
        <c:crosses val="autoZero"/>
        <c:auto val="1"/>
        <c:lblAlgn val="ctr"/>
        <c:lblOffset val="100"/>
        <c:noMultiLvlLbl val="0"/>
      </c:catAx>
      <c:valAx>
        <c:axId val="2360409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3603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Sheet1!$A$46</c:f>
              <c:strCache>
                <c:ptCount val="1"/>
                <c:pt idx="0">
                  <c:v>Grades 4-8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Sheet1!$B$45:$C$45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Sheet1!$B$46:$C$46</c:f>
              <c:numCache>
                <c:formatCode>General</c:formatCode>
                <c:ptCount val="2"/>
                <c:pt idx="0">
                  <c:v>1894</c:v>
                </c:pt>
                <c:pt idx="1">
                  <c:v>5580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FB-0543-967C-42F303E11F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8421167"/>
        <c:axId val="368212911"/>
      </c:barChart>
      <c:catAx>
        <c:axId val="368421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8212911"/>
        <c:crosses val="autoZero"/>
        <c:auto val="1"/>
        <c:lblAlgn val="ctr"/>
        <c:lblOffset val="100"/>
        <c:noMultiLvlLbl val="0"/>
      </c:catAx>
      <c:valAx>
        <c:axId val="36821291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8421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886278171933926E-2"/>
          <c:y val="5.166957069133294E-2"/>
          <c:w val="0.9572868641939255"/>
          <c:h val="0.74515663771189533"/>
        </c:manualLayout>
      </c:layout>
      <c:lineChart>
        <c:grouping val="standar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Sheet1!$B$9:$M$9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Sheet1!$B$10:$M$10</c:f>
              <c:numCache>
                <c:formatCode>General</c:formatCode>
                <c:ptCount val="12"/>
                <c:pt idx="0">
                  <c:v>24.8</c:v>
                </c:pt>
                <c:pt idx="1">
                  <c:v>24.6</c:v>
                </c:pt>
                <c:pt idx="2">
                  <c:v>23.8</c:v>
                </c:pt>
                <c:pt idx="3">
                  <c:v>23.3</c:v>
                </c:pt>
                <c:pt idx="4">
                  <c:v>22.9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E7-7145-8BEA-2D7E164E5CC6}"/>
            </c:ext>
          </c:extLst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Sheet1!$B$9:$M$9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Sheet1!$B$11:$M$11</c:f>
              <c:numCache>
                <c:formatCode>General</c:formatCode>
                <c:ptCount val="12"/>
                <c:pt idx="0">
                  <c:v>25.1</c:v>
                </c:pt>
                <c:pt idx="1">
                  <c:v>25.3</c:v>
                </c:pt>
                <c:pt idx="2">
                  <c:v>25.8</c:v>
                </c:pt>
                <c:pt idx="3">
                  <c:v>26.3</c:v>
                </c:pt>
                <c:pt idx="4">
                  <c:v>26.6</c:v>
                </c:pt>
                <c:pt idx="5">
                  <c:v>26.7</c:v>
                </c:pt>
                <c:pt idx="6">
                  <c:v>26.8</c:v>
                </c:pt>
                <c:pt idx="7" formatCode="0.0">
                  <c:v>26.662623389660364</c:v>
                </c:pt>
                <c:pt idx="8">
                  <c:v>26.7</c:v>
                </c:pt>
                <c:pt idx="9">
                  <c:v>26.6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E7-7145-8BEA-2D7E164E5CC6}"/>
            </c:ext>
          </c:extLst>
        </c:ser>
        <c:ser>
          <c:idx val="2"/>
          <c:order val="2"/>
          <c:tx>
            <c:strRef>
              <c:f>Sheet1!$A$12</c:f>
              <c:strCache>
                <c:ptCount val="1"/>
                <c:pt idx="0">
                  <c:v>D28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Sheet1!$B$9:$M$9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Sheet1!$B$12:$M$12</c:f>
              <c:numCache>
                <c:formatCode>General</c:formatCode>
                <c:ptCount val="12"/>
                <c:pt idx="0">
                  <c:v>25.4</c:v>
                </c:pt>
                <c:pt idx="1">
                  <c:v>25.4</c:v>
                </c:pt>
                <c:pt idx="2">
                  <c:v>26.9</c:v>
                </c:pt>
                <c:pt idx="3">
                  <c:v>27.3</c:v>
                </c:pt>
                <c:pt idx="4">
                  <c:v>27.8</c:v>
                </c:pt>
                <c:pt idx="5">
                  <c:v>27.6</c:v>
                </c:pt>
                <c:pt idx="6">
                  <c:v>28.6</c:v>
                </c:pt>
                <c:pt idx="7" formatCode="0.0">
                  <c:v>28.487745098039216</c:v>
                </c:pt>
                <c:pt idx="8">
                  <c:v>28.1</c:v>
                </c:pt>
                <c:pt idx="9" formatCode="0.0">
                  <c:v>28.149184149184148</c:v>
                </c:pt>
                <c:pt idx="10" formatCode="0.0">
                  <c:v>28.399543378995435</c:v>
                </c:pt>
                <c:pt idx="11">
                  <c:v>28.3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3E7-7145-8BEA-2D7E164E5CC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85724767"/>
        <c:axId val="632671983"/>
      </c:lineChart>
      <c:catAx>
        <c:axId val="685724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671983"/>
        <c:crosses val="autoZero"/>
        <c:auto val="1"/>
        <c:lblAlgn val="ctr"/>
        <c:lblOffset val="100"/>
        <c:noMultiLvlLbl val="0"/>
      </c:catAx>
      <c:valAx>
        <c:axId val="632671983"/>
        <c:scaling>
          <c:orientation val="minMax"/>
          <c:min val="22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85724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561515748031497E-3"/>
          <c:y val="5.1519546627989674E-2"/>
          <c:w val="0.93973119739342925"/>
          <c:h val="0.76641065558623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Sheet1!$B$14</c:f>
              <c:strCache>
                <c:ptCount val="1"/>
                <c:pt idx="0">
                  <c:v>NYC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Sheet1!$A$15:$A$26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Sheet1!$B$15:$B$26</c:f>
              <c:numCache>
                <c:formatCode>0.0</c:formatCode>
                <c:ptCount val="12"/>
                <c:pt idx="0">
                  <c:v>23.285310734463277</c:v>
                </c:pt>
                <c:pt idx="1">
                  <c:v>23.864337101747175</c:v>
                </c:pt>
                <c:pt idx="2">
                  <c:v>24.82139646388972</c:v>
                </c:pt>
                <c:pt idx="3">
                  <c:v>24.791919805589309</c:v>
                </c:pt>
                <c:pt idx="4">
                  <c:v>25.784881784881787</c:v>
                </c:pt>
                <c:pt idx="5">
                  <c:v>26.524603174603175</c:v>
                </c:pt>
                <c:pt idx="6">
                  <c:v>26.913978494623656</c:v>
                </c:pt>
                <c:pt idx="7">
                  <c:v>25.593628928110203</c:v>
                </c:pt>
                <c:pt idx="8">
                  <c:v>26.105962933118452</c:v>
                </c:pt>
                <c:pt idx="9">
                  <c:v>23.635301353013531</c:v>
                </c:pt>
                <c:pt idx="10">
                  <c:v>24.895230330207909</c:v>
                </c:pt>
                <c:pt idx="11">
                  <c:v>26.839229968782519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9-1247-80E5-EBA86701F741}"/>
            </c:ext>
          </c:extLst>
        </c:ser>
        <c:ser>
          <c:idx val="1"/>
          <c:order val="1"/>
          <c:tx>
            <c:strRef>
              <c:f>Sheet1!$C$14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Sheet1!$A$15:$A$26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Sheet1!$C$15:$C$26</c:f>
              <c:numCache>
                <c:formatCode>0.0</c:formatCode>
                <c:ptCount val="12"/>
                <c:pt idx="0">
                  <c:v>19.033339439457777</c:v>
                </c:pt>
                <c:pt idx="1">
                  <c:v>19.713748354335152</c:v>
                </c:pt>
                <c:pt idx="2">
                  <c:v>20.325109963664179</c:v>
                </c:pt>
                <c:pt idx="3">
                  <c:v>20.906702723585088</c:v>
                </c:pt>
                <c:pt idx="4">
                  <c:v>21.456433224755699</c:v>
                </c:pt>
                <c:pt idx="5">
                  <c:v>22.081556767476449</c:v>
                </c:pt>
                <c:pt idx="6">
                  <c:v>22.388121546961326</c:v>
                </c:pt>
                <c:pt idx="7">
                  <c:v>20.646695375397865</c:v>
                </c:pt>
                <c:pt idx="8">
                  <c:v>20.584360554699536</c:v>
                </c:pt>
                <c:pt idx="9">
                  <c:v>20.551371115173673</c:v>
                </c:pt>
                <c:pt idx="10">
                  <c:v>20.509986382206083</c:v>
                </c:pt>
                <c:pt idx="11">
                  <c:v>20.644137525712608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29-1247-80E5-EBA86701F741}"/>
            </c:ext>
          </c:extLst>
        </c:ser>
        <c:ser>
          <c:idx val="2"/>
          <c:order val="2"/>
          <c:tx>
            <c:strRef>
              <c:f>Sheet1!$D$14</c:f>
              <c:strCache>
                <c:ptCount val="1"/>
                <c:pt idx="0">
                  <c:v>D28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Sheet1!$A$15:$A$26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Sheet1!$D$15:$D$26</c:f>
              <c:numCache>
                <c:formatCode>0.0</c:formatCode>
                <c:ptCount val="12"/>
                <c:pt idx="0">
                  <c:v>22.9</c:v>
                </c:pt>
                <c:pt idx="1">
                  <c:v>26</c:v>
                </c:pt>
                <c:pt idx="2">
                  <c:v>26.4</c:v>
                </c:pt>
                <c:pt idx="3">
                  <c:v>27.3</c:v>
                </c:pt>
                <c:pt idx="4">
                  <c:v>27.2</c:v>
                </c:pt>
                <c:pt idx="5">
                  <c:v>27.9</c:v>
                </c:pt>
                <c:pt idx="6">
                  <c:v>28</c:v>
                </c:pt>
                <c:pt idx="7">
                  <c:v>27.8</c:v>
                </c:pt>
                <c:pt idx="8">
                  <c:v>28.7</c:v>
                </c:pt>
                <c:pt idx="9">
                  <c:v>27.8</c:v>
                </c:pt>
                <c:pt idx="10">
                  <c:v>27.8</c:v>
                </c:pt>
                <c:pt idx="11">
                  <c:v>29.1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29-1247-80E5-EBA86701F74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4129615"/>
        <c:axId val="684130431"/>
      </c:barChart>
      <c:catAx>
        <c:axId val="684129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130431"/>
        <c:crosses val="autoZero"/>
        <c:auto val="1"/>
        <c:lblAlgn val="ctr"/>
        <c:lblOffset val="100"/>
        <c:noMultiLvlLbl val="0"/>
      </c:catAx>
      <c:valAx>
        <c:axId val="68413043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684129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'30 or more '!$B$6:$B$9</c:f>
              <c:strCache>
                <c:ptCount val="4"/>
                <c:pt idx="0">
                  <c:v>K-3</c:v>
                </c:pt>
                <c:pt idx="1">
                  <c:v>Grade 4-8</c:v>
                </c:pt>
                <c:pt idx="2">
                  <c:v>High School (Minimum)</c:v>
                </c:pt>
                <c:pt idx="3">
                  <c:v>Total</c:v>
                </c:pt>
              </c:strCache>
            </c:strRef>
          </c:cat>
          <c:val>
            <c:numRef>
              <c:f>'30 or more '!$C$6:$C$9</c:f>
              <c:numCache>
                <c:formatCode>_(* #,##0_);_(* \(#,##0\);_(* "-"??_);_(@_)</c:formatCode>
                <c:ptCount val="4"/>
                <c:pt idx="0">
                  <c:v>37837</c:v>
                </c:pt>
                <c:pt idx="1">
                  <c:v>115903</c:v>
                </c:pt>
                <c:pt idx="2">
                  <c:v>182425</c:v>
                </c:pt>
                <c:pt idx="3">
                  <c:v>336165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C9-B24C-8C63-15BB251E2C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6668304"/>
        <c:axId val="248357744"/>
      </c:barChart>
      <c:catAx>
        <c:axId val="24666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357744"/>
        <c:crosses val="autoZero"/>
        <c:auto val="1"/>
        <c:lblAlgn val="ctr"/>
        <c:lblOffset val="100"/>
        <c:noMultiLvlLbl val="0"/>
      </c:catAx>
      <c:valAx>
        <c:axId val="2483577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24666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Sheet1!$B$29</c:f>
              <c:strCache>
                <c:ptCount val="1"/>
                <c:pt idx="0">
                  <c:v>#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Sheet1!$A$30:$A$32</c:f>
              <c:strCache>
                <c:ptCount val="3"/>
                <c:pt idx="0">
                  <c:v>grades K-3</c:v>
                </c:pt>
                <c:pt idx="1">
                  <c:v>grades 4-8</c:v>
                </c:pt>
                <c:pt idx="2">
                  <c:v>HS (min)</c:v>
                </c:pt>
              </c:strCache>
            </c:strRef>
          </c:cat>
          <c:val>
            <c:numRef>
              <c:f>Sheet1!$B$30:$B$32</c:f>
              <c:numCache>
                <c:formatCode>General</c:formatCode>
                <c:ptCount val="3"/>
                <c:pt idx="0">
                  <c:v>1919</c:v>
                </c:pt>
                <c:pt idx="1">
                  <c:v>5580</c:v>
                </c:pt>
                <c:pt idx="2">
                  <c:v>11455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74-D843-A02A-00C748CD79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0419551"/>
        <c:axId val="365491487"/>
      </c:barChart>
      <c:catAx>
        <c:axId val="370419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5491487"/>
        <c:crosses val="autoZero"/>
        <c:auto val="1"/>
        <c:lblAlgn val="ctr"/>
        <c:lblOffset val="100"/>
        <c:noMultiLvlLbl val="0"/>
      </c:catAx>
      <c:valAx>
        <c:axId val="36549148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70419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Sheet1!$B$34</c:f>
              <c:strCache>
                <c:ptCount val="1"/>
                <c:pt idx="0">
                  <c:v>D28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Sheet1!$A$35:$A$37</c:f>
              <c:strCache>
                <c:ptCount val="3"/>
                <c:pt idx="0">
                  <c:v>grades K-3</c:v>
                </c:pt>
                <c:pt idx="1">
                  <c:v>grades 4-8</c:v>
                </c:pt>
                <c:pt idx="2">
                  <c:v>HS</c:v>
                </c:pt>
              </c:strCache>
            </c:strRef>
          </c:cat>
          <c:val>
            <c:numRef>
              <c:f>Sheet1!$B$35:$B$37</c:f>
              <c:numCache>
                <c:formatCode>0%</c:formatCode>
                <c:ptCount val="3"/>
                <c:pt idx="0">
                  <c:v>0.18335562774699024</c:v>
                </c:pt>
                <c:pt idx="1">
                  <c:v>0.44970986460348161</c:v>
                </c:pt>
                <c:pt idx="2">
                  <c:v>0.6818858265372939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EA-5B41-A3EB-7FEA7BCD4358}"/>
            </c:ext>
          </c:extLst>
        </c:ser>
        <c:ser>
          <c:idx val="1"/>
          <c:order val="1"/>
          <c:tx>
            <c:strRef>
              <c:f>Sheet1!$C$34</c:f>
              <c:strCache>
                <c:ptCount val="1"/>
                <c:pt idx="0">
                  <c:v>Citywide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Sheet1!$A$35:$A$37</c:f>
              <c:strCache>
                <c:ptCount val="3"/>
                <c:pt idx="0">
                  <c:v>grades K-3</c:v>
                </c:pt>
                <c:pt idx="1">
                  <c:v>grades 4-8</c:v>
                </c:pt>
                <c:pt idx="2">
                  <c:v>HS</c:v>
                </c:pt>
              </c:strCache>
            </c:strRef>
          </c:cat>
          <c:val>
            <c:numRef>
              <c:f>Sheet1!$C$35:$C$37</c:f>
              <c:numCache>
                <c:formatCode>0%</c:formatCode>
                <c:ptCount val="3"/>
                <c:pt idx="0">
                  <c:v>0.14000000000000001</c:v>
                </c:pt>
                <c:pt idx="1">
                  <c:v>0.36</c:v>
                </c:pt>
                <c:pt idx="2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EA-5B41-A3EB-7FEA7BCD43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8659807"/>
        <c:axId val="718661487"/>
      </c:barChart>
      <c:catAx>
        <c:axId val="718659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661487"/>
        <c:crosses val="autoZero"/>
        <c:auto val="1"/>
        <c:lblAlgn val="ctr"/>
        <c:lblOffset val="100"/>
        <c:noMultiLvlLbl val="0"/>
      </c:catAx>
      <c:valAx>
        <c:axId val="71866148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18659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181998872441237E-2"/>
          <c:y val="0.11866329569015457"/>
          <c:w val="0.92449807163152331"/>
          <c:h val="0.701378700223288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087982731266343E-16"/>
                  <c:y val="-1.73653603449006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2A-B047-93AA-D4D64DB500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 - 25 or more'!$A$3:$A$4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'K - 25 or more'!$B$3:$B$4</c:f>
              <c:numCache>
                <c:formatCode>#,##0</c:formatCode>
                <c:ptCount val="2"/>
                <c:pt idx="0">
                  <c:v>11174</c:v>
                </c:pt>
                <c:pt idx="1">
                  <c:v>17067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A-B047-93AA-D4D64DB500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698976"/>
        <c:axId val="685964432"/>
      </c:barChart>
      <c:catAx>
        <c:axId val="30369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5964432"/>
        <c:crosses val="autoZero"/>
        <c:auto val="1"/>
        <c:lblAlgn val="ctr"/>
        <c:lblOffset val="100"/>
        <c:noMultiLvlLbl val="0"/>
      </c:catAx>
      <c:valAx>
        <c:axId val="6859644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03698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Sheet1!$A$40</c:f>
              <c:strCache>
                <c:ptCount val="1"/>
                <c:pt idx="0">
                  <c:v>K-3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Sheet1!$B$39:$C$39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Sheet1!$B$40:$C$40</c:f>
              <c:numCache>
                <c:formatCode>General</c:formatCode>
                <c:ptCount val="2"/>
                <c:pt idx="0">
                  <c:v>276</c:v>
                </c:pt>
                <c:pt idx="1">
                  <c:v>1075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2B-C749-B9A9-704C6B9BA6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2776687"/>
        <c:axId val="723256655"/>
      </c:barChart>
      <c:catAx>
        <c:axId val="722776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3256655"/>
        <c:crosses val="autoZero"/>
        <c:auto val="1"/>
        <c:lblAlgn val="ctr"/>
        <c:lblOffset val="100"/>
        <c:noMultiLvlLbl val="0"/>
      </c:catAx>
      <c:valAx>
        <c:axId val="72325665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22776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153431887507272E-2"/>
          <c:y val="8.1165848350879324E-2"/>
          <c:w val="0.91943148285898102"/>
          <c:h val="0.8082374947873310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166379137002003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56-CC40-A5BD-600AC9DCCA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'Gr. 1-3 - 30 or more'!$B$9:$C$9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'Gr. 1-3 - 30 or more'!$B$10:$C$10</c:f>
              <c:numCache>
                <c:formatCode>#,##0</c:formatCode>
                <c:ptCount val="2"/>
                <c:pt idx="0">
                  <c:v>1185</c:v>
                </c:pt>
                <c:pt idx="1">
                  <c:v>36486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56-CC40-A5BD-600AC9DCCA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6066304"/>
        <c:axId val="326067984"/>
      </c:barChart>
      <c:catAx>
        <c:axId val="32606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067984"/>
        <c:crosses val="autoZero"/>
        <c:auto val="1"/>
        <c:lblAlgn val="ctr"/>
        <c:lblOffset val="100"/>
        <c:noMultiLvlLbl val="0"/>
      </c:catAx>
      <c:valAx>
        <c:axId val="3260679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2606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A8DB2-EA8F-DE45-AB32-5C582D44F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38958-7D46-3F4B-926F-A0259443F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35B67-1F3E-1B4F-ABBC-2F5CE100B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DF840-C659-EF4E-B212-28683E93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ECA73-464B-5D4C-9F42-82B00A9F3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5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E4EDD-2715-6049-B8E3-C89CE4EE6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0BB051-DDF1-8B45-BC2E-3E1CF5D00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BDD4E-065A-8641-976A-98DDC299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64561-4A39-0142-A561-8A28FBE40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5C6ED-D4CE-1248-A4E5-5F8B8E4BC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4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17B83B-D938-AD49-A1DE-A675F67B4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26E6AA-40C1-894F-BD5E-DA308BF65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CCE15-26F7-4E43-BAC2-3155FABAB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71AE3-D89E-394A-B639-A3D2EDCF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A47EC-7F32-974D-B891-503DD567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1ADD9-6C91-1443-ABCF-C602CFF6B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BA44F-9A64-CB45-9D86-5C496C94E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225DA-AB89-E342-8855-9E33942D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1684B-6167-9342-A67C-3315AA2A6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D3CD4-BF6C-5B43-9FB0-D190CB34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5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BE0C0-ECC4-574D-B57D-349456958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439F7-379C-B545-B67B-9BA399CE7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AB577-7ECD-7B4A-B808-FD793F4F4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17B91-A220-9147-834C-FCA06D82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AC274-604B-D74D-808D-AC281CE02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93227-6B55-554D-AA2F-67E7AADBD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F1DDB-3CA0-DD40-A498-C142733AD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80EF08-2AD0-9E47-A0A8-1CEE89FF5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7AEA0-A3FA-FB4E-B5F1-A5D5E3375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8C75CD-8923-1449-8660-4924AB117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54B10-F9F8-7047-8C8B-6B40F1A0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5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B40D7-FE6A-AF4E-901C-9FEC3FDD7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2554E-988D-214F-B3C7-767C01856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8F194F-910D-BF44-906A-030F7A2CA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1F44-602D-AA47-9DEB-E558C544F5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4FA2BB-1D6F-1642-9294-CA2327A313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123662-EB28-D641-A6F1-67BC5AE0C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00BF56-1B6C-A84F-AB3A-CF4CA635D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348BA0-6555-F740-94FE-464ABDAA8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1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29E5A-F53A-034A-B729-96BF8A36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E69ACA-1496-D846-9EBB-4619E6BE6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62DCB6-8646-8547-95DE-03F464E44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FFAC4-BE59-2647-9568-18B1D53E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0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E1D1DD-E838-5542-B4D1-929C01D4F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7ABD4F-918A-0C4C-88DD-D1C8F95DD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173CB-5E0C-8048-BD6F-5BB24FE8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4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D150E-2925-7240-9DEC-B1ED7B0C4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D8444-87A4-234D-A792-790D0E416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93A7E-29ED-1746-B251-EB4D31A9A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F44DB-999F-3444-9D93-93B0B597C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829D9-B186-7740-B797-DDA658502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6BAA3-A503-B540-A9D0-BCC3753E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8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83AD1-01F6-B341-9138-9DC19849E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437DED-465B-D146-99FA-8747E6E85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AA057-B00E-3240-B1E8-728E52C58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58D838-F29E-BD49-911E-C661C8135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DD549-50A5-034A-8EE7-BAE9A45BD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A8FD96-23A6-4744-8677-62C645584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7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2D8B50-0134-7F42-B916-8CD3D0702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1B793-FE88-8349-90C5-C39D700A5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80794-E5AE-BE4F-89A8-DDC5D8816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17A33-99B6-414C-B9A5-5EDC0FB5C4CF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F99C8-97CA-F641-A22A-39B3717F9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65F06-E7EE-994D-A3CE-F4263021D8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C7751-0072-9447-9658-C9A9332F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2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lasssizematters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2047D-E1B2-1649-95FC-B4086C169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836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b="1" dirty="0"/>
              <a:t>Class Size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726E8-0D69-4842-B0A8-0FD54A347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5273"/>
            <a:ext cx="9144000" cy="702333"/>
          </a:xfrm>
        </p:spPr>
        <p:txBody>
          <a:bodyPr>
            <a:normAutofit/>
          </a:bodyPr>
          <a:lstStyle/>
          <a:p>
            <a:r>
              <a:rPr lang="en-US" sz="3600" dirty="0"/>
              <a:t>Citywide and D28 Data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2FC20F-9C22-CC45-997B-DEF87CE13C56}"/>
              </a:ext>
            </a:extLst>
          </p:cNvPr>
          <p:cNvSpPr txBox="1"/>
          <p:nvPr/>
        </p:nvSpPr>
        <p:spPr>
          <a:xfrm>
            <a:off x="589280" y="4145280"/>
            <a:ext cx="597408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Leonie Haimson &amp; Patrick Nevada</a:t>
            </a:r>
          </a:p>
          <a:p>
            <a:r>
              <a:rPr lang="en-US" sz="3200" i="1" dirty="0"/>
              <a:t>Class Size Matters</a:t>
            </a:r>
          </a:p>
          <a:p>
            <a:r>
              <a:rPr lang="en-US" sz="3200" i="1" dirty="0">
                <a:hlinkClick r:id="rId2"/>
              </a:rPr>
              <a:t>www.classsizematters.org</a:t>
            </a:r>
            <a:endParaRPr lang="en-US" sz="3200" i="1" dirty="0"/>
          </a:p>
          <a:p>
            <a:r>
              <a:rPr lang="en-US" sz="3200" i="1" dirty="0"/>
              <a:t>5.22.19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5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6A165-D609-7042-A694-5D8653800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409" y="37984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The number of Kindergarten students in classes of 25 or more</a:t>
            </a:r>
            <a:r>
              <a:rPr lang="en-US" sz="3600" b="1" dirty="0"/>
              <a:t> citywide </a:t>
            </a:r>
            <a:r>
              <a:rPr lang="en-US" sz="3600" dirty="0"/>
              <a:t>has increased by more than 53% </a:t>
            </a:r>
            <a:br>
              <a:rPr lang="en-US" sz="3600" dirty="0"/>
            </a:br>
            <a:r>
              <a:rPr lang="en-US" sz="3600" dirty="0"/>
              <a:t>(5,893 students) since 2007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B4C4412-29C5-104E-95DD-65DAC08C222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41867" y="1963170"/>
          <a:ext cx="11362266" cy="4645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6599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4CCE-D15C-0F41-B3DA-A985AD09C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The number of Kindergarten students in classes of 25 or more in</a:t>
            </a:r>
            <a:r>
              <a:rPr lang="en-US" sz="3600" b="1" dirty="0"/>
              <a:t> D28 </a:t>
            </a:r>
            <a:r>
              <a:rPr lang="en-US" sz="3600" dirty="0"/>
              <a:t>has increased by more than 289%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6AA06F3-23B9-E544-9462-5FACCBAFA1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737135"/>
              </p:ext>
            </p:extLst>
          </p:nvPr>
        </p:nvGraphicFramePr>
        <p:xfrm>
          <a:off x="0" y="1833880"/>
          <a:ext cx="12192000" cy="5024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9583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D652A-3034-FC4A-A0E1-3BEAF21D2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077" y="171163"/>
            <a:ext cx="10515600" cy="1325563"/>
          </a:xfrm>
        </p:spPr>
        <p:txBody>
          <a:bodyPr/>
          <a:lstStyle/>
          <a:p>
            <a:r>
              <a:rPr lang="en-US" dirty="0"/>
              <a:t>Number of 1</a:t>
            </a:r>
            <a:r>
              <a:rPr lang="en-US" baseline="30000" dirty="0"/>
              <a:t>st</a:t>
            </a:r>
            <a:r>
              <a:rPr lang="en-US" dirty="0"/>
              <a:t> - 3</a:t>
            </a:r>
            <a:r>
              <a:rPr lang="en-US" baseline="30000" dirty="0"/>
              <a:t>rd</a:t>
            </a:r>
            <a:r>
              <a:rPr lang="en-US" dirty="0"/>
              <a:t> graders  in classes of 30 or more has grown by nearly 3000% </a:t>
            </a:r>
            <a:r>
              <a:rPr lang="en-US" b="1" dirty="0"/>
              <a:t>citywide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F347D8A-2961-C14D-96BB-86679780772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04323" y="1496726"/>
          <a:ext cx="10378016" cy="5190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7878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0A743-195B-BE42-A68B-B4EE6F89B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" y="386080"/>
            <a:ext cx="11069320" cy="1304608"/>
          </a:xfrm>
        </p:spPr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b="1" dirty="0"/>
              <a:t>D28</a:t>
            </a:r>
            <a:r>
              <a:rPr lang="en-US" dirty="0"/>
              <a:t>, there was NO students 1</a:t>
            </a:r>
            <a:r>
              <a:rPr lang="en-US" baseline="30000" dirty="0"/>
              <a:t>st</a:t>
            </a:r>
            <a:r>
              <a:rPr lang="en-US" dirty="0"/>
              <a:t> - 3</a:t>
            </a:r>
            <a:r>
              <a:rPr lang="en-US" baseline="30000" dirty="0"/>
              <a:t>rd</a:t>
            </a:r>
            <a:r>
              <a:rPr lang="en-US" dirty="0"/>
              <a:t> graders in large classes 30 or more, now there are 1919.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4C4E019-3764-1749-B978-36890DDBD6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45482"/>
              </p:ext>
            </p:extLst>
          </p:nvPr>
        </p:nvGraphicFramePr>
        <p:xfrm>
          <a:off x="0" y="1690688"/>
          <a:ext cx="12192000" cy="516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7490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1BE8-4B77-9448-B487-594BE5A2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463" y="2698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Number of 4th-8th graders in classes of 30 or more has grown by 40% </a:t>
            </a:r>
            <a:r>
              <a:rPr lang="en-US" b="1" dirty="0"/>
              <a:t>citywide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10B1A8E-66D5-B24A-B718-2663574170A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9463" y="1724226"/>
          <a:ext cx="10770460" cy="4948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0989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4CF42-EABC-C14D-B87A-B015E4F3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Number of 4-8</a:t>
            </a:r>
            <a:r>
              <a:rPr lang="en-US" baseline="30000" dirty="0"/>
              <a:t>th</a:t>
            </a:r>
            <a:r>
              <a:rPr lang="en-US" dirty="0"/>
              <a:t> graders in classes 30 or more in </a:t>
            </a:r>
            <a:r>
              <a:rPr lang="en-US" b="1" dirty="0"/>
              <a:t>D28</a:t>
            </a:r>
            <a:r>
              <a:rPr lang="en-US" dirty="0"/>
              <a:t> has grown by 195%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46599C6-F2B9-844F-8158-7F18CF6A80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921368"/>
              </p:ext>
            </p:extLst>
          </p:nvPr>
        </p:nvGraphicFramePr>
        <p:xfrm>
          <a:off x="0" y="2057400"/>
          <a:ext cx="12192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1474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73CA8-D274-4419-A49D-9F4FFE393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8BE3A-0A9F-4636-B448-884F77582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485900"/>
            <a:ext cx="10687050" cy="4691063"/>
          </a:xfrm>
        </p:spPr>
        <p:txBody>
          <a:bodyPr>
            <a:noAutofit/>
          </a:bodyPr>
          <a:lstStyle/>
          <a:p>
            <a:r>
              <a:rPr lang="en-US" dirty="0"/>
              <a:t>We are advocating that $100M in next year’s city budget be allocated specifically towards reducing class size, starting first in the early grades and at struggling schools.  This is less than 1% of total DOE budget.</a:t>
            </a:r>
          </a:p>
          <a:p>
            <a:endParaRPr lang="en-US" dirty="0"/>
          </a:p>
          <a:p>
            <a:r>
              <a:rPr lang="en-US" dirty="0"/>
              <a:t>That would allow the hiring of 1,000 new teachers, which could lower class size in as many as 4,000 classrooms – as adding a new teacher at a grade level lowers class size for other students in that same grade.</a:t>
            </a:r>
          </a:p>
          <a:p>
            <a:endParaRPr lang="en-US" dirty="0"/>
          </a:p>
          <a:p>
            <a:r>
              <a:rPr lang="en-US" dirty="0"/>
              <a:t>We also need an accelerated capital plan. Right now 50,000 of the 57,000 seats in the new five-year capital plan aren’t proposed to be finished  until 2024 or later. </a:t>
            </a:r>
          </a:p>
        </p:txBody>
      </p:sp>
    </p:spTree>
    <p:extLst>
      <p:ext uri="{BB962C8B-B14F-4D97-AF65-F5344CB8AC3E}">
        <p14:creationId xmlns:p14="http://schemas.microsoft.com/office/powerpoint/2010/main" val="2718715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9FC02-7A6E-48F7-8136-4BCC13F4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Join with us!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4342C-E1D5-4667-A3AD-BA3BB1B9C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76375"/>
            <a:ext cx="11239500" cy="5016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Advocate for $100 million in city funds to be targeted towards class size reduction in the early grades and in struggling schools</a:t>
            </a:r>
          </a:p>
          <a:p>
            <a:endParaRPr lang="en-US" dirty="0"/>
          </a:p>
          <a:p>
            <a:r>
              <a:rPr lang="en-US" dirty="0"/>
              <a:t>Class Size Rally on Tuesday, June 11 at noon at City Hall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email us at </a:t>
            </a:r>
            <a:r>
              <a:rPr lang="en-US" dirty="0">
                <a:hlinkClick r:id="rId2"/>
              </a:rPr>
              <a:t>info@classsizematters.org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596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72D4C-A974-4CD7-8513-8C8E3D2C3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Smaller classes have been linked to better student outcomes in every way that can be measured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D11B1-C0F9-49AF-ACE8-B4A3AB3D4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Better grades, better test scores, more engaged and less likely be disruptive when they’re provided with smaller classes.</a:t>
            </a:r>
          </a:p>
          <a:p>
            <a:endParaRPr lang="en-US" dirty="0"/>
          </a:p>
          <a:p>
            <a:r>
              <a:rPr lang="en-US" dirty="0"/>
              <a:t>Students randomly assigned to smaller classes are more likely to graduate from HS in 4 years, go onto college, get a STEM degree, own their own home and have a 401K3 more than 20 years later.</a:t>
            </a:r>
          </a:p>
          <a:p>
            <a:endParaRPr lang="en-US" dirty="0"/>
          </a:p>
          <a:p>
            <a:r>
              <a:rPr lang="en-US" dirty="0"/>
              <a:t>Most importantly, small classes are one of only a handful of reforms that narrows the achievement gap between economic &amp; racial groups and thus are essential for true equity in the NYC public schools.  </a:t>
            </a:r>
          </a:p>
        </p:txBody>
      </p:sp>
    </p:spTree>
    <p:extLst>
      <p:ext uri="{BB962C8B-B14F-4D97-AF65-F5344CB8AC3E}">
        <p14:creationId xmlns:p14="http://schemas.microsoft.com/office/powerpoint/2010/main" val="415247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F0894-9231-5844-8F08-F6AB1709F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117"/>
            <a:ext cx="11353800" cy="1534571"/>
          </a:xfrm>
        </p:spPr>
        <p:txBody>
          <a:bodyPr/>
          <a:lstStyle/>
          <a:p>
            <a:r>
              <a:rPr lang="en-US" b="1" dirty="0"/>
              <a:t>D28</a:t>
            </a:r>
            <a:r>
              <a:rPr lang="en-US" dirty="0"/>
              <a:t> K-3 average class size grew by 0.3 this year, still far above 2007 levels and C4E goals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5551888-A763-D44B-A5D3-74063909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815010"/>
              </p:ext>
            </p:extLst>
          </p:nvPr>
        </p:nvGraphicFramePr>
        <p:xfrm>
          <a:off x="0" y="1690688"/>
          <a:ext cx="12192000" cy="516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9007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03BB9-4BD4-9140-A78B-CEAB239AE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498311"/>
          </a:xfrm>
        </p:spPr>
        <p:txBody>
          <a:bodyPr/>
          <a:lstStyle/>
          <a:p>
            <a:r>
              <a:rPr lang="en-US" dirty="0"/>
              <a:t>Grades 4-8</a:t>
            </a:r>
            <a:r>
              <a:rPr lang="en-US" baseline="30000" dirty="0"/>
              <a:t>th</a:t>
            </a:r>
            <a:r>
              <a:rPr lang="en-US" dirty="0"/>
              <a:t> average class size in</a:t>
            </a:r>
            <a:r>
              <a:rPr lang="en-US" b="1" dirty="0"/>
              <a:t> D28 </a:t>
            </a:r>
            <a:r>
              <a:rPr lang="en-US" dirty="0"/>
              <a:t>still far above 2007 levels and C4E goals.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61D7CE9-681D-F740-8DC9-5D612A035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261004"/>
              </p:ext>
            </p:extLst>
          </p:nvPr>
        </p:nvGraphicFramePr>
        <p:xfrm>
          <a:off x="0" y="1516566"/>
          <a:ext cx="12192000" cy="5341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5595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6525-E1EC-5648-ACAC-978ECEE8B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80" y="751205"/>
            <a:ext cx="10398760" cy="1544955"/>
          </a:xfrm>
        </p:spPr>
        <p:txBody>
          <a:bodyPr>
            <a:normAutofit fontScale="90000"/>
          </a:bodyPr>
          <a:lstStyle/>
          <a:p>
            <a:r>
              <a:rPr lang="en-US" sz="4000" i="1" dirty="0"/>
              <a:t>NYC class sizes are 15-30% higher on average than classes in rest of state.</a:t>
            </a:r>
            <a:br>
              <a:rPr lang="en-US" i="1" dirty="0"/>
            </a:br>
            <a:r>
              <a:rPr lang="en-US" b="1" i="1" dirty="0"/>
              <a:t>D28 class sizes are 20-41% higher on average than classes in rest of state.</a:t>
            </a:r>
            <a:br>
              <a:rPr lang="en-US" i="1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F927044-9367-8040-9252-365011539C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397525"/>
              </p:ext>
            </p:extLst>
          </p:nvPr>
        </p:nvGraphicFramePr>
        <p:xfrm>
          <a:off x="228600" y="1857956"/>
          <a:ext cx="12192000" cy="500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7574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7CB0E-FDFA-8947-AA99-8C85203A0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469" y="558309"/>
            <a:ext cx="11049000" cy="884126"/>
          </a:xfrm>
        </p:spPr>
        <p:txBody>
          <a:bodyPr>
            <a:normAutofit/>
          </a:bodyPr>
          <a:lstStyle/>
          <a:p>
            <a:r>
              <a:rPr lang="en-US" i="1" dirty="0"/>
              <a:t>What these class size averages do not 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2CA73-A42A-8541-B792-318776749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There are extreme disparities in class size across NYC neighborhoods and districts, with many students in classes of 30 or more.</a:t>
            </a:r>
          </a:p>
          <a:p>
            <a:endParaRPr lang="en-US" sz="4400" dirty="0"/>
          </a:p>
          <a:p>
            <a:r>
              <a:rPr lang="en-US" sz="4400" dirty="0"/>
              <a:t>The number of students in very large classes has grown sharply since 2007 especially in K-3.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48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C9F0A42-FA0D-4040-973C-F0906A69E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Citywide</a:t>
            </a:r>
            <a:r>
              <a:rPr lang="en-US" sz="4000" dirty="0"/>
              <a:t> at least 336,165 students are in very large classes of 30 or more in fall 2018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b="1" i="1" dirty="0"/>
              <a:t>14% of K-3 students, 36% of 4</a:t>
            </a:r>
            <a:r>
              <a:rPr lang="en-US" sz="2200" b="1" i="1" baseline="30000" dirty="0"/>
              <a:t>th</a:t>
            </a:r>
            <a:r>
              <a:rPr lang="en-US" sz="2200" b="1" i="1" dirty="0"/>
              <a:t>-8</a:t>
            </a:r>
            <a:r>
              <a:rPr lang="en-US" sz="2200" b="1" i="1" baseline="30000" dirty="0"/>
              <a:t>th</a:t>
            </a:r>
            <a:r>
              <a:rPr lang="en-US" sz="2200" b="1" i="1" dirty="0"/>
              <a:t> gr students &amp; 57% of all HS students)</a:t>
            </a:r>
            <a:br>
              <a:rPr lang="en-US" i="1" dirty="0"/>
            </a:br>
            <a:endParaRPr lang="en-US" i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656BEF0-BF45-4746-9157-39975BA5514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8200" y="1557338"/>
          <a:ext cx="10744200" cy="5057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7726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C3B0B-ACD4-6144-87B4-F296C4782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</a:t>
            </a:r>
            <a:r>
              <a:rPr lang="en-US" b="1" dirty="0"/>
              <a:t>D28</a:t>
            </a:r>
            <a:r>
              <a:rPr lang="en-US" dirty="0"/>
              <a:t>, 18,954 students are in very large class sizes 30 or more in fall 2018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8B37E87-28B7-6943-9C1E-E457D41E8F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623736"/>
              </p:ext>
            </p:extLst>
          </p:nvPr>
        </p:nvGraphicFramePr>
        <p:xfrm>
          <a:off x="0" y="1833880"/>
          <a:ext cx="11968480" cy="5024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3846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0704-843B-5648-A603-C8A99369E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681037"/>
            <a:ext cx="11353800" cy="854075"/>
          </a:xfrm>
        </p:spPr>
        <p:txBody>
          <a:bodyPr>
            <a:normAutofit fontScale="90000"/>
          </a:bodyPr>
          <a:lstStyle/>
          <a:p>
            <a:r>
              <a:rPr lang="en-US" dirty="0"/>
              <a:t>Percent of students in classes 30 or more in fall 2018.</a:t>
            </a:r>
            <a:br>
              <a:rPr lang="en-US" dirty="0"/>
            </a:br>
            <a:r>
              <a:rPr lang="en-US" sz="3600" b="1" i="1" dirty="0"/>
              <a:t>D28 percentages higher than citywide in all categories below.</a:t>
            </a:r>
            <a:br>
              <a:rPr lang="en-US" sz="4900" b="1" i="1" dirty="0"/>
            </a:br>
            <a:endParaRPr lang="en-US" b="1" i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C459148-4EA6-8E41-996B-D5C93A1B8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618832"/>
              </p:ext>
            </p:extLst>
          </p:nvPr>
        </p:nvGraphicFramePr>
        <p:xfrm>
          <a:off x="0" y="1366520"/>
          <a:ext cx="12192000" cy="5491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5519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566</Words>
  <Application>Microsoft Macintosh PowerPoint</Application>
  <PresentationFormat>Widescreen</PresentationFormat>
  <Paragraphs>45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Class Size Trends</vt:lpstr>
      <vt:lpstr>Smaller classes have been linked to better student outcomes in every way that can be measured</vt:lpstr>
      <vt:lpstr>D28 K-3 average class size grew by 0.3 this year, still far above 2007 levels and C4E goals</vt:lpstr>
      <vt:lpstr>Grades 4-8th average class size in D28 still far above 2007 levels and C4E goals.</vt:lpstr>
      <vt:lpstr>NYC class sizes are 15-30% higher on average than classes in rest of state. D28 class sizes are 20-41% higher on average than classes in rest of state. </vt:lpstr>
      <vt:lpstr>What these class size averages do not show</vt:lpstr>
      <vt:lpstr>Citywide at least 336,165 students are in very large classes of 30 or more in fall 2018 (14% of K-3 students, 36% of 4th-8th gr students &amp; 57% of all HS students) </vt:lpstr>
      <vt:lpstr>In D28, 18,954 students are in very large class sizes 30 or more in fall 2018</vt:lpstr>
      <vt:lpstr>Percent of students in classes 30 or more in fall 2018. D28 percentages higher than citywide in all categories below. </vt:lpstr>
      <vt:lpstr>The number of Kindergarten students in classes of 25 or more citywide has increased by more than 53%  (5,893 students) since 2007</vt:lpstr>
      <vt:lpstr>The number of Kindergarten students in classes of 25 or more in D28 has increased by more than 289%</vt:lpstr>
      <vt:lpstr>Number of 1st - 3rd graders  in classes of 30 or more has grown by nearly 3000% citywide</vt:lpstr>
      <vt:lpstr>In D28, there was NO students 1st - 3rd graders in large classes 30 or more, now there are 1919.</vt:lpstr>
      <vt:lpstr>Number of 4th-8th graders in classes of 30 or more has grown by 40% citywide</vt:lpstr>
      <vt:lpstr>Number of 4-8th graders in classes 30 or more in D28 has grown by 195%</vt:lpstr>
      <vt:lpstr>What should we do?</vt:lpstr>
      <vt:lpstr>Join with us!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Size Trends</dc:title>
  <dc:creator>Leonie Haimson</dc:creator>
  <cp:lastModifiedBy>Leonie Haimson</cp:lastModifiedBy>
  <cp:revision>8</cp:revision>
  <dcterms:created xsi:type="dcterms:W3CDTF">2019-05-23T12:38:04Z</dcterms:created>
  <dcterms:modified xsi:type="dcterms:W3CDTF">2019-05-23T19:48:35Z</dcterms:modified>
</cp:coreProperties>
</file>