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311" r:id="rId3"/>
    <p:sldId id="257" r:id="rId4"/>
    <p:sldId id="258" r:id="rId5"/>
    <p:sldId id="297" r:id="rId6"/>
    <p:sldId id="271" r:id="rId7"/>
    <p:sldId id="270" r:id="rId8"/>
    <p:sldId id="263" r:id="rId9"/>
    <p:sldId id="259" r:id="rId10"/>
    <p:sldId id="260" r:id="rId11"/>
    <p:sldId id="261" r:id="rId12"/>
    <p:sldId id="265" r:id="rId13"/>
    <p:sldId id="262" r:id="rId14"/>
    <p:sldId id="267" r:id="rId15"/>
    <p:sldId id="266" r:id="rId16"/>
    <p:sldId id="269" r:id="rId17"/>
    <p:sldId id="268" r:id="rId18"/>
    <p:sldId id="31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11"/>
    <p:restoredTop sz="94728"/>
  </p:normalViewPr>
  <p:slideViewPr>
    <p:cSldViewPr snapToGrid="0" snapToObjects="1">
      <p:cViewPr varScale="1">
        <p:scale>
          <a:sx n="69" d="100"/>
          <a:sy n="69" d="100"/>
        </p:scale>
        <p:origin x="232" y="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2006-2018%20citywide%20&amp;%20district%20class%20size%20trends_master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2006-2018%20citywide%20&amp;%20district%20class%20size%20trends_master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4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2006-2018%20citywide%20&amp;%20district%20class%20size%20trends_master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2006-2018%20citywide%20&amp;%20district%20class%20size%20trends_master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2006-2018%20citywide%20&amp;%20district%20class%20size%20trends_master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Leonie\Dropbox\Class%20Size%20Matters%20Team%20Folder\Data%20and%20Reports\Class%20Size%20Data\NYC%20class%20size%20vs.%20NYS%202016-2017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Class%20Size%20Data\NYC%20class%20size%20vs.%20NYS%202016-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Class%20Size%20Data\NYC%20class%20size%20vs.%20NYS%202016-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ropbox\Class%20Size%20Matters%20Team%20Folder\Data%20and%20Reports\2006-2018%20citywide%20&amp;%20district%20class%20size%20trends_master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ropbox/Class%20Size%20Matters%20Team%20Folder/Data%20and%20Reports/2006-2018%20citywide%20&amp;%20district%20class%20size%20trends_master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578169499354725E-2"/>
          <c:y val="8.4413202857991823E-2"/>
          <c:w val="0.92886071082416832"/>
          <c:h val="0.7342833035574049"/>
        </c:manualLayout>
      </c:layout>
      <c:lineChart>
        <c:grouping val="standard"/>
        <c:varyColors val="0"/>
        <c:ser>
          <c:idx val="0"/>
          <c:order val="0"/>
          <c:tx>
            <c:strRef>
              <c:f>'D24 and D30 Class Size Trends'!$A$5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2547998491661768E-2"/>
                  <c:y val="8.1587396143596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63-9645-8418-925724A458F8}"/>
                </c:ext>
              </c:extLst>
            </c:dLbl>
            <c:dLbl>
              <c:idx val="1"/>
              <c:layout>
                <c:manualLayout>
                  <c:x val="-2.7464624664787208E-2"/>
                  <c:y val="7.7824722863912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63-9645-8418-925724A458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Trends'!$C$4:$N$4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'D24 and D30 Class Size Trends'!$C$5:$N$5</c:f>
              <c:numCache>
                <c:formatCode>General</c:formatCode>
                <c:ptCount val="12"/>
                <c:pt idx="0">
                  <c:v>20.7</c:v>
                </c:pt>
                <c:pt idx="1">
                  <c:v>20.5</c:v>
                </c:pt>
                <c:pt idx="2">
                  <c:v>20.3</c:v>
                </c:pt>
                <c:pt idx="3">
                  <c:v>20.100000000000001</c:v>
                </c:pt>
                <c:pt idx="4">
                  <c:v>19.899999999999999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63-9645-8418-925724A458F8}"/>
            </c:ext>
          </c:extLst>
        </c:ser>
        <c:ser>
          <c:idx val="1"/>
          <c:order val="1"/>
          <c:tx>
            <c:strRef>
              <c:f>'D24 and D30 Class Size Trends'!$A$6</c:f>
              <c:strCache>
                <c:ptCount val="1"/>
                <c:pt idx="0">
                  <c:v>Citywide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876119823844223E-2"/>
                  <c:y val="3.3815645085436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63-9645-8418-925724A458F8}"/>
                </c:ext>
              </c:extLst>
            </c:dLbl>
            <c:dLbl>
              <c:idx val="1"/>
              <c:layout>
                <c:manualLayout>
                  <c:x val="-3.7531503532671665E-2"/>
                  <c:y val="2.99515727497622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63-9645-8418-925724A458F8}"/>
                </c:ext>
              </c:extLst>
            </c:dLbl>
            <c:dLbl>
              <c:idx val="2"/>
              <c:layout>
                <c:manualLayout>
                  <c:x val="-3.3525896996073883E-2"/>
                  <c:y val="3.77974604169933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63-9645-8418-925724A458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Trends'!$C$4:$N$4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'D24 and D30 Class Size Trends'!$C$6:$N$6</c:f>
              <c:numCache>
                <c:formatCode>General</c:formatCode>
                <c:ptCount val="12"/>
                <c:pt idx="0">
                  <c:v>20.9</c:v>
                </c:pt>
                <c:pt idx="1">
                  <c:v>21.4</c:v>
                </c:pt>
                <c:pt idx="2">
                  <c:v>22.1</c:v>
                </c:pt>
                <c:pt idx="3">
                  <c:v>22.9</c:v>
                </c:pt>
                <c:pt idx="4">
                  <c:v>23.9</c:v>
                </c:pt>
                <c:pt idx="5">
                  <c:v>24.5</c:v>
                </c:pt>
                <c:pt idx="6" formatCode="0.0">
                  <c:v>24.86</c:v>
                </c:pt>
                <c:pt idx="7" formatCode="0.0">
                  <c:v>24.70293504689128</c:v>
                </c:pt>
                <c:pt idx="8">
                  <c:v>24.6</c:v>
                </c:pt>
                <c:pt idx="9">
                  <c:v>24.2</c:v>
                </c:pt>
                <c:pt idx="10" formatCode="0.0">
                  <c:v>24</c:v>
                </c:pt>
                <c:pt idx="11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763-9645-8418-925724A458F8}"/>
            </c:ext>
          </c:extLst>
        </c:ser>
        <c:ser>
          <c:idx val="2"/>
          <c:order val="2"/>
          <c:tx>
            <c:strRef>
              <c:f>'D24 and D30 Class Size Trends'!$A$7</c:f>
              <c:strCache>
                <c:ptCount val="1"/>
                <c:pt idx="0">
                  <c:v>District 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019710957840316E-2"/>
                  <c:y val="-4.5708681340546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63-9645-8418-925724A458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Trends'!$C$4:$N$4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'D24 and D30 Class Size Trends'!$C$7:$N$7</c:f>
              <c:numCache>
                <c:formatCode>General</c:formatCode>
                <c:ptCount val="12"/>
                <c:pt idx="0">
                  <c:v>22.1</c:v>
                </c:pt>
                <c:pt idx="1">
                  <c:v>22.8</c:v>
                </c:pt>
                <c:pt idx="2">
                  <c:v>23.9</c:v>
                </c:pt>
                <c:pt idx="3">
                  <c:v>24.9</c:v>
                </c:pt>
                <c:pt idx="4">
                  <c:v>25.7</c:v>
                </c:pt>
                <c:pt idx="5">
                  <c:v>26.3</c:v>
                </c:pt>
                <c:pt idx="6" formatCode="0.0">
                  <c:v>26.91</c:v>
                </c:pt>
                <c:pt idx="7" formatCode="0.0">
                  <c:v>26.687415426251693</c:v>
                </c:pt>
                <c:pt idx="8">
                  <c:v>26.7</c:v>
                </c:pt>
                <c:pt idx="9" formatCode="0.0">
                  <c:v>26.388349514563107</c:v>
                </c:pt>
                <c:pt idx="10" formatCode="0.0">
                  <c:v>25.90691114245416</c:v>
                </c:pt>
                <c:pt idx="11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763-9645-8418-925724A458F8}"/>
            </c:ext>
          </c:extLst>
        </c:ser>
        <c:ser>
          <c:idx val="3"/>
          <c:order val="3"/>
          <c:tx>
            <c:strRef>
              <c:f>'D24 and D30 Class Size Trends'!$A$8</c:f>
              <c:strCache>
                <c:ptCount val="1"/>
                <c:pt idx="0">
                  <c:v>District 30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3742688930570756E-2"/>
                  <c:y val="-1.38720983230389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591566678619112E-2"/>
                      <c:h val="5.56657783351622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763-9645-8418-925724A458F8}"/>
                </c:ext>
              </c:extLst>
            </c:dLbl>
            <c:dLbl>
              <c:idx val="1"/>
              <c:layout>
                <c:manualLayout>
                  <c:x val="-3.3389060240631978E-2"/>
                  <c:y val="-2.98284287229525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763-9645-8418-925724A458F8}"/>
                </c:ext>
              </c:extLst>
            </c:dLbl>
            <c:dLbl>
              <c:idx val="2"/>
              <c:layout>
                <c:manualLayout>
                  <c:x val="-3.3389138017894837E-2"/>
                  <c:y val="-3.77874274964727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63-9645-8418-925724A458F8}"/>
                </c:ext>
              </c:extLst>
            </c:dLbl>
            <c:dLbl>
              <c:idx val="6"/>
              <c:layout>
                <c:manualLayout>
                  <c:x val="-3.3629392468011311E-2"/>
                  <c:y val="-3.7884231536926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763-9645-8418-925724A458F8}"/>
                </c:ext>
              </c:extLst>
            </c:dLbl>
            <c:dLbl>
              <c:idx val="7"/>
              <c:layout>
                <c:manualLayout>
                  <c:x val="-3.3389138017894837E-2"/>
                  <c:y val="-3.77874274964727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763-9645-8418-925724A458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Trends'!$C$4:$N$4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'D24 and D30 Class Size Trends'!$C$8:$N$8</c:f>
              <c:numCache>
                <c:formatCode>0.0</c:formatCode>
                <c:ptCount val="12"/>
                <c:pt idx="0">
                  <c:v>21.341818181818184</c:v>
                </c:pt>
                <c:pt idx="1">
                  <c:v>21.900369003690038</c:v>
                </c:pt>
                <c:pt idx="2">
                  <c:v>22.414179104477611</c:v>
                </c:pt>
                <c:pt idx="3">
                  <c:v>23.219230769230769</c:v>
                </c:pt>
                <c:pt idx="4" formatCode="General">
                  <c:v>24.4</c:v>
                </c:pt>
                <c:pt idx="5" formatCode="General">
                  <c:v>25</c:v>
                </c:pt>
                <c:pt idx="6">
                  <c:v>25.89</c:v>
                </c:pt>
                <c:pt idx="7">
                  <c:v>25.0625</c:v>
                </c:pt>
                <c:pt idx="8" formatCode="General">
                  <c:v>24.9</c:v>
                </c:pt>
                <c:pt idx="9">
                  <c:v>24.30721649484536</c:v>
                </c:pt>
                <c:pt idx="10">
                  <c:v>23.827442827442827</c:v>
                </c:pt>
                <c:pt idx="11" formatCode="General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763-9645-8418-925724A45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8106111"/>
        <c:axId val="738107791"/>
      </c:lineChart>
      <c:catAx>
        <c:axId val="73810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107791"/>
        <c:crosses val="autoZero"/>
        <c:auto val="1"/>
        <c:lblAlgn val="ctr"/>
        <c:lblOffset val="100"/>
        <c:noMultiLvlLbl val="0"/>
      </c:catAx>
      <c:valAx>
        <c:axId val="738107791"/>
        <c:scaling>
          <c:orientation val="minMax"/>
          <c:max val="28"/>
          <c:min val="18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Average Students</a:t>
                </a:r>
                <a:r>
                  <a:rPr lang="en-US" sz="2000" baseline="0"/>
                  <a:t> Per Section</a:t>
                </a:r>
              </a:p>
            </c:rich>
          </c:tx>
          <c:layout>
            <c:manualLayout>
              <c:xMode val="edge"/>
              <c:yMode val="edge"/>
              <c:x val="9.43583050764976E-3"/>
              <c:y val="0.136944047538046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38106111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697070708188126E-2"/>
          <c:y val="3.2380567053624229E-2"/>
          <c:w val="0.94574599260172632"/>
          <c:h val="0.7664548255578724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93-8A43-8776-CAAA66C0A4D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93-8A43-8776-CAAA66C0A4D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093-8A43-8776-CAAA66C0A4D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93-8A43-8776-CAAA66C0A4D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'D24 and D30 Class Size Trends'!$L$58:$O$59</c:f>
              <c:multiLvlStrCache>
                <c:ptCount val="4"/>
                <c:lvl>
                  <c:pt idx="0">
                    <c:v>2007</c:v>
                  </c:pt>
                  <c:pt idx="1">
                    <c:v>2018</c:v>
                  </c:pt>
                  <c:pt idx="2">
                    <c:v>2007</c:v>
                  </c:pt>
                  <c:pt idx="3">
                    <c:v>2018</c:v>
                  </c:pt>
                </c:lvl>
                <c:lvl>
                  <c:pt idx="0">
                    <c:v>D24</c:v>
                  </c:pt>
                  <c:pt idx="2">
                    <c:v>D30</c:v>
                  </c:pt>
                </c:lvl>
              </c:multiLvlStrCache>
            </c:multiLvlStrRef>
          </c:cat>
          <c:val>
            <c:numRef>
              <c:f>'D24 and D30 Class Size Trends'!$L$60:$O$60</c:f>
              <c:numCache>
                <c:formatCode>#,##0</c:formatCode>
                <c:ptCount val="4"/>
                <c:pt idx="0" formatCode="_(* #,##0_);_(* \(#,##0\);_(* &quot;-&quot;??_);_(@_)">
                  <c:v>5266</c:v>
                </c:pt>
                <c:pt idx="1">
                  <c:v>11704</c:v>
                </c:pt>
                <c:pt idx="2" formatCode="_(* #,##0_);_(* \(#,##0\);_(* &quot;-&quot;??_);_(@_)">
                  <c:v>3209</c:v>
                </c:pt>
                <c:pt idx="3">
                  <c:v>5299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93-8A43-8776-CAAA66C0A4DE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'D24 and D30 Class Size Trends'!$L$58:$O$59</c:f>
              <c:multiLvlStrCache>
                <c:ptCount val="4"/>
                <c:lvl>
                  <c:pt idx="0">
                    <c:v>2007</c:v>
                  </c:pt>
                  <c:pt idx="1">
                    <c:v>2018</c:v>
                  </c:pt>
                  <c:pt idx="2">
                    <c:v>2007</c:v>
                  </c:pt>
                  <c:pt idx="3">
                    <c:v>2018</c:v>
                  </c:pt>
                </c:lvl>
                <c:lvl>
                  <c:pt idx="0">
                    <c:v>D24</c:v>
                  </c:pt>
                  <c:pt idx="2">
                    <c:v>D30</c:v>
                  </c:pt>
                </c:lvl>
              </c:multiLvlStrCache>
            </c:multiLvlStrRef>
          </c:cat>
          <c:val>
            <c:numRef>
              <c:f>'D24 and D30 Class Size Trends'!$C$55</c:f>
              <c:numCache>
                <c:formatCode>_(* #,##0_);_(* \(#,##0\);_(* "-"??_);_(@_)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93-8A43-8776-CAAA66C0A4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488677759"/>
        <c:axId val="488679439"/>
      </c:barChart>
      <c:catAx>
        <c:axId val="48867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8679439"/>
        <c:crosses val="autoZero"/>
        <c:auto val="1"/>
        <c:lblAlgn val="ctr"/>
        <c:lblOffset val="100"/>
        <c:noMultiLvlLbl val="0"/>
      </c:catAx>
      <c:valAx>
        <c:axId val="48867943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488677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53431887507272E-2"/>
          <c:y val="8.1165848350879324E-2"/>
          <c:w val="0.91943148285898102"/>
          <c:h val="0.808237494787331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166379137002003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56-CC40-A5BD-600AC9DCCA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1-3 - 30 or more'!$B$9:$C$9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1-3 - 30 or more'!$B$10:$C$10</c:f>
              <c:numCache>
                <c:formatCode>#,##0</c:formatCode>
                <c:ptCount val="2"/>
                <c:pt idx="0">
                  <c:v>1185</c:v>
                </c:pt>
                <c:pt idx="1">
                  <c:v>36486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6-CC40-A5BD-600AC9DCCA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6066304"/>
        <c:axId val="326067984"/>
      </c:barChart>
      <c:catAx>
        <c:axId val="3260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67984"/>
        <c:crosses val="autoZero"/>
        <c:auto val="1"/>
        <c:lblAlgn val="ctr"/>
        <c:lblOffset val="100"/>
        <c:noMultiLvlLbl val="0"/>
      </c:catAx>
      <c:valAx>
        <c:axId val="3260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6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028469876666103E-2"/>
          <c:y val="8.4414836349343922E-2"/>
          <c:w val="0.87693855422984357"/>
          <c:h val="0.711975438213078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5E2-274B-B8C0-BB13F3A750E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5E2-274B-B8C0-BB13F3A750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'D24 and D30 Class Size Trends'!$K$67:$N$68</c:f>
              <c:multiLvlStrCache>
                <c:ptCount val="4"/>
                <c:lvl>
                  <c:pt idx="0">
                    <c:v>2007</c:v>
                  </c:pt>
                  <c:pt idx="1">
                    <c:v>2018</c:v>
                  </c:pt>
                  <c:pt idx="2">
                    <c:v>2007</c:v>
                  </c:pt>
                  <c:pt idx="3">
                    <c:v>2018</c:v>
                  </c:pt>
                </c:lvl>
                <c:lvl>
                  <c:pt idx="0">
                    <c:v>D24</c:v>
                  </c:pt>
                  <c:pt idx="2">
                    <c:v>D30</c:v>
                  </c:pt>
                </c:lvl>
              </c:multiLvlStrCache>
            </c:multiLvlStrRef>
          </c:cat>
          <c:val>
            <c:numRef>
              <c:f>'D24 and D30 Class Size Trends'!$K$69:$N$69</c:f>
              <c:numCache>
                <c:formatCode>_(* #,##0_);_(* \(#,##0\);_(* "-"??_);_(@_)</c:formatCode>
                <c:ptCount val="4"/>
                <c:pt idx="0" formatCode="General">
                  <c:v>31</c:v>
                </c:pt>
                <c:pt idx="1">
                  <c:v>4107</c:v>
                </c:pt>
                <c:pt idx="2" formatCode="General">
                  <c:v>30</c:v>
                </c:pt>
                <c:pt idx="3" formatCode="General">
                  <c:v>1368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E2-274B-B8C0-BB13F3A75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5571391"/>
        <c:axId val="515573071"/>
      </c:barChart>
      <c:catAx>
        <c:axId val="515571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573071"/>
        <c:crosses val="autoZero"/>
        <c:auto val="1"/>
        <c:lblAlgn val="ctr"/>
        <c:lblOffset val="100"/>
        <c:noMultiLvlLbl val="0"/>
      </c:catAx>
      <c:valAx>
        <c:axId val="515573071"/>
        <c:scaling>
          <c:orientation val="minMax"/>
          <c:max val="42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5571391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4-8 - 30 or more'!$B$3:$C$3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4-8 - 30 or more'!$B$4:$C$4</c:f>
              <c:numCache>
                <c:formatCode>#,##0</c:formatCode>
                <c:ptCount val="2"/>
                <c:pt idx="0">
                  <c:v>83055</c:v>
                </c:pt>
                <c:pt idx="1">
                  <c:v>115903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86-F94E-BBB6-2ED7AE2F9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039232"/>
        <c:axId val="236040912"/>
      </c:barChart>
      <c:catAx>
        <c:axId val="23603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40912"/>
        <c:crosses val="autoZero"/>
        <c:auto val="1"/>
        <c:lblAlgn val="ctr"/>
        <c:lblOffset val="100"/>
        <c:noMultiLvlLbl val="0"/>
      </c:catAx>
      <c:valAx>
        <c:axId val="2360409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3603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913483474221963E-2"/>
          <c:y val="3.8954294775032441E-2"/>
          <c:w val="0.97259136302249183"/>
          <c:h val="0.75713039610256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C9-B649-A56D-3FAB35AA5F8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8C9-B649-A56D-3FAB35AA5F8A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3,760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C9-B649-A56D-3FAB35AA5F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'D24 and D30 Class Size Trends'!$C$126:$F$127</c:f>
              <c:multiLvlStrCache>
                <c:ptCount val="4"/>
                <c:lvl>
                  <c:pt idx="0">
                    <c:v>2007</c:v>
                  </c:pt>
                  <c:pt idx="1">
                    <c:v>2018</c:v>
                  </c:pt>
                  <c:pt idx="2">
                    <c:v>2007</c:v>
                  </c:pt>
                  <c:pt idx="3">
                    <c:v>2018</c:v>
                  </c:pt>
                </c:lvl>
                <c:lvl>
                  <c:pt idx="0">
                    <c:v>D24</c:v>
                  </c:pt>
                  <c:pt idx="2">
                    <c:v>D30</c:v>
                  </c:pt>
                </c:lvl>
              </c:multiLvlStrCache>
            </c:multiLvlStrRef>
          </c:cat>
          <c:val>
            <c:numRef>
              <c:f>'D24 and D30 Class Size Trends'!$C$128:$F$128</c:f>
              <c:numCache>
                <c:formatCode>_(* #,##0_);_(* \(#,##0\);_(* "-"??_);_(@_)</c:formatCode>
                <c:ptCount val="4"/>
                <c:pt idx="0">
                  <c:v>3839</c:v>
                </c:pt>
                <c:pt idx="1">
                  <c:v>8533</c:v>
                </c:pt>
                <c:pt idx="2" formatCode="General">
                  <c:v>3760</c:v>
                </c:pt>
                <c:pt idx="3" formatCode="#,##0">
                  <c:v>5358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C9-B649-A56D-3FAB35AA5F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5899055"/>
        <c:axId val="605900735"/>
      </c:barChart>
      <c:catAx>
        <c:axId val="605899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5900735"/>
        <c:crosses val="autoZero"/>
        <c:auto val="1"/>
        <c:lblAlgn val="ctr"/>
        <c:lblOffset val="100"/>
        <c:noMultiLvlLbl val="0"/>
      </c:catAx>
      <c:valAx>
        <c:axId val="60590073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605899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302972334634526E-2"/>
          <c:y val="8.1007082602242472E-2"/>
          <c:w val="0.92114085230267395"/>
          <c:h val="0.76138426675124893"/>
        </c:manualLayout>
      </c:layout>
      <c:lineChart>
        <c:grouping val="standard"/>
        <c:varyColors val="0"/>
        <c:ser>
          <c:idx val="0"/>
          <c:order val="0"/>
          <c:tx>
            <c:strRef>
              <c:f>'D24 and D30 Class Size Trends'!$A$12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Trends'!$C$11:$N$11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'D24 and D30 Class Size Trends'!$C$12:$N$12</c:f>
              <c:numCache>
                <c:formatCode>General</c:formatCode>
                <c:ptCount val="12"/>
                <c:pt idx="0">
                  <c:v>24.8</c:v>
                </c:pt>
                <c:pt idx="1">
                  <c:v>24.6</c:v>
                </c:pt>
                <c:pt idx="2">
                  <c:v>23.8</c:v>
                </c:pt>
                <c:pt idx="3">
                  <c:v>23.3</c:v>
                </c:pt>
                <c:pt idx="4">
                  <c:v>22.9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FE-0C44-B8D3-4FA5445CD8FC}"/>
            </c:ext>
          </c:extLst>
        </c:ser>
        <c:ser>
          <c:idx val="1"/>
          <c:order val="1"/>
          <c:tx>
            <c:strRef>
              <c:f>'D24 and D30 Class Size Trends'!$A$13</c:f>
              <c:strCache>
                <c:ptCount val="1"/>
                <c:pt idx="0">
                  <c:v>Citywide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3925177408707466E-2"/>
                  <c:y val="1.58955863774576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FE-0C44-B8D3-4FA5445CD8FC}"/>
                </c:ext>
              </c:extLst>
            </c:dLbl>
            <c:dLbl>
              <c:idx val="1"/>
              <c:layout>
                <c:manualLayout>
                  <c:x val="-2.6339144319270716E-2"/>
                  <c:y val="3.7136904476510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FE-0C44-B8D3-4FA5445CD8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Trends'!$C$11:$N$11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'D24 and D30 Class Size Trends'!$C$13:$N$13</c:f>
              <c:numCache>
                <c:formatCode>General</c:formatCode>
                <c:ptCount val="12"/>
                <c:pt idx="0">
                  <c:v>25.1</c:v>
                </c:pt>
                <c:pt idx="1">
                  <c:v>25.3</c:v>
                </c:pt>
                <c:pt idx="2">
                  <c:v>25.8</c:v>
                </c:pt>
                <c:pt idx="3">
                  <c:v>26.3</c:v>
                </c:pt>
                <c:pt idx="4">
                  <c:v>26.6</c:v>
                </c:pt>
                <c:pt idx="5">
                  <c:v>26.7</c:v>
                </c:pt>
                <c:pt idx="6">
                  <c:v>26.8</c:v>
                </c:pt>
                <c:pt idx="7" formatCode="0.0">
                  <c:v>26.662623389660364</c:v>
                </c:pt>
                <c:pt idx="8">
                  <c:v>26.7</c:v>
                </c:pt>
                <c:pt idx="9">
                  <c:v>26.6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CFE-0C44-B8D3-4FA5445CD8FC}"/>
            </c:ext>
          </c:extLst>
        </c:ser>
        <c:ser>
          <c:idx val="2"/>
          <c:order val="2"/>
          <c:tx>
            <c:strRef>
              <c:f>'D24 and D30 Class Size Trends'!$A$14</c:f>
              <c:strCache>
                <c:ptCount val="1"/>
                <c:pt idx="0">
                  <c:v>District 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Trends'!$C$11:$N$11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'D24 and D30 Class Size Trends'!$C$14:$N$14</c:f>
              <c:numCache>
                <c:formatCode>General</c:formatCode>
                <c:ptCount val="12"/>
                <c:pt idx="0">
                  <c:v>26.4</c:v>
                </c:pt>
                <c:pt idx="1">
                  <c:v>26.5</c:v>
                </c:pt>
                <c:pt idx="2">
                  <c:v>27.1</c:v>
                </c:pt>
                <c:pt idx="3">
                  <c:v>27.6</c:v>
                </c:pt>
                <c:pt idx="4">
                  <c:v>28.1</c:v>
                </c:pt>
                <c:pt idx="5">
                  <c:v>28.2</c:v>
                </c:pt>
                <c:pt idx="6" formatCode="0.0">
                  <c:v>28.47</c:v>
                </c:pt>
                <c:pt idx="7" formatCode="0.0">
                  <c:v>28.448369565217391</c:v>
                </c:pt>
                <c:pt idx="8">
                  <c:v>28.4</c:v>
                </c:pt>
                <c:pt idx="9" formatCode="0.0">
                  <c:v>28.43524699599466</c:v>
                </c:pt>
                <c:pt idx="10" formatCode="0.0">
                  <c:v>27.770129870129871</c:v>
                </c:pt>
                <c:pt idx="11" formatCode="0.0">
                  <c:v>27.948684210526316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CFE-0C44-B8D3-4FA5445CD8FC}"/>
            </c:ext>
          </c:extLst>
        </c:ser>
        <c:ser>
          <c:idx val="3"/>
          <c:order val="3"/>
          <c:tx>
            <c:strRef>
              <c:f>'D24 and D30 Class Size Trends'!$A$15</c:f>
              <c:strCache>
                <c:ptCount val="1"/>
                <c:pt idx="0">
                  <c:v>District 30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339144319270733E-2"/>
                  <c:y val="-3.0056465110159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FE-0C44-B8D3-4FA5445CD8FC}"/>
                </c:ext>
              </c:extLst>
            </c:dLbl>
            <c:dLbl>
              <c:idx val="1"/>
              <c:layout>
                <c:manualLayout>
                  <c:x val="-3.1135335161844375E-2"/>
                  <c:y val="-2.65162454269839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FE-0C44-B8D3-4FA5445CD8FC}"/>
                </c:ext>
              </c:extLst>
            </c:dLbl>
            <c:dLbl>
              <c:idx val="2"/>
              <c:layout>
                <c:manualLayout>
                  <c:x val="-2.4698368690868978E-2"/>
                  <c:y val="-2.2894628566841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FE-0C44-B8D3-4FA5445CD8FC}"/>
                </c:ext>
              </c:extLst>
            </c:dLbl>
            <c:dLbl>
              <c:idx val="3"/>
              <c:layout>
                <c:manualLayout>
                  <c:x val="-2.4698368690869069E-2"/>
                  <c:y val="-2.2894628566841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FE-0C44-B8D3-4FA5445CD8FC}"/>
                </c:ext>
              </c:extLst>
            </c:dLbl>
            <c:dLbl>
              <c:idx val="4"/>
              <c:layout>
                <c:manualLayout>
                  <c:x val="-2.3102393596633235E-2"/>
                  <c:y val="-2.29138889475785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FE-0C44-B8D3-4FA5445CD8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Trends'!$C$11:$N$11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'D24 and D30 Class Size Trends'!$C$15:$N$15</c:f>
              <c:numCache>
                <c:formatCode>0.0</c:formatCode>
                <c:ptCount val="12"/>
                <c:pt idx="0">
                  <c:v>25.725631768953068</c:v>
                </c:pt>
                <c:pt idx="1">
                  <c:v>26.047619047619047</c:v>
                </c:pt>
                <c:pt idx="2">
                  <c:v>26.618784530386741</c:v>
                </c:pt>
                <c:pt idx="3">
                  <c:v>27.182156133828997</c:v>
                </c:pt>
                <c:pt idx="4" formatCode="General">
                  <c:v>27.6</c:v>
                </c:pt>
                <c:pt idx="5" formatCode="General">
                  <c:v>27.4</c:v>
                </c:pt>
                <c:pt idx="6">
                  <c:v>27.57</c:v>
                </c:pt>
                <c:pt idx="7">
                  <c:v>26.795008912655973</c:v>
                </c:pt>
                <c:pt idx="8" formatCode="General">
                  <c:v>26.7</c:v>
                </c:pt>
                <c:pt idx="9">
                  <c:v>26.731922398589067</c:v>
                </c:pt>
                <c:pt idx="10">
                  <c:v>26.607843137254903</c:v>
                </c:pt>
                <c:pt idx="11">
                  <c:v>26.949549549549548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CFE-0C44-B8D3-4FA5445CD8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0929295"/>
        <c:axId val="740301711"/>
      </c:lineChart>
      <c:catAx>
        <c:axId val="1010929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301711"/>
        <c:crosses val="autoZero"/>
        <c:auto val="1"/>
        <c:lblAlgn val="ctr"/>
        <c:lblOffset val="100"/>
        <c:noMultiLvlLbl val="0"/>
      </c:catAx>
      <c:valAx>
        <c:axId val="740301711"/>
        <c:scaling>
          <c:orientation val="minMax"/>
          <c:min val="22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Average Students Per Section</a:t>
                </a:r>
              </a:p>
              <a:p>
                <a:pPr>
                  <a:defRPr sz="2000"/>
                </a:pPr>
                <a:endParaRPr lang="en-US" sz="2000"/>
              </a:p>
            </c:rich>
          </c:tx>
          <c:layout>
            <c:manualLayout>
              <c:xMode val="edge"/>
              <c:yMode val="edge"/>
              <c:x val="2.0692062725423087E-2"/>
              <c:y val="0.198546086522578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010929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i="1" dirty="0"/>
              <a:t>NYC class sizes are 15-30% higher on average than classes in rest of state </a:t>
            </a:r>
          </a:p>
        </c:rich>
      </c:tx>
      <c:layout>
        <c:manualLayout>
          <c:xMode val="edge"/>
          <c:yMode val="edge"/>
          <c:x val="0.11810901662461602"/>
          <c:y val="1.76308570540087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282669601878128E-2"/>
          <c:y val="0.17940928270042195"/>
          <c:w val="0.89647275366807178"/>
          <c:h val="0.49841423303099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NYC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Sheet2!$B$2:$B$13</c:f>
              <c:numCache>
                <c:formatCode>0.0</c:formatCode>
                <c:ptCount val="12"/>
                <c:pt idx="0">
                  <c:v>23.285310734463277</c:v>
                </c:pt>
                <c:pt idx="1">
                  <c:v>23.864337101747175</c:v>
                </c:pt>
                <c:pt idx="2">
                  <c:v>24.82139646388972</c:v>
                </c:pt>
                <c:pt idx="3">
                  <c:v>24.791919805589309</c:v>
                </c:pt>
                <c:pt idx="4">
                  <c:v>25.784881784881787</c:v>
                </c:pt>
                <c:pt idx="5">
                  <c:v>26.524603174603175</c:v>
                </c:pt>
                <c:pt idx="6">
                  <c:v>26.913978494623656</c:v>
                </c:pt>
                <c:pt idx="7">
                  <c:v>25.593628928110203</c:v>
                </c:pt>
                <c:pt idx="8">
                  <c:v>26.105962933118452</c:v>
                </c:pt>
                <c:pt idx="9">
                  <c:v>23.635301353013531</c:v>
                </c:pt>
                <c:pt idx="10">
                  <c:v>24.895230330207909</c:v>
                </c:pt>
                <c:pt idx="11">
                  <c:v>26.839229968782519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D-40A7-9E11-CECB19B55489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860678216390977E-2"/>
                  <c:y val="-3.86774716193012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2D-40A7-9E11-CECB19B55489}"/>
                </c:ext>
              </c:extLst>
            </c:dLbl>
            <c:dLbl>
              <c:idx val="1"/>
              <c:layout>
                <c:manualLayout>
                  <c:x val="7.4304366192074105E-3"/>
                  <c:y val="1.2658227848101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105153534988709E-2"/>
                      <c:h val="6.48945147679324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C2D-40A7-9E11-CECB19B55489}"/>
                </c:ext>
              </c:extLst>
            </c:dLbl>
            <c:dLbl>
              <c:idx val="2"/>
              <c:layout>
                <c:manualLayout>
                  <c:x val="1.7337457919122806E-2"/>
                  <c:y val="-4.2194092827004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D-40A7-9E11-CECB19B55489}"/>
                </c:ext>
              </c:extLst>
            </c:dLbl>
            <c:dLbl>
              <c:idx val="3"/>
              <c:layout>
                <c:manualLayout>
                  <c:x val="1.23838985136591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D-40A7-9E11-CECB19B55489}"/>
                </c:ext>
              </c:extLst>
            </c:dLbl>
            <c:dLbl>
              <c:idx val="4"/>
              <c:layout>
                <c:manualLayout>
                  <c:x val="1.2383898513659057E-2"/>
                  <c:y val="4.2194092827003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D-40A7-9E11-CECB19B55489}"/>
                </c:ext>
              </c:extLst>
            </c:dLbl>
            <c:dLbl>
              <c:idx val="5"/>
              <c:layout>
                <c:manualLayout>
                  <c:x val="1.7337457919122716E-2"/>
                  <c:y val="-8.4388185654008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D-40A7-9E11-CECB19B55489}"/>
                </c:ext>
              </c:extLst>
            </c:dLbl>
            <c:dLbl>
              <c:idx val="6"/>
              <c:layout>
                <c:manualLayout>
                  <c:x val="9.90711881092722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D-40A7-9E11-CECB19B55489}"/>
                </c:ext>
              </c:extLst>
            </c:dLbl>
            <c:dLbl>
              <c:idx val="7"/>
              <c:layout>
                <c:manualLayout>
                  <c:x val="1.73374579191228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D-40A7-9E11-CECB19B55489}"/>
                </c:ext>
              </c:extLst>
            </c:dLbl>
            <c:dLbl>
              <c:idx val="8"/>
              <c:layout>
                <c:manualLayout>
                  <c:x val="9.9071188109273178E-3"/>
                  <c:y val="4.2194092827004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D-40A7-9E11-CECB19B55489}"/>
                </c:ext>
              </c:extLst>
            </c:dLbl>
            <c:dLbl>
              <c:idx val="9"/>
              <c:layout>
                <c:manualLayout>
                  <c:x val="1.733745791912271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D-40A7-9E11-CECB19B55489}"/>
                </c:ext>
              </c:extLst>
            </c:dLbl>
            <c:dLbl>
              <c:idx val="10"/>
              <c:layout>
                <c:manualLayout>
                  <c:x val="9.90711881092713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D-40A7-9E11-CECB19B55489}"/>
                </c:ext>
              </c:extLst>
            </c:dLbl>
            <c:dLbl>
              <c:idx val="11"/>
              <c:layout>
                <c:manualLayout>
                  <c:x val="1.4860678216390795E-2"/>
                  <c:y val="-3.86774716193012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D-40A7-9E11-CECB19B554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Sheet2!$C$2:$C$13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C2D-40A7-9E11-CECB19B554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4040720"/>
        <c:axId val="664041040"/>
      </c:barChart>
      <c:catAx>
        <c:axId val="66404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041040"/>
        <c:crosses val="autoZero"/>
        <c:auto val="1"/>
        <c:lblAlgn val="ctr"/>
        <c:lblOffset val="100"/>
        <c:noMultiLvlLbl val="0"/>
      </c:catAx>
      <c:valAx>
        <c:axId val="66404104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04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54819563333868"/>
          <c:y val="0.77558018708144072"/>
          <c:w val="0.32582397674637231"/>
          <c:h val="0.12737357148410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12680446194228E-2"/>
          <c:y val="3.2105067452815661E-2"/>
          <c:w val="0.95582898622047241"/>
          <c:h val="0.68446670886058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'd24 and d30 comparison'!$X$19</c:f>
              <c:strCache>
                <c:ptCount val="1"/>
                <c:pt idx="0">
                  <c:v>NYC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0182416892503293E-3"/>
                  <c:y val="1.23293828609928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E9-9548-8809-61A87FE94D6A}"/>
                </c:ext>
              </c:extLst>
            </c:dLbl>
            <c:dLbl>
              <c:idx val="1"/>
              <c:layout>
                <c:manualLayout>
                  <c:x val="-8.0182416892503432E-3"/>
                  <c:y val="-3.767267909947443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E9-9548-8809-61A87FE94D6A}"/>
                </c:ext>
              </c:extLst>
            </c:dLbl>
            <c:dLbl>
              <c:idx val="2"/>
              <c:layout>
                <c:manualLayout>
                  <c:x val="-4.810945013550197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E9-9548-8809-61A87FE94D6A}"/>
                </c:ext>
              </c:extLst>
            </c:dLbl>
            <c:dLbl>
              <c:idx val="3"/>
              <c:layout>
                <c:manualLayout>
                  <c:x val="-3.20729667570013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E9-9548-8809-61A87FE94D6A}"/>
                </c:ext>
              </c:extLst>
            </c:dLbl>
            <c:dLbl>
              <c:idx val="4"/>
              <c:layout>
                <c:manualLayout>
                  <c:x val="-6.414593351400262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CE9-9548-8809-61A87FE94D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comparison'!$W$20:$W$31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'd24 and d30 comparison'!$X$20:$X$31</c:f>
              <c:numCache>
                <c:formatCode>0.0</c:formatCode>
                <c:ptCount val="12"/>
                <c:pt idx="0">
                  <c:v>23.285310734463277</c:v>
                </c:pt>
                <c:pt idx="1">
                  <c:v>23.864337101747175</c:v>
                </c:pt>
                <c:pt idx="2">
                  <c:v>24.82139646388972</c:v>
                </c:pt>
                <c:pt idx="3">
                  <c:v>24.791919805589309</c:v>
                </c:pt>
                <c:pt idx="4">
                  <c:v>25.784881784881787</c:v>
                </c:pt>
                <c:pt idx="5">
                  <c:v>26.524603174603175</c:v>
                </c:pt>
                <c:pt idx="6">
                  <c:v>26.913978494623656</c:v>
                </c:pt>
                <c:pt idx="7">
                  <c:v>25.593628928110203</c:v>
                </c:pt>
                <c:pt idx="8">
                  <c:v>26.105962933118452</c:v>
                </c:pt>
                <c:pt idx="9">
                  <c:v>23.635301353013531</c:v>
                </c:pt>
                <c:pt idx="10">
                  <c:v>24.895230330207909</c:v>
                </c:pt>
                <c:pt idx="11">
                  <c:v>26.839229968782519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E9-9548-8809-61A87FE94D6A}"/>
            </c:ext>
          </c:extLst>
        </c:ser>
        <c:ser>
          <c:idx val="1"/>
          <c:order val="1"/>
          <c:tx>
            <c:strRef>
              <c:f>'d24 and d30 comparison'!$Y$19</c:f>
              <c:strCache>
                <c:ptCount val="1"/>
                <c:pt idx="0">
                  <c:v>D24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64391771479904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E9-9548-8809-61A87FE94D6A}"/>
                </c:ext>
              </c:extLst>
            </c:dLbl>
            <c:dLbl>
              <c:idx val="6"/>
              <c:layout>
                <c:manualLayout>
                  <c:x val="0"/>
                  <c:y val="-2.46587657219856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E9-9548-8809-61A87FE94D6A}"/>
                </c:ext>
              </c:extLst>
            </c:dLbl>
            <c:dLbl>
              <c:idx val="7"/>
              <c:layout>
                <c:manualLayout>
                  <c:x val="0"/>
                  <c:y val="-2.0548971434988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CE9-9548-8809-61A87FE94D6A}"/>
                </c:ext>
              </c:extLst>
            </c:dLbl>
            <c:dLbl>
              <c:idx val="8"/>
              <c:layout>
                <c:manualLayout>
                  <c:x val="0"/>
                  <c:y val="-2.87685600089832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E9-9548-8809-61A87FE94D6A}"/>
                </c:ext>
              </c:extLst>
            </c:dLbl>
            <c:dLbl>
              <c:idx val="9"/>
              <c:layout>
                <c:manualLayout>
                  <c:x val="-4.8109450135501971E-3"/>
                  <c:y val="-8.21958857399524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CE9-9548-8809-61A87FE94D6A}"/>
                </c:ext>
              </c:extLst>
            </c:dLbl>
            <c:dLbl>
              <c:idx val="10"/>
              <c:layout>
                <c:manualLayout>
                  <c:x val="-1.0011779388382925E-2"/>
                  <c:y val="-1.4593212478552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CE9-9548-8809-61A87FE94D6A}"/>
                </c:ext>
              </c:extLst>
            </c:dLbl>
            <c:dLbl>
              <c:idx val="11"/>
              <c:layout>
                <c:manualLayout>
                  <c:x val="-8.0182416892502113E-3"/>
                  <c:y val="-8.21958857399524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E9-9548-8809-61A87FE94D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comparison'!$W$20:$W$31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'd24 and d30 comparison'!$Y$20:$Y$31</c:f>
              <c:numCache>
                <c:formatCode>0.0</c:formatCode>
                <c:ptCount val="12"/>
                <c:pt idx="0">
                  <c:v>23.364999999999998</c:v>
                </c:pt>
                <c:pt idx="1">
                  <c:v>27.537142857142857</c:v>
                </c:pt>
                <c:pt idx="2">
                  <c:v>27.005681818181817</c:v>
                </c:pt>
                <c:pt idx="3">
                  <c:v>28.123529411764707</c:v>
                </c:pt>
                <c:pt idx="4">
                  <c:v>28.279761904761905</c:v>
                </c:pt>
                <c:pt idx="5">
                  <c:v>28.369426751592357</c:v>
                </c:pt>
                <c:pt idx="6">
                  <c:v>28.201388888888889</c:v>
                </c:pt>
                <c:pt idx="7">
                  <c:v>26.905241935483872</c:v>
                </c:pt>
                <c:pt idx="8">
                  <c:v>26.86859688195991</c:v>
                </c:pt>
                <c:pt idx="9">
                  <c:v>26.26923076923077</c:v>
                </c:pt>
                <c:pt idx="10">
                  <c:v>27.183333333333334</c:v>
                </c:pt>
                <c:pt idx="11">
                  <c:v>28.261363636363637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CE9-9548-8809-61A87FE94D6A}"/>
            </c:ext>
          </c:extLst>
        </c:ser>
        <c:ser>
          <c:idx val="2"/>
          <c:order val="2"/>
          <c:tx>
            <c:strRef>
              <c:f>'d24 and d30 comparison'!$Z$19</c:f>
              <c:strCache>
                <c:ptCount val="1"/>
                <c:pt idx="0">
                  <c:v>D30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4.810945013550197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CE9-9548-8809-61A87FE94D6A}"/>
                </c:ext>
              </c:extLst>
            </c:dLbl>
            <c:dLbl>
              <c:idx val="2"/>
              <c:layout>
                <c:manualLayout>
                  <c:x val="3.207296675700101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CE9-9548-8809-61A87FE94D6A}"/>
                </c:ext>
              </c:extLst>
            </c:dLbl>
            <c:dLbl>
              <c:idx val="3"/>
              <c:layout>
                <c:manualLayout>
                  <c:x val="4.8109450135501971E-3"/>
                  <c:y val="-8.21958857399524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CE9-9548-8809-61A87FE94D6A}"/>
                </c:ext>
              </c:extLst>
            </c:dLbl>
            <c:dLbl>
              <c:idx val="4"/>
              <c:layout>
                <c:manualLayout>
                  <c:x val="4.810945013550197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CE9-9548-8809-61A87FE94D6A}"/>
                </c:ext>
              </c:extLst>
            </c:dLbl>
            <c:dLbl>
              <c:idx val="5"/>
              <c:layout>
                <c:manualLayout>
                  <c:x val="6.414593351400262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CE9-9548-8809-61A87FE94D6A}"/>
                </c:ext>
              </c:extLst>
            </c:dLbl>
            <c:dLbl>
              <c:idx val="9"/>
              <c:layout>
                <c:manualLayout>
                  <c:x val="8.018241689250329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CE9-9548-8809-61A87FE94D6A}"/>
                </c:ext>
              </c:extLst>
            </c:dLbl>
            <c:dLbl>
              <c:idx val="10"/>
              <c:layout>
                <c:manualLayout>
                  <c:x val="6.41459335140014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CE9-9548-8809-61A87FE94D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comparison'!$W$20:$W$31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'd24 and d30 comparison'!$Z$20:$Z$31</c:f>
              <c:numCache>
                <c:formatCode>0.0</c:formatCode>
                <c:ptCount val="12"/>
                <c:pt idx="0">
                  <c:v>21.888059701492537</c:v>
                </c:pt>
                <c:pt idx="1">
                  <c:v>24.859504132231404</c:v>
                </c:pt>
                <c:pt idx="2">
                  <c:v>25.093220338983052</c:v>
                </c:pt>
                <c:pt idx="3">
                  <c:v>25.776785714285715</c:v>
                </c:pt>
                <c:pt idx="4">
                  <c:v>26.504424778761063</c:v>
                </c:pt>
                <c:pt idx="5">
                  <c:v>26.01834862385321</c:v>
                </c:pt>
                <c:pt idx="6">
                  <c:v>27.361344537815125</c:v>
                </c:pt>
                <c:pt idx="7">
                  <c:v>25.46595744680851</c:v>
                </c:pt>
                <c:pt idx="8">
                  <c:v>26.194805194805195</c:v>
                </c:pt>
                <c:pt idx="9">
                  <c:v>26.053191489361701</c:v>
                </c:pt>
                <c:pt idx="10">
                  <c:v>26.278481012658229</c:v>
                </c:pt>
                <c:pt idx="11">
                  <c:v>30.796610169491526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CE9-9548-8809-61A87FE94D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435983"/>
        <c:axId val="57437663"/>
      </c:barChart>
      <c:catAx>
        <c:axId val="5743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37663"/>
        <c:crosses val="autoZero"/>
        <c:auto val="1"/>
        <c:lblAlgn val="ctr"/>
        <c:lblOffset val="100"/>
        <c:noMultiLvlLbl val="0"/>
      </c:catAx>
      <c:valAx>
        <c:axId val="5743766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7435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900788762334129E-2"/>
          <c:y val="5.0121212969231603E-2"/>
          <c:w val="0.94520840066368006"/>
          <c:h val="0.69314839072158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'd24 and d30 comparison'!$X$4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8693856632675828E-3"/>
                  <c:y val="-4.176719497615916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63-DA4D-B964-939D1AFD46EA}"/>
                </c:ext>
              </c:extLst>
            </c:dLbl>
            <c:dLbl>
              <c:idx val="2"/>
              <c:layout>
                <c:manualLayout>
                  <c:x val="-8.586732079084478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63-DA4D-B964-939D1AFD46EA}"/>
                </c:ext>
              </c:extLst>
            </c:dLbl>
            <c:dLbl>
              <c:idx val="3"/>
              <c:layout>
                <c:manualLayout>
                  <c:x val="-6.8693856632675828E-3"/>
                  <c:y val="4.5564739062937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63-DA4D-B964-939D1AFD46EA}"/>
                </c:ext>
              </c:extLst>
            </c:dLbl>
            <c:dLbl>
              <c:idx val="8"/>
              <c:layout>
                <c:manualLayout>
                  <c:x val="-6.8693856632675828E-3"/>
                  <c:y val="-4.176719497615916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63-DA4D-B964-939D1AFD46EA}"/>
                </c:ext>
              </c:extLst>
            </c:dLbl>
            <c:dLbl>
              <c:idx val="11"/>
              <c:layout>
                <c:manualLayout>
                  <c:x val="-5.152039247450561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63-DA4D-B964-939D1AFD46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comparison'!$W$5:$W$16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'd24 and d30 comparison'!$X$5:$X$16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63-DA4D-B964-939D1AFD46EA}"/>
            </c:ext>
          </c:extLst>
        </c:ser>
        <c:ser>
          <c:idx val="1"/>
          <c:order val="1"/>
          <c:tx>
            <c:strRef>
              <c:f>'d24 and d30 comparison'!$Y$4</c:f>
              <c:strCache>
                <c:ptCount val="1"/>
                <c:pt idx="0">
                  <c:v>D24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5.152039247450749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63-DA4D-B964-939D1AFD46EA}"/>
                </c:ext>
              </c:extLst>
            </c:dLbl>
            <c:dLbl>
              <c:idx val="9"/>
              <c:layout>
                <c:manualLayout>
                  <c:x val="0"/>
                  <c:y val="-1.36694217188813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C63-DA4D-B964-939D1AFD46EA}"/>
                </c:ext>
              </c:extLst>
            </c:dLbl>
            <c:dLbl>
              <c:idx val="11"/>
              <c:layout>
                <c:manualLayout>
                  <c:x val="-4.3604652410405955E-3"/>
                  <c:y val="2.64462837453018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C63-DA4D-B964-939D1AFD46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comparison'!$W$5:$W$16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'd24 and d30 comparison'!$Y$5:$Y$16</c:f>
              <c:numCache>
                <c:formatCode>0.0</c:formatCode>
                <c:ptCount val="12"/>
                <c:pt idx="0">
                  <c:v>23.364999999999998</c:v>
                </c:pt>
                <c:pt idx="1">
                  <c:v>27.537142857142857</c:v>
                </c:pt>
                <c:pt idx="2">
                  <c:v>27.005681818181817</c:v>
                </c:pt>
                <c:pt idx="3">
                  <c:v>28.123529411764707</c:v>
                </c:pt>
                <c:pt idx="4">
                  <c:v>28.279761904761905</c:v>
                </c:pt>
                <c:pt idx="5">
                  <c:v>28.369426751592357</c:v>
                </c:pt>
                <c:pt idx="6">
                  <c:v>28.201388888888889</c:v>
                </c:pt>
                <c:pt idx="7">
                  <c:v>26.905241935483872</c:v>
                </c:pt>
                <c:pt idx="8">
                  <c:v>26.86859688195991</c:v>
                </c:pt>
                <c:pt idx="9">
                  <c:v>26.26923076923077</c:v>
                </c:pt>
                <c:pt idx="10">
                  <c:v>27.183333333333334</c:v>
                </c:pt>
                <c:pt idx="11">
                  <c:v>28.261363636363637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63-DA4D-B964-939D1AFD46EA}"/>
            </c:ext>
          </c:extLst>
        </c:ser>
        <c:ser>
          <c:idx val="2"/>
          <c:order val="2"/>
          <c:tx>
            <c:strRef>
              <c:f>'d24 and d30 comparison'!$Z$4</c:f>
              <c:strCache>
                <c:ptCount val="1"/>
                <c:pt idx="0">
                  <c:v>D30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8693636373078218E-3"/>
                  <c:y val="7.64734900994067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C63-DA4D-B964-939D1AFD46EA}"/>
                </c:ext>
              </c:extLst>
            </c:dLbl>
            <c:dLbl>
              <c:idx val="1"/>
              <c:layout>
                <c:manualLayout>
                  <c:x val="6.8693856632675828E-3"/>
                  <c:y val="1.36694217188813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C63-DA4D-B964-939D1AFD46EA}"/>
                </c:ext>
              </c:extLst>
            </c:dLbl>
            <c:dLbl>
              <c:idx val="2"/>
              <c:layout>
                <c:manualLayout>
                  <c:x val="1.2021424910718269E-2"/>
                  <c:y val="1.36694217188813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C63-DA4D-B964-939D1AFD46EA}"/>
                </c:ext>
              </c:extLst>
            </c:dLbl>
            <c:dLbl>
              <c:idx val="3"/>
              <c:layout>
                <c:manualLayout>
                  <c:x val="8.5867320790844782E-3"/>
                  <c:y val="1.36694217188813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C63-DA4D-B964-939D1AFD46EA}"/>
                </c:ext>
              </c:extLst>
            </c:dLbl>
            <c:dLbl>
              <c:idx val="4"/>
              <c:layout>
                <c:manualLayout>
                  <c:x val="8.5867320790844158E-3"/>
                  <c:y val="9.11294781258756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C63-DA4D-B964-939D1AFD46EA}"/>
                </c:ext>
              </c:extLst>
            </c:dLbl>
            <c:dLbl>
              <c:idx val="5"/>
              <c:layout>
                <c:manualLayout>
                  <c:x val="1.373877132653510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C63-DA4D-B964-939D1AFD46EA}"/>
                </c:ext>
              </c:extLst>
            </c:dLbl>
            <c:dLbl>
              <c:idx val="6"/>
              <c:layout>
                <c:manualLayout>
                  <c:x val="1.1229828878348428E-2"/>
                  <c:y val="5.00272063541049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C63-DA4D-B964-939D1AFD46EA}"/>
                </c:ext>
              </c:extLst>
            </c:dLbl>
            <c:dLbl>
              <c:idx val="7"/>
              <c:layout>
                <c:manualLayout>
                  <c:x val="1.202142491071826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C63-DA4D-B964-939D1AFD46EA}"/>
                </c:ext>
              </c:extLst>
            </c:dLbl>
            <c:dLbl>
              <c:idx val="8"/>
              <c:layout>
                <c:manualLayout>
                  <c:x val="1.202142491071814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C63-DA4D-B964-939D1AFD46EA}"/>
                </c:ext>
              </c:extLst>
            </c:dLbl>
            <c:dLbl>
              <c:idx val="9"/>
              <c:layout>
                <c:manualLayout>
                  <c:x val="8.5867320790843533E-3"/>
                  <c:y val="9.11294781258756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C63-DA4D-B964-939D1AFD46EA}"/>
                </c:ext>
              </c:extLst>
            </c:dLbl>
            <c:dLbl>
              <c:idx val="10"/>
              <c:layout>
                <c:manualLayout>
                  <c:x val="1.202142491071826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C63-DA4D-B964-939D1AFD46EA}"/>
                </c:ext>
              </c:extLst>
            </c:dLbl>
            <c:dLbl>
              <c:idx val="11"/>
              <c:layout>
                <c:manualLayout>
                  <c:x val="5.152039247450561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C63-DA4D-B964-939D1AFD46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comparison'!$W$5:$W$16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'd24 and d30 comparison'!$Z$5:$Z$16</c:f>
              <c:numCache>
                <c:formatCode>0.0</c:formatCode>
                <c:ptCount val="12"/>
                <c:pt idx="0">
                  <c:v>21.888059701492537</c:v>
                </c:pt>
                <c:pt idx="1">
                  <c:v>24.859504132231404</c:v>
                </c:pt>
                <c:pt idx="2">
                  <c:v>25.093220338983052</c:v>
                </c:pt>
                <c:pt idx="3">
                  <c:v>25.776785714285715</c:v>
                </c:pt>
                <c:pt idx="4">
                  <c:v>26.504424778761063</c:v>
                </c:pt>
                <c:pt idx="5">
                  <c:v>26.01834862385321</c:v>
                </c:pt>
                <c:pt idx="6">
                  <c:v>27.361344537815125</c:v>
                </c:pt>
                <c:pt idx="7">
                  <c:v>25.46595744680851</c:v>
                </c:pt>
                <c:pt idx="8">
                  <c:v>26.194805194805195</c:v>
                </c:pt>
                <c:pt idx="9">
                  <c:v>26.053191489361701</c:v>
                </c:pt>
                <c:pt idx="10">
                  <c:v>26.278481012658229</c:v>
                </c:pt>
                <c:pt idx="11">
                  <c:v>30.796610169491526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C63-DA4D-B964-939D1AFD46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2984767"/>
        <c:axId val="82986447"/>
      </c:barChart>
      <c:catAx>
        <c:axId val="82984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986447"/>
        <c:crosses val="autoZero"/>
        <c:auto val="1"/>
        <c:lblAlgn val="ctr"/>
        <c:lblOffset val="100"/>
        <c:noMultiLvlLbl val="0"/>
      </c:catAx>
      <c:valAx>
        <c:axId val="8298644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82984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'30 or more '!$B$6:$B$9</c:f>
              <c:strCache>
                <c:ptCount val="4"/>
                <c:pt idx="0">
                  <c:v>K-3</c:v>
                </c:pt>
                <c:pt idx="1">
                  <c:v>Grade 4-8</c:v>
                </c:pt>
                <c:pt idx="2">
                  <c:v>High School (Minimum)</c:v>
                </c:pt>
                <c:pt idx="3">
                  <c:v>Total</c:v>
                </c:pt>
              </c:strCache>
            </c:strRef>
          </c:cat>
          <c:val>
            <c:numRef>
              <c:f>'30 or more '!$C$6:$C$9</c:f>
              <c:numCache>
                <c:formatCode>_(* #,##0_);_(* \(#,##0\);_(* "-"??_);_(@_)</c:formatCode>
                <c:ptCount val="4"/>
                <c:pt idx="0">
                  <c:v>37837</c:v>
                </c:pt>
                <c:pt idx="1">
                  <c:v>115903</c:v>
                </c:pt>
                <c:pt idx="2">
                  <c:v>182425</c:v>
                </c:pt>
                <c:pt idx="3">
                  <c:v>336165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9-B24C-8C63-15BB251E2C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668304"/>
        <c:axId val="248357744"/>
      </c:barChart>
      <c:catAx>
        <c:axId val="24666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357744"/>
        <c:crosses val="autoZero"/>
        <c:auto val="1"/>
        <c:lblAlgn val="ctr"/>
        <c:lblOffset val="100"/>
        <c:noMultiLvlLbl val="0"/>
      </c:catAx>
      <c:valAx>
        <c:axId val="2483577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4666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2244094488188"/>
          <c:y val="6.0654693867341833E-2"/>
          <c:w val="0.84733311461067362"/>
          <c:h val="0.752373762824033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937-194A-849F-349CABFC0FE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937-194A-849F-349CABFC0FE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937-194A-849F-349CABFC0FEC}"/>
              </c:ext>
            </c:extLst>
          </c:dPt>
          <c:dLbls>
            <c:dLbl>
              <c:idx val="1"/>
              <c:layout>
                <c:manualLayout>
                  <c:x val="-4.3531624739913538E-3"/>
                  <c:y val="-8.21531632525665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37-194A-849F-349CABFC0FEC}"/>
                </c:ext>
              </c:extLst>
            </c:dLbl>
            <c:dLbl>
              <c:idx val="3"/>
              <c:layout>
                <c:manualLayout>
                  <c:x val="-5.047106191988655E-3"/>
                  <c:y val="-5.476877550171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37-194A-849F-349CABFC0F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'D24 and D30 Class Size Trends'!$C$101:$H$102</c:f>
              <c:multiLvlStrCache>
                <c:ptCount val="6"/>
                <c:lvl>
                  <c:pt idx="0">
                    <c:v>Grades 1 -3</c:v>
                  </c:pt>
                  <c:pt idx="1">
                    <c:v>Grades 4- 8</c:v>
                  </c:pt>
                  <c:pt idx="2">
                    <c:v>HS (min)</c:v>
                  </c:pt>
                  <c:pt idx="3">
                    <c:v>Grades 1 -3</c:v>
                  </c:pt>
                  <c:pt idx="4">
                    <c:v>Grades 4- 8</c:v>
                  </c:pt>
                  <c:pt idx="5">
                    <c:v>HS (min)</c:v>
                  </c:pt>
                </c:lvl>
                <c:lvl>
                  <c:pt idx="0">
                    <c:v>D24</c:v>
                  </c:pt>
                  <c:pt idx="3">
                    <c:v>D30</c:v>
                  </c:pt>
                </c:lvl>
              </c:multiLvlStrCache>
            </c:multiLvlStrRef>
          </c:cat>
          <c:val>
            <c:numRef>
              <c:f>'D24 and D30 Class Size Trends'!$C$103:$H$103</c:f>
              <c:numCache>
                <c:formatCode>_(* #,##0_);_(* \(#,##0\);_(* "-"??_);_(@_)</c:formatCode>
                <c:ptCount val="6"/>
                <c:pt idx="0">
                  <c:v>4107</c:v>
                </c:pt>
                <c:pt idx="1">
                  <c:v>8533</c:v>
                </c:pt>
                <c:pt idx="2">
                  <c:v>8895</c:v>
                </c:pt>
                <c:pt idx="3">
                  <c:v>1368</c:v>
                </c:pt>
                <c:pt idx="4" formatCode="#,##0">
                  <c:v>5358</c:v>
                </c:pt>
                <c:pt idx="5" formatCode="#,##0">
                  <c:v>6335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37-194A-849F-349CABFC0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7"/>
        <c:overlap val="-27"/>
        <c:axId val="582169839"/>
        <c:axId val="477264671"/>
      </c:barChart>
      <c:catAx>
        <c:axId val="582169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64671"/>
        <c:crosses val="autoZero"/>
        <c:auto val="1"/>
        <c:lblAlgn val="ctr"/>
        <c:lblOffset val="100"/>
        <c:noMultiLvlLbl val="0"/>
      </c:catAx>
      <c:valAx>
        <c:axId val="47726467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582169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'D24 and D30 Class Size Trends'!$D$74</c:f>
              <c:strCache>
                <c:ptCount val="1"/>
                <c:pt idx="0">
                  <c:v>Citywide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Trends'!$C$75:$C$77</c:f>
              <c:strCache>
                <c:ptCount val="3"/>
                <c:pt idx="0">
                  <c:v>Grades K -3</c:v>
                </c:pt>
                <c:pt idx="1">
                  <c:v>Grades 4- 8</c:v>
                </c:pt>
                <c:pt idx="2">
                  <c:v>HS</c:v>
                </c:pt>
              </c:strCache>
            </c:strRef>
          </c:cat>
          <c:val>
            <c:numRef>
              <c:f>'D24 and D30 Class Size Trends'!$D$75:$D$77</c:f>
              <c:numCache>
                <c:formatCode>0%</c:formatCode>
                <c:ptCount val="3"/>
                <c:pt idx="0">
                  <c:v>0.14000000000000001</c:v>
                </c:pt>
                <c:pt idx="1">
                  <c:v>0.36267288315914636</c:v>
                </c:pt>
                <c:pt idx="2">
                  <c:v>0.56498443718351732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9-A944-9156-39E1B7A0B389}"/>
            </c:ext>
          </c:extLst>
        </c:ser>
        <c:ser>
          <c:idx val="1"/>
          <c:order val="1"/>
          <c:tx>
            <c:strRef>
              <c:f>'D24 and D30 Class Size Trends'!$E$74</c:f>
              <c:strCache>
                <c:ptCount val="1"/>
                <c:pt idx="0">
                  <c:v>D24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Trends'!$C$75:$C$77</c:f>
              <c:strCache>
                <c:ptCount val="3"/>
                <c:pt idx="0">
                  <c:v>Grades K -3</c:v>
                </c:pt>
                <c:pt idx="1">
                  <c:v>Grades 4- 8</c:v>
                </c:pt>
                <c:pt idx="2">
                  <c:v>HS</c:v>
                </c:pt>
              </c:strCache>
            </c:strRef>
          </c:cat>
          <c:val>
            <c:numRef>
              <c:f>'D24 and D30 Class Size Trends'!$E$75:$E$77</c:f>
              <c:numCache>
                <c:formatCode>0%</c:formatCode>
                <c:ptCount val="3"/>
                <c:pt idx="0">
                  <c:v>0.23</c:v>
                </c:pt>
                <c:pt idx="1">
                  <c:v>0.4</c:v>
                </c:pt>
                <c:pt idx="2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E9-A944-9156-39E1B7A0B389}"/>
            </c:ext>
          </c:extLst>
        </c:ser>
        <c:ser>
          <c:idx val="2"/>
          <c:order val="2"/>
          <c:tx>
            <c:strRef>
              <c:f>'D24 and D30 Class Size Trends'!$F$74</c:f>
              <c:strCache>
                <c:ptCount val="1"/>
                <c:pt idx="0">
                  <c:v>D30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'D24 and D30 Class Size Trends'!$C$75:$C$77</c:f>
              <c:strCache>
                <c:ptCount val="3"/>
                <c:pt idx="0">
                  <c:v>Grades K -3</c:v>
                </c:pt>
                <c:pt idx="1">
                  <c:v>Grades 4- 8</c:v>
                </c:pt>
                <c:pt idx="2">
                  <c:v>HS</c:v>
                </c:pt>
              </c:strCache>
            </c:strRef>
          </c:cat>
          <c:val>
            <c:numRef>
              <c:f>'D24 and D30 Class Size Trends'!$F$75:$F$77</c:f>
              <c:numCache>
                <c:formatCode>0%</c:formatCode>
                <c:ptCount val="3"/>
                <c:pt idx="0">
                  <c:v>0.16</c:v>
                </c:pt>
                <c:pt idx="1">
                  <c:v>0.35822691716253258</c:v>
                </c:pt>
                <c:pt idx="2">
                  <c:v>0.51084589952423187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E9-A944-9156-39E1B7A0B3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7814319"/>
        <c:axId val="547815999"/>
      </c:barChart>
      <c:catAx>
        <c:axId val="547814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815999"/>
        <c:crosses val="autoZero"/>
        <c:auto val="1"/>
        <c:lblAlgn val="ctr"/>
        <c:lblOffset val="100"/>
        <c:noMultiLvlLbl val="0"/>
      </c:catAx>
      <c:valAx>
        <c:axId val="547815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814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181998872441237E-2"/>
          <c:y val="0.11866329569015457"/>
          <c:w val="0.92449807163152331"/>
          <c:h val="0.701378700223288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087982731266343E-16"/>
                  <c:y val="-1.73653603449006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2A-B047-93AA-D4D64DB500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 - 25 or more'!$A$3:$A$4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'K - 25 or more'!$B$3:$B$4</c:f>
              <c:numCache>
                <c:formatCode>#,##0</c:formatCode>
                <c:ptCount val="2"/>
                <c:pt idx="0">
                  <c:v>11174</c:v>
                </c:pt>
                <c:pt idx="1">
                  <c:v>17067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A-B047-93AA-D4D64DB500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698976"/>
        <c:axId val="685964432"/>
      </c:barChart>
      <c:catAx>
        <c:axId val="30369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5964432"/>
        <c:crosses val="autoZero"/>
        <c:auto val="1"/>
        <c:lblAlgn val="ctr"/>
        <c:lblOffset val="100"/>
        <c:noMultiLvlLbl val="0"/>
      </c:catAx>
      <c:valAx>
        <c:axId val="685964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0369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0.04728</cdr:x>
      <cdr:y>0</cdr:y>
    </cdr:from>
    <cdr:to>
      <cdr:x>0.95674</cdr:x>
      <cdr:y>0.14498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48807EE-6E8E-0A4B-81AB-C9AE8ADD12E9}"/>
            </a:ext>
          </a:extLst>
        </cdr:cNvPr>
        <cdr:cNvSpPr txBox="1"/>
      </cdr:nvSpPr>
      <cdr:spPr>
        <a:xfrm xmlns:a="http://schemas.openxmlformats.org/drawingml/2006/main">
          <a:off x="553232" y="0"/>
          <a:ext cx="10641531" cy="6775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/>
            <a:t>Source: NYC DOE Class Size Reports</a:t>
          </a:r>
        </a:p>
        <a:p xmlns:a="http://schemas.openxmlformats.org/drawingml/2006/main">
          <a:pPr algn="ctr"/>
          <a:endParaRPr lang="en-US" sz="1800" baseline="0" dirty="0"/>
        </a:p>
        <a:p xmlns:a="http://schemas.openxmlformats.org/drawingml/2006/main">
          <a:pPr algn="ctr"/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0.06116</cdr:x>
      <cdr:y>1.92582E-7</cdr:y>
    </cdr:from>
    <cdr:to>
      <cdr:x>0.95269</cdr:x>
      <cdr:y>0.06211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1C4A8F3-7E42-BA43-B9EA-26E5A246988F}"/>
            </a:ext>
          </a:extLst>
        </cdr:cNvPr>
        <cdr:cNvSpPr txBox="1"/>
      </cdr:nvSpPr>
      <cdr:spPr>
        <a:xfrm xmlns:a="http://schemas.openxmlformats.org/drawingml/2006/main">
          <a:off x="744572" y="1"/>
          <a:ext cx="10853780" cy="3225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/>
            <a:t>Source: NYC DOE Class Size Reports</a:t>
          </a:r>
          <a:endParaRPr lang="en-US" sz="1600" baseline="0" dirty="0"/>
        </a:p>
        <a:p xmlns:a="http://schemas.openxmlformats.org/drawingml/2006/main">
          <a:pPr algn="ctr"/>
          <a:endParaRPr lang="en-US" sz="2000" baseline="0" dirty="0"/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0.13069</cdr:x>
      <cdr:y>0.8843</cdr:y>
    </cdr:from>
    <cdr:to>
      <cdr:x>0.8577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6E95CAE-A4F0-4E14-B8CD-436C22325E9D}"/>
            </a:ext>
          </a:extLst>
        </cdr:cNvPr>
        <cdr:cNvSpPr txBox="1"/>
      </cdr:nvSpPr>
      <cdr:spPr>
        <a:xfrm xmlns:a="http://schemas.openxmlformats.org/drawingml/2006/main">
          <a:off x="1285877" y="5095874"/>
          <a:ext cx="7153274" cy="666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/>
            <a:t>data source: NYSED for 2016-2017; </a:t>
          </a:r>
          <a:r>
            <a:rPr lang="en-US" sz="1800" dirty="0">
              <a:solidFill>
                <a:schemeClr val="tx1"/>
              </a:solidFill>
            </a:rPr>
            <a:t>http://www.p12.nysed.gov/irs/pmf</a:t>
          </a:r>
          <a:r>
            <a:rPr lang="en-US" dirty="0">
              <a:solidFill>
                <a:schemeClr val="tx1"/>
              </a:solidFill>
            </a:rPr>
            <a:t>/</a:t>
          </a:r>
          <a:r>
            <a:rPr lang="en-US" dirty="0"/>
            <a:t> 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0.06042</cdr:x>
      <cdr:y>0.02092</cdr:y>
    </cdr:from>
    <cdr:to>
      <cdr:x>0.96547</cdr:x>
      <cdr:y>0.17573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6E69C3A-9C9C-6F49-8196-2E2F14BC7285}"/>
            </a:ext>
          </a:extLst>
        </cdr:cNvPr>
        <cdr:cNvSpPr txBox="1"/>
      </cdr:nvSpPr>
      <cdr:spPr>
        <a:xfrm xmlns:a="http://schemas.openxmlformats.org/drawingml/2006/main">
          <a:off x="311150" y="63500"/>
          <a:ext cx="4660900" cy="469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0.03329</cdr:x>
      <cdr:y>0.02602</cdr:y>
    </cdr:from>
    <cdr:to>
      <cdr:x>0.96054</cdr:x>
      <cdr:y>0.17844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04E0A5E-6BAB-8043-96EF-CE98A5E0625C}"/>
            </a:ext>
          </a:extLst>
        </cdr:cNvPr>
        <cdr:cNvSpPr txBox="1"/>
      </cdr:nvSpPr>
      <cdr:spPr>
        <a:xfrm xmlns:a="http://schemas.openxmlformats.org/drawingml/2006/main">
          <a:off x="171450" y="88900"/>
          <a:ext cx="4775200" cy="520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en-US" sz="1600" dirty="0"/>
        </a:p>
      </cdr:txBody>
    </cdr:sp>
  </cdr:relSizeAnchor>
  <cdr:relSizeAnchor xmlns:cdr="http://schemas.openxmlformats.org/drawingml/2006/chartDrawing">
    <cdr:from>
      <cdr:x>0.21078</cdr:x>
      <cdr:y>0.5351</cdr:y>
    </cdr:from>
    <cdr:to>
      <cdr:x>0.30141</cdr:x>
      <cdr:y>0.64822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9445384-704F-3742-8174-D11A8347A56B}"/>
            </a:ext>
          </a:extLst>
        </cdr:cNvPr>
        <cdr:cNvSpPr txBox="1"/>
      </cdr:nvSpPr>
      <cdr:spPr>
        <a:xfrm xmlns:a="http://schemas.openxmlformats.org/drawingml/2006/main">
          <a:off x="2534120" y="2578990"/>
          <a:ext cx="1089613" cy="54519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/>
            <a:t>+ 122%</a:t>
          </a:r>
        </a:p>
      </cdr:txBody>
    </cdr:sp>
  </cdr:relSizeAnchor>
  <cdr:relSizeAnchor xmlns:cdr="http://schemas.openxmlformats.org/drawingml/2006/chartDrawing">
    <cdr:from>
      <cdr:x>0.68985</cdr:x>
      <cdr:y>0.53085</cdr:y>
    </cdr:from>
    <cdr:to>
      <cdr:x>0.771</cdr:x>
      <cdr:y>0.64553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847B2937-CCD1-054E-A591-D9A32738F814}"/>
            </a:ext>
          </a:extLst>
        </cdr:cNvPr>
        <cdr:cNvSpPr txBox="1"/>
      </cdr:nvSpPr>
      <cdr:spPr>
        <a:xfrm xmlns:a="http://schemas.openxmlformats.org/drawingml/2006/main">
          <a:off x="8293831" y="2558515"/>
          <a:ext cx="975675" cy="55271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/>
            <a:t>+ 65%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0.67123</cdr:x>
      <cdr:y>0.46045</cdr:y>
    </cdr:from>
    <cdr:to>
      <cdr:x>0.783</cdr:x>
      <cdr:y>0.54518</cdr:y>
    </cdr:to>
    <cdr:sp macro="" textlink="">
      <cdr:nvSpPr>
        <cdr:cNvPr id="3" name="TextBox 4">
          <a:extLst xmlns:a="http://schemas.openxmlformats.org/drawingml/2006/main">
            <a:ext uri="{FF2B5EF4-FFF2-40B4-BE49-F238E27FC236}">
              <a16:creationId xmlns:a16="http://schemas.microsoft.com/office/drawing/2014/main" id="{C3787886-115B-A94F-B7BB-D1CD64B3FCF1}"/>
            </a:ext>
          </a:extLst>
        </cdr:cNvPr>
        <cdr:cNvSpPr txBox="1"/>
      </cdr:nvSpPr>
      <cdr:spPr>
        <a:xfrm xmlns:a="http://schemas.openxmlformats.org/drawingml/2006/main">
          <a:off x="7786629" y="2174297"/>
          <a:ext cx="1296610" cy="4001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/>
            <a:t>+ 4,460%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0.21017</cdr:x>
      <cdr:y>0.37661</cdr:y>
    </cdr:from>
    <cdr:to>
      <cdr:x>0.30958</cdr:x>
      <cdr:y>0.46564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087F1F1-ABB4-4740-94F3-C65931CA9ACC}"/>
            </a:ext>
          </a:extLst>
        </cdr:cNvPr>
        <cdr:cNvSpPr txBox="1"/>
      </cdr:nvSpPr>
      <cdr:spPr>
        <a:xfrm xmlns:a="http://schemas.openxmlformats.org/drawingml/2006/main">
          <a:off x="2416486" y="1820333"/>
          <a:ext cx="1142998" cy="43030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/>
            <a:t>+ 122%</a:t>
          </a:r>
        </a:p>
      </cdr:txBody>
    </cdr:sp>
  </cdr:relSizeAnchor>
  <cdr:relSizeAnchor xmlns:cdr="http://schemas.openxmlformats.org/drawingml/2006/chartDrawing">
    <cdr:from>
      <cdr:x>0.70065</cdr:x>
      <cdr:y>0.37661</cdr:y>
    </cdr:from>
    <cdr:to>
      <cdr:x>0.79087</cdr:x>
      <cdr:y>0.47271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684637FB-68F2-7141-B4E8-F12855EB5CA7}"/>
            </a:ext>
          </a:extLst>
        </cdr:cNvPr>
        <cdr:cNvSpPr txBox="1"/>
      </cdr:nvSpPr>
      <cdr:spPr>
        <a:xfrm xmlns:a="http://schemas.openxmlformats.org/drawingml/2006/main">
          <a:off x="8055937" y="1820333"/>
          <a:ext cx="1037264" cy="46447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/>
            <a:t>+ 43%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EB917-3DE5-2649-AC72-E952779C044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E9E18-35D3-5D41-ABFB-C2353AD8C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8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72DA-7D54-7F44-BD33-B9F2E3AB6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1E8F2-AB50-404F-8CFB-E375B3262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9AE6-D8F3-3646-8DAA-6F0F5DEF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75C7C-CF1F-5842-85B2-114D0245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4BB8-0A48-AA43-8185-12287F77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2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FD031-4DAE-7540-9B35-CFED26AC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DADB60-3C90-714E-9136-05250C409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34B46-74C2-4546-970F-4DD49FF35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BF2E1-5F05-A34A-BAE0-DC4F07162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7FAE8-953A-F445-A1A8-9952C805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4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E9DD02-32CA-8947-BE01-7D15B8A80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D150B-0666-AA4F-B5B7-965246F21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86BB5-27A5-E340-A619-5672DF93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16464-B7B0-8B44-B139-8D636FB9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7A9E9-FCC2-FE42-A12A-F82A6CA8A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8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97D7A-BCEC-AD4D-BBDF-E2A86F3CD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05023-E408-8947-BC53-7D96CA732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44EEE-2051-0840-A591-A3DB29535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D303F-24EF-6945-A8A8-C6F83B6D0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8FDCB-5961-1042-BFBD-80F577E2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6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14718-B5FA-8843-9187-765A6B119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A3688-1C1F-BE40-9312-143949903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CCF6F-5BAF-8F41-933B-A222B0FD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EA624-30B6-C742-AABE-4B3B7DFA8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169C8-C155-F644-9A87-8B22DE5A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2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A00E-BE2B-124B-9895-48ABFAB6C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C8369-07A6-5144-9FB9-E89EE060A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E1615-B9FC-C24E-8EFF-729E05F8D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E6CFC-DDF0-2844-B4DF-A5D01097F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42B3F-3119-FC45-A9B1-50BD0713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FD237-04A8-644C-BB7D-5BDB36AB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65B3-F145-324B-90A6-36768295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B4423-02A9-CC48-B1F2-5F368C227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2555E-8437-E848-89C3-C629F75DD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350119-0191-7F47-894D-526CD5B90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E6E924-8744-684B-AA6A-F5EB94A99D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E207F-A7F4-B942-A3A6-0A59D657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B3E246-7E47-1040-8A33-079C6013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E02A69-668E-854E-BD36-FD618EB8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5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E98E5-3A0E-754C-B810-E9F77A28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6EFBAD-7520-164E-83A2-DC281725D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EB4CB-9C2C-8B46-B720-45330706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7270E-25C8-6F42-8BBD-61C3ADFC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6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7CCEA6-A7A1-9E4B-86AA-9FD2154B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721F7C-C821-DC42-9824-A2D83003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47D11-A46A-AE44-BC6B-C9B923D6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2B96-2C97-8A49-BF36-7FF81408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1CEE1-81FA-4446-B324-DFF9D9193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B73BAC-E38F-9B42-BD2F-35EF65B0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FF1CD-E903-6A48-9FF2-7A0ABE109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3B286-A62B-524E-BE89-8D989707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307C9-AD08-FD4F-8D2D-F405521B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0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E8A9C-227D-2440-99A8-27C85790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6B8B9-6CBE-A24A-B635-42AB6C548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4AF15-9584-3843-B6DB-AFB5EF5A4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5722B-7EC0-F245-AD14-F264847D4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3F278-669D-7B40-AA5B-3207FB176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93243-FC88-5D4F-BE6C-75647B72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7D1DD-B9A1-7D48-9098-7B222585F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A7EB9-F4B4-1543-8ACB-456850F8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AB69A-1A0B-BA4A-A698-54623FF835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BFE90-1142-8447-8A78-2B2328BC5E1D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F8FE5-93DB-8645-877B-DF5D5CDCF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4CB40-AA3F-D841-B82B-B6AC241632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18C78-CFE0-734B-9582-AAAF94B2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5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12.nysed.gov/irs/pmf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12.nysed.gov/irs/pmf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AB6F477-617C-E746-9F69-CADABD701F63}"/>
              </a:ext>
            </a:extLst>
          </p:cNvPr>
          <p:cNvSpPr txBox="1"/>
          <p:nvPr/>
        </p:nvSpPr>
        <p:spPr>
          <a:xfrm>
            <a:off x="533400" y="1200877"/>
            <a:ext cx="1096433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Class size trends</a:t>
            </a:r>
          </a:p>
          <a:p>
            <a:pPr algn="ctr"/>
            <a:r>
              <a:rPr lang="en-US" sz="4000" i="1" dirty="0"/>
              <a:t>Citywide, District 24, and District 30 data</a:t>
            </a:r>
          </a:p>
          <a:p>
            <a:endParaRPr lang="en-US" sz="4000" dirty="0"/>
          </a:p>
          <a:p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1FAC6-1821-8640-B807-CDEBCF191928}"/>
              </a:ext>
            </a:extLst>
          </p:cNvPr>
          <p:cNvSpPr txBox="1"/>
          <p:nvPr/>
        </p:nvSpPr>
        <p:spPr>
          <a:xfrm>
            <a:off x="533400" y="3680361"/>
            <a:ext cx="763693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/>
              <a:t>Leonie Haimson</a:t>
            </a:r>
          </a:p>
          <a:p>
            <a:r>
              <a:rPr lang="en-US" sz="4000" i="1" dirty="0"/>
              <a:t>Class Size Matters</a:t>
            </a:r>
          </a:p>
          <a:p>
            <a:r>
              <a:rPr lang="en-US" sz="4000" i="1" dirty="0">
                <a:hlinkClick r:id="rId2"/>
              </a:rPr>
              <a:t>www.classsizematters.org</a:t>
            </a:r>
            <a:endParaRPr lang="en-US" sz="4000" i="1" dirty="0"/>
          </a:p>
          <a:p>
            <a:r>
              <a:rPr lang="en-US" sz="4000" i="1" dirty="0"/>
              <a:t>4.29.19</a:t>
            </a:r>
          </a:p>
          <a:p>
            <a:endParaRPr lang="en-US" sz="4000" i="1" dirty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6383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71E3D-BB87-5441-A3AD-0F964F8A9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628801"/>
            <a:ext cx="11353800" cy="1245508"/>
          </a:xfrm>
        </p:spPr>
        <p:txBody>
          <a:bodyPr>
            <a:normAutofit fontScale="90000"/>
          </a:bodyPr>
          <a:lstStyle/>
          <a:p>
            <a:r>
              <a:rPr lang="en-US" dirty="0"/>
              <a:t>In </a:t>
            </a:r>
            <a:r>
              <a:rPr lang="en-US" b="1" dirty="0"/>
              <a:t>D24</a:t>
            </a:r>
            <a:r>
              <a:rPr lang="en-US" dirty="0"/>
              <a:t> and </a:t>
            </a:r>
            <a:r>
              <a:rPr lang="en-US" b="1" dirty="0"/>
              <a:t>D30</a:t>
            </a:r>
            <a:r>
              <a:rPr lang="en-US" dirty="0"/>
              <a:t>, 21,353 and 13,601 students were in very large class sizes 30 or more in fall 2018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7BA5CDB-A995-8749-A1F2-5D5488FC8E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006842"/>
              </p:ext>
            </p:extLst>
          </p:nvPr>
        </p:nvGraphicFramePr>
        <p:xfrm>
          <a:off x="-808567" y="1755776"/>
          <a:ext cx="12581467" cy="4831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617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3F2B7-2D25-1846-810D-5BEB6B0A3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201"/>
            <a:ext cx="10515600" cy="1096670"/>
          </a:xfrm>
        </p:spPr>
        <p:txBody>
          <a:bodyPr>
            <a:normAutofit/>
          </a:bodyPr>
          <a:lstStyle/>
          <a:p>
            <a:r>
              <a:rPr lang="en-US" sz="3600" dirty="0"/>
              <a:t>Percent of students in classes 30 or more in fall 2018</a:t>
            </a:r>
            <a:br>
              <a:rPr lang="en-US" sz="3600" dirty="0"/>
            </a:br>
            <a:endParaRPr lang="en-US" sz="3100" b="1" i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1FDE9C-883E-BF48-BE0E-399167B361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075707"/>
              </p:ext>
            </p:extLst>
          </p:nvPr>
        </p:nvGraphicFramePr>
        <p:xfrm>
          <a:off x="838200" y="1516516"/>
          <a:ext cx="10731759" cy="4884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6126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6A165-D609-7042-A694-5D865380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09" y="37984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The number of Kindergarten students in classes of 25 or more</a:t>
            </a:r>
            <a:r>
              <a:rPr lang="en-US" sz="3600" b="1" dirty="0"/>
              <a:t> citywide </a:t>
            </a:r>
            <a:r>
              <a:rPr lang="en-US" sz="3600" dirty="0"/>
              <a:t>has increased by more than 53% </a:t>
            </a:r>
            <a:br>
              <a:rPr lang="en-US" sz="3600" dirty="0"/>
            </a:br>
            <a:r>
              <a:rPr lang="en-US" sz="3600" dirty="0"/>
              <a:t>(5,893 students) since 2007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4C4412-29C5-104E-95DD-65DAC08C22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568597"/>
              </p:ext>
            </p:extLst>
          </p:nvPr>
        </p:nvGraphicFramePr>
        <p:xfrm>
          <a:off x="541867" y="1963170"/>
          <a:ext cx="11362266" cy="464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3099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EEC39-A5E6-664F-846C-60BC6571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2879"/>
            <a:ext cx="10726271" cy="1301109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The number of Kindergarten students in classes of</a:t>
            </a:r>
            <a:br>
              <a:rPr lang="en-US" sz="3200" dirty="0"/>
            </a:br>
            <a:r>
              <a:rPr lang="en-US" sz="3200" dirty="0"/>
              <a:t>25 or more in </a:t>
            </a:r>
            <a:r>
              <a:rPr lang="en-US" sz="3200" b="1" dirty="0"/>
              <a:t>D24</a:t>
            </a:r>
            <a:r>
              <a:rPr lang="en-US" sz="3200" dirty="0"/>
              <a:t> and </a:t>
            </a:r>
            <a:r>
              <a:rPr lang="en-US" sz="3200" b="1" dirty="0"/>
              <a:t>D30</a:t>
            </a:r>
            <a:r>
              <a:rPr lang="en-US" sz="3200" dirty="0"/>
              <a:t> has increased by more than 122% and 65% respectively since 2007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89156E-0DDF-2D4C-A261-56C4164FEB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9808"/>
              </p:ext>
            </p:extLst>
          </p:nvPr>
        </p:nvGraphicFramePr>
        <p:xfrm>
          <a:off x="169333" y="1813379"/>
          <a:ext cx="12022667" cy="481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689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652A-3034-FC4A-A0E1-3BEAF21D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49" y="171163"/>
            <a:ext cx="10515600" cy="1325563"/>
          </a:xfrm>
        </p:spPr>
        <p:txBody>
          <a:bodyPr/>
          <a:lstStyle/>
          <a:p>
            <a:r>
              <a:rPr lang="en-US" dirty="0"/>
              <a:t>Number of 1</a:t>
            </a:r>
            <a:r>
              <a:rPr lang="en-US" baseline="30000" dirty="0"/>
              <a:t>st</a:t>
            </a:r>
            <a:r>
              <a:rPr lang="en-US" dirty="0"/>
              <a:t> - 3</a:t>
            </a:r>
            <a:r>
              <a:rPr lang="en-US" baseline="30000" dirty="0"/>
              <a:t>rd</a:t>
            </a:r>
            <a:r>
              <a:rPr lang="en-US" dirty="0"/>
              <a:t> graders  in classes of 30 or more has grown by nearly 3000% </a:t>
            </a:r>
            <a:r>
              <a:rPr lang="en-US" b="1" dirty="0"/>
              <a:t>citywide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F347D8A-2961-C14D-96BB-8667978077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225849"/>
              </p:ext>
            </p:extLst>
          </p:nvPr>
        </p:nvGraphicFramePr>
        <p:xfrm>
          <a:off x="914401" y="1496726"/>
          <a:ext cx="9939866" cy="500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6207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7A4B-CE15-3748-8C0F-AFBA13CDA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1107057" cy="1289504"/>
          </a:xfrm>
        </p:spPr>
        <p:txBody>
          <a:bodyPr>
            <a:normAutofit/>
          </a:bodyPr>
          <a:lstStyle/>
          <a:p>
            <a:r>
              <a:rPr lang="en-US" sz="3500" dirty="0"/>
              <a:t>Number of 1</a:t>
            </a:r>
            <a:r>
              <a:rPr lang="en-US" sz="3500" baseline="30000" dirty="0"/>
              <a:t>st</a:t>
            </a:r>
            <a:r>
              <a:rPr lang="en-US" sz="3500" dirty="0"/>
              <a:t> - 3</a:t>
            </a:r>
            <a:r>
              <a:rPr lang="en-US" sz="3500" baseline="30000" dirty="0"/>
              <a:t>rd</a:t>
            </a:r>
            <a:r>
              <a:rPr lang="en-US" sz="3500" dirty="0"/>
              <a:t> graders  in classes of 30 or more in </a:t>
            </a:r>
            <a:r>
              <a:rPr lang="en-US" sz="3500" b="1" dirty="0"/>
              <a:t>D24 </a:t>
            </a:r>
            <a:r>
              <a:rPr lang="en-US" sz="3500" dirty="0"/>
              <a:t>and</a:t>
            </a:r>
            <a:r>
              <a:rPr lang="en-US" sz="3500" b="1" dirty="0"/>
              <a:t> D30 </a:t>
            </a:r>
            <a:r>
              <a:rPr lang="en-US" sz="3500" dirty="0"/>
              <a:t>has grown by 13,148 % and 4,460 % respectively.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43155B1-4BC0-1142-BB75-2B89032FC3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761340"/>
              </p:ext>
            </p:extLst>
          </p:nvPr>
        </p:nvGraphicFramePr>
        <p:xfrm>
          <a:off x="295729" y="1770742"/>
          <a:ext cx="11600542" cy="4722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787886-115B-A94F-B7BB-D1CD64B3FCF1}"/>
              </a:ext>
            </a:extLst>
          </p:cNvPr>
          <p:cNvSpPr txBox="1"/>
          <p:nvPr/>
        </p:nvSpPr>
        <p:spPr>
          <a:xfrm>
            <a:off x="2987523" y="3945039"/>
            <a:ext cx="129661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+ 13,148% </a:t>
            </a:r>
          </a:p>
        </p:txBody>
      </p:sp>
    </p:spTree>
    <p:extLst>
      <p:ext uri="{BB962C8B-B14F-4D97-AF65-F5344CB8AC3E}">
        <p14:creationId xmlns:p14="http://schemas.microsoft.com/office/powerpoint/2010/main" val="3271265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1BE8-4B77-9448-B487-594BE5A2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463" y="269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Number of 4th-8th graders in classes of 30 or more has grown by 40% </a:t>
            </a:r>
            <a:r>
              <a:rPr lang="en-US" b="1" dirty="0"/>
              <a:t>citywide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0B1A8E-66D5-B24A-B718-2663574170A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9463" y="1724226"/>
          <a:ext cx="10770460" cy="4948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737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A0C1-7879-B144-A993-C1562DBB7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234" y="229658"/>
            <a:ext cx="11116733" cy="1379008"/>
          </a:xfrm>
        </p:spPr>
        <p:txBody>
          <a:bodyPr>
            <a:noAutofit/>
          </a:bodyPr>
          <a:lstStyle/>
          <a:p>
            <a:r>
              <a:rPr lang="en-US" sz="3600" dirty="0"/>
              <a:t>Number of 4th-8th graders in classes of 30 or more in </a:t>
            </a:r>
            <a:r>
              <a:rPr lang="en-US" sz="3600" b="1" dirty="0"/>
              <a:t>D24 </a:t>
            </a:r>
            <a:r>
              <a:rPr lang="en-US" sz="3600" dirty="0"/>
              <a:t>and</a:t>
            </a:r>
            <a:r>
              <a:rPr lang="en-US" sz="3600" b="1" dirty="0"/>
              <a:t> D30 </a:t>
            </a:r>
            <a:r>
              <a:rPr lang="en-US" sz="3600" dirty="0"/>
              <a:t>has grown by 122% and 43% respectively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0C3DD46-78A4-CA45-896D-C0E5F61B54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734042"/>
              </p:ext>
            </p:extLst>
          </p:nvPr>
        </p:nvGraphicFramePr>
        <p:xfrm>
          <a:off x="321734" y="1608667"/>
          <a:ext cx="11497734" cy="4833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8349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73CA8-D274-4419-A49D-9F4FFE393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8BE3A-0A9F-4636-B448-884F77582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485900"/>
            <a:ext cx="10687050" cy="4691063"/>
          </a:xfrm>
        </p:spPr>
        <p:txBody>
          <a:bodyPr>
            <a:noAutofit/>
          </a:bodyPr>
          <a:lstStyle/>
          <a:p>
            <a:r>
              <a:rPr lang="en-US" dirty="0"/>
              <a:t>We are advocating that $200M in next year’s city budget be allocated specifically towards reducing class size, starting first in the early grades and at struggling schools.  This is less than 1% of total DOE budget.</a:t>
            </a:r>
          </a:p>
          <a:p>
            <a:endParaRPr lang="en-US" dirty="0"/>
          </a:p>
          <a:p>
            <a:r>
              <a:rPr lang="en-US" dirty="0"/>
              <a:t>That would allow the hiring of 2,000 new teachers, which could lower class size in as many as 8,000 classrooms – as adding a new teacher at a grade level lowers class size for other students in that same grade.</a:t>
            </a:r>
          </a:p>
          <a:p>
            <a:endParaRPr lang="en-US" dirty="0"/>
          </a:p>
          <a:p>
            <a:r>
              <a:rPr lang="en-US" dirty="0"/>
              <a:t>We also need an accelerated capital plan. Right now 50,000 of the 57,000 seats in the new five-year capital plan aren’t proposed to be finished  until 2024 or later. </a:t>
            </a:r>
          </a:p>
        </p:txBody>
      </p:sp>
    </p:spTree>
    <p:extLst>
      <p:ext uri="{BB962C8B-B14F-4D97-AF65-F5344CB8AC3E}">
        <p14:creationId xmlns:p14="http://schemas.microsoft.com/office/powerpoint/2010/main" val="65869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2D4C-A974-4CD7-8513-8C8E3D2C3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Smaller classes have been linked to better student outcomes in every way that can be measured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D11B1-C0F9-49AF-ACE8-B4A3AB3D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Better grades, better test scores, more engaged and less likely be disruptive when they’re provided with smaller classes.</a:t>
            </a:r>
          </a:p>
          <a:p>
            <a:endParaRPr lang="en-US" dirty="0"/>
          </a:p>
          <a:p>
            <a:r>
              <a:rPr lang="en-US" dirty="0"/>
              <a:t>Students randomly assigned to smaller classes are more likely to graduate from HS in 4 years, go onto college, get a STEM degree, own their own home and have a 401K3 more than 20 years later.</a:t>
            </a:r>
          </a:p>
          <a:p>
            <a:endParaRPr lang="en-US" dirty="0"/>
          </a:p>
          <a:p>
            <a:r>
              <a:rPr lang="en-US" dirty="0"/>
              <a:t>Most importantly, small classes are one of only a handful of reforms that narrows the achievement gap between economic &amp; racial groups and thus are essential for true equity in the NYC public schools.  </a:t>
            </a:r>
          </a:p>
        </p:txBody>
      </p:sp>
    </p:spTree>
    <p:extLst>
      <p:ext uri="{BB962C8B-B14F-4D97-AF65-F5344CB8AC3E}">
        <p14:creationId xmlns:p14="http://schemas.microsoft.com/office/powerpoint/2010/main" val="74487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1E230-3F65-0F45-8E6F-6ECD5FAA0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53" y="140184"/>
            <a:ext cx="11030893" cy="1705549"/>
          </a:xfrm>
        </p:spPr>
        <p:txBody>
          <a:bodyPr>
            <a:normAutofit/>
          </a:bodyPr>
          <a:lstStyle/>
          <a:p>
            <a:r>
              <a:rPr lang="en-US" sz="3200" b="1" dirty="0"/>
              <a:t>D24</a:t>
            </a:r>
            <a:r>
              <a:rPr lang="en-US" sz="3200" dirty="0"/>
              <a:t> K-3 average class sizes fell by 0.1 this year and </a:t>
            </a:r>
            <a:r>
              <a:rPr lang="en-US" sz="3200" b="1" dirty="0"/>
              <a:t>D30</a:t>
            </a:r>
            <a:r>
              <a:rPr lang="en-US" sz="3200" dirty="0"/>
              <a:t> K-3 average class sizes remained the same. Both districts are still far above 2007 and C4E levels.</a:t>
            </a:r>
            <a:endParaRPr lang="en-US" sz="3200" b="1" i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30578B5-E28B-E94C-B59F-EE8EE1FF17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706304"/>
              </p:ext>
            </p:extLst>
          </p:nvPr>
        </p:nvGraphicFramePr>
        <p:xfrm>
          <a:off x="-121024" y="1693333"/>
          <a:ext cx="12313024" cy="4826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71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4F2451A-5FA3-8E42-8F8C-105712127A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906190"/>
              </p:ext>
            </p:extLst>
          </p:nvPr>
        </p:nvGraphicFramePr>
        <p:xfrm>
          <a:off x="0" y="1439051"/>
          <a:ext cx="12174330" cy="5192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727A4FF-029B-0547-A587-A192433AF4A4}"/>
              </a:ext>
            </a:extLst>
          </p:cNvPr>
          <p:cNvSpPr txBox="1"/>
          <p:nvPr/>
        </p:nvSpPr>
        <p:spPr>
          <a:xfrm>
            <a:off x="313266" y="361833"/>
            <a:ext cx="115654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Grades 4-8th average class sizes in </a:t>
            </a:r>
            <a:r>
              <a:rPr lang="en-US" sz="3200" b="1" dirty="0">
                <a:latin typeface="+mj-lt"/>
              </a:rPr>
              <a:t>D24</a:t>
            </a:r>
            <a:r>
              <a:rPr lang="en-US" sz="3200" dirty="0">
                <a:latin typeface="+mj-lt"/>
              </a:rPr>
              <a:t> and </a:t>
            </a:r>
            <a:r>
              <a:rPr lang="en-US" sz="3200" b="1" dirty="0">
                <a:latin typeface="+mj-lt"/>
              </a:rPr>
              <a:t>D30</a:t>
            </a:r>
            <a:r>
              <a:rPr lang="en-US" sz="3200" dirty="0">
                <a:latin typeface="+mj-lt"/>
              </a:rPr>
              <a:t> increased by 0.1 and 0.3 respectively. Both districts remain far above 2007 and C4E levels.    </a:t>
            </a:r>
          </a:p>
        </p:txBody>
      </p:sp>
    </p:spTree>
    <p:extLst>
      <p:ext uri="{BB962C8B-B14F-4D97-AF65-F5344CB8AC3E}">
        <p14:creationId xmlns:p14="http://schemas.microsoft.com/office/powerpoint/2010/main" val="139127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F436768-E62B-4C85-8FC8-F82DA13B69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850047"/>
              </p:ext>
            </p:extLst>
          </p:nvPr>
        </p:nvGraphicFramePr>
        <p:xfrm>
          <a:off x="990599" y="323851"/>
          <a:ext cx="9839325" cy="6105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35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1AA1A-2EF1-AD4A-8E85-39748BE79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64558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Class sizes - D24 and D30 vs. NYC</a:t>
            </a:r>
            <a:br>
              <a:rPr lang="en-US" dirty="0"/>
            </a:br>
            <a:r>
              <a:rPr lang="en-US" b="1" i="1" dirty="0"/>
              <a:t>D24</a:t>
            </a:r>
            <a:r>
              <a:rPr lang="en-US" i="1" dirty="0"/>
              <a:t> and </a:t>
            </a:r>
            <a:r>
              <a:rPr lang="en-US" b="1" i="1" dirty="0"/>
              <a:t>D30 </a:t>
            </a:r>
            <a:r>
              <a:rPr lang="en-US" i="1" dirty="0"/>
              <a:t>class sizes as much as 15% higher than citywide average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498073-0B95-194B-99FF-954479211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443051"/>
              </p:ext>
            </p:extLst>
          </p:nvPr>
        </p:nvGraphicFramePr>
        <p:xfrm>
          <a:off x="0" y="1623919"/>
          <a:ext cx="12192000" cy="4669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C914A78-845C-8B41-9D77-59ADC33A94F0}"/>
              </a:ext>
            </a:extLst>
          </p:cNvPr>
          <p:cNvSpPr/>
          <p:nvPr/>
        </p:nvSpPr>
        <p:spPr>
          <a:xfrm>
            <a:off x="560293" y="6293223"/>
            <a:ext cx="105200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data source: NYSED for 2016-2017 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http://www.p12.nysed.gov/irs/pmf</a:t>
            </a:r>
            <a:r>
              <a:rPr lang="en-US" sz="1400" dirty="0"/>
              <a:t>, DOE Class Size Report 2016-2017 </a:t>
            </a:r>
          </a:p>
        </p:txBody>
      </p:sp>
    </p:spTree>
    <p:extLst>
      <p:ext uri="{BB962C8B-B14F-4D97-AF65-F5344CB8AC3E}">
        <p14:creationId xmlns:p14="http://schemas.microsoft.com/office/powerpoint/2010/main" val="16868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3733F-7CC6-5E4B-8DAD-7F1358F4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Class Sizes – D24 and D30 vs. rest of state</a:t>
            </a:r>
            <a:br>
              <a:rPr lang="en-US" sz="3600" b="1" dirty="0"/>
            </a:br>
            <a:r>
              <a:rPr lang="en-US" sz="3600" b="1" i="1" dirty="0"/>
              <a:t>D24</a:t>
            </a:r>
            <a:r>
              <a:rPr lang="en-US" sz="3600" i="1" dirty="0"/>
              <a:t> class sizes 23%–43% higher on average</a:t>
            </a:r>
            <a:br>
              <a:rPr lang="en-US" sz="3600" i="1" dirty="0"/>
            </a:br>
            <a:r>
              <a:rPr lang="en-US" sz="3600" b="1" i="1" dirty="0"/>
              <a:t>D30</a:t>
            </a:r>
            <a:r>
              <a:rPr lang="en-US" sz="3600" i="1" dirty="0"/>
              <a:t> class sizes as 15%-49% higher on average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80D29D-CDEC-DA4D-A12A-FDD2167BFA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061793"/>
              </p:ext>
            </p:extLst>
          </p:nvPr>
        </p:nvGraphicFramePr>
        <p:xfrm>
          <a:off x="270933" y="1690688"/>
          <a:ext cx="11650133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5BB8406-F543-6A42-83EE-6E6844B4B1BC}"/>
              </a:ext>
            </a:extLst>
          </p:cNvPr>
          <p:cNvSpPr/>
          <p:nvPr/>
        </p:nvSpPr>
        <p:spPr>
          <a:xfrm>
            <a:off x="838200" y="6492875"/>
            <a:ext cx="104867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data source: NYSED for 2016-2017 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http://www.p12.nysed.gov/irs/pmf</a:t>
            </a:r>
            <a:r>
              <a:rPr lang="en-US" sz="1400" dirty="0"/>
              <a:t>, DOE Class Size Reports 2016-2017 </a:t>
            </a:r>
          </a:p>
        </p:txBody>
      </p:sp>
    </p:spTree>
    <p:extLst>
      <p:ext uri="{BB962C8B-B14F-4D97-AF65-F5344CB8AC3E}">
        <p14:creationId xmlns:p14="http://schemas.microsoft.com/office/powerpoint/2010/main" val="969436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CB0E-FDFA-8947-AA99-8C85203A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69" y="558309"/>
            <a:ext cx="11049000" cy="884126"/>
          </a:xfrm>
        </p:spPr>
        <p:txBody>
          <a:bodyPr>
            <a:normAutofit/>
          </a:bodyPr>
          <a:lstStyle/>
          <a:p>
            <a:r>
              <a:rPr lang="en-US" i="1" dirty="0"/>
              <a:t>What these class size averages do not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2CA73-A42A-8541-B792-318776749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There are extreme disparities in class size across NYC neighborhoods and districts, with many students in classes of 30 or more.</a:t>
            </a:r>
          </a:p>
          <a:p>
            <a:endParaRPr lang="en-US" sz="4400" dirty="0"/>
          </a:p>
          <a:p>
            <a:r>
              <a:rPr lang="en-US" sz="4400" dirty="0"/>
              <a:t>The number of students in very large classes has grown sharply since 2007 especially in K-3.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44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C9F0A42-FA0D-4040-973C-F0906A69E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Citywide</a:t>
            </a:r>
            <a:r>
              <a:rPr lang="en-US" sz="4000" dirty="0"/>
              <a:t> at least 336,165 students are in very large classes of 30 or more in fall 2018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b="1" i="1" dirty="0"/>
              <a:t>14% of K-3 students, 36% of 4</a:t>
            </a:r>
            <a:r>
              <a:rPr lang="en-US" sz="2200" b="1" i="1" baseline="30000" dirty="0"/>
              <a:t>th</a:t>
            </a:r>
            <a:r>
              <a:rPr lang="en-US" sz="2200" b="1" i="1" dirty="0"/>
              <a:t>-8</a:t>
            </a:r>
            <a:r>
              <a:rPr lang="en-US" sz="2200" b="1" i="1" baseline="30000" dirty="0"/>
              <a:t>th</a:t>
            </a:r>
            <a:r>
              <a:rPr lang="en-US" sz="2200" b="1" i="1" dirty="0"/>
              <a:t> gr students &amp; 57% of all HS students)</a:t>
            </a:r>
            <a:br>
              <a:rPr lang="en-US" i="1" dirty="0"/>
            </a:br>
            <a:endParaRPr lang="en-US" i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656BEF0-BF45-4746-9157-39975BA551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052728"/>
              </p:ext>
            </p:extLst>
          </p:nvPr>
        </p:nvGraphicFramePr>
        <p:xfrm>
          <a:off x="838200" y="1557338"/>
          <a:ext cx="10744200" cy="5057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989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726</Words>
  <Application>Microsoft Macintosh PowerPoint</Application>
  <PresentationFormat>Widescreen</PresentationFormat>
  <Paragraphs>110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Smaller classes have been linked to better student outcomes in every way that can be measured</vt:lpstr>
      <vt:lpstr>D24 K-3 average class sizes fell by 0.1 this year and D30 K-3 average class sizes remained the same. Both districts are still far above 2007 and C4E levels.</vt:lpstr>
      <vt:lpstr>PowerPoint Presentation</vt:lpstr>
      <vt:lpstr>PowerPoint Presentation</vt:lpstr>
      <vt:lpstr>Class sizes - D24 and D30 vs. NYC D24 and D30 class sizes as much as 15% higher than citywide average </vt:lpstr>
      <vt:lpstr>Class Sizes – D24 and D30 vs. rest of state D24 class sizes 23%–43% higher on average D30 class sizes as 15%-49% higher on average</vt:lpstr>
      <vt:lpstr>What these class size averages do not show</vt:lpstr>
      <vt:lpstr>Citywide at least 336,165 students are in very large classes of 30 or more in fall 2018 (14% of K-3 students, 36% of 4th-8th gr students &amp; 57% of all HS students) </vt:lpstr>
      <vt:lpstr>In D24 and D30, 21,353 and 13,601 students were in very large class sizes 30 or more in fall 2018 </vt:lpstr>
      <vt:lpstr>Percent of students in classes 30 or more in fall 2018 </vt:lpstr>
      <vt:lpstr>The number of Kindergarten students in classes of 25 or more citywide has increased by more than 53%  (5,893 students) since 2007</vt:lpstr>
      <vt:lpstr>The number of Kindergarten students in classes of 25 or more in D24 and D30 has increased by more than 122% and 65% respectively since 2007</vt:lpstr>
      <vt:lpstr>Number of 1st - 3rd graders  in classes of 30 or more has grown by nearly 3000% citywide</vt:lpstr>
      <vt:lpstr>Number of 1st - 3rd graders  in classes of 30 or more in D24 and D30 has grown by 13,148 % and 4,460 % respectively.</vt:lpstr>
      <vt:lpstr>Number of 4th-8th graders in classes of 30 or more has grown by 40% citywide</vt:lpstr>
      <vt:lpstr>Number of 4th-8th graders in classes of 30 or more in D24 and D30 has grown by 122% and 43% respectively</vt:lpstr>
      <vt:lpstr>What should we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Leonie Haimson</dc:creator>
  <cp:lastModifiedBy>Leonie Haimson</cp:lastModifiedBy>
  <cp:revision>36</cp:revision>
  <dcterms:created xsi:type="dcterms:W3CDTF">2019-04-29T20:48:33Z</dcterms:created>
  <dcterms:modified xsi:type="dcterms:W3CDTF">2019-05-23T20:07:30Z</dcterms:modified>
</cp:coreProperties>
</file>