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311" r:id="rId3"/>
    <p:sldId id="297" r:id="rId4"/>
    <p:sldId id="300" r:id="rId5"/>
    <p:sldId id="308" r:id="rId6"/>
    <p:sldId id="257" r:id="rId7"/>
    <p:sldId id="258" r:id="rId8"/>
    <p:sldId id="263" r:id="rId9"/>
    <p:sldId id="259" r:id="rId10"/>
    <p:sldId id="260" r:id="rId11"/>
    <p:sldId id="261" r:id="rId12"/>
    <p:sldId id="265" r:id="rId13"/>
    <p:sldId id="262" r:id="rId14"/>
    <p:sldId id="267" r:id="rId15"/>
    <p:sldId id="266" r:id="rId16"/>
    <p:sldId id="269" r:id="rId17"/>
    <p:sldId id="268" r:id="rId18"/>
    <p:sldId id="313" r:id="rId19"/>
    <p:sldId id="30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38"/>
    <p:restoredTop sz="94728"/>
  </p:normalViewPr>
  <p:slideViewPr>
    <p:cSldViewPr snapToGrid="0" snapToObjects="1">
      <p:cViewPr varScale="1">
        <p:scale>
          <a:sx n="75" d="100"/>
          <a:sy n="75" d="100"/>
        </p:scale>
        <p:origin x="160" y="10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Library\Containers\com.microsoft.Excel\Data\Desktop\Class%20Size%20Matters\d21%20resolution%20calculation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Library\Containers\com.microsoft.Excel\Data\Desktop\Class%20Size%20Matters\d21%20resolution%20calculation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esktop\Class%20Size%20Calculations%202018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Library\Containers\com.microsoft.Excel\Data\Desktop\Class%20Size%20Matters\d21%20resolution%20calculation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ropbox\Class%20Size%20Matters%20Team%20Folder\Data%20and%20Reports\2006-2018%20citywide%20&amp;%20district%20class%20size%20trends_mast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ropbox\Class%20Size%20Matters%20Team%20Folder\Data%20and%20Reports\2006-2018%20citywide%20&amp;%20district%20class%20size%20trends_maste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esktop\Class%20Size%20Calculations%20201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Library\Containers\com.microsoft.Excel\Data\Desktop\Class%20Size%20Matters\d21%20resolution%20calculation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Library\Containers\com.microsoft.Excel\Data\Desktop\Class%20Size%20Matters\d21%20resolution%20calculation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esktop\Class%20Size%20Calculations%202018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Library\Containers\com.microsoft.Excel\Data\Desktop\Class%20Size%20Matters\d21%20resolution%20calculation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esktop\Class%20Size%20Calculations%202018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458333333333333E-2"/>
          <c:y val="0"/>
          <c:w val="0.9770833333333333"/>
          <c:h val="0.843195448756789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Sheet1!$B$63</c:f>
              <c:strCache>
                <c:ptCount val="1"/>
                <c:pt idx="0">
                  <c:v>NYC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Sheet1!$A$64:$A$75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Sheet1!$B$64:$B$75</c:f>
              <c:numCache>
                <c:formatCode>0.0</c:formatCode>
                <c:ptCount val="12"/>
                <c:pt idx="0">
                  <c:v>23.285310734463277</c:v>
                </c:pt>
                <c:pt idx="1">
                  <c:v>23.864337101747175</c:v>
                </c:pt>
                <c:pt idx="2">
                  <c:v>24.82139646388972</c:v>
                </c:pt>
                <c:pt idx="3">
                  <c:v>24.791919805589309</c:v>
                </c:pt>
                <c:pt idx="4">
                  <c:v>25.784881784881787</c:v>
                </c:pt>
                <c:pt idx="5">
                  <c:v>26.524603174603175</c:v>
                </c:pt>
                <c:pt idx="6">
                  <c:v>26.913978494623656</c:v>
                </c:pt>
                <c:pt idx="7">
                  <c:v>25.593628928110203</c:v>
                </c:pt>
                <c:pt idx="8">
                  <c:v>26.105962933118452</c:v>
                </c:pt>
                <c:pt idx="9">
                  <c:v>23.635301353013531</c:v>
                </c:pt>
                <c:pt idx="10">
                  <c:v>24.895230330207909</c:v>
                </c:pt>
                <c:pt idx="11">
                  <c:v>26.839229968782519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C2-A44C-B4A2-A0A3B85BAEB2}"/>
            </c:ext>
          </c:extLst>
        </c:ser>
        <c:ser>
          <c:idx val="1"/>
          <c:order val="1"/>
          <c:tx>
            <c:strRef>
              <c:f>Sheet1!$C$63</c:f>
              <c:strCache>
                <c:ptCount val="1"/>
                <c:pt idx="0">
                  <c:v>rest of state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Sheet1!$A$64:$A$75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Sheet1!$C$64:$C$75</c:f>
              <c:numCache>
                <c:formatCode>0.0</c:formatCode>
                <c:ptCount val="12"/>
                <c:pt idx="0">
                  <c:v>19.033339439457777</c:v>
                </c:pt>
                <c:pt idx="1">
                  <c:v>19.713748354335152</c:v>
                </c:pt>
                <c:pt idx="2">
                  <c:v>20.325109963664179</c:v>
                </c:pt>
                <c:pt idx="3">
                  <c:v>20.906702723585088</c:v>
                </c:pt>
                <c:pt idx="4">
                  <c:v>21.456433224755699</c:v>
                </c:pt>
                <c:pt idx="5">
                  <c:v>22.081556767476449</c:v>
                </c:pt>
                <c:pt idx="6">
                  <c:v>22.388121546961326</c:v>
                </c:pt>
                <c:pt idx="7">
                  <c:v>20.646695375397865</c:v>
                </c:pt>
                <c:pt idx="8">
                  <c:v>20.584360554699536</c:v>
                </c:pt>
                <c:pt idx="9">
                  <c:v>20.551371115173673</c:v>
                </c:pt>
                <c:pt idx="10">
                  <c:v>20.509986382206083</c:v>
                </c:pt>
                <c:pt idx="11">
                  <c:v>20.644137525712608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C2-A44C-B4A2-A0A3B85BAEB2}"/>
            </c:ext>
          </c:extLst>
        </c:ser>
        <c:ser>
          <c:idx val="2"/>
          <c:order val="2"/>
          <c:tx>
            <c:strRef>
              <c:f>Sheet1!$D$63</c:f>
              <c:strCache>
                <c:ptCount val="1"/>
                <c:pt idx="0">
                  <c:v>D21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Sheet1!$A$64:$A$75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Sheet1!$D$64:$D$75</c:f>
              <c:numCache>
                <c:formatCode>0.0</c:formatCode>
                <c:ptCount val="12"/>
                <c:pt idx="0">
                  <c:v>22.1</c:v>
                </c:pt>
                <c:pt idx="1">
                  <c:v>26.2</c:v>
                </c:pt>
                <c:pt idx="2">
                  <c:v>26.8</c:v>
                </c:pt>
                <c:pt idx="3">
                  <c:v>26.5</c:v>
                </c:pt>
                <c:pt idx="4">
                  <c:v>26.7</c:v>
                </c:pt>
                <c:pt idx="5">
                  <c:v>26.8</c:v>
                </c:pt>
                <c:pt idx="6">
                  <c:v>28.7</c:v>
                </c:pt>
                <c:pt idx="7">
                  <c:v>28.4</c:v>
                </c:pt>
                <c:pt idx="8">
                  <c:v>28.5</c:v>
                </c:pt>
                <c:pt idx="9">
                  <c:v>25.986100950987563</c:v>
                </c:pt>
                <c:pt idx="10">
                  <c:v>26.1</c:v>
                </c:pt>
                <c:pt idx="11">
                  <c:v>27.1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C2-A44C-B4A2-A0A3B85BAE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4464367"/>
        <c:axId val="2008685023"/>
      </c:barChart>
      <c:catAx>
        <c:axId val="2004464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8685023"/>
        <c:crosses val="autoZero"/>
        <c:auto val="1"/>
        <c:lblAlgn val="ctr"/>
        <c:lblOffset val="100"/>
        <c:noMultiLvlLbl val="0"/>
      </c:catAx>
      <c:valAx>
        <c:axId val="200868502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20044643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772998687664051"/>
          <c:y val="0.89686758211921735"/>
          <c:w val="0.34454002624671914"/>
          <c:h val="7.68018836352792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454584469075548E-2"/>
          <c:y val="0.13646176237875221"/>
          <c:w val="0.9730908310618489"/>
          <c:h val="0.705278979809129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Sheet1!$A$8:$B$8</c:f>
              <c:strCache>
                <c:ptCount val="2"/>
                <c:pt idx="0">
                  <c:v>Number of grades 1-3 students in classes 30 or more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Sheet1!$C$7:$D$7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Sheet1!$C$8:$D$8</c:f>
              <c:numCache>
                <c:formatCode>General</c:formatCode>
                <c:ptCount val="2"/>
                <c:pt idx="0">
                  <c:v>0</c:v>
                </c:pt>
                <c:pt idx="1">
                  <c:v>1833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81-1740-88CC-B74CCD8F0C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07218351"/>
        <c:axId val="2007648207"/>
      </c:barChart>
      <c:catAx>
        <c:axId val="2007218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7648207"/>
        <c:crosses val="autoZero"/>
        <c:auto val="1"/>
        <c:lblAlgn val="ctr"/>
        <c:lblOffset val="100"/>
        <c:noMultiLvlLbl val="0"/>
      </c:catAx>
      <c:valAx>
        <c:axId val="200764820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07218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'Gr. 4-8 - 30 or more'!$B$3:$C$3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'Gr. 4-8 - 30 or more'!$B$4:$C$4</c:f>
              <c:numCache>
                <c:formatCode>#,##0</c:formatCode>
                <c:ptCount val="2"/>
                <c:pt idx="0">
                  <c:v>83055</c:v>
                </c:pt>
                <c:pt idx="1">
                  <c:v>115903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86-F94E-BBB6-2ED7AE2F96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039232"/>
        <c:axId val="236040912"/>
      </c:barChart>
      <c:catAx>
        <c:axId val="23603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040912"/>
        <c:crosses val="autoZero"/>
        <c:auto val="1"/>
        <c:lblAlgn val="ctr"/>
        <c:lblOffset val="100"/>
        <c:noMultiLvlLbl val="0"/>
      </c:catAx>
      <c:valAx>
        <c:axId val="2360409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3603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Sheet1!$B$40:$C$40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Sheet1!$B$41:$C$41</c:f>
              <c:numCache>
                <c:formatCode>General</c:formatCode>
                <c:ptCount val="2"/>
                <c:pt idx="0">
                  <c:v>4319</c:v>
                </c:pt>
                <c:pt idx="1">
                  <c:v>6483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6C-9041-A55E-D62E1D4E87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0235423"/>
        <c:axId val="2010144207"/>
      </c:barChart>
      <c:catAx>
        <c:axId val="2010235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0144207"/>
        <c:crosses val="autoZero"/>
        <c:auto val="1"/>
        <c:lblAlgn val="ctr"/>
        <c:lblOffset val="100"/>
        <c:noMultiLvlLbl val="0"/>
      </c:catAx>
      <c:valAx>
        <c:axId val="201014420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102354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119857353649869E-2"/>
          <c:y val="3.2596425162599293E-2"/>
          <c:w val="0.95462629628063744"/>
          <c:h val="0.74580079174251157"/>
        </c:manualLayout>
      </c:layout>
      <c:lineChart>
        <c:grouping val="standard"/>
        <c:varyColors val="0"/>
        <c:ser>
          <c:idx val="0"/>
          <c:order val="0"/>
          <c:tx>
            <c:strRef>
              <c:f>'D21'!$A$8</c:f>
              <c:strCache>
                <c:ptCount val="1"/>
                <c:pt idx="0">
                  <c:v>C4E goals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'D21'!$C$7:$N$7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'D21'!$C$8:$N$8</c:f>
              <c:numCache>
                <c:formatCode>General</c:formatCode>
                <c:ptCount val="12"/>
                <c:pt idx="0">
                  <c:v>20.7</c:v>
                </c:pt>
                <c:pt idx="1">
                  <c:v>20.5</c:v>
                </c:pt>
                <c:pt idx="2">
                  <c:v>20.3</c:v>
                </c:pt>
                <c:pt idx="3">
                  <c:v>20.100000000000001</c:v>
                </c:pt>
                <c:pt idx="4">
                  <c:v>19.899999999999999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51-6948-9334-4F5F90363E16}"/>
            </c:ext>
          </c:extLst>
        </c:ser>
        <c:ser>
          <c:idx val="1"/>
          <c:order val="1"/>
          <c:tx>
            <c:strRef>
              <c:f>'D21'!$A$9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'D21'!$C$7:$N$7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'D21'!$C$9:$N$9</c:f>
              <c:numCache>
                <c:formatCode>General</c:formatCode>
                <c:ptCount val="12"/>
                <c:pt idx="0">
                  <c:v>20.9</c:v>
                </c:pt>
                <c:pt idx="1">
                  <c:v>21.4</c:v>
                </c:pt>
                <c:pt idx="2">
                  <c:v>22.1</c:v>
                </c:pt>
                <c:pt idx="3">
                  <c:v>22.9</c:v>
                </c:pt>
                <c:pt idx="4">
                  <c:v>23.9</c:v>
                </c:pt>
                <c:pt idx="5">
                  <c:v>24.5</c:v>
                </c:pt>
                <c:pt idx="6" formatCode="0.0">
                  <c:v>24.86</c:v>
                </c:pt>
                <c:pt idx="7" formatCode="0.0">
                  <c:v>24.70293504689128</c:v>
                </c:pt>
                <c:pt idx="8">
                  <c:v>24.6</c:v>
                </c:pt>
                <c:pt idx="9">
                  <c:v>24.2</c:v>
                </c:pt>
                <c:pt idx="10" formatCode="0.0">
                  <c:v>24</c:v>
                </c:pt>
                <c:pt idx="11">
                  <c:v>23.9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51-6948-9334-4F5F90363E16}"/>
            </c:ext>
          </c:extLst>
        </c:ser>
        <c:ser>
          <c:idx val="2"/>
          <c:order val="2"/>
          <c:tx>
            <c:strRef>
              <c:f>'D21'!$A$10</c:f>
              <c:strCache>
                <c:ptCount val="1"/>
                <c:pt idx="0">
                  <c:v>D21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'D21'!$C$7:$N$7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'D21'!$C$10:$N$10</c:f>
              <c:numCache>
                <c:formatCode>General</c:formatCode>
                <c:ptCount val="12"/>
                <c:pt idx="0">
                  <c:v>21.1</c:v>
                </c:pt>
                <c:pt idx="1">
                  <c:v>22</c:v>
                </c:pt>
                <c:pt idx="2">
                  <c:v>22.4</c:v>
                </c:pt>
                <c:pt idx="3">
                  <c:v>23.5</c:v>
                </c:pt>
                <c:pt idx="4">
                  <c:v>24.8</c:v>
                </c:pt>
                <c:pt idx="5">
                  <c:v>24.8</c:v>
                </c:pt>
                <c:pt idx="6" formatCode="0.0">
                  <c:v>25.48</c:v>
                </c:pt>
                <c:pt idx="7" formatCode="0.0">
                  <c:v>25.833846153846153</c:v>
                </c:pt>
                <c:pt idx="8">
                  <c:v>25.7</c:v>
                </c:pt>
                <c:pt idx="9" formatCode="0.0">
                  <c:v>25.089285714285715</c:v>
                </c:pt>
                <c:pt idx="10" formatCode="0.0">
                  <c:v>25.453731343283582</c:v>
                </c:pt>
                <c:pt idx="11" formatCode="0.0">
                  <c:v>25.316109422492403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651-6948-9334-4F5F90363E1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813440512"/>
        <c:axId val="-813435712"/>
      </c:lineChart>
      <c:catAx>
        <c:axId val="-8134405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13435712"/>
        <c:crosses val="autoZero"/>
        <c:auto val="1"/>
        <c:lblAlgn val="ctr"/>
        <c:lblOffset val="100"/>
        <c:noMultiLvlLbl val="0"/>
      </c:catAx>
      <c:valAx>
        <c:axId val="-813435712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13440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217851303632141E-2"/>
          <c:y val="0"/>
          <c:w val="0.95544208527055285"/>
          <c:h val="0.78005837402462352"/>
        </c:manualLayout>
      </c:layout>
      <c:lineChart>
        <c:grouping val="standard"/>
        <c:varyColors val="0"/>
        <c:ser>
          <c:idx val="0"/>
          <c:order val="0"/>
          <c:tx>
            <c:strRef>
              <c:f>'D21'!$A$15</c:f>
              <c:strCache>
                <c:ptCount val="1"/>
                <c:pt idx="0">
                  <c:v>C4E target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'D21'!$C$14:$N$14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'D21'!$C$15:$N$15</c:f>
              <c:numCache>
                <c:formatCode>General</c:formatCode>
                <c:ptCount val="12"/>
                <c:pt idx="0">
                  <c:v>24.8</c:v>
                </c:pt>
                <c:pt idx="1">
                  <c:v>24.6</c:v>
                </c:pt>
                <c:pt idx="2">
                  <c:v>23.8</c:v>
                </c:pt>
                <c:pt idx="3">
                  <c:v>23.3</c:v>
                </c:pt>
                <c:pt idx="4">
                  <c:v>22.9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22-D549-A84E-A2DB8DF3EA50}"/>
            </c:ext>
          </c:extLst>
        </c:ser>
        <c:ser>
          <c:idx val="1"/>
          <c:order val="1"/>
          <c:tx>
            <c:strRef>
              <c:f>'D21'!$A$16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'D21'!$C$14:$N$14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'D21'!$C$16:$N$16</c:f>
              <c:numCache>
                <c:formatCode>General</c:formatCode>
                <c:ptCount val="12"/>
                <c:pt idx="0">
                  <c:v>25.1</c:v>
                </c:pt>
                <c:pt idx="1">
                  <c:v>25.3</c:v>
                </c:pt>
                <c:pt idx="2">
                  <c:v>25.8</c:v>
                </c:pt>
                <c:pt idx="3">
                  <c:v>26.3</c:v>
                </c:pt>
                <c:pt idx="4">
                  <c:v>26.6</c:v>
                </c:pt>
                <c:pt idx="5">
                  <c:v>26.7</c:v>
                </c:pt>
                <c:pt idx="6" formatCode="0.0">
                  <c:v>26.8</c:v>
                </c:pt>
                <c:pt idx="7" formatCode="0.0">
                  <c:v>26.662623389660364</c:v>
                </c:pt>
                <c:pt idx="8">
                  <c:v>26.6</c:v>
                </c:pt>
                <c:pt idx="9">
                  <c:v>26.6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22-D549-A84E-A2DB8DF3EA50}"/>
            </c:ext>
          </c:extLst>
        </c:ser>
        <c:ser>
          <c:idx val="2"/>
          <c:order val="2"/>
          <c:tx>
            <c:strRef>
              <c:f>'D21'!$A$17</c:f>
              <c:strCache>
                <c:ptCount val="1"/>
                <c:pt idx="0">
                  <c:v>D21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'D21'!$C$14:$N$14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'D21'!$C$17:$N$17</c:f>
              <c:numCache>
                <c:formatCode>General</c:formatCode>
                <c:ptCount val="12"/>
                <c:pt idx="0">
                  <c:v>26.6</c:v>
                </c:pt>
                <c:pt idx="1">
                  <c:v>26.2</c:v>
                </c:pt>
                <c:pt idx="2">
                  <c:v>27.1</c:v>
                </c:pt>
                <c:pt idx="3">
                  <c:v>27.7</c:v>
                </c:pt>
                <c:pt idx="4">
                  <c:v>27.6</c:v>
                </c:pt>
                <c:pt idx="5">
                  <c:v>27.8</c:v>
                </c:pt>
                <c:pt idx="6" formatCode="0.0">
                  <c:v>27.85</c:v>
                </c:pt>
                <c:pt idx="7" formatCode="0.0">
                  <c:v>27.662763466042154</c:v>
                </c:pt>
                <c:pt idx="8" formatCode="0.0">
                  <c:v>28</c:v>
                </c:pt>
                <c:pt idx="9" formatCode="0.0">
                  <c:v>27.832962138084632</c:v>
                </c:pt>
                <c:pt idx="10" formatCode="0.0">
                  <c:v>28.017391304347825</c:v>
                </c:pt>
                <c:pt idx="11" formatCode="0.0">
                  <c:v>27.790697674418606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822-D549-A84E-A2DB8DF3EA5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813299456"/>
        <c:axId val="-813294656"/>
      </c:lineChart>
      <c:catAx>
        <c:axId val="-813299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13294656"/>
        <c:crosses val="autoZero"/>
        <c:auto val="1"/>
        <c:lblAlgn val="ctr"/>
        <c:lblOffset val="100"/>
        <c:noMultiLvlLbl val="0"/>
      </c:catAx>
      <c:valAx>
        <c:axId val="-813294656"/>
        <c:scaling>
          <c:orientation val="minMax"/>
          <c:min val="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813299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592572441401303"/>
          <c:y val="0.87668134050049751"/>
          <c:w val="0.38425738498980327"/>
          <c:h val="7.41542512018665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'30 or more '!$B$6:$B$9</c:f>
              <c:strCache>
                <c:ptCount val="4"/>
                <c:pt idx="0">
                  <c:v>K-3</c:v>
                </c:pt>
                <c:pt idx="1">
                  <c:v>Grade 4-8</c:v>
                </c:pt>
                <c:pt idx="2">
                  <c:v>High School (Minimum)</c:v>
                </c:pt>
                <c:pt idx="3">
                  <c:v>Total</c:v>
                </c:pt>
              </c:strCache>
            </c:strRef>
          </c:cat>
          <c:val>
            <c:numRef>
              <c:f>'30 or more '!$C$6:$C$9</c:f>
              <c:numCache>
                <c:formatCode>_(* #,##0_);_(* \(#,##0\);_(* "-"??_);_(@_)</c:formatCode>
                <c:ptCount val="4"/>
                <c:pt idx="0">
                  <c:v>37837</c:v>
                </c:pt>
                <c:pt idx="1">
                  <c:v>115903</c:v>
                </c:pt>
                <c:pt idx="2">
                  <c:v>182425</c:v>
                </c:pt>
                <c:pt idx="3">
                  <c:v>336165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C9-B24C-8C63-15BB251E2C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6668304"/>
        <c:axId val="248357744"/>
      </c:barChart>
      <c:catAx>
        <c:axId val="24666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8357744"/>
        <c:crosses val="autoZero"/>
        <c:auto val="1"/>
        <c:lblAlgn val="ctr"/>
        <c:lblOffset val="100"/>
        <c:noMultiLvlLbl val="0"/>
      </c:catAx>
      <c:valAx>
        <c:axId val="2483577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246668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Sheet1!$L$2</c:f>
              <c:strCache>
                <c:ptCount val="1"/>
                <c:pt idx="0">
                  <c:v>30 or more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Sheet1!$K$3:$K$5</c:f>
              <c:strCache>
                <c:ptCount val="3"/>
                <c:pt idx="0">
                  <c:v>grades K-3</c:v>
                </c:pt>
                <c:pt idx="1">
                  <c:v>grades 4-8</c:v>
                </c:pt>
                <c:pt idx="2">
                  <c:v>High School (min)</c:v>
                </c:pt>
              </c:strCache>
            </c:strRef>
          </c:cat>
          <c:val>
            <c:numRef>
              <c:f>Sheet1!$L$3:$L$5</c:f>
              <c:numCache>
                <c:formatCode>General</c:formatCode>
                <c:ptCount val="3"/>
                <c:pt idx="0">
                  <c:v>1833</c:v>
                </c:pt>
                <c:pt idx="1">
                  <c:v>6483</c:v>
                </c:pt>
                <c:pt idx="2">
                  <c:v>6982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B7-304D-8290-11141D6C89A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07496079"/>
        <c:axId val="2007499775"/>
      </c:barChart>
      <c:catAx>
        <c:axId val="2007496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7499775"/>
        <c:crosses val="autoZero"/>
        <c:auto val="1"/>
        <c:lblAlgn val="ctr"/>
        <c:lblOffset val="100"/>
        <c:noMultiLvlLbl val="0"/>
      </c:catAx>
      <c:valAx>
        <c:axId val="200749977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074960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Sheet1!$L$6</c:f>
              <c:strCache>
                <c:ptCount val="1"/>
                <c:pt idx="0">
                  <c:v>D21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Sheet1!$K$7:$K$9</c:f>
              <c:strCache>
                <c:ptCount val="3"/>
                <c:pt idx="0">
                  <c:v>grades K-3</c:v>
                </c:pt>
                <c:pt idx="1">
                  <c:v>grades 4-8</c:v>
                </c:pt>
                <c:pt idx="2">
                  <c:v>High School (min)</c:v>
                </c:pt>
              </c:strCache>
            </c:strRef>
          </c:cat>
          <c:val>
            <c:numRef>
              <c:f>Sheet1!$L$7:$L$9</c:f>
              <c:numCache>
                <c:formatCode>0%</c:formatCode>
                <c:ptCount val="3"/>
                <c:pt idx="0">
                  <c:v>0.22007443870812823</c:v>
                </c:pt>
                <c:pt idx="1">
                  <c:v>0.4931913275009509</c:v>
                </c:pt>
                <c:pt idx="2">
                  <c:v>0.53387368099097721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05-4340-AF1E-5BF00A2E7103}"/>
            </c:ext>
          </c:extLst>
        </c:ser>
        <c:ser>
          <c:idx val="1"/>
          <c:order val="1"/>
          <c:tx>
            <c:strRef>
              <c:f>Sheet1!$M$6</c:f>
              <c:strCache>
                <c:ptCount val="1"/>
                <c:pt idx="0">
                  <c:v>citywide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05-4340-AF1E-5BF00A2E71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Sheet1!$K$7:$K$9</c:f>
              <c:strCache>
                <c:ptCount val="3"/>
                <c:pt idx="0">
                  <c:v>grades K-3</c:v>
                </c:pt>
                <c:pt idx="1">
                  <c:v>grades 4-8</c:v>
                </c:pt>
                <c:pt idx="2">
                  <c:v>High School (min)</c:v>
                </c:pt>
              </c:strCache>
            </c:strRef>
          </c:cat>
          <c:val>
            <c:numRef>
              <c:f>Sheet1!$M$7:$M$9</c:f>
              <c:numCache>
                <c:formatCode>0%</c:formatCode>
                <c:ptCount val="3"/>
                <c:pt idx="0">
                  <c:v>0.14000000000000001</c:v>
                </c:pt>
                <c:pt idx="1">
                  <c:v>0.36</c:v>
                </c:pt>
                <c:pt idx="2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05-4340-AF1E-5BF00A2E71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7154143"/>
        <c:axId val="1997195071"/>
      </c:barChart>
      <c:catAx>
        <c:axId val="1997154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7195071"/>
        <c:crosses val="autoZero"/>
        <c:auto val="1"/>
        <c:lblAlgn val="ctr"/>
        <c:lblOffset val="100"/>
        <c:noMultiLvlLbl val="0"/>
      </c:catAx>
      <c:valAx>
        <c:axId val="199719507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997154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181998872441237E-2"/>
          <c:y val="0.11866329569015457"/>
          <c:w val="0.92449807163152331"/>
          <c:h val="0.701378700223288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087982731266343E-16"/>
                  <c:y val="-1.73653603449006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2A-B047-93AA-D4D64DB500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 - 25 or more'!$A$3:$A$4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'K - 25 or more'!$B$3:$B$4</c:f>
              <c:numCache>
                <c:formatCode>#,##0</c:formatCode>
                <c:ptCount val="2"/>
                <c:pt idx="0">
                  <c:v>11174</c:v>
                </c:pt>
                <c:pt idx="1">
                  <c:v>17067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2A-B047-93AA-D4D64DB500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3698976"/>
        <c:axId val="685964432"/>
      </c:barChart>
      <c:catAx>
        <c:axId val="30369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5964432"/>
        <c:crosses val="autoZero"/>
        <c:auto val="1"/>
        <c:lblAlgn val="ctr"/>
        <c:lblOffset val="100"/>
        <c:noMultiLvlLbl val="0"/>
      </c:catAx>
      <c:valAx>
        <c:axId val="6859644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03698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484704368368532E-2"/>
          <c:y val="7.3522938537977506E-2"/>
          <c:w val="0.97303059126326297"/>
          <c:h val="0.7971064341853915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Sheet1!$B$31:$C$31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Sheet1!$B$32:$C$32</c:f>
              <c:numCache>
                <c:formatCode>General</c:formatCode>
                <c:ptCount val="2"/>
                <c:pt idx="0">
                  <c:v>326</c:v>
                </c:pt>
                <c:pt idx="1">
                  <c:v>704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30-9F42-8346-55CB885E77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4840127"/>
        <c:axId val="2004841807"/>
      </c:barChart>
      <c:catAx>
        <c:axId val="2004840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4841807"/>
        <c:crosses val="autoZero"/>
        <c:auto val="1"/>
        <c:lblAlgn val="ctr"/>
        <c:lblOffset val="100"/>
        <c:noMultiLvlLbl val="0"/>
      </c:catAx>
      <c:valAx>
        <c:axId val="200484180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048401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153431887507272E-2"/>
          <c:y val="0.24642702503199501"/>
          <c:w val="0.91943148285898102"/>
          <c:h val="0.6180050377149576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166379137002003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56-CC40-A5BD-600AC9DCCA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'Gr. 1-3 - 30 or more'!$B$9:$C$9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'Gr. 1-3 - 30 or more'!$B$10:$C$10</c:f>
              <c:numCache>
                <c:formatCode>#,##0</c:formatCode>
                <c:ptCount val="2"/>
                <c:pt idx="0">
                  <c:v>1185</c:v>
                </c:pt>
                <c:pt idx="1">
                  <c:v>36486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56-CC40-A5BD-600AC9DCCA0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6066304"/>
        <c:axId val="326067984"/>
      </c:barChart>
      <c:catAx>
        <c:axId val="32606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067984"/>
        <c:crosses val="autoZero"/>
        <c:auto val="1"/>
        <c:lblAlgn val="ctr"/>
        <c:lblOffset val="100"/>
        <c:noMultiLvlLbl val="0"/>
      </c:catAx>
      <c:valAx>
        <c:axId val="3260679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2606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EB917-3DE5-2649-AC72-E952779C044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E9E18-35D3-5D41-ABFB-C2353AD8C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83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A72DA-7D54-7F44-BD33-B9F2E3AB6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31E8F2-AB50-404F-8CFB-E375B3262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79AE6-D8F3-3646-8DAA-6F0F5DEF8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75C7C-CF1F-5842-85B2-114D02450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54BB8-0A48-AA43-8185-12287F77E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2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FD031-4DAE-7540-9B35-CFED26AC8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DADB60-3C90-714E-9136-05250C409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34B46-74C2-4546-970F-4DD49FF35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BF2E1-5F05-A34A-BAE0-DC4F07162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7FAE8-953A-F445-A1A8-9952C8057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4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E9DD02-32CA-8947-BE01-7D15B8A80C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BD150B-0666-AA4F-B5B7-965246F21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86BB5-27A5-E340-A619-5672DF935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16464-B7B0-8B44-B139-8D636FB97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7A9E9-FCC2-FE42-A12A-F82A6CA8A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82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97D7A-BCEC-AD4D-BBDF-E2A86F3CD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05023-E408-8947-BC53-7D96CA732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44EEE-2051-0840-A591-A3DB29535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D303F-24EF-6945-A8A8-C6F83B6D0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8FDCB-5961-1042-BFBD-80F577E2E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6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14718-B5FA-8843-9187-765A6B119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A3688-1C1F-BE40-9312-143949903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CCF6F-5BAF-8F41-933B-A222B0FD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EA624-30B6-C742-AABE-4B3B7DFA8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169C8-C155-F644-9A87-8B22DE5A0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2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3A00E-BE2B-124B-9895-48ABFAB6C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C8369-07A6-5144-9FB9-E89EE060A7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E1615-B9FC-C24E-8EFF-729E05F8D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E6CFC-DDF0-2844-B4DF-A5D01097F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42B3F-3119-FC45-A9B1-50BD07139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AFD237-04A8-644C-BB7D-5BDB36ABA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1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65B3-F145-324B-90A6-367682956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B4423-02A9-CC48-B1F2-5F368C227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2555E-8437-E848-89C3-C629F75DD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350119-0191-7F47-894D-526CD5B90D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E6E924-8744-684B-AA6A-F5EB94A99D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9E207F-A7F4-B942-A3A6-0A59D657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B3E246-7E47-1040-8A33-079C6013D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E02A69-668E-854E-BD36-FD618EB88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58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E98E5-3A0E-754C-B810-E9F77A289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6EFBAD-7520-164E-83A2-DC281725D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6EB4CB-9C2C-8B46-B720-45330706C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F7270E-25C8-6F42-8BBD-61C3ADFC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6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7CCEA6-A7A1-9E4B-86AA-9FD2154BF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721F7C-C821-DC42-9824-A2D830030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47D11-A46A-AE44-BC6B-C9B923D6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D2B96-2C97-8A49-BF36-7FF814088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1CEE1-81FA-4446-B324-DFF9D9193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B73BAC-E38F-9B42-BD2F-35EF65B02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9FF1CD-E903-6A48-9FF2-7A0ABE109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53B286-A62B-524E-BE89-8D9897072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307C9-AD08-FD4F-8D2D-F405521B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00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E8A9C-227D-2440-99A8-27C857908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A6B8B9-6CBE-A24A-B635-42AB6C5489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4AF15-9584-3843-B6DB-AFB5EF5A4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85722B-7EC0-F245-AD14-F264847D4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83F278-669D-7B40-AA5B-3207FB176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493243-FC88-5D4F-BE6C-75647B726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8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37D1DD-B9A1-7D48-9098-7B222585F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5A7EB9-F4B4-1543-8ACB-456850F8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1AB69A-1A0B-BA4A-A698-54623FF835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F8FE5-93DB-8645-877B-DF5D5CDCF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4CB40-AA3F-D841-B82B-B6AC241632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5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classsizematters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AB6F477-617C-E746-9F69-CADABD701F63}"/>
              </a:ext>
            </a:extLst>
          </p:cNvPr>
          <p:cNvSpPr txBox="1"/>
          <p:nvPr/>
        </p:nvSpPr>
        <p:spPr>
          <a:xfrm>
            <a:off x="533400" y="1094859"/>
            <a:ext cx="10964333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Class size trends</a:t>
            </a:r>
          </a:p>
          <a:p>
            <a:pPr algn="ctr"/>
            <a:r>
              <a:rPr lang="en-US" sz="4000" i="1" dirty="0"/>
              <a:t>Citywide and District 21 data</a:t>
            </a:r>
            <a:endParaRPr lang="en-US" sz="4000" dirty="0"/>
          </a:p>
          <a:p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01FAC6-1821-8640-B807-CDEBCF191928}"/>
              </a:ext>
            </a:extLst>
          </p:cNvPr>
          <p:cNvSpPr txBox="1"/>
          <p:nvPr/>
        </p:nvSpPr>
        <p:spPr>
          <a:xfrm>
            <a:off x="533400" y="3680361"/>
            <a:ext cx="763693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/>
              <a:t>Leonie Haimson &amp; Patrick Nevada</a:t>
            </a:r>
          </a:p>
          <a:p>
            <a:r>
              <a:rPr lang="en-US" sz="4000" i="1" dirty="0"/>
              <a:t>Class Size Matters</a:t>
            </a:r>
          </a:p>
          <a:p>
            <a:r>
              <a:rPr lang="en-US" sz="4000" i="1" dirty="0">
                <a:hlinkClick r:id="rId2"/>
              </a:rPr>
              <a:t>www.classsizematters.org</a:t>
            </a:r>
            <a:endParaRPr lang="en-US" sz="4000" i="1" dirty="0"/>
          </a:p>
          <a:p>
            <a:r>
              <a:rPr lang="en-US" sz="4000" i="1" dirty="0"/>
              <a:t>5.13.19</a:t>
            </a:r>
          </a:p>
          <a:p>
            <a:endParaRPr lang="en-US" sz="4000" i="1" dirty="0"/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76383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71E3D-BB87-5441-A3AD-0F964F8A9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628801"/>
            <a:ext cx="11353800" cy="1245508"/>
          </a:xfrm>
        </p:spPr>
        <p:txBody>
          <a:bodyPr>
            <a:normAutofit fontScale="90000"/>
          </a:bodyPr>
          <a:lstStyle/>
          <a:p>
            <a:r>
              <a:rPr lang="en-US" dirty="0"/>
              <a:t>In </a:t>
            </a:r>
            <a:r>
              <a:rPr lang="en-US" b="1" dirty="0"/>
              <a:t>D21 </a:t>
            </a:r>
            <a:r>
              <a:rPr lang="en-US" dirty="0"/>
              <a:t>there were more than 15,000 students in very large class sizes of 30 or more in fall 2018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76DF7D6-DB9D-834D-B265-35F85FA5BA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8499922"/>
              </p:ext>
            </p:extLst>
          </p:nvPr>
        </p:nvGraphicFramePr>
        <p:xfrm>
          <a:off x="1241898" y="2057400"/>
          <a:ext cx="9439072" cy="3954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6179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3F2B7-2D25-1846-810D-5BEB6B0A3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366" y="324679"/>
            <a:ext cx="10651434" cy="1742660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In D21 and citywide percent students in classes 30 or more in fall 2018</a:t>
            </a:r>
            <a:br>
              <a:rPr lang="en-US" sz="3600" dirty="0"/>
            </a:br>
            <a:br>
              <a:rPr lang="en-US" sz="3600" dirty="0"/>
            </a:br>
            <a:endParaRPr lang="en-US" sz="3200" b="1" i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668ACEC-18A4-4A4D-A38F-A74F517D66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918648"/>
              </p:ext>
            </p:extLst>
          </p:nvPr>
        </p:nvGraphicFramePr>
        <p:xfrm>
          <a:off x="702366" y="1516516"/>
          <a:ext cx="10651434" cy="5016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6126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6A165-D609-7042-A694-5D8653800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409" y="37984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The number of Kindergarten students in classes of 25 or more</a:t>
            </a:r>
            <a:r>
              <a:rPr lang="en-US" sz="3600" b="1" dirty="0"/>
              <a:t> citywide </a:t>
            </a:r>
            <a:r>
              <a:rPr lang="en-US" sz="3600" dirty="0"/>
              <a:t>has increased by more than 53% </a:t>
            </a:r>
            <a:br>
              <a:rPr lang="en-US" sz="3600" dirty="0"/>
            </a:br>
            <a:r>
              <a:rPr lang="en-US" sz="3600" dirty="0"/>
              <a:t>(5,893 students) since 2007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B4C4412-29C5-104E-95DD-65DAC08C22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9568597"/>
              </p:ext>
            </p:extLst>
          </p:nvPr>
        </p:nvGraphicFramePr>
        <p:xfrm>
          <a:off x="541867" y="1963170"/>
          <a:ext cx="11362266" cy="4645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3099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EEC39-A5E6-664F-846C-60BC6571B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2879"/>
            <a:ext cx="10726271" cy="1648199"/>
          </a:xfrm>
        </p:spPr>
        <p:txBody>
          <a:bodyPr>
            <a:noAutofit/>
          </a:bodyPr>
          <a:lstStyle/>
          <a:p>
            <a:pPr algn="ctr"/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The number of Kindergarten students in classes of</a:t>
            </a:r>
            <a:br>
              <a:rPr lang="en-US" sz="3200" dirty="0"/>
            </a:br>
            <a:r>
              <a:rPr lang="en-US" sz="3200" dirty="0"/>
              <a:t>25 or more in </a:t>
            </a:r>
            <a:r>
              <a:rPr lang="en-US" sz="3200" b="1" dirty="0"/>
              <a:t>D21</a:t>
            </a:r>
            <a:r>
              <a:rPr lang="en-US" sz="3200" dirty="0"/>
              <a:t> has increased by about same percent (54%) since 2007</a:t>
            </a:r>
            <a:br>
              <a:rPr lang="en-US" sz="3200" dirty="0"/>
            </a:b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2FA2A3A-6401-B744-991B-37A207E765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8261188"/>
              </p:ext>
            </p:extLst>
          </p:nvPr>
        </p:nvGraphicFramePr>
        <p:xfrm>
          <a:off x="838201" y="1630017"/>
          <a:ext cx="10359886" cy="5009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689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D652A-3034-FC4A-A0E1-3BEAF21D2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49" y="171163"/>
            <a:ext cx="10515600" cy="1325563"/>
          </a:xfrm>
        </p:spPr>
        <p:txBody>
          <a:bodyPr/>
          <a:lstStyle/>
          <a:p>
            <a:r>
              <a:rPr lang="en-US" dirty="0"/>
              <a:t>Number of 1</a:t>
            </a:r>
            <a:r>
              <a:rPr lang="en-US" baseline="30000" dirty="0"/>
              <a:t>st</a:t>
            </a:r>
            <a:r>
              <a:rPr lang="en-US" dirty="0"/>
              <a:t> - 3</a:t>
            </a:r>
            <a:r>
              <a:rPr lang="en-US" baseline="30000" dirty="0"/>
              <a:t>rd</a:t>
            </a:r>
            <a:r>
              <a:rPr lang="en-US" dirty="0"/>
              <a:t> graders  in classes of 30 or more has grown by nearly 3,000% </a:t>
            </a:r>
            <a:r>
              <a:rPr lang="en-US" b="1" dirty="0"/>
              <a:t>citywide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F347D8A-2961-C14D-96BB-8667978077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1056985"/>
              </p:ext>
            </p:extLst>
          </p:nvPr>
        </p:nvGraphicFramePr>
        <p:xfrm>
          <a:off x="914401" y="1496726"/>
          <a:ext cx="9939866" cy="500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6207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7A4B-CE15-3748-8C0F-AFBA13CDA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71931"/>
            <a:ext cx="11107057" cy="1289504"/>
          </a:xfrm>
        </p:spPr>
        <p:txBody>
          <a:bodyPr>
            <a:normAutofit fontScale="90000"/>
          </a:bodyPr>
          <a:lstStyle/>
          <a:p>
            <a:r>
              <a:rPr lang="en-US" dirty="0"/>
              <a:t>In </a:t>
            </a:r>
            <a:r>
              <a:rPr lang="en-US" b="1" dirty="0"/>
              <a:t>D21</a:t>
            </a:r>
            <a:r>
              <a:rPr lang="en-US" dirty="0"/>
              <a:t>, there were NO students in grades 1-3 in classes of 30 or more in 2007; now there are 1833</a:t>
            </a:r>
            <a:endParaRPr lang="en-US" sz="35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93787EA-B64D-5F40-977D-F738FEA8D5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976566"/>
              </p:ext>
            </p:extLst>
          </p:nvPr>
        </p:nvGraphicFramePr>
        <p:xfrm>
          <a:off x="838199" y="2027583"/>
          <a:ext cx="10383078" cy="4638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1265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F1BE8-4B77-9448-B487-594BE5A2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463" y="2698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Citywide, number of 4th-8th graders in classes of 30 or more has grown by 40%</a:t>
            </a:r>
            <a:endParaRPr lang="en-US" b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10B1A8E-66D5-B24A-B718-2663574170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361864"/>
              </p:ext>
            </p:extLst>
          </p:nvPr>
        </p:nvGraphicFramePr>
        <p:xfrm>
          <a:off x="1019463" y="1948070"/>
          <a:ext cx="10770460" cy="4724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7737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A0C1-7879-B144-A993-C1562DBB7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633" y="394888"/>
            <a:ext cx="11116733" cy="1379008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In D21, the number of 4th-8th graders in classes of 30 or more has grown by 33%.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EE8791D-DA47-E443-8ECE-9DAFDC2044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708255"/>
              </p:ext>
            </p:extLst>
          </p:nvPr>
        </p:nvGraphicFramePr>
        <p:xfrm>
          <a:off x="669234" y="2093843"/>
          <a:ext cx="10740888" cy="4369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8349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73CA8-D274-4419-A49D-9F4FFE393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should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8BE3A-0A9F-4636-B448-884F77582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1485900"/>
            <a:ext cx="10687050" cy="4691063"/>
          </a:xfrm>
        </p:spPr>
        <p:txBody>
          <a:bodyPr>
            <a:noAutofit/>
          </a:bodyPr>
          <a:lstStyle/>
          <a:p>
            <a:r>
              <a:rPr lang="en-US" dirty="0"/>
              <a:t>We are advocating that $200M in next year’s city budget be allocated specifically towards reducing class size, starting first in the early grades and at struggling schools.  This is less than 1% of total DOE budget.</a:t>
            </a:r>
          </a:p>
          <a:p>
            <a:endParaRPr lang="en-US" dirty="0"/>
          </a:p>
          <a:p>
            <a:r>
              <a:rPr lang="en-US" dirty="0"/>
              <a:t>That would allow the hiring of 2,000 new teachers, which could lower class size in as many as 8,000 classrooms – as adding a new teacher at a grade level lowers class size for other students in that same grade.</a:t>
            </a:r>
          </a:p>
          <a:p>
            <a:endParaRPr lang="en-US" dirty="0"/>
          </a:p>
          <a:p>
            <a:r>
              <a:rPr lang="en-US" dirty="0"/>
              <a:t>We also need an accelerated capital plan. Right now 50,000 of the 57,000 seats in the new five-year capital plan aren’t proposed to be finished until 2024 or later. </a:t>
            </a:r>
          </a:p>
        </p:txBody>
      </p:sp>
    </p:spTree>
    <p:extLst>
      <p:ext uri="{BB962C8B-B14F-4D97-AF65-F5344CB8AC3E}">
        <p14:creationId xmlns:p14="http://schemas.microsoft.com/office/powerpoint/2010/main" val="658699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9FC02-7A6E-48F7-8136-4BCC13F4D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Join with us!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4342C-E1D5-4667-A3AD-BA3BB1B9C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76375"/>
            <a:ext cx="11239500" cy="5016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Advocate for $200 million in city funds to be targeted towards class size reduction in the early grades and in struggling schools</a:t>
            </a:r>
          </a:p>
          <a:p>
            <a:endParaRPr lang="en-US" dirty="0"/>
          </a:p>
          <a:p>
            <a:r>
              <a:rPr lang="en-US" dirty="0"/>
              <a:t>Class Size Rally on June 11, 2019. More information to come.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Join our mailing list at </a:t>
            </a:r>
          </a:p>
          <a:p>
            <a:endParaRPr lang="en-US" dirty="0"/>
          </a:p>
          <a:p>
            <a:r>
              <a:rPr lang="en-US" dirty="0"/>
              <a:t>For more info email us at </a:t>
            </a:r>
            <a:r>
              <a:rPr lang="en-US" dirty="0">
                <a:hlinkClick r:id="rId2"/>
              </a:rPr>
              <a:t>info@classsizematters.org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9995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72D4C-A974-4CD7-8513-8C8E3D2C3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Smaller classes have been linked to better student outcomes in every way that can be measured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D11B1-C0F9-49AF-ACE8-B4A3AB3D4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Better grades, better test scores, more engaged and less likely be disruptive when they’re provided with smaller classes.</a:t>
            </a:r>
          </a:p>
          <a:p>
            <a:endParaRPr lang="en-US" dirty="0"/>
          </a:p>
          <a:p>
            <a:r>
              <a:rPr lang="en-US" dirty="0"/>
              <a:t>Students randomly assigned to smaller classes are more likely to graduate from HS in 4 years, go onto college, get a STEM degree, own their own home and have a 401K3 more than 20 years later.</a:t>
            </a:r>
          </a:p>
          <a:p>
            <a:endParaRPr lang="en-US" dirty="0"/>
          </a:p>
          <a:p>
            <a:r>
              <a:rPr lang="en-US" dirty="0"/>
              <a:t>Most importantly, small classes are one of only a handful of reforms that narrows the achievement gap between economic &amp; racial groups and thus are essential for true equity in the NYC public schools.  </a:t>
            </a:r>
          </a:p>
        </p:txBody>
      </p:sp>
    </p:spTree>
    <p:extLst>
      <p:ext uri="{BB962C8B-B14F-4D97-AF65-F5344CB8AC3E}">
        <p14:creationId xmlns:p14="http://schemas.microsoft.com/office/powerpoint/2010/main" val="744876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9ABC2C9-BD3E-D247-9F35-9F21CFACE2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23209"/>
              </p:ext>
            </p:extLst>
          </p:nvPr>
        </p:nvGraphicFramePr>
        <p:xfrm>
          <a:off x="1" y="1070043"/>
          <a:ext cx="12192000" cy="5787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BB8A373-62A5-5545-9874-5490BC1BED5D}"/>
              </a:ext>
            </a:extLst>
          </p:cNvPr>
          <p:cNvSpPr txBox="1"/>
          <p:nvPr/>
        </p:nvSpPr>
        <p:spPr>
          <a:xfrm>
            <a:off x="249677" y="177491"/>
            <a:ext cx="1169264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Yet, Citywide averages 15-30% higher than state </a:t>
            </a:r>
          </a:p>
          <a:p>
            <a:pPr algn="ctr"/>
            <a:r>
              <a:rPr lang="en-US" sz="2800" i="1" dirty="0"/>
              <a:t>D21 Class sizes are 14 -28% higher on average than classes in rest of state  </a:t>
            </a:r>
            <a:endParaRPr lang="en-US" sz="2000" i="1" dirty="0"/>
          </a:p>
          <a:p>
            <a:pPr algn="ctr"/>
            <a:r>
              <a:rPr lang="en-US" dirty="0"/>
              <a:t>data source: NYSED for 2016-2017; http://www.p12.nysed.gov/</a:t>
            </a:r>
            <a:r>
              <a:rPr lang="en-US" dirty="0" err="1"/>
              <a:t>irs</a:t>
            </a:r>
            <a:r>
              <a:rPr lang="en-US" dirty="0"/>
              <a:t>/</a:t>
            </a:r>
            <a:r>
              <a:rPr lang="en-US" dirty="0" err="1"/>
              <a:t>pmf</a:t>
            </a:r>
            <a:r>
              <a:rPr lang="en-US" dirty="0"/>
              <a:t>/ </a:t>
            </a:r>
          </a:p>
          <a:p>
            <a:pPr algn="ctr"/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158035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8216F-2E73-4D2C-AD65-397A9FE26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Court of Appeals decision in Campaign for Fiscal Equity case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3484A-DEE6-4C12-A4DD-273BB05A2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landmark CFE case, the state’s highest court concluded in 2003 that more equitable funding smaller classes were needed for NYC students to receive their constitutional right to a sound basic education.  </a:t>
            </a:r>
          </a:p>
          <a:p>
            <a:endParaRPr lang="en-US" dirty="0"/>
          </a:p>
          <a:p>
            <a:r>
              <a:rPr lang="en-US" dirty="0"/>
              <a:t>In 2007, to settle the CFE case, the state passed a law called the Contracts for Excellence which required districts to spend these funds in five different areas, including class size</a:t>
            </a:r>
          </a:p>
          <a:p>
            <a:endParaRPr lang="en-US" dirty="0"/>
          </a:p>
          <a:p>
            <a:r>
              <a:rPr lang="en-US" dirty="0"/>
              <a:t>It also required NYC to reduce class size in all grades.</a:t>
            </a:r>
          </a:p>
        </p:txBody>
      </p:sp>
    </p:spTree>
    <p:extLst>
      <p:ext uri="{BB962C8B-B14F-4D97-AF65-F5344CB8AC3E}">
        <p14:creationId xmlns:p14="http://schemas.microsoft.com/office/powerpoint/2010/main" val="2524695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8A1CE-CBD0-46DF-A85F-7A783832B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NYC submitted a plan to reduce average class size in Nov. 2007 that was approved by the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F6555-4EDA-4888-975E-72ECC7298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3000" dirty="0"/>
              <a:t>But what happened?</a:t>
            </a:r>
          </a:p>
          <a:p>
            <a:endParaRPr lang="en-US" sz="3000" dirty="0"/>
          </a:p>
          <a:p>
            <a:endParaRPr lang="en-US" sz="3000" dirty="0"/>
          </a:p>
          <a:p>
            <a:r>
              <a:rPr lang="en-US" sz="3000" dirty="0"/>
              <a:t>Class sizes went up not down!</a:t>
            </a:r>
          </a:p>
          <a:p>
            <a:endParaRPr lang="en-US" sz="3000" dirty="0"/>
          </a:p>
          <a:p>
            <a:endParaRPr lang="en-US" sz="3000" dirty="0"/>
          </a:p>
          <a:p>
            <a:r>
              <a:rPr lang="en-US" sz="3000" dirty="0"/>
              <a:t>They are still significantly larger than when the state’s highest court issued their opinion in the CFE case </a:t>
            </a:r>
          </a:p>
        </p:txBody>
      </p:sp>
    </p:spTree>
    <p:extLst>
      <p:ext uri="{BB962C8B-B14F-4D97-AF65-F5344CB8AC3E}">
        <p14:creationId xmlns:p14="http://schemas.microsoft.com/office/powerpoint/2010/main" val="2959038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1E230-3F65-0F45-8E6F-6ECD5FAA0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553" y="140184"/>
            <a:ext cx="11030893" cy="1705549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D21 K-3 average class sizes rose sharply since 2007 and are far above C4E goals; D21 higher than citywide averages.</a:t>
            </a:r>
            <a:endParaRPr lang="en-US" sz="3200" b="1" i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3970711"/>
              </p:ext>
            </p:extLst>
          </p:nvPr>
        </p:nvGraphicFramePr>
        <p:xfrm>
          <a:off x="0" y="1666568"/>
          <a:ext cx="12191999" cy="4793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4B085EA-89F8-A64B-B191-6B131A309629}"/>
              </a:ext>
            </a:extLst>
          </p:cNvPr>
          <p:cNvSpPr txBox="1"/>
          <p:nvPr/>
        </p:nvSpPr>
        <p:spPr>
          <a:xfrm>
            <a:off x="8509819" y="6091084"/>
            <a:ext cx="3682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Source: DOE Class Size reports</a:t>
            </a:r>
          </a:p>
        </p:txBody>
      </p:sp>
    </p:spTree>
    <p:extLst>
      <p:ext uri="{BB962C8B-B14F-4D97-AF65-F5344CB8AC3E}">
        <p14:creationId xmlns:p14="http://schemas.microsoft.com/office/powerpoint/2010/main" val="3253714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727A4FF-029B-0547-A587-A192433AF4A4}"/>
              </a:ext>
            </a:extLst>
          </p:cNvPr>
          <p:cNvSpPr txBox="1"/>
          <p:nvPr/>
        </p:nvSpPr>
        <p:spPr>
          <a:xfrm>
            <a:off x="313266" y="264556"/>
            <a:ext cx="115654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+mj-lt"/>
              </a:rPr>
              <a:t>D 21 class sizes also increased since 2007 and </a:t>
            </a:r>
          </a:p>
          <a:p>
            <a:pPr algn="ctr"/>
            <a:r>
              <a:rPr lang="en-US" sz="3200" dirty="0">
                <a:latin typeface="+mj-lt"/>
              </a:rPr>
              <a:t>remain far above C4E goals.   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1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8957654"/>
              </p:ext>
            </p:extLst>
          </p:nvPr>
        </p:nvGraphicFramePr>
        <p:xfrm>
          <a:off x="-232594" y="1691660"/>
          <a:ext cx="12424594" cy="5166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B68A11D-A8A1-7941-9E50-BCF9A2F3502E}"/>
              </a:ext>
            </a:extLst>
          </p:cNvPr>
          <p:cNvSpPr txBox="1"/>
          <p:nvPr/>
        </p:nvSpPr>
        <p:spPr>
          <a:xfrm>
            <a:off x="6720348" y="6408778"/>
            <a:ext cx="5471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Source: DOE Class Size Reports</a:t>
            </a:r>
          </a:p>
        </p:txBody>
      </p:sp>
    </p:spTree>
    <p:extLst>
      <p:ext uri="{BB962C8B-B14F-4D97-AF65-F5344CB8AC3E}">
        <p14:creationId xmlns:p14="http://schemas.microsoft.com/office/powerpoint/2010/main" val="139127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7CB0E-FDFA-8947-AA99-8C85203A0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469" y="558309"/>
            <a:ext cx="11049000" cy="884126"/>
          </a:xfrm>
        </p:spPr>
        <p:txBody>
          <a:bodyPr>
            <a:normAutofit/>
          </a:bodyPr>
          <a:lstStyle/>
          <a:p>
            <a:r>
              <a:rPr lang="en-US" i="1" dirty="0"/>
              <a:t>What these class size averages do not show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2CA73-A42A-8541-B792-318776749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/>
              <a:t>There are extreme disparities in class size across NYC neighborhoods and districts, with many students in classes of 30 or more.</a:t>
            </a:r>
          </a:p>
          <a:p>
            <a:endParaRPr lang="en-US" sz="4400" dirty="0"/>
          </a:p>
          <a:p>
            <a:r>
              <a:rPr lang="en-US" sz="4400" dirty="0"/>
              <a:t>The number of students in very large classes has grown sharply since 2007 especially in K-3.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443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C9F0A42-FA0D-4040-973C-F0906A69E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Citywide</a:t>
            </a:r>
            <a:r>
              <a:rPr lang="en-US" sz="4000" dirty="0"/>
              <a:t> at least 336,165 students are in very large classes of 30 or more in fall 2018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b="1" i="1" dirty="0"/>
              <a:t>14% of K-3 students, 36% of 4</a:t>
            </a:r>
            <a:r>
              <a:rPr lang="en-US" sz="2200" b="1" i="1" baseline="30000" dirty="0"/>
              <a:t>th</a:t>
            </a:r>
            <a:r>
              <a:rPr lang="en-US" sz="2200" b="1" i="1" dirty="0"/>
              <a:t>-8</a:t>
            </a:r>
            <a:r>
              <a:rPr lang="en-US" sz="2200" b="1" i="1" baseline="30000" dirty="0"/>
              <a:t>th</a:t>
            </a:r>
            <a:r>
              <a:rPr lang="en-US" sz="2200" b="1" i="1" dirty="0"/>
              <a:t> gr students &amp; 57% of all HS students)</a:t>
            </a:r>
            <a:br>
              <a:rPr lang="en-US" i="1" dirty="0"/>
            </a:br>
            <a:endParaRPr lang="en-US" i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656BEF0-BF45-4746-9157-39975BA551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9052728"/>
              </p:ext>
            </p:extLst>
          </p:nvPr>
        </p:nvGraphicFramePr>
        <p:xfrm>
          <a:off x="838200" y="1557338"/>
          <a:ext cx="10744200" cy="5057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9890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747</Words>
  <Application>Microsoft Macintosh PowerPoint</Application>
  <PresentationFormat>Widescreen</PresentationFormat>
  <Paragraphs>68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PowerPoint Presentation</vt:lpstr>
      <vt:lpstr>Smaller classes have been linked to better student outcomes in every way that can be measured</vt:lpstr>
      <vt:lpstr>PowerPoint Presentation</vt:lpstr>
      <vt:lpstr>Court of Appeals decision in Campaign for Fiscal Equity case </vt:lpstr>
      <vt:lpstr>NYC submitted a plan to reduce average class size in Nov. 2007 that was approved by the state</vt:lpstr>
      <vt:lpstr>D21 K-3 average class sizes rose sharply since 2007 and are far above C4E goals; D21 higher than citywide averages.</vt:lpstr>
      <vt:lpstr>PowerPoint Presentation</vt:lpstr>
      <vt:lpstr>What these class size averages do not show</vt:lpstr>
      <vt:lpstr>Citywide at least 336,165 students are in very large classes of 30 or more in fall 2018 (14% of K-3 students, 36% of 4th-8th gr students &amp; 57% of all HS students) </vt:lpstr>
      <vt:lpstr>In D21 there were more than 15,000 students in very large class sizes of 30 or more in fall 2018 </vt:lpstr>
      <vt:lpstr>In D21 and citywide percent students in classes 30 or more in fall 2018  </vt:lpstr>
      <vt:lpstr>The number of Kindergarten students in classes of 25 or more citywide has increased by more than 53%  (5,893 students) since 2007</vt:lpstr>
      <vt:lpstr>  The number of Kindergarten students in classes of 25 or more in D21 has increased by about same percent (54%) since 2007  </vt:lpstr>
      <vt:lpstr>Number of 1st - 3rd graders  in classes of 30 or more has grown by nearly 3,000% citywide</vt:lpstr>
      <vt:lpstr>In D21, there were NO students in grades 1-3 in classes of 30 or more in 2007; now there are 1833</vt:lpstr>
      <vt:lpstr>Citywide, number of 4th-8th graders in classes of 30 or more has grown by 40%</vt:lpstr>
      <vt:lpstr>In D21, the number of 4th-8th graders in classes of 30 or more has grown by 33%.</vt:lpstr>
      <vt:lpstr>What should we do?</vt:lpstr>
      <vt:lpstr>Join with us!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Leonie Haimson</dc:creator>
  <cp:lastModifiedBy>Leonie Haimson</cp:lastModifiedBy>
  <cp:revision>62</cp:revision>
  <dcterms:created xsi:type="dcterms:W3CDTF">2019-04-29T20:48:33Z</dcterms:created>
  <dcterms:modified xsi:type="dcterms:W3CDTF">2019-05-23T20:11:57Z</dcterms:modified>
</cp:coreProperties>
</file>