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2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3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311" r:id="rId3"/>
    <p:sldId id="312" r:id="rId4"/>
    <p:sldId id="313" r:id="rId5"/>
    <p:sldId id="297" r:id="rId6"/>
    <p:sldId id="315" r:id="rId7"/>
    <p:sldId id="263" r:id="rId8"/>
    <p:sldId id="259" r:id="rId9"/>
    <p:sldId id="316" r:id="rId10"/>
    <p:sldId id="317" r:id="rId11"/>
    <p:sldId id="265" r:id="rId12"/>
    <p:sldId id="318" r:id="rId13"/>
    <p:sldId id="267" r:id="rId14"/>
    <p:sldId id="319" r:id="rId15"/>
    <p:sldId id="269" r:id="rId16"/>
    <p:sldId id="320" r:id="rId17"/>
    <p:sldId id="31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36"/>
    <p:restoredTop sz="94632"/>
  </p:normalViewPr>
  <p:slideViewPr>
    <p:cSldViewPr snapToGrid="0" snapToObjects="1">
      <p:cViewPr varScale="1">
        <p:scale>
          <a:sx n="73" d="100"/>
          <a:sy n="73" d="100"/>
        </p:scale>
        <p:origin x="200" y="10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Citywide%20D13%20and%20D17%20Class%20Size%20Trend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Citywide%20D13%20and%20D17%20Class%20Size%20Trends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3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Citywide%20D13%20and%20D17%20Class%20Size%20Trends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Citywide%20D13%20and%20D17%20Class%20Size%20Trend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C:\Users\Leonie\Dropbox\Class%20Size%20Matters%20Team%20Folder\Data%20and%20Reports\Class%20Size%20Data\NYC%20class%20size%20vs.%20NYS%202016-2017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Citywide%20D13%20and%20D17%20Class%20Size%20Trend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Citywide%20D13%20and%20D17%20Class%20Size%20Trend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Citywide%20D13%20and%20D17%20Class%20Size%20Trend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Patrick\Desktop\Class%20Size%20Calculations%202018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Patrick/Desktop/Citywide%20D13%20and%20D17%20Class%20Size%20Trends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Sheet1!$A$32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819471784776902E-2"/>
                  <c:y val="3.50917459599884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A71-CD48-A152-0AED3BFF5509}"/>
                </c:ext>
              </c:extLst>
            </c:dLbl>
            <c:dLbl>
              <c:idx val="2"/>
              <c:layout>
                <c:manualLayout>
                  <c:x val="-4.5819819859277355E-2"/>
                  <c:y val="-9.387353239449945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71-CD48-A152-0AED3BFF55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Sheet1!$B$31:$M$31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</c:strCache>
            </c:strRef>
          </c:cat>
          <c:val>
            <c:numRef>
              <c:f>Sheet1!$B$32:$M$32</c:f>
              <c:numCache>
                <c:formatCode>General</c:formatCode>
                <c:ptCount val="12"/>
                <c:pt idx="0">
                  <c:v>20.7</c:v>
                </c:pt>
                <c:pt idx="1">
                  <c:v>20.5</c:v>
                </c:pt>
                <c:pt idx="2">
                  <c:v>20.3</c:v>
                </c:pt>
                <c:pt idx="3">
                  <c:v>20.100000000000001</c:v>
                </c:pt>
                <c:pt idx="4">
                  <c:v>19.899999999999999</c:v>
                </c:pt>
                <c:pt idx="5">
                  <c:v>19.899999999999999</c:v>
                </c:pt>
                <c:pt idx="6">
                  <c:v>19.899999999999999</c:v>
                </c:pt>
                <c:pt idx="7">
                  <c:v>19.899999999999999</c:v>
                </c:pt>
                <c:pt idx="8">
                  <c:v>19.899999999999999</c:v>
                </c:pt>
                <c:pt idx="9">
                  <c:v>19.899999999999999</c:v>
                </c:pt>
                <c:pt idx="10">
                  <c:v>19.899999999999999</c:v>
                </c:pt>
                <c:pt idx="11">
                  <c:v>19.899999999999999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A71-CD48-A152-0AED3BFF5509}"/>
            </c:ext>
          </c:extLst>
        </c:ser>
        <c:ser>
          <c:idx val="1"/>
          <c:order val="1"/>
          <c:tx>
            <c:strRef>
              <c:f>Sheet1!$A$33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Sheet1!$B$31:$M$31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</c:strCache>
            </c:strRef>
          </c:cat>
          <c:val>
            <c:numRef>
              <c:f>Sheet1!$B$33:$M$33</c:f>
              <c:numCache>
                <c:formatCode>General</c:formatCode>
                <c:ptCount val="12"/>
                <c:pt idx="0">
                  <c:v>20.9</c:v>
                </c:pt>
                <c:pt idx="1">
                  <c:v>21.4</c:v>
                </c:pt>
                <c:pt idx="2">
                  <c:v>22.1</c:v>
                </c:pt>
                <c:pt idx="3">
                  <c:v>22.9</c:v>
                </c:pt>
                <c:pt idx="4">
                  <c:v>23.9</c:v>
                </c:pt>
                <c:pt idx="5">
                  <c:v>24.5</c:v>
                </c:pt>
                <c:pt idx="6" formatCode="0.0">
                  <c:v>24.86</c:v>
                </c:pt>
                <c:pt idx="7" formatCode="0.0">
                  <c:v>24.70293504689128</c:v>
                </c:pt>
                <c:pt idx="8">
                  <c:v>24.6</c:v>
                </c:pt>
                <c:pt idx="9">
                  <c:v>24.2</c:v>
                </c:pt>
                <c:pt idx="10" formatCode="0.0">
                  <c:v>23.959246235686592</c:v>
                </c:pt>
                <c:pt idx="11">
                  <c:v>23.9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A71-CD48-A152-0AED3BFF5509}"/>
            </c:ext>
          </c:extLst>
        </c:ser>
        <c:ser>
          <c:idx val="2"/>
          <c:order val="2"/>
          <c:tx>
            <c:strRef>
              <c:f>Sheet1!$A$34</c:f>
              <c:strCache>
                <c:ptCount val="1"/>
                <c:pt idx="0">
                  <c:v>D13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2"/>
              <c:layout>
                <c:manualLayout>
                  <c:x val="-4.5819819859277355E-2"/>
                  <c:y val="1.877470647889989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A71-CD48-A152-0AED3BFF5509}"/>
                </c:ext>
              </c:extLst>
            </c:dLbl>
            <c:dLbl>
              <c:idx val="9"/>
              <c:layout>
                <c:manualLayout>
                  <c:x val="-4.581981985927748E-2"/>
                  <c:y val="3.28557363380748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A71-CD48-A152-0AED3BFF5509}"/>
                </c:ext>
              </c:extLst>
            </c:dLbl>
            <c:dLbl>
              <c:idx val="10"/>
              <c:layout>
                <c:manualLayout>
                  <c:x val="-4.5819819859277376E-2"/>
                  <c:y val="1.40810298591748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A71-CD48-A152-0AED3BFF5509}"/>
                </c:ext>
              </c:extLst>
            </c:dLbl>
            <c:dLbl>
              <c:idx val="11"/>
              <c:layout>
                <c:manualLayout>
                  <c:x val="-3.2122248671281606E-2"/>
                  <c:y val="-2.3468383098624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A71-CD48-A152-0AED3BFF55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Sheet1!$B$31:$M$31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</c:strCache>
            </c:strRef>
          </c:cat>
          <c:val>
            <c:numRef>
              <c:f>Sheet1!$B$34:$M$34</c:f>
              <c:numCache>
                <c:formatCode>0.0</c:formatCode>
                <c:ptCount val="12"/>
                <c:pt idx="0">
                  <c:v>18.899999999999999</c:v>
                </c:pt>
                <c:pt idx="1">
                  <c:v>19.600000000000001</c:v>
                </c:pt>
                <c:pt idx="2">
                  <c:v>19.899999999999999</c:v>
                </c:pt>
                <c:pt idx="3">
                  <c:v>21.2</c:v>
                </c:pt>
                <c:pt idx="4">
                  <c:v>21.8</c:v>
                </c:pt>
                <c:pt idx="5">
                  <c:v>22.7</c:v>
                </c:pt>
                <c:pt idx="6">
                  <c:v>22.45</c:v>
                </c:pt>
                <c:pt idx="7">
                  <c:v>22.763546798029555</c:v>
                </c:pt>
                <c:pt idx="8">
                  <c:v>22.5</c:v>
                </c:pt>
                <c:pt idx="9">
                  <c:v>22.632124352331605</c:v>
                </c:pt>
                <c:pt idx="10">
                  <c:v>21.728205128205129</c:v>
                </c:pt>
                <c:pt idx="11">
                  <c:v>22.5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EA71-CD48-A152-0AED3BFF5509}"/>
            </c:ext>
          </c:extLst>
        </c:ser>
        <c:ser>
          <c:idx val="3"/>
          <c:order val="3"/>
          <c:tx>
            <c:strRef>
              <c:f>Sheet1!$A$35</c:f>
              <c:strCache>
                <c:ptCount val="1"/>
                <c:pt idx="0">
                  <c:v>D17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8732611548556431E-2"/>
                  <c:y val="-1.16232578950139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A71-CD48-A152-0AED3BFF5509}"/>
                </c:ext>
              </c:extLst>
            </c:dLbl>
            <c:dLbl>
              <c:idx val="6"/>
              <c:layout>
                <c:manualLayout>
                  <c:x val="-2.4437500000000001E-2"/>
                  <c:y val="3.68663630142712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A71-CD48-A152-0AED3BFF5509}"/>
                </c:ext>
              </c:extLst>
            </c:dLbl>
            <c:dLbl>
              <c:idx val="8"/>
              <c:layout>
                <c:manualLayout>
                  <c:x val="-2.9645833333333333E-2"/>
                  <c:y val="-2.70353328771322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A71-CD48-A152-0AED3BFF5509}"/>
                </c:ext>
              </c:extLst>
            </c:dLbl>
            <c:dLbl>
              <c:idx val="9"/>
              <c:layout>
                <c:manualLayout>
                  <c:x val="-4.3038653828045205E-2"/>
                  <c:y val="-2.81620597183498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A71-CD48-A152-0AED3BFF5509}"/>
                </c:ext>
              </c:extLst>
            </c:dLbl>
            <c:dLbl>
              <c:idx val="10"/>
              <c:layout>
                <c:manualLayout>
                  <c:x val="-4.5819819859277376E-2"/>
                  <c:y val="-2.3468383098624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A71-CD48-A152-0AED3BFF5509}"/>
                </c:ext>
              </c:extLst>
            </c:dLbl>
            <c:dLbl>
              <c:idx val="11"/>
              <c:layout>
                <c:manualLayout>
                  <c:x val="-3.7684580733746156E-2"/>
                  <c:y val="2.34683830986248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A71-CD48-A152-0AED3BFF550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Sheet1!$B$31:$M$31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</c:strCache>
            </c:strRef>
          </c:cat>
          <c:val>
            <c:numRef>
              <c:f>Sheet1!$B$35:$M$35</c:f>
              <c:numCache>
                <c:formatCode>General</c:formatCode>
                <c:ptCount val="12"/>
                <c:pt idx="0">
                  <c:v>20.8</c:v>
                </c:pt>
                <c:pt idx="1">
                  <c:v>21.4</c:v>
                </c:pt>
                <c:pt idx="2" formatCode="0.0">
                  <c:v>22</c:v>
                </c:pt>
                <c:pt idx="3">
                  <c:v>22.7</c:v>
                </c:pt>
                <c:pt idx="4">
                  <c:v>23.3</c:v>
                </c:pt>
                <c:pt idx="5">
                  <c:v>24.1</c:v>
                </c:pt>
                <c:pt idx="6" formatCode="0.0">
                  <c:v>24.87</c:v>
                </c:pt>
                <c:pt idx="7" formatCode="0.0">
                  <c:v>23.921259842519685</c:v>
                </c:pt>
                <c:pt idx="8" formatCode="0.0">
                  <c:v>23</c:v>
                </c:pt>
                <c:pt idx="9" formatCode="0.0">
                  <c:v>22.67622950819672</c:v>
                </c:pt>
                <c:pt idx="10" formatCode="0.0">
                  <c:v>22.178723404255319</c:v>
                </c:pt>
                <c:pt idx="11" formatCode="0.0">
                  <c:v>22.2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A71-CD48-A152-0AED3BFF550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783846015"/>
        <c:axId val="783847695"/>
      </c:lineChart>
      <c:catAx>
        <c:axId val="783846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3847695"/>
        <c:crosses val="autoZero"/>
        <c:auto val="1"/>
        <c:lblAlgn val="ctr"/>
        <c:lblOffset val="100"/>
        <c:noMultiLvlLbl val="0"/>
      </c:catAx>
      <c:valAx>
        <c:axId val="783847695"/>
        <c:scaling>
          <c:orientation val="minMax"/>
          <c:max val="26"/>
          <c:min val="15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83846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153431887507272E-2"/>
          <c:y val="8.1165848350879324E-2"/>
          <c:w val="0.91943148285898102"/>
          <c:h val="0.8082374947873310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3.166379137002003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56-CC40-A5BD-600AC9DCCA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'Gr. 1-3 - 30 or more'!$B$9:$C$9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'Gr. 1-3 - 30 or more'!$B$10:$C$10</c:f>
              <c:numCache>
                <c:formatCode>#,##0</c:formatCode>
                <c:ptCount val="2"/>
                <c:pt idx="0">
                  <c:v>1185</c:v>
                </c:pt>
                <c:pt idx="1">
                  <c:v>36486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56-CC40-A5BD-600AC9DCCA0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6066304"/>
        <c:axId val="326067984"/>
      </c:barChart>
      <c:catAx>
        <c:axId val="326066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6067984"/>
        <c:crosses val="autoZero"/>
        <c:auto val="1"/>
        <c:lblAlgn val="ctr"/>
        <c:lblOffset val="100"/>
        <c:noMultiLvlLbl val="0"/>
      </c:catAx>
      <c:valAx>
        <c:axId val="3260679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26066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Sheet1!$A$68</c:f>
              <c:strCache>
                <c:ptCount val="1"/>
                <c:pt idx="0">
                  <c:v>grades 1-3 &gt;30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9F2-8243-8403-E81A7CD302F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9F2-8243-8403-E81A7CD302F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Sheet1!$B$66:$E$67</c:f>
              <c:multiLvlStrCache>
                <c:ptCount val="4"/>
                <c:lvl>
                  <c:pt idx="0">
                    <c:v>2007</c:v>
                  </c:pt>
                  <c:pt idx="1">
                    <c:v>2018</c:v>
                  </c:pt>
                  <c:pt idx="2">
                    <c:v>2007</c:v>
                  </c:pt>
                  <c:pt idx="3">
                    <c:v>2018</c:v>
                  </c:pt>
                </c:lvl>
                <c:lvl>
                  <c:pt idx="0">
                    <c:v>D13</c:v>
                  </c:pt>
                  <c:pt idx="2">
                    <c:v>D17</c:v>
                  </c:pt>
                </c:lvl>
              </c:multiLvlStrCache>
            </c:multiLvlStrRef>
          </c:cat>
          <c:val>
            <c:numRef>
              <c:f>Sheet1!$B$68:$E$68</c:f>
              <c:numCache>
                <c:formatCode>General</c:formatCode>
                <c:ptCount val="4"/>
                <c:pt idx="0">
                  <c:v>30</c:v>
                </c:pt>
                <c:pt idx="1">
                  <c:v>555</c:v>
                </c:pt>
                <c:pt idx="2">
                  <c:v>93</c:v>
                </c:pt>
                <c:pt idx="3">
                  <c:v>345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57-9946-B6A7-D4FA4067B84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14426383"/>
        <c:axId val="314528543"/>
      </c:barChart>
      <c:catAx>
        <c:axId val="3144263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4528543"/>
        <c:crosses val="autoZero"/>
        <c:auto val="1"/>
        <c:lblAlgn val="ctr"/>
        <c:lblOffset val="100"/>
        <c:noMultiLvlLbl val="0"/>
      </c:catAx>
      <c:valAx>
        <c:axId val="31452854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1442638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'Gr. 4-8 - 30 or more'!$B$3:$C$3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'Gr. 4-8 - 30 or more'!$B$4:$C$4</c:f>
              <c:numCache>
                <c:formatCode>#,##0</c:formatCode>
                <c:ptCount val="2"/>
                <c:pt idx="0">
                  <c:v>83055</c:v>
                </c:pt>
                <c:pt idx="1">
                  <c:v>115903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86-F94E-BBB6-2ED7AE2F9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039232"/>
        <c:axId val="236040912"/>
      </c:barChart>
      <c:catAx>
        <c:axId val="236039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040912"/>
        <c:crosses val="autoZero"/>
        <c:auto val="1"/>
        <c:lblAlgn val="ctr"/>
        <c:lblOffset val="100"/>
        <c:noMultiLvlLbl val="0"/>
      </c:catAx>
      <c:valAx>
        <c:axId val="23604091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360392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088500656167984E-2"/>
          <c:y val="2.7760246849599473E-2"/>
          <c:w val="0.96345316601049868"/>
          <c:h val="0.75550793501916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Sheet1!$A$73</c:f>
              <c:strCache>
                <c:ptCount val="1"/>
                <c:pt idx="0">
                  <c:v>grades 4-8 &gt;30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C24-E647-A429-4411956F07C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8C24-E647-A429-4411956F07C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Sheet1!$B$71:$E$72</c:f>
              <c:multiLvlStrCache>
                <c:ptCount val="4"/>
                <c:lvl>
                  <c:pt idx="0">
                    <c:v>2007</c:v>
                  </c:pt>
                  <c:pt idx="1">
                    <c:v>2018</c:v>
                  </c:pt>
                  <c:pt idx="2">
                    <c:v>2007</c:v>
                  </c:pt>
                  <c:pt idx="3">
                    <c:v>2018</c:v>
                  </c:pt>
                </c:lvl>
                <c:lvl>
                  <c:pt idx="0">
                    <c:v>D13</c:v>
                  </c:pt>
                  <c:pt idx="2">
                    <c:v>D17</c:v>
                  </c:pt>
                </c:lvl>
              </c:multiLvlStrCache>
            </c:multiLvlStrRef>
          </c:cat>
          <c:val>
            <c:numRef>
              <c:f>Sheet1!$B$73:$E$73</c:f>
              <c:numCache>
                <c:formatCode>General</c:formatCode>
                <c:ptCount val="4"/>
                <c:pt idx="0">
                  <c:v>406</c:v>
                </c:pt>
                <c:pt idx="1">
                  <c:v>660</c:v>
                </c:pt>
                <c:pt idx="2">
                  <c:v>902</c:v>
                </c:pt>
                <c:pt idx="3">
                  <c:v>1436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24-E647-A429-4411956F07C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3980559"/>
        <c:axId val="329760079"/>
      </c:barChart>
      <c:catAx>
        <c:axId val="323980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9760079"/>
        <c:crosses val="autoZero"/>
        <c:auto val="1"/>
        <c:lblAlgn val="ctr"/>
        <c:lblOffset val="100"/>
        <c:noMultiLvlLbl val="0"/>
      </c:catAx>
      <c:valAx>
        <c:axId val="32976007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2398055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0558269315936965E-2"/>
          <c:y val="8.7178162466423043E-2"/>
          <c:w val="0.9287678337312304"/>
          <c:h val="0.74418460709814771"/>
        </c:manualLayout>
      </c:layout>
      <c:lineChart>
        <c:grouping val="standard"/>
        <c:varyColors val="0"/>
        <c:ser>
          <c:idx val="0"/>
          <c:order val="0"/>
          <c:tx>
            <c:strRef>
              <c:f>Sheet1!$A$40</c:f>
              <c:strCache>
                <c:ptCount val="1"/>
                <c:pt idx="0">
                  <c:v>C4E Goals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2.6520833333333372E-2"/>
                  <c:y val="-6.160373836707994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667-BD4B-BCA8-8C831D2E79C3}"/>
                </c:ext>
              </c:extLst>
            </c:dLbl>
            <c:dLbl>
              <c:idx val="7"/>
              <c:layout>
                <c:manualLayout>
                  <c:x val="-4.8729777898590045E-2"/>
                  <c:y val="2.75299460420283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667-BD4B-BCA8-8C831D2E79C3}"/>
                </c:ext>
              </c:extLst>
            </c:dLbl>
            <c:dLbl>
              <c:idx val="8"/>
              <c:layout>
                <c:manualLayout>
                  <c:x val="-4.5941241811968792E-2"/>
                  <c:y val="-2.29416217016903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667-BD4B-BCA8-8C831D2E79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Sheet1!$B$39:$M$39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</c:strCache>
            </c:strRef>
          </c:cat>
          <c:val>
            <c:numRef>
              <c:f>Sheet1!$B$40:$M$40</c:f>
              <c:numCache>
                <c:formatCode>General</c:formatCode>
                <c:ptCount val="12"/>
                <c:pt idx="0">
                  <c:v>24.8</c:v>
                </c:pt>
                <c:pt idx="1">
                  <c:v>24.6</c:v>
                </c:pt>
                <c:pt idx="2">
                  <c:v>23.8</c:v>
                </c:pt>
                <c:pt idx="3">
                  <c:v>23.3</c:v>
                </c:pt>
                <c:pt idx="4">
                  <c:v>22.9</c:v>
                </c:pt>
                <c:pt idx="5">
                  <c:v>22.9</c:v>
                </c:pt>
                <c:pt idx="6">
                  <c:v>22.9</c:v>
                </c:pt>
                <c:pt idx="7">
                  <c:v>22.9</c:v>
                </c:pt>
                <c:pt idx="8">
                  <c:v>22.9</c:v>
                </c:pt>
                <c:pt idx="9">
                  <c:v>22.9</c:v>
                </c:pt>
                <c:pt idx="10">
                  <c:v>22.9</c:v>
                </c:pt>
                <c:pt idx="11">
                  <c:v>22.9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67-BD4B-BCA8-8C831D2E79C3}"/>
            </c:ext>
          </c:extLst>
        </c:ser>
        <c:ser>
          <c:idx val="1"/>
          <c:order val="1"/>
          <c:tx>
            <c:strRef>
              <c:f>Sheet1!$A$41</c:f>
              <c:strCache>
                <c:ptCount val="1"/>
                <c:pt idx="0">
                  <c:v>Citywide actual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Sheet1!$B$39:$M$39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</c:strCache>
            </c:strRef>
          </c:cat>
          <c:val>
            <c:numRef>
              <c:f>Sheet1!$B$41:$M$41</c:f>
              <c:numCache>
                <c:formatCode>General</c:formatCode>
                <c:ptCount val="12"/>
                <c:pt idx="0">
                  <c:v>25.1</c:v>
                </c:pt>
                <c:pt idx="1">
                  <c:v>25.3</c:v>
                </c:pt>
                <c:pt idx="2">
                  <c:v>25.8</c:v>
                </c:pt>
                <c:pt idx="3">
                  <c:v>26.3</c:v>
                </c:pt>
                <c:pt idx="4">
                  <c:v>26.6</c:v>
                </c:pt>
                <c:pt idx="5">
                  <c:v>26.7</c:v>
                </c:pt>
                <c:pt idx="6">
                  <c:v>26.8</c:v>
                </c:pt>
                <c:pt idx="7" formatCode="0.0">
                  <c:v>26.662623389660364</c:v>
                </c:pt>
                <c:pt idx="8">
                  <c:v>26.7</c:v>
                </c:pt>
                <c:pt idx="9">
                  <c:v>26.6</c:v>
                </c:pt>
                <c:pt idx="10" formatCode="0.0">
                  <c:v>26.619543650793652</c:v>
                </c:pt>
                <c:pt idx="11">
                  <c:v>26.6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667-BD4B-BCA8-8C831D2E79C3}"/>
            </c:ext>
          </c:extLst>
        </c:ser>
        <c:ser>
          <c:idx val="2"/>
          <c:order val="2"/>
          <c:tx>
            <c:strRef>
              <c:f>Sheet1!$A$42</c:f>
              <c:strCache>
                <c:ptCount val="1"/>
                <c:pt idx="0">
                  <c:v>D13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3"/>
              <c:layout>
                <c:manualLayout>
                  <c:x val="-1.716149934383206E-2"/>
                  <c:y val="3.20339439508815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667-BD4B-BCA8-8C831D2E79C3}"/>
                </c:ext>
              </c:extLst>
            </c:dLbl>
            <c:dLbl>
              <c:idx val="7"/>
              <c:layout>
                <c:manualLayout>
                  <c:x val="-4.5941241811968792E-2"/>
                  <c:y val="-4.12949190630425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667-BD4B-BCA8-8C831D2E79C3}"/>
                </c:ext>
              </c:extLst>
            </c:dLbl>
            <c:dLbl>
              <c:idx val="8"/>
              <c:layout>
                <c:manualLayout>
                  <c:x val="-4.5941241811968792E-2"/>
                  <c:y val="2.29416217016902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667-BD4B-BCA8-8C831D2E79C3}"/>
                </c:ext>
              </c:extLst>
            </c:dLbl>
            <c:dLbl>
              <c:idx val="10"/>
              <c:layout>
                <c:manualLayout>
                  <c:x val="-4.5941241811968792E-2"/>
                  <c:y val="1.37649730210141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C667-BD4B-BCA8-8C831D2E79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Sheet1!$B$39:$M$39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</c:strCache>
            </c:strRef>
          </c:cat>
          <c:val>
            <c:numRef>
              <c:f>Sheet1!$B$42:$M$42</c:f>
              <c:numCache>
                <c:formatCode>General</c:formatCode>
                <c:ptCount val="12"/>
                <c:pt idx="0">
                  <c:v>21.1</c:v>
                </c:pt>
                <c:pt idx="1">
                  <c:v>21.2</c:v>
                </c:pt>
                <c:pt idx="2">
                  <c:v>23.3</c:v>
                </c:pt>
                <c:pt idx="3">
                  <c:v>23.3</c:v>
                </c:pt>
                <c:pt idx="4">
                  <c:v>22.9</c:v>
                </c:pt>
                <c:pt idx="5">
                  <c:v>23.7</c:v>
                </c:pt>
                <c:pt idx="6" formatCode="0.0">
                  <c:v>23.98</c:v>
                </c:pt>
                <c:pt idx="7" formatCode="0.0">
                  <c:v>22.972527472527471</c:v>
                </c:pt>
                <c:pt idx="8" formatCode="0.0">
                  <c:v>22.5</c:v>
                </c:pt>
                <c:pt idx="9" formatCode="0.0">
                  <c:v>23.284883720930232</c:v>
                </c:pt>
                <c:pt idx="10" formatCode="0.0">
                  <c:v>24.036585365853657</c:v>
                </c:pt>
                <c:pt idx="11">
                  <c:v>23.7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667-BD4B-BCA8-8C831D2E79C3}"/>
            </c:ext>
          </c:extLst>
        </c:ser>
        <c:ser>
          <c:idx val="3"/>
          <c:order val="3"/>
          <c:tx>
            <c:strRef>
              <c:f>Sheet1!$A$43</c:f>
              <c:strCache>
                <c:ptCount val="1"/>
                <c:pt idx="0">
                  <c:v>D17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dLbl>
              <c:idx val="10"/>
              <c:layout>
                <c:manualLayout>
                  <c:x val="-4.5941241811968792E-2"/>
                  <c:y val="-2.29416217016903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C667-BD4B-BCA8-8C831D2E79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Sheet1!$B$39:$M$39</c:f>
              <c:strCache>
                <c:ptCount val="12"/>
                <c:pt idx="0">
                  <c:v>2007-8</c:v>
                </c:pt>
                <c:pt idx="1">
                  <c:v>2008-9</c:v>
                </c:pt>
                <c:pt idx="2">
                  <c:v>2009-10</c:v>
                </c:pt>
                <c:pt idx="3">
                  <c:v>2010-11</c:v>
                </c:pt>
                <c:pt idx="4">
                  <c:v>2011-12</c:v>
                </c:pt>
                <c:pt idx="5">
                  <c:v>2012-13</c:v>
                </c:pt>
                <c:pt idx="6">
                  <c:v>2013-14</c:v>
                </c:pt>
                <c:pt idx="7">
                  <c:v>2014-15</c:v>
                </c:pt>
                <c:pt idx="8">
                  <c:v>2015-16</c:v>
                </c:pt>
                <c:pt idx="9">
                  <c:v>2016-17</c:v>
                </c:pt>
                <c:pt idx="10">
                  <c:v>2017-18</c:v>
                </c:pt>
                <c:pt idx="11">
                  <c:v>2018-19</c:v>
                </c:pt>
              </c:strCache>
            </c:strRef>
          </c:cat>
          <c:val>
            <c:numRef>
              <c:f>Sheet1!$B$43:$M$43</c:f>
              <c:numCache>
                <c:formatCode>General</c:formatCode>
                <c:ptCount val="12"/>
                <c:pt idx="0">
                  <c:v>23.7</c:v>
                </c:pt>
                <c:pt idx="1">
                  <c:v>23.8</c:v>
                </c:pt>
                <c:pt idx="2">
                  <c:v>24.9</c:v>
                </c:pt>
                <c:pt idx="3">
                  <c:v>25.3</c:v>
                </c:pt>
                <c:pt idx="4">
                  <c:v>25.7</c:v>
                </c:pt>
                <c:pt idx="5">
                  <c:v>26</c:v>
                </c:pt>
                <c:pt idx="6" formatCode="0.0">
                  <c:v>24.98</c:v>
                </c:pt>
                <c:pt idx="7" formatCode="0.0">
                  <c:v>24.698717948717949</c:v>
                </c:pt>
                <c:pt idx="8">
                  <c:v>23.9</c:v>
                </c:pt>
                <c:pt idx="9" formatCode="0.0">
                  <c:v>24.345394736842106</c:v>
                </c:pt>
                <c:pt idx="10" formatCode="0.0">
                  <c:v>24.311418685121108</c:v>
                </c:pt>
                <c:pt idx="11" formatCode="0.0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C667-BD4B-BCA8-8C831D2E79C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631417663"/>
        <c:axId val="610854239"/>
      </c:lineChart>
      <c:catAx>
        <c:axId val="6314176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0854239"/>
        <c:crosses val="autoZero"/>
        <c:auto val="1"/>
        <c:lblAlgn val="ctr"/>
        <c:lblOffset val="100"/>
        <c:noMultiLvlLbl val="0"/>
      </c:catAx>
      <c:valAx>
        <c:axId val="610854239"/>
        <c:scaling>
          <c:orientation val="minMax"/>
          <c:max val="27"/>
          <c:min val="2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6314176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i="1" dirty="0"/>
              <a:t>NYC class sizes are 15-30% higher on average than classes in rest of state </a:t>
            </a:r>
          </a:p>
        </c:rich>
      </c:tx>
      <c:layout>
        <c:manualLayout>
          <c:xMode val="edge"/>
          <c:yMode val="edge"/>
          <c:x val="0.11810901662461602"/>
          <c:y val="1.76308570540087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7.6282669601878128E-2"/>
          <c:y val="0.17940928270042195"/>
          <c:w val="0.89647275366807178"/>
          <c:h val="0.49841423303099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NYC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Sheet2!$B$2:$B$13</c:f>
              <c:numCache>
                <c:formatCode>0.0</c:formatCode>
                <c:ptCount val="12"/>
                <c:pt idx="0">
                  <c:v>23.285310734463277</c:v>
                </c:pt>
                <c:pt idx="1">
                  <c:v>23.864337101747175</c:v>
                </c:pt>
                <c:pt idx="2">
                  <c:v>24.82139646388972</c:v>
                </c:pt>
                <c:pt idx="3">
                  <c:v>24.791919805589309</c:v>
                </c:pt>
                <c:pt idx="4">
                  <c:v>25.784881784881787</c:v>
                </c:pt>
                <c:pt idx="5">
                  <c:v>26.524603174603175</c:v>
                </c:pt>
                <c:pt idx="6">
                  <c:v>26.913978494623656</c:v>
                </c:pt>
                <c:pt idx="7">
                  <c:v>25.593628928110203</c:v>
                </c:pt>
                <c:pt idx="8">
                  <c:v>26.105962933118452</c:v>
                </c:pt>
                <c:pt idx="9">
                  <c:v>23.635301353013531</c:v>
                </c:pt>
                <c:pt idx="10">
                  <c:v>24.895230330207909</c:v>
                </c:pt>
                <c:pt idx="11">
                  <c:v>26.839229968782519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2D-40A7-9E11-CECB19B55489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rest of state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860678216390977E-2"/>
                  <c:y val="-3.867747161930124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C2D-40A7-9E11-CECB19B55489}"/>
                </c:ext>
              </c:extLst>
            </c:dLbl>
            <c:dLbl>
              <c:idx val="1"/>
              <c:layout>
                <c:manualLayout>
                  <c:x val="7.4304366192074105E-3"/>
                  <c:y val="1.265822784810122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105153534988709E-2"/>
                      <c:h val="6.489451476793248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0C2D-40A7-9E11-CECB19B55489}"/>
                </c:ext>
              </c:extLst>
            </c:dLbl>
            <c:dLbl>
              <c:idx val="2"/>
              <c:layout>
                <c:manualLayout>
                  <c:x val="1.7337457919122806E-2"/>
                  <c:y val="-4.219409282700460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C2D-40A7-9E11-CECB19B55489}"/>
                </c:ext>
              </c:extLst>
            </c:dLbl>
            <c:dLbl>
              <c:idx val="3"/>
              <c:layout>
                <c:manualLayout>
                  <c:x val="1.23838985136591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C2D-40A7-9E11-CECB19B55489}"/>
                </c:ext>
              </c:extLst>
            </c:dLbl>
            <c:dLbl>
              <c:idx val="4"/>
              <c:layout>
                <c:manualLayout>
                  <c:x val="1.2383898513659057E-2"/>
                  <c:y val="4.219409282700383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C2D-40A7-9E11-CECB19B55489}"/>
                </c:ext>
              </c:extLst>
            </c:dLbl>
            <c:dLbl>
              <c:idx val="5"/>
              <c:layout>
                <c:manualLayout>
                  <c:x val="1.7337457919122716E-2"/>
                  <c:y val="-8.4388185654008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C2D-40A7-9E11-CECB19B55489}"/>
                </c:ext>
              </c:extLst>
            </c:dLbl>
            <c:dLbl>
              <c:idx val="6"/>
              <c:layout>
                <c:manualLayout>
                  <c:x val="9.907118810927227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C2D-40A7-9E11-CECB19B55489}"/>
                </c:ext>
              </c:extLst>
            </c:dLbl>
            <c:dLbl>
              <c:idx val="7"/>
              <c:layout>
                <c:manualLayout>
                  <c:x val="1.733745791912280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C2D-40A7-9E11-CECB19B55489}"/>
                </c:ext>
              </c:extLst>
            </c:dLbl>
            <c:dLbl>
              <c:idx val="8"/>
              <c:layout>
                <c:manualLayout>
                  <c:x val="9.9071188109273178E-3"/>
                  <c:y val="4.21940928270042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C2D-40A7-9E11-CECB19B55489}"/>
                </c:ext>
              </c:extLst>
            </c:dLbl>
            <c:dLbl>
              <c:idx val="9"/>
              <c:layout>
                <c:manualLayout>
                  <c:x val="1.733745791912271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C2D-40A7-9E11-CECB19B55489}"/>
                </c:ext>
              </c:extLst>
            </c:dLbl>
            <c:dLbl>
              <c:idx val="10"/>
              <c:layout>
                <c:manualLayout>
                  <c:x val="9.907118810927135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C2D-40A7-9E11-CECB19B55489}"/>
                </c:ext>
              </c:extLst>
            </c:dLbl>
            <c:dLbl>
              <c:idx val="11"/>
              <c:layout>
                <c:manualLayout>
                  <c:x val="1.4860678216390795E-2"/>
                  <c:y val="-3.8677471619301245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C2D-40A7-9E11-CECB19B554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Sheet2!$C$2:$C$13</c:f>
              <c:numCache>
                <c:formatCode>0.0</c:formatCode>
                <c:ptCount val="12"/>
                <c:pt idx="0">
                  <c:v>19.033339439457777</c:v>
                </c:pt>
                <c:pt idx="1">
                  <c:v>19.713748354335152</c:v>
                </c:pt>
                <c:pt idx="2">
                  <c:v>20.325109963664179</c:v>
                </c:pt>
                <c:pt idx="3">
                  <c:v>20.906702723585088</c:v>
                </c:pt>
                <c:pt idx="4">
                  <c:v>21.456433224755699</c:v>
                </c:pt>
                <c:pt idx="5">
                  <c:v>22.081556767476449</c:v>
                </c:pt>
                <c:pt idx="6">
                  <c:v>22.388121546961326</c:v>
                </c:pt>
                <c:pt idx="7">
                  <c:v>20.646695375397865</c:v>
                </c:pt>
                <c:pt idx="8">
                  <c:v>20.584360554699536</c:v>
                </c:pt>
                <c:pt idx="9">
                  <c:v>20.551371115173673</c:v>
                </c:pt>
                <c:pt idx="10">
                  <c:v>20.509986382206083</c:v>
                </c:pt>
                <c:pt idx="11">
                  <c:v>20.644137525712608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0C2D-40A7-9E11-CECB19B554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64040720"/>
        <c:axId val="664041040"/>
      </c:barChart>
      <c:catAx>
        <c:axId val="66404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041040"/>
        <c:crosses val="autoZero"/>
        <c:auto val="1"/>
        <c:lblAlgn val="ctr"/>
        <c:lblOffset val="100"/>
        <c:noMultiLvlLbl val="0"/>
      </c:catAx>
      <c:valAx>
        <c:axId val="664041040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6404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54819563333868"/>
          <c:y val="0.77558018708144072"/>
          <c:w val="0.32582397674637231"/>
          <c:h val="0.127373571484101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77007690332037E-2"/>
          <c:y val="1.2288340590227388E-3"/>
          <c:w val="0.95112246784243737"/>
          <c:h val="0.857577148406187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rest of state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Sheet1!$B$2:$B$13</c:f>
              <c:numCache>
                <c:formatCode>0.0</c:formatCode>
                <c:ptCount val="12"/>
                <c:pt idx="0">
                  <c:v>19.033339439457777</c:v>
                </c:pt>
                <c:pt idx="1">
                  <c:v>19.713748354335152</c:v>
                </c:pt>
                <c:pt idx="2">
                  <c:v>20.325109963664179</c:v>
                </c:pt>
                <c:pt idx="3">
                  <c:v>20.906702723585088</c:v>
                </c:pt>
                <c:pt idx="4">
                  <c:v>21.456433224755699</c:v>
                </c:pt>
                <c:pt idx="5">
                  <c:v>22.081556767476449</c:v>
                </c:pt>
                <c:pt idx="6">
                  <c:v>22.388121546961326</c:v>
                </c:pt>
                <c:pt idx="7">
                  <c:v>20.646695375397865</c:v>
                </c:pt>
                <c:pt idx="8">
                  <c:v>20.584360554699536</c:v>
                </c:pt>
                <c:pt idx="9">
                  <c:v>20.551371115173673</c:v>
                </c:pt>
                <c:pt idx="10">
                  <c:v>20.509986382206083</c:v>
                </c:pt>
                <c:pt idx="11">
                  <c:v>20.644137525712608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5D6-CC4A-9E14-691045DFEFE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D13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-4.22750290224731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5D6-CC4A-9E14-691045DFEFE8}"/>
                </c:ext>
              </c:extLst>
            </c:dLbl>
            <c:dLbl>
              <c:idx val="3"/>
              <c:layout>
                <c:manualLayout>
                  <c:x val="2.1137514511236585E-3"/>
                  <c:y val="-9.106707305049218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5D6-CC4A-9E14-691045DFEFE8}"/>
                </c:ext>
              </c:extLst>
            </c:dLbl>
            <c:dLbl>
              <c:idx val="5"/>
              <c:layout>
                <c:manualLayout>
                  <c:x val="-4.227502902247317E-3"/>
                  <c:y val="-9.10670730504923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5D6-CC4A-9E14-691045DFEF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Sheet1!$C$2:$C$13</c:f>
              <c:numCache>
                <c:formatCode>0.0</c:formatCode>
                <c:ptCount val="12"/>
                <c:pt idx="0">
                  <c:v>20.7</c:v>
                </c:pt>
                <c:pt idx="1">
                  <c:v>23.2</c:v>
                </c:pt>
                <c:pt idx="2">
                  <c:v>23.3</c:v>
                </c:pt>
                <c:pt idx="3">
                  <c:v>23.1</c:v>
                </c:pt>
                <c:pt idx="4">
                  <c:v>23.3</c:v>
                </c:pt>
                <c:pt idx="5">
                  <c:v>23.4</c:v>
                </c:pt>
                <c:pt idx="6">
                  <c:v>23.8</c:v>
                </c:pt>
                <c:pt idx="7">
                  <c:v>23.8</c:v>
                </c:pt>
                <c:pt idx="8">
                  <c:v>23.4</c:v>
                </c:pt>
                <c:pt idx="9">
                  <c:v>28.5</c:v>
                </c:pt>
                <c:pt idx="10">
                  <c:v>29.1</c:v>
                </c:pt>
                <c:pt idx="11">
                  <c:v>31.3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5D6-CC4A-9E14-691045DFEFE8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D17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3412543533709759E-3"/>
                  <c:y val="1.366006095757385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5D6-CC4A-9E14-691045DFEFE8}"/>
                </c:ext>
              </c:extLst>
            </c:dLbl>
            <c:dLbl>
              <c:idx val="1"/>
              <c:layout>
                <c:manualLayout>
                  <c:x val="1.0568757255618294E-2"/>
                  <c:y val="4.55335365252461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5D6-CC4A-9E14-691045DFEFE8}"/>
                </c:ext>
              </c:extLst>
            </c:dLbl>
            <c:dLbl>
              <c:idx val="2"/>
              <c:layout>
                <c:manualLayout>
                  <c:x val="4.227502902247317E-3"/>
                  <c:y val="4.553353652524577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5D6-CC4A-9E14-691045DFEFE8}"/>
                </c:ext>
              </c:extLst>
            </c:dLbl>
            <c:dLbl>
              <c:idx val="3"/>
              <c:layout>
                <c:manualLayout>
                  <c:x val="1.0568757255618216E-2"/>
                  <c:y val="4.55335365252461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B5D6-CC4A-9E14-691045DFEFE8}"/>
                </c:ext>
              </c:extLst>
            </c:dLbl>
            <c:dLbl>
              <c:idx val="5"/>
              <c:layout>
                <c:manualLayout>
                  <c:x val="2.1137514511235813E-3"/>
                  <c:y val="9.106707305049239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5D6-CC4A-9E14-691045DFEFE8}"/>
                </c:ext>
              </c:extLst>
            </c:dLbl>
            <c:dLbl>
              <c:idx val="7"/>
              <c:layout>
                <c:manualLayout>
                  <c:x val="1.0387919258875051E-2"/>
                  <c:y val="-1.504694766150291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B16-B54B-851E-9164FE64FE48}"/>
                </c:ext>
              </c:extLst>
            </c:dLbl>
            <c:dLbl>
              <c:idx val="8"/>
              <c:layout>
                <c:manualLayout>
                  <c:x val="6.2327515553250766E-3"/>
                  <c:y val="-1.755477227175340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B16-B54B-851E-9164FE64FE48}"/>
                </c:ext>
              </c:extLst>
            </c:dLbl>
            <c:dLbl>
              <c:idx val="9"/>
              <c:layout>
                <c:manualLayout>
                  <c:x val="7.271543481212589E-3"/>
                  <c:y val="-1.253912305125245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B16-B54B-851E-9164FE64FE48}"/>
                </c:ext>
              </c:extLst>
            </c:dLbl>
            <c:dLbl>
              <c:idx val="10"/>
              <c:layout>
                <c:manualLayout>
                  <c:x val="2.0775838517750255E-3"/>
                  <c:y val="-2.50782461025049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B16-B54B-851E-9164FE64FE48}"/>
                </c:ext>
              </c:extLst>
            </c:dLbl>
            <c:dLbl>
              <c:idx val="11"/>
              <c:layout>
                <c:manualLayout>
                  <c:x val="6.2327515553250766E-3"/>
                  <c:y val="-1.003129844100194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B16-B54B-851E-9164FE64FE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Sheet1!$D$2:$D$13</c:f>
              <c:numCache>
                <c:formatCode>0.0</c:formatCode>
                <c:ptCount val="12"/>
                <c:pt idx="0">
                  <c:v>20.9</c:v>
                </c:pt>
                <c:pt idx="1">
                  <c:v>22.5</c:v>
                </c:pt>
                <c:pt idx="2">
                  <c:v>22</c:v>
                </c:pt>
                <c:pt idx="3">
                  <c:v>23.2</c:v>
                </c:pt>
                <c:pt idx="4">
                  <c:v>24</c:v>
                </c:pt>
                <c:pt idx="5">
                  <c:v>23.3</c:v>
                </c:pt>
                <c:pt idx="6">
                  <c:v>26.1</c:v>
                </c:pt>
                <c:pt idx="7">
                  <c:v>24.1</c:v>
                </c:pt>
                <c:pt idx="8">
                  <c:v>24.7</c:v>
                </c:pt>
                <c:pt idx="9">
                  <c:v>24.9</c:v>
                </c:pt>
                <c:pt idx="10">
                  <c:v>21.8</c:v>
                </c:pt>
                <c:pt idx="11">
                  <c:v>26.5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5D6-CC4A-9E14-691045DFEFE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788823615"/>
        <c:axId val="784092719"/>
      </c:barChart>
      <c:catAx>
        <c:axId val="788823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84092719"/>
        <c:crosses val="autoZero"/>
        <c:auto val="1"/>
        <c:lblAlgn val="ctr"/>
        <c:lblOffset val="100"/>
        <c:noMultiLvlLbl val="0"/>
      </c:catAx>
      <c:valAx>
        <c:axId val="78409271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crossAx val="788823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'30 or more '!$B$6:$B$9</c:f>
              <c:strCache>
                <c:ptCount val="4"/>
                <c:pt idx="0">
                  <c:v>K-3</c:v>
                </c:pt>
                <c:pt idx="1">
                  <c:v>Grade 4-8</c:v>
                </c:pt>
                <c:pt idx="2">
                  <c:v>High School (Minimum)</c:v>
                </c:pt>
                <c:pt idx="3">
                  <c:v>Total</c:v>
                </c:pt>
              </c:strCache>
            </c:strRef>
          </c:cat>
          <c:val>
            <c:numRef>
              <c:f>'30 or more '!$C$6:$C$9</c:f>
              <c:numCache>
                <c:formatCode>_(* #,##0_);_(* \(#,##0\);_(* "-"??_);_(@_)</c:formatCode>
                <c:ptCount val="4"/>
                <c:pt idx="0">
                  <c:v>37837</c:v>
                </c:pt>
                <c:pt idx="1">
                  <c:v>115903</c:v>
                </c:pt>
                <c:pt idx="2">
                  <c:v>182425</c:v>
                </c:pt>
                <c:pt idx="3">
                  <c:v>336165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C9-B24C-8C63-15BB251E2C2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46668304"/>
        <c:axId val="248357744"/>
      </c:barChart>
      <c:catAx>
        <c:axId val="24666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8357744"/>
        <c:crosses val="autoZero"/>
        <c:auto val="1"/>
        <c:lblAlgn val="ctr"/>
        <c:lblOffset val="100"/>
        <c:noMultiLvlLbl val="0"/>
      </c:catAx>
      <c:valAx>
        <c:axId val="24835774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crossAx val="24666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8E1-B344-838A-886B9A04705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8E1-B344-838A-886B9A04705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8E1-B344-838A-886B9A0470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Sheet1!$E$45:$J$46</c:f>
              <c:multiLvlStrCache>
                <c:ptCount val="6"/>
                <c:lvl>
                  <c:pt idx="0">
                    <c:v>grades K-3</c:v>
                  </c:pt>
                  <c:pt idx="1">
                    <c:v>grades 4-8</c:v>
                  </c:pt>
                  <c:pt idx="2">
                    <c:v>HS (min)</c:v>
                  </c:pt>
                  <c:pt idx="3">
                    <c:v>grades K-3</c:v>
                  </c:pt>
                  <c:pt idx="4">
                    <c:v>grades 4-8</c:v>
                  </c:pt>
                  <c:pt idx="5">
                    <c:v>HS (min)</c:v>
                  </c:pt>
                </c:lvl>
                <c:lvl>
                  <c:pt idx="0">
                    <c:v>D13 </c:v>
                  </c:pt>
                  <c:pt idx="3">
                    <c:v>D17 </c:v>
                  </c:pt>
                </c:lvl>
              </c:multiLvlStrCache>
            </c:multiLvlStrRef>
          </c:cat>
          <c:val>
            <c:numRef>
              <c:f>Sheet1!$E$47:$J$47</c:f>
              <c:numCache>
                <c:formatCode>General</c:formatCode>
                <c:ptCount val="6"/>
                <c:pt idx="0">
                  <c:v>555</c:v>
                </c:pt>
                <c:pt idx="1">
                  <c:v>660</c:v>
                </c:pt>
                <c:pt idx="2">
                  <c:v>10467</c:v>
                </c:pt>
                <c:pt idx="3">
                  <c:v>345</c:v>
                </c:pt>
                <c:pt idx="4">
                  <c:v>1436</c:v>
                </c:pt>
                <c:pt idx="5">
                  <c:v>2693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8E1-B344-838A-886B9A04705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34172879"/>
        <c:axId val="325582495"/>
      </c:barChart>
      <c:catAx>
        <c:axId val="33417287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5582495"/>
        <c:crosses val="autoZero"/>
        <c:auto val="1"/>
        <c:lblAlgn val="ctr"/>
        <c:lblOffset val="100"/>
        <c:noMultiLvlLbl val="0"/>
      </c:catAx>
      <c:valAx>
        <c:axId val="325582495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3417287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Sheet1!$A$57</c:f>
              <c:strCache>
                <c:ptCount val="1"/>
                <c:pt idx="0">
                  <c:v>grades K-3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Sheet1!$B$56:$D$56</c:f>
              <c:strCache>
                <c:ptCount val="3"/>
                <c:pt idx="0">
                  <c:v>D13</c:v>
                </c:pt>
                <c:pt idx="1">
                  <c:v>D17</c:v>
                </c:pt>
                <c:pt idx="2">
                  <c:v>Citywide</c:v>
                </c:pt>
              </c:strCache>
            </c:strRef>
          </c:cat>
          <c:val>
            <c:numRef>
              <c:f>Sheet1!$B$57:$D$57</c:f>
              <c:numCache>
                <c:formatCode>0%</c:formatCode>
                <c:ptCount val="3"/>
                <c:pt idx="0">
                  <c:v>0.13271162123385941</c:v>
                </c:pt>
                <c:pt idx="1">
                  <c:v>7.1075401730531521E-2</c:v>
                </c:pt>
                <c:pt idx="2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3F-7846-A210-B68242A79D9D}"/>
            </c:ext>
          </c:extLst>
        </c:ser>
        <c:ser>
          <c:idx val="1"/>
          <c:order val="1"/>
          <c:tx>
            <c:strRef>
              <c:f>Sheet1!$A$58</c:f>
              <c:strCache>
                <c:ptCount val="1"/>
                <c:pt idx="0">
                  <c:v>grades 4-8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Sheet1!$B$56:$D$56</c:f>
              <c:strCache>
                <c:ptCount val="3"/>
                <c:pt idx="0">
                  <c:v>D13</c:v>
                </c:pt>
                <c:pt idx="1">
                  <c:v>D17</c:v>
                </c:pt>
                <c:pt idx="2">
                  <c:v>Citywide</c:v>
                </c:pt>
              </c:strCache>
            </c:strRef>
          </c:cat>
          <c:val>
            <c:numRef>
              <c:f>Sheet1!$B$58:$D$58</c:f>
              <c:numCache>
                <c:formatCode>0%</c:formatCode>
                <c:ptCount val="3"/>
                <c:pt idx="0">
                  <c:v>0.16696180116367315</c:v>
                </c:pt>
                <c:pt idx="1">
                  <c:v>0.20354358610914244</c:v>
                </c:pt>
                <c:pt idx="2">
                  <c:v>0.36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3F-7846-A210-B68242A79D9D}"/>
            </c:ext>
          </c:extLst>
        </c:ser>
        <c:ser>
          <c:idx val="2"/>
          <c:order val="2"/>
          <c:tx>
            <c:strRef>
              <c:f>Sheet1!$A$59</c:f>
              <c:strCache>
                <c:ptCount val="1"/>
                <c:pt idx="0">
                  <c:v>HS (min)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Sheet1!$B$56:$D$56</c:f>
              <c:strCache>
                <c:ptCount val="3"/>
                <c:pt idx="0">
                  <c:v>D13</c:v>
                </c:pt>
                <c:pt idx="1">
                  <c:v>D17</c:v>
                </c:pt>
                <c:pt idx="2">
                  <c:v>Citywide</c:v>
                </c:pt>
              </c:strCache>
            </c:strRef>
          </c:cat>
          <c:val>
            <c:numRef>
              <c:f>Sheet1!$B$59:$D$59</c:f>
              <c:numCache>
                <c:formatCode>0%</c:formatCode>
                <c:ptCount val="3"/>
                <c:pt idx="0">
                  <c:v>0.72166298952013241</c:v>
                </c:pt>
                <c:pt idx="1">
                  <c:v>0.32937866927592957</c:v>
                </c:pt>
                <c:pt idx="2">
                  <c:v>0.56000000000000005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3F-7846-A210-B68242A79D9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20306559"/>
        <c:axId val="790491247"/>
      </c:barChart>
      <c:catAx>
        <c:axId val="8203065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90491247"/>
        <c:crosses val="autoZero"/>
        <c:auto val="1"/>
        <c:lblAlgn val="ctr"/>
        <c:lblOffset val="100"/>
        <c:noMultiLvlLbl val="0"/>
      </c:catAx>
      <c:valAx>
        <c:axId val="79049124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820306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181998872441237E-2"/>
          <c:y val="0.11866329569015457"/>
          <c:w val="0.92449807163152331"/>
          <c:h val="0.701378700223288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layout>
                <c:manualLayout>
                  <c:x val="-1.087982731266343E-16"/>
                  <c:y val="-1.73653603449006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A2A-B047-93AA-D4D64DB5008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'K - 25 or more'!$A$3:$A$4</c:f>
              <c:numCache>
                <c:formatCode>General</c:formatCode>
                <c:ptCount val="2"/>
                <c:pt idx="0">
                  <c:v>2007</c:v>
                </c:pt>
                <c:pt idx="1">
                  <c:v>2018</c:v>
                </c:pt>
              </c:numCache>
            </c:numRef>
          </c:cat>
          <c:val>
            <c:numRef>
              <c:f>'K - 25 or more'!$B$3:$B$4</c:f>
              <c:numCache>
                <c:formatCode>#,##0</c:formatCode>
                <c:ptCount val="2"/>
                <c:pt idx="0">
                  <c:v>11174</c:v>
                </c:pt>
                <c:pt idx="1">
                  <c:v>17067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2A-B047-93AA-D4D64DB5008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03698976"/>
        <c:axId val="685964432"/>
      </c:barChart>
      <c:catAx>
        <c:axId val="303698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5964432"/>
        <c:crosses val="autoZero"/>
        <c:auto val="1"/>
        <c:lblAlgn val="ctr"/>
        <c:lblOffset val="100"/>
        <c:noMultiLvlLbl val="0"/>
      </c:catAx>
      <c:valAx>
        <c:axId val="6859644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303698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505167322834646E-2"/>
          <c:y val="2.3770275971797913E-2"/>
          <c:w val="0.95226454030202745"/>
          <c:h val="0.7507892823919928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Sheet1!$A$63</c:f>
              <c:strCache>
                <c:ptCount val="1"/>
                <c:pt idx="0">
                  <c:v>K - &gt;25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500-A946-97B7-FABD161090C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500-A946-97B7-FABD161090C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Sheet1!$B$61:$E$62</c:f>
              <c:multiLvlStrCache>
                <c:ptCount val="4"/>
                <c:lvl>
                  <c:pt idx="0">
                    <c:v>2007</c:v>
                  </c:pt>
                  <c:pt idx="1">
                    <c:v>2018</c:v>
                  </c:pt>
                  <c:pt idx="2">
                    <c:v>2007</c:v>
                  </c:pt>
                  <c:pt idx="3">
                    <c:v>2018</c:v>
                  </c:pt>
                </c:lvl>
                <c:lvl>
                  <c:pt idx="0">
                    <c:v>D13</c:v>
                  </c:pt>
                  <c:pt idx="2">
                    <c:v>D17</c:v>
                  </c:pt>
                </c:lvl>
              </c:multiLvlStrCache>
            </c:multiLvlStrRef>
          </c:cat>
          <c:val>
            <c:numRef>
              <c:f>Sheet1!$B$63:$E$63</c:f>
              <c:numCache>
                <c:formatCode>General</c:formatCode>
                <c:ptCount val="4"/>
                <c:pt idx="0">
                  <c:v>25</c:v>
                </c:pt>
                <c:pt idx="1">
                  <c:v>380</c:v>
                </c:pt>
                <c:pt idx="2">
                  <c:v>155</c:v>
                </c:pt>
                <c:pt idx="3">
                  <c:v>280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500-A946-97B7-FABD161090C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22723007"/>
        <c:axId val="635836463"/>
      </c:barChart>
      <c:catAx>
        <c:axId val="3227230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35836463"/>
        <c:crosses val="autoZero"/>
        <c:auto val="1"/>
        <c:lblAlgn val="ctr"/>
        <c:lblOffset val="100"/>
        <c:noMultiLvlLbl val="0"/>
      </c:catAx>
      <c:valAx>
        <c:axId val="635836463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32272300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0.13069</cdr:x>
      <cdr:y>0.8843</cdr:y>
    </cdr:from>
    <cdr:to>
      <cdr:x>0.8577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E6E95CAE-A4F0-4E14-B8CD-436C22325E9D}"/>
            </a:ext>
          </a:extLst>
        </cdr:cNvPr>
        <cdr:cNvSpPr txBox="1"/>
      </cdr:nvSpPr>
      <cdr:spPr>
        <a:xfrm xmlns:a="http://schemas.openxmlformats.org/drawingml/2006/main">
          <a:off x="1285877" y="5095874"/>
          <a:ext cx="7153274" cy="6667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/>
            <a:t>data source: NYSED for 2016-2017; </a:t>
          </a:r>
          <a:r>
            <a:rPr lang="en-US" sz="1800" dirty="0">
              <a:solidFill>
                <a:schemeClr val="tx1"/>
              </a:solidFill>
            </a:rPr>
            <a:t>http://www.p12.nysed.gov/irs/pmf</a:t>
          </a:r>
          <a:r>
            <a:rPr lang="en-US" dirty="0">
              <a:solidFill>
                <a:schemeClr val="tx1"/>
              </a:solidFill>
            </a:rPr>
            <a:t>/</a:t>
          </a:r>
          <a:r>
            <a:rPr lang="en-US" dirty="0"/>
            <a:t> 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0.70547</cdr:x>
      <cdr:y>0.47676</cdr:y>
    </cdr:from>
    <cdr:to>
      <cdr:x>0.7793</cdr:x>
      <cdr:y>0.58425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4E6475D-D40B-C54C-A604-325E5515E7D9}"/>
            </a:ext>
          </a:extLst>
        </cdr:cNvPr>
        <cdr:cNvSpPr txBox="1"/>
      </cdr:nvSpPr>
      <cdr:spPr>
        <a:xfrm xmlns:a="http://schemas.openxmlformats.org/drawingml/2006/main">
          <a:off x="8601075" y="2344737"/>
          <a:ext cx="900113" cy="52863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/>
            <a:t>+81%</a:t>
          </a:r>
        </a:p>
      </cdr:txBody>
    </cdr:sp>
  </cdr:relSizeAnchor>
  <cdr:relSizeAnchor xmlns:cdr="http://schemas.openxmlformats.org/drawingml/2006/chartDrawing">
    <cdr:from>
      <cdr:x>0.20273</cdr:x>
      <cdr:y>0.47676</cdr:y>
    </cdr:from>
    <cdr:to>
      <cdr:x>0.30234</cdr:x>
      <cdr:y>0.58021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36E5E8B-18FF-6F41-8BD9-63A51FE399FA}"/>
            </a:ext>
          </a:extLst>
        </cdr:cNvPr>
        <cdr:cNvSpPr txBox="1"/>
      </cdr:nvSpPr>
      <cdr:spPr>
        <a:xfrm xmlns:a="http://schemas.openxmlformats.org/drawingml/2006/main">
          <a:off x="2471738" y="2344737"/>
          <a:ext cx="1214437" cy="50879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60000"/>
            <a:lumOff val="40000"/>
          </a:schemeClr>
        </a:solidFill>
        <a:ln xmlns:a="http://schemas.openxmlformats.org/drawingml/2006/main">
          <a:noFill/>
        </a:ln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400" dirty="0"/>
            <a:t>+1420%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0.18916</cdr:x>
      <cdr:y>0.55864</cdr:y>
    </cdr:from>
    <cdr:to>
      <cdr:x>0.29004</cdr:x>
      <cdr:y>0.65123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556148C7-3B2E-374F-810A-41C5D8F3062C}"/>
            </a:ext>
          </a:extLst>
        </cdr:cNvPr>
        <cdr:cNvSpPr txBox="1"/>
      </cdr:nvSpPr>
      <cdr:spPr>
        <a:xfrm xmlns:a="http://schemas.openxmlformats.org/drawingml/2006/main">
          <a:off x="2143124" y="2586037"/>
          <a:ext cx="1143000" cy="42862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1">
            <a:lumMod val="60000"/>
            <a:lumOff val="4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2000" dirty="0"/>
            <a:t>+1,750%</a:t>
          </a:r>
        </a:p>
      </cdr:txBody>
    </cdr:sp>
  </cdr:relSizeAnchor>
  <cdr:relSizeAnchor xmlns:cdr="http://schemas.openxmlformats.org/drawingml/2006/chartDrawing">
    <cdr:from>
      <cdr:x>0.69175</cdr:x>
      <cdr:y>0.55418</cdr:y>
    </cdr:from>
    <cdr:to>
      <cdr:x>0.79263</cdr:x>
      <cdr:y>0.64678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6446FB15-FF87-814E-807E-ABAEB9A3139C}"/>
            </a:ext>
          </a:extLst>
        </cdr:cNvPr>
        <cdr:cNvSpPr txBox="1"/>
      </cdr:nvSpPr>
      <cdr:spPr>
        <a:xfrm xmlns:a="http://schemas.openxmlformats.org/drawingml/2006/main">
          <a:off x="7837487" y="2565400"/>
          <a:ext cx="1143000" cy="42862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2000" dirty="0"/>
            <a:t>+271%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62352-ACCA-CC49-9F56-37E5A2F974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57419-6F06-2D42-8A63-F216F256AD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B19A3-E4FB-E74D-BF36-B2569C255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ADB0-EA3C-5C4E-8929-CD5BD78F0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F65CD-984C-4041-8402-FAFEB1966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220CA-540D-7B48-9C70-38D3636CE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5830-CD0B-B74B-BC45-816EF282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36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79808-EB81-534C-BDAA-1A2A7207C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3F3930-32D5-0242-AD3C-52FADD135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9B5FF1-6516-B242-8FC3-EFE8310F5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ADB0-EA3C-5C4E-8929-CD5BD78F0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F42060-C0B3-1B4E-B572-66041873F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157AA-9D4B-8A47-A204-5451D8D1D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5830-CD0B-B74B-BC45-816EF282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9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3D9AA1-BAB4-2A4A-B6DB-889EA3B735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285E2D-5941-B44E-8149-75DDD9CCC5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4794C-36FF-BE4D-ACEE-030F6EE6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ADB0-EA3C-5C4E-8929-CD5BD78F0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45A9D-3EAD-C742-A339-F9CA1AC7D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6D964F-224C-4E40-92CA-51A3A5C1F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5830-CD0B-B74B-BC45-816EF282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17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39AE8-516E-954C-B1F6-1C39BBB86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7CDA2-1796-5E4E-9863-88AEBA037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BB9084-B36B-ED43-91DD-804F05029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ADB0-EA3C-5C4E-8929-CD5BD78F0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AFDC9-B09F-1343-9731-D2C12B908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DB93D-E614-F346-B686-B65E9880F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5830-CD0B-B74B-BC45-816EF282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7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9D48D-06D5-0D43-9632-23C627B38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71CD02-FD80-7944-82AE-729C301D4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7A461-5800-AC4B-B61D-A452A3203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ADB0-EA3C-5C4E-8929-CD5BD78F0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27412-4D57-3D45-96DD-7937AE4F6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E7AC32-2E3D-1F4F-81B0-D1A94E40D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5830-CD0B-B74B-BC45-816EF282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8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2292C-67C9-CC46-911F-81F774BF3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2AFF7-4020-5D4B-B321-C0362AC8B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3B0225-0319-8845-AF80-EB70B67CCD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C4088E-B7FA-A64C-BFAA-0EB852B34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ADB0-EA3C-5C4E-8929-CD5BD78F0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A2EDB4-B156-F04E-ACA1-D3A64CB76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D9092-A2A9-5E40-91DD-3B4590A9E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5830-CD0B-B74B-BC45-816EF282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399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3200-776A-E14E-9538-6E66CB9A5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B63694-16B3-B546-8011-93BF4E4B01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79DE31-8676-E740-B811-4F44D6E1D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4B9493-09A9-7B4A-8E1C-1F1EE7966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5921D1-2E88-F340-9955-AA65EB20A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79D758-90D3-7D41-B201-C6A3920B0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ADB0-EA3C-5C4E-8929-CD5BD78F0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06F44D-2D50-FA46-848F-E735279E7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AB48B0-376F-EE47-BA94-989AE6C6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5830-CD0B-B74B-BC45-816EF282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074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62E60-1FCF-BA40-9A0C-B9FF2D1545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5F9DAE-42C7-C84F-ACAF-DEE1D7B15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ADB0-EA3C-5C4E-8929-CD5BD78F0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E948C-134E-1D43-8665-5AA861968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1F6E17-A214-2545-BAD4-6B452EEFC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5830-CD0B-B74B-BC45-816EF282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888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7E6EAE-12DF-1B4A-8158-3AD4ECFCC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ADB0-EA3C-5C4E-8929-CD5BD78F0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B51A854-FCAE-144C-A63A-55DC4B532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F6ABC4-343F-BC43-B74A-8D702268B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5830-CD0B-B74B-BC45-816EF282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108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702B3-DBA8-1F45-B313-9E1BD19D5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9A632-1017-4342-B876-88F0FA9E2E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A10F9B-FF11-354D-8C42-79F92A431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A3E0C2-28AD-BA45-9066-EF432143E0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ADB0-EA3C-5C4E-8929-CD5BD78F0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F11D1-CA61-A24C-AA3C-825CC5B50B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FC3C00-A719-2B4E-8765-8CF60ABFF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5830-CD0B-B74B-BC45-816EF282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207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DE230-D11E-8042-BD7E-51C305BCFC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792706-CE5A-A449-BA67-34904D701E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3F8A21-F359-304E-9417-CB8785349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6993DB-8357-1541-93A2-DB17D21FD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ADB0-EA3C-5C4E-8929-CD5BD78F0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049683-4158-0A41-88C5-E106B88FD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29C8-08B4-5841-988B-7A9E38988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45830-CD0B-B74B-BC45-816EF282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605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7C9B8B-0571-FD4F-958A-4B46147FA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0D25FF-E4AD-7146-B4E9-CD34B73D9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EBFBE-0632-3541-8262-5D847BE61F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ADB0-EA3C-5C4E-8929-CD5BD78F03E0}" type="datetimeFigureOut">
              <a:rPr lang="en-US" smtClean="0"/>
              <a:t>5/23/19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71D52-0E5A-644E-A74D-F713A72B20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F4706C-493B-F644-B569-44B08AFDC7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45830-CD0B-B74B-BC45-816EF282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0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asssizematters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5BE90-71B7-C446-A16A-6E62AFF91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5164"/>
            <a:ext cx="9144000" cy="2387600"/>
          </a:xfrm>
        </p:spPr>
        <p:txBody>
          <a:bodyPr>
            <a:normAutofit/>
          </a:bodyPr>
          <a:lstStyle/>
          <a:p>
            <a:r>
              <a:rPr lang="en-US" sz="7200" dirty="0">
                <a:latin typeface="+mn-lt"/>
              </a:rPr>
              <a:t>Class Size Trends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A7FAAB-63F0-0947-8ACC-1A863C0BE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62764"/>
            <a:ext cx="9144000" cy="1655762"/>
          </a:xfrm>
        </p:spPr>
        <p:txBody>
          <a:bodyPr>
            <a:normAutofit/>
          </a:bodyPr>
          <a:lstStyle/>
          <a:p>
            <a:r>
              <a:rPr lang="en-US" sz="3200" dirty="0"/>
              <a:t>Citywide, District 13, and District 17 data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009527-F1CA-8141-83F5-0AAFB1445604}"/>
              </a:ext>
            </a:extLst>
          </p:cNvPr>
          <p:cNvSpPr txBox="1"/>
          <p:nvPr/>
        </p:nvSpPr>
        <p:spPr>
          <a:xfrm>
            <a:off x="533400" y="3680361"/>
            <a:ext cx="763693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i="1" dirty="0"/>
              <a:t>Leonie Haimson</a:t>
            </a:r>
          </a:p>
          <a:p>
            <a:r>
              <a:rPr lang="en-US" sz="4000" i="1" dirty="0"/>
              <a:t>Class Size Matters</a:t>
            </a:r>
          </a:p>
          <a:p>
            <a:r>
              <a:rPr lang="en-US" sz="4000" i="1" dirty="0">
                <a:hlinkClick r:id="rId2"/>
              </a:rPr>
              <a:t>www.classsizematters.org</a:t>
            </a:r>
            <a:endParaRPr lang="en-US" sz="4000" i="1" dirty="0"/>
          </a:p>
          <a:p>
            <a:r>
              <a:rPr lang="en-US" sz="4000" i="1" dirty="0"/>
              <a:t>5.22.19</a:t>
            </a:r>
          </a:p>
          <a:p>
            <a:endParaRPr lang="en-US" sz="4000" i="1" dirty="0"/>
          </a:p>
          <a:p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48053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211CD-0241-0041-B3DA-BFC4D7167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542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Percent of students in classes 30 or more in fall 2018.</a:t>
            </a:r>
            <a:br>
              <a:rPr lang="en-US" sz="4800" dirty="0"/>
            </a:b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6A0DFC1-EABA-9D4E-9CDC-8B9645685A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1268189"/>
              </p:ext>
            </p:extLst>
          </p:nvPr>
        </p:nvGraphicFramePr>
        <p:xfrm>
          <a:off x="0" y="1585913"/>
          <a:ext cx="12192000" cy="4786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632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6A165-D609-7042-A694-5D8653800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7409" y="37984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The number of Kindergarten students in classes of 25 or more</a:t>
            </a:r>
            <a:r>
              <a:rPr lang="en-US" sz="3600" b="1" dirty="0"/>
              <a:t> citywide </a:t>
            </a:r>
            <a:r>
              <a:rPr lang="en-US" sz="3600" dirty="0"/>
              <a:t>has increased by more than 53% </a:t>
            </a:r>
            <a:br>
              <a:rPr lang="en-US" sz="3600" dirty="0"/>
            </a:br>
            <a:r>
              <a:rPr lang="en-US" sz="3600" dirty="0"/>
              <a:t>(5,893 students) since 2007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B4C4412-29C5-104E-95DD-65DAC08C222B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41867" y="1963170"/>
          <a:ext cx="11362266" cy="46456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4163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D0C7F-0E41-054A-B7AC-9C2B1E5950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082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The number of Kindergarten students in classes of</a:t>
            </a:r>
            <a:br>
              <a:rPr lang="en-US" dirty="0"/>
            </a:br>
            <a:r>
              <a:rPr lang="en-US" dirty="0"/>
              <a:t>25 or more in </a:t>
            </a:r>
            <a:r>
              <a:rPr lang="en-US" b="1" dirty="0"/>
              <a:t>D13</a:t>
            </a:r>
            <a:r>
              <a:rPr lang="en-US" dirty="0"/>
              <a:t> and </a:t>
            </a:r>
            <a:r>
              <a:rPr lang="en-US" b="1" dirty="0"/>
              <a:t>D17</a:t>
            </a:r>
            <a:r>
              <a:rPr lang="en-US" dirty="0"/>
              <a:t> has increased by more than 1420% and 81% respectively since 2007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2AC386C-4092-744D-BBD6-A0B7F64CEA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7679504"/>
              </p:ext>
            </p:extLst>
          </p:nvPr>
        </p:nvGraphicFramePr>
        <p:xfrm>
          <a:off x="0" y="1825624"/>
          <a:ext cx="12192000" cy="491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0113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D652A-3034-FC4A-A0E1-3BEAF21D2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2077" y="171163"/>
            <a:ext cx="10515600" cy="1325563"/>
          </a:xfrm>
        </p:spPr>
        <p:txBody>
          <a:bodyPr/>
          <a:lstStyle/>
          <a:p>
            <a:r>
              <a:rPr lang="en-US" dirty="0"/>
              <a:t>Number of 1</a:t>
            </a:r>
            <a:r>
              <a:rPr lang="en-US" baseline="30000" dirty="0"/>
              <a:t>st</a:t>
            </a:r>
            <a:r>
              <a:rPr lang="en-US" dirty="0"/>
              <a:t> - 3</a:t>
            </a:r>
            <a:r>
              <a:rPr lang="en-US" baseline="30000" dirty="0"/>
              <a:t>rd</a:t>
            </a:r>
            <a:r>
              <a:rPr lang="en-US" dirty="0"/>
              <a:t> graders  in classes of 30 or more has grown by nearly 3000% </a:t>
            </a:r>
            <a:r>
              <a:rPr lang="en-US" b="1" dirty="0"/>
              <a:t>citywide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F347D8A-2961-C14D-96BB-8667978077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4602627"/>
              </p:ext>
            </p:extLst>
          </p:nvPr>
        </p:nvGraphicFramePr>
        <p:xfrm>
          <a:off x="704323" y="1496726"/>
          <a:ext cx="10378016" cy="51901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68624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FECD4-8E5B-6946-A702-30365ABA5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2" y="20796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Number of 1</a:t>
            </a:r>
            <a:r>
              <a:rPr lang="en-US" baseline="30000" dirty="0"/>
              <a:t>st</a:t>
            </a:r>
            <a:r>
              <a:rPr lang="en-US" dirty="0"/>
              <a:t> - 3</a:t>
            </a:r>
            <a:r>
              <a:rPr lang="en-US" baseline="30000" dirty="0"/>
              <a:t>rd</a:t>
            </a:r>
            <a:r>
              <a:rPr lang="en-US" dirty="0"/>
              <a:t> graders in classes of 30 or more in </a:t>
            </a:r>
            <a:r>
              <a:rPr lang="en-US" b="1" dirty="0"/>
              <a:t>D13 </a:t>
            </a:r>
            <a:r>
              <a:rPr lang="en-US" dirty="0"/>
              <a:t>and</a:t>
            </a:r>
            <a:r>
              <a:rPr lang="en-US" b="1" dirty="0"/>
              <a:t> D17 </a:t>
            </a:r>
            <a:r>
              <a:rPr lang="en-US" dirty="0"/>
              <a:t>has grown by 1,750% and 271% respectively.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BE3D9215-DED7-8B4C-B1A5-DC20E8403E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6954753"/>
              </p:ext>
            </p:extLst>
          </p:nvPr>
        </p:nvGraphicFramePr>
        <p:xfrm>
          <a:off x="1" y="1857375"/>
          <a:ext cx="11329988" cy="46291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5072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F1BE8-4B77-9448-B487-594BE5A24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463" y="2698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Number of 4th-8th graders in classes of 30 or more has grown by 40% </a:t>
            </a:r>
            <a:r>
              <a:rPr lang="en-US" b="1" dirty="0"/>
              <a:t>citywide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E10B1A8E-66D5-B24A-B718-2663574170A7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19463" y="1724226"/>
          <a:ext cx="10770460" cy="4948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666311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8ED6F-854A-D144-B0FD-B30F21DCF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550" y="250825"/>
            <a:ext cx="11772900" cy="1292225"/>
          </a:xfrm>
        </p:spPr>
        <p:txBody>
          <a:bodyPr>
            <a:normAutofit fontScale="90000"/>
          </a:bodyPr>
          <a:lstStyle/>
          <a:p>
            <a:r>
              <a:rPr lang="en-US" dirty="0"/>
              <a:t>Number of 4th-8th graders in classes of 30 or more in </a:t>
            </a:r>
            <a:r>
              <a:rPr lang="en-US" b="1" dirty="0"/>
              <a:t>D13 </a:t>
            </a:r>
            <a:r>
              <a:rPr lang="en-US" dirty="0"/>
              <a:t>and</a:t>
            </a:r>
            <a:r>
              <a:rPr lang="en-US" b="1" dirty="0"/>
              <a:t> D17 </a:t>
            </a:r>
            <a:r>
              <a:rPr lang="en-US" dirty="0"/>
              <a:t>has grown by 63% and 59% respectively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CBB05BB-D58A-8D4B-A2D0-BD9FE30E7D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9453837"/>
              </p:ext>
            </p:extLst>
          </p:nvPr>
        </p:nvGraphicFramePr>
        <p:xfrm>
          <a:off x="0" y="1825624"/>
          <a:ext cx="12192000" cy="5032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D7BB4EC-FFE9-BB49-8256-2789E9AFFE04}"/>
              </a:ext>
            </a:extLst>
          </p:cNvPr>
          <p:cNvSpPr txBox="1"/>
          <p:nvPr/>
        </p:nvSpPr>
        <p:spPr>
          <a:xfrm>
            <a:off x="2828924" y="4397247"/>
            <a:ext cx="971555" cy="4616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+63%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EE6B5C0-B231-C94C-9E52-1337DB098160}"/>
              </a:ext>
            </a:extLst>
          </p:cNvPr>
          <p:cNvSpPr txBox="1"/>
          <p:nvPr/>
        </p:nvSpPr>
        <p:spPr>
          <a:xfrm>
            <a:off x="8734427" y="4338508"/>
            <a:ext cx="871537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+59%</a:t>
            </a:r>
          </a:p>
        </p:txBody>
      </p:sp>
    </p:spTree>
    <p:extLst>
      <p:ext uri="{BB962C8B-B14F-4D97-AF65-F5344CB8AC3E}">
        <p14:creationId xmlns:p14="http://schemas.microsoft.com/office/powerpoint/2010/main" val="1728155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73CA8-D274-4419-A49D-9F4FFE393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should we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8BE3A-0A9F-4636-B448-884F77582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485900"/>
            <a:ext cx="10687050" cy="4691063"/>
          </a:xfrm>
        </p:spPr>
        <p:txBody>
          <a:bodyPr>
            <a:noAutofit/>
          </a:bodyPr>
          <a:lstStyle/>
          <a:p>
            <a:r>
              <a:rPr lang="en-US" dirty="0"/>
              <a:t>We are advocating that $100M in next year’s city budget be allocated specifically towards reducing class size, starting first in the early grades and at struggling schools.  This is less than 1% of total DOE budget.</a:t>
            </a:r>
          </a:p>
          <a:p>
            <a:endParaRPr lang="en-US" dirty="0"/>
          </a:p>
          <a:p>
            <a:r>
              <a:rPr lang="en-US" dirty="0"/>
              <a:t>That would allow the hiring </a:t>
            </a:r>
            <a:r>
              <a:rPr lang="en-US"/>
              <a:t>of 1,000 </a:t>
            </a:r>
            <a:r>
              <a:rPr lang="en-US" dirty="0"/>
              <a:t>new teachers, which could lower class size in as many </a:t>
            </a:r>
            <a:r>
              <a:rPr lang="en-US"/>
              <a:t>as 4,000 </a:t>
            </a:r>
            <a:r>
              <a:rPr lang="en-US" dirty="0"/>
              <a:t>classrooms – as adding a new teacher at a grade level lowers class size for other students in that same grade.</a:t>
            </a:r>
          </a:p>
          <a:p>
            <a:endParaRPr lang="en-US" dirty="0"/>
          </a:p>
          <a:p>
            <a:r>
              <a:rPr lang="en-US" dirty="0"/>
              <a:t>We also need an accelerated capital plan. Right now 50,000 of the 57,000 seats in the new five-year capital plan aren’t proposed to be finished  until 2024 or later. </a:t>
            </a:r>
          </a:p>
        </p:txBody>
      </p:sp>
    </p:spTree>
    <p:extLst>
      <p:ext uri="{BB962C8B-B14F-4D97-AF65-F5344CB8AC3E}">
        <p14:creationId xmlns:p14="http://schemas.microsoft.com/office/powerpoint/2010/main" val="1173751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172D4C-A974-4CD7-8513-8C8E3D2C3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Smaller classes have been linked to better student outcomes in every way that can be measured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D11B1-C0F9-49AF-ACE8-B4A3AB3D4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Better grades, better test scores, more engaged and less likely be disruptive when they’re provided with smaller classes.</a:t>
            </a:r>
          </a:p>
          <a:p>
            <a:endParaRPr lang="en-US" dirty="0"/>
          </a:p>
          <a:p>
            <a:r>
              <a:rPr lang="en-US" dirty="0"/>
              <a:t>Students randomly assigned to smaller classes are more likely to graduate from HS in 4 years, go onto college, get a STEM degree, own their own home and have a 401K3 more than 20 years later.</a:t>
            </a:r>
          </a:p>
          <a:p>
            <a:endParaRPr lang="en-US" dirty="0"/>
          </a:p>
          <a:p>
            <a:r>
              <a:rPr lang="en-US" dirty="0"/>
              <a:t>Most importantly, small classes are one of only a handful of reforms that narrows the achievement gap between economic &amp; racial groups and thus are essential for true equity in the NYC public schools.  </a:t>
            </a:r>
          </a:p>
        </p:txBody>
      </p:sp>
    </p:spTree>
    <p:extLst>
      <p:ext uri="{BB962C8B-B14F-4D97-AF65-F5344CB8AC3E}">
        <p14:creationId xmlns:p14="http://schemas.microsoft.com/office/powerpoint/2010/main" val="655128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62248-344A-8940-9029-B183FA8E90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62" y="393702"/>
            <a:ext cx="10515600" cy="1320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D13</a:t>
            </a:r>
            <a:r>
              <a:rPr lang="en-US" dirty="0"/>
              <a:t> K-3 average class size grew by 0.8 this year while </a:t>
            </a:r>
            <a:r>
              <a:rPr lang="en-US" b="1" dirty="0"/>
              <a:t>D17 </a:t>
            </a:r>
            <a:r>
              <a:rPr lang="en-US" dirty="0"/>
              <a:t>average class size remain the same. Both districts are still above 2007 and C4E levels.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0F1A510-86F4-504E-9BE8-DA00A3BC39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1905182"/>
              </p:ext>
            </p:extLst>
          </p:nvPr>
        </p:nvGraphicFramePr>
        <p:xfrm>
          <a:off x="0" y="1971676"/>
          <a:ext cx="12192000" cy="4900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02277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73212-FB47-4448-8BE0-41B23FFF7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6" y="221367"/>
            <a:ext cx="11963401" cy="1325563"/>
          </a:xfrm>
        </p:spPr>
        <p:txBody>
          <a:bodyPr>
            <a:normAutofit/>
          </a:bodyPr>
          <a:lstStyle/>
          <a:p>
            <a:r>
              <a:rPr lang="en-US" sz="4000" dirty="0"/>
              <a:t>Grades 4-8</a:t>
            </a:r>
            <a:r>
              <a:rPr lang="en-US" sz="4000" baseline="30000" dirty="0"/>
              <a:t>th</a:t>
            </a:r>
            <a:r>
              <a:rPr lang="en-US" sz="4000" dirty="0"/>
              <a:t> average class size in </a:t>
            </a:r>
            <a:r>
              <a:rPr lang="en-US" sz="4000" b="1" dirty="0"/>
              <a:t>D17 </a:t>
            </a:r>
            <a:r>
              <a:rPr lang="en-US" sz="4000" dirty="0"/>
              <a:t>increased by 0.5. Both </a:t>
            </a:r>
            <a:r>
              <a:rPr lang="en-US" sz="4000" b="1" dirty="0"/>
              <a:t>D13 </a:t>
            </a:r>
            <a:r>
              <a:rPr lang="en-US" sz="4000" dirty="0"/>
              <a:t>and</a:t>
            </a:r>
            <a:r>
              <a:rPr lang="en-US" sz="4000" b="1" dirty="0"/>
              <a:t> D17 </a:t>
            </a:r>
            <a:r>
              <a:rPr lang="en-US" sz="4000" dirty="0"/>
              <a:t>remain above C4E levels.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D0191B4-FEC5-AB4B-B485-742DC15C674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1890286"/>
              </p:ext>
            </p:extLst>
          </p:nvPr>
        </p:nvGraphicFramePr>
        <p:xfrm>
          <a:off x="0" y="1546930"/>
          <a:ext cx="12192000" cy="5153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4376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F436768-E62B-4C85-8FC8-F82DA13B69A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84002260"/>
              </p:ext>
            </p:extLst>
          </p:nvPr>
        </p:nvGraphicFramePr>
        <p:xfrm>
          <a:off x="0" y="0"/>
          <a:ext cx="12192001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84301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2D9F0-7E76-BB4C-9038-F7BF68947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274" y="365125"/>
            <a:ext cx="12225739" cy="1428725"/>
          </a:xfrm>
        </p:spPr>
        <p:txBody>
          <a:bodyPr>
            <a:noAutofit/>
          </a:bodyPr>
          <a:lstStyle/>
          <a:p>
            <a:r>
              <a:rPr lang="en-US" sz="3600" b="1" dirty="0"/>
              <a:t>D13 </a:t>
            </a:r>
            <a:r>
              <a:rPr lang="en-US" sz="3600" dirty="0"/>
              <a:t>average class sizes 9-52% higher than state averages</a:t>
            </a:r>
            <a:br>
              <a:rPr lang="en-US" sz="3600" dirty="0"/>
            </a:br>
            <a:r>
              <a:rPr lang="en-US" sz="3600" b="1" dirty="0"/>
              <a:t>D17</a:t>
            </a:r>
            <a:r>
              <a:rPr lang="en-US" sz="3600" dirty="0"/>
              <a:t> average class sizes 6-28% higher than state averages</a:t>
            </a:r>
            <a:br>
              <a:rPr lang="en-US" sz="3600" dirty="0"/>
            </a:br>
            <a:endParaRPr lang="en-US" sz="3600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F9FE958-86B1-8E41-BC49-B8A2D3C0C1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465258"/>
              </p:ext>
            </p:extLst>
          </p:nvPr>
        </p:nvGraphicFramePr>
        <p:xfrm>
          <a:off x="-33740" y="1400175"/>
          <a:ext cx="12225740" cy="5457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65443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7CB0E-FDFA-8947-AA99-8C85203A0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469" y="558309"/>
            <a:ext cx="11049000" cy="884126"/>
          </a:xfrm>
        </p:spPr>
        <p:txBody>
          <a:bodyPr>
            <a:normAutofit/>
          </a:bodyPr>
          <a:lstStyle/>
          <a:p>
            <a:r>
              <a:rPr lang="en-US" i="1" dirty="0"/>
              <a:t>What these class size averages do not 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2CA73-A42A-8541-B792-318776749F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/>
              <a:t>There are extreme disparities in class size across NYC neighborhoods and districts, with many students in classes of 30 or more.</a:t>
            </a:r>
          </a:p>
          <a:p>
            <a:endParaRPr lang="en-US" sz="4400" dirty="0"/>
          </a:p>
          <a:p>
            <a:r>
              <a:rPr lang="en-US" sz="4400" dirty="0"/>
              <a:t>The number of students in very large classes has grown sharply since 2007 especially in K-3.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4971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C9F0A42-FA0D-4040-973C-F0906A69E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Citywide</a:t>
            </a:r>
            <a:r>
              <a:rPr lang="en-US" sz="4000" dirty="0"/>
              <a:t> at least 336,165 students are in very large classes of 30 or more in fall 2018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b="1" i="1" dirty="0"/>
              <a:t>14% of K-3 students, 36% of 4</a:t>
            </a:r>
            <a:r>
              <a:rPr lang="en-US" sz="2200" b="1" i="1" baseline="30000" dirty="0"/>
              <a:t>th</a:t>
            </a:r>
            <a:r>
              <a:rPr lang="en-US" sz="2200" b="1" i="1" dirty="0"/>
              <a:t>-8</a:t>
            </a:r>
            <a:r>
              <a:rPr lang="en-US" sz="2200" b="1" i="1" baseline="30000" dirty="0"/>
              <a:t>th</a:t>
            </a:r>
            <a:r>
              <a:rPr lang="en-US" sz="2200" b="1" i="1" dirty="0"/>
              <a:t> gr students &amp; 57% of all HS students)</a:t>
            </a:r>
            <a:br>
              <a:rPr lang="en-US" i="1" dirty="0"/>
            </a:br>
            <a:endParaRPr lang="en-US" i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656BEF0-BF45-4746-9157-39975BA5514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38200" y="1557338"/>
          <a:ext cx="10744200" cy="50579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0255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353A0-4464-8F40-9E92-2DB7B81D0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875" y="185739"/>
            <a:ext cx="11658600" cy="1504950"/>
          </a:xfrm>
        </p:spPr>
        <p:txBody>
          <a:bodyPr/>
          <a:lstStyle/>
          <a:p>
            <a:r>
              <a:rPr lang="en-US" dirty="0"/>
              <a:t>In </a:t>
            </a:r>
            <a:r>
              <a:rPr lang="en-US" b="1" dirty="0"/>
              <a:t>D13</a:t>
            </a:r>
            <a:r>
              <a:rPr lang="en-US" dirty="0"/>
              <a:t> and </a:t>
            </a:r>
            <a:r>
              <a:rPr lang="en-US" b="1" dirty="0"/>
              <a:t>D17</a:t>
            </a:r>
            <a:r>
              <a:rPr lang="en-US" dirty="0"/>
              <a:t>, 11,682 and 4,474 students were in very large class sizes 30 or more in fall 2018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6096512-EC68-8641-B374-6BE47D6D14E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3909160"/>
              </p:ext>
            </p:extLst>
          </p:nvPr>
        </p:nvGraphicFramePr>
        <p:xfrm>
          <a:off x="0" y="1690688"/>
          <a:ext cx="12192000" cy="5167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6267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577</Words>
  <Application>Microsoft Macintosh PowerPoint</Application>
  <PresentationFormat>Widescreen</PresentationFormat>
  <Paragraphs>43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Class Size Trends</vt:lpstr>
      <vt:lpstr>Smaller classes have been linked to better student outcomes in every way that can be measured</vt:lpstr>
      <vt:lpstr>D13 K-3 average class size grew by 0.8 this year while D17 average class size remain the same. Both districts are still above 2007 and C4E levels.</vt:lpstr>
      <vt:lpstr>Grades 4-8th average class size in D17 increased by 0.5. Both D13 and D17 remain above C4E levels.</vt:lpstr>
      <vt:lpstr>PowerPoint Presentation</vt:lpstr>
      <vt:lpstr>D13 average class sizes 9-52% higher than state averages D17 average class sizes 6-28% higher than state averages </vt:lpstr>
      <vt:lpstr>What these class size averages do not show</vt:lpstr>
      <vt:lpstr>Citywide at least 336,165 students are in very large classes of 30 or more in fall 2018 (14% of K-3 students, 36% of 4th-8th gr students &amp; 57% of all HS students) </vt:lpstr>
      <vt:lpstr>In D13 and D17, 11,682 and 4,474 students were in very large class sizes 30 or more in fall 2018</vt:lpstr>
      <vt:lpstr>Percent of students in classes 30 or more in fall 2018. </vt:lpstr>
      <vt:lpstr>The number of Kindergarten students in classes of 25 or more citywide has increased by more than 53%  (5,893 students) since 2007</vt:lpstr>
      <vt:lpstr>The number of Kindergarten students in classes of 25 or more in D13 and D17 has increased by more than 1420% and 81% respectively since 2007</vt:lpstr>
      <vt:lpstr>Number of 1st - 3rd graders  in classes of 30 or more has grown by nearly 3000% citywide</vt:lpstr>
      <vt:lpstr>Number of 1st - 3rd graders in classes of 30 or more in D13 and D17 has grown by 1,750% and 271% respectively.</vt:lpstr>
      <vt:lpstr>Number of 4th-8th graders in classes of 30 or more has grown by 40% citywide</vt:lpstr>
      <vt:lpstr>Number of 4th-8th graders in classes of 30 or more in D13 and D17 has grown by 63% and 59% respectively</vt:lpstr>
      <vt:lpstr>What should we do?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 Size Trends</dc:title>
  <dc:creator>Leonie Haimson</dc:creator>
  <cp:lastModifiedBy>Leonie Haimson</cp:lastModifiedBy>
  <cp:revision>21</cp:revision>
  <dcterms:created xsi:type="dcterms:W3CDTF">2019-05-22T18:55:40Z</dcterms:created>
  <dcterms:modified xsi:type="dcterms:W3CDTF">2019-05-23T20:00:56Z</dcterms:modified>
</cp:coreProperties>
</file>