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70" r:id="rId5"/>
    <p:sldId id="269" r:id="rId6"/>
    <p:sldId id="271" r:id="rId7"/>
    <p:sldId id="261" r:id="rId8"/>
    <p:sldId id="291" r:id="rId9"/>
    <p:sldId id="263" r:id="rId10"/>
    <p:sldId id="264" r:id="rId11"/>
    <p:sldId id="296" r:id="rId12"/>
    <p:sldId id="265" r:id="rId13"/>
    <p:sldId id="266" r:id="rId14"/>
    <p:sldId id="267" r:id="rId15"/>
    <p:sldId id="268" r:id="rId16"/>
    <p:sldId id="273" r:id="rId17"/>
    <p:sldId id="274" r:id="rId18"/>
    <p:sldId id="275" r:id="rId19"/>
    <p:sldId id="277" r:id="rId20"/>
    <p:sldId id="278" r:id="rId21"/>
    <p:sldId id="280" r:id="rId22"/>
    <p:sldId id="281" r:id="rId23"/>
    <p:sldId id="292" r:id="rId24"/>
    <p:sldId id="293" r:id="rId25"/>
    <p:sldId id="295" r:id="rId26"/>
    <p:sldId id="282" r:id="rId27"/>
    <p:sldId id="285" r:id="rId28"/>
    <p:sldId id="290" r:id="rId29"/>
  </p:sldIdLst>
  <p:sldSz cx="12192000" cy="6858000"/>
  <p:notesSz cx="9313863"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11"/>
    <p:restoredTop sz="94231"/>
  </p:normalViewPr>
  <p:slideViewPr>
    <p:cSldViewPr snapToGrid="0" snapToObjects="1">
      <p:cViewPr varScale="1">
        <p:scale>
          <a:sx n="80" d="100"/>
          <a:sy n="80" d="100"/>
        </p:scale>
        <p:origin x="192" y="9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Users\Patrick\Dropbox\Class%20Size%20Matters%20Team%20Folder\Data%20and%20Reports\Class%20Size%20Data\2018-2019\2006-2018%20citywide%20&amp;%20district%20class%20size%20trend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9.xml"/><Relationship Id="rId1" Type="http://schemas.microsoft.com/office/2011/relationships/chartStyle" Target="style9.xml"/></Relationships>
</file>

<file path=ppt/charts/_rels/chart2.xml.rels><?xml version="1.0" encoding="UTF-8" standalone="yes"?>
<Relationships xmlns="http://schemas.openxmlformats.org/package/2006/relationships"><Relationship Id="rId1" Type="http://schemas.openxmlformats.org/officeDocument/2006/relationships/oleObject" Target="file:////Users\Patrick\Dropbox\Class%20Size%20Matters%20Team%20Folder\Data%20and%20Reports\Class%20Size%20Data\2018-2019\2006-2018%20citywide%20&amp;%20district%20class%20size%20trends.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Users\Patrick\Desktop\2006-2018%20citywide%20&amp;%20district%20class%20size%20trends%20.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oleObject" Target="file:////Users\Patrick\Desktop\Class%20Size%20Calculations%202018.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Users\Patrick\Desktop\Class%20Size%20Calculations%202018.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oleObject" Target="file:////Users\Patrick\Desktop\Class%20Size%20Calculations%202018.xlsx" TargetMode="External"/><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oleObject" Target="file:////Users\Patrick\Desktop\Class%20Size%20Calculations%202018.xlsx" TargetMode="External"/><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oleObject" Target="file:////Users\Patrick\Library\Containers\com.microsoft.Excel\Data\Desktop\Roll-over%20calculations_11.8.18.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'D6'!$A$8</c:f>
              <c:strCache>
                <c:ptCount val="1"/>
                <c:pt idx="0">
                  <c:v>C4E goals</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'D6'!$C$7:$N$7</c:f>
              <c:strCache>
                <c:ptCount val="12"/>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strCache>
            </c:strRef>
          </c:cat>
          <c:val>
            <c:numRef>
              <c:f>'D6'!$C$8:$N$8</c:f>
              <c:numCache>
                <c:formatCode>General</c:formatCode>
                <c:ptCount val="12"/>
                <c:pt idx="0">
                  <c:v>20.7</c:v>
                </c:pt>
                <c:pt idx="1">
                  <c:v>20.5</c:v>
                </c:pt>
                <c:pt idx="2">
                  <c:v>20.3</c:v>
                </c:pt>
                <c:pt idx="3">
                  <c:v>20.100000000000001</c:v>
                </c:pt>
                <c:pt idx="4">
                  <c:v>19.899999999999999</c:v>
                </c:pt>
                <c:pt idx="5">
                  <c:v>19.899999999999999</c:v>
                </c:pt>
                <c:pt idx="6">
                  <c:v>19.899999999999999</c:v>
                </c:pt>
                <c:pt idx="7">
                  <c:v>19.899999999999999</c:v>
                </c:pt>
                <c:pt idx="8">
                  <c:v>19.899999999999999</c:v>
                </c:pt>
                <c:pt idx="9">
                  <c:v>19.899999999999999</c:v>
                </c:pt>
                <c:pt idx="10">
                  <c:v>19.899999999999999</c:v>
                </c:pt>
                <c:pt idx="11">
                  <c:v>19.899999999999999</c:v>
                </c:pt>
              </c:numCache>
            </c:numRef>
          </c:val>
          <c:smooth val="0"/>
          <c:extLst>
            <c:ext xmlns:c16="http://schemas.microsoft.com/office/drawing/2014/chart" uri="{C3380CC4-5D6E-409C-BE32-E72D297353CC}">
              <c16:uniqueId val="{00000000-3CA9-214A-819C-3B1E2B673D9A}"/>
            </c:ext>
          </c:extLst>
        </c:ser>
        <c:ser>
          <c:idx val="1"/>
          <c:order val="1"/>
          <c:tx>
            <c:strRef>
              <c:f>'D6'!$A$9</c:f>
              <c:strCache>
                <c:ptCount val="1"/>
                <c:pt idx="0">
                  <c:v>Citywide actual</c:v>
                </c:pt>
              </c:strCache>
            </c:strRef>
          </c:tx>
          <c:spPr>
            <a:ln w="28575" cap="rnd">
              <a:solidFill>
                <a:schemeClr val="accent4"/>
              </a:solidFill>
              <a:round/>
            </a:ln>
            <a:effectLst/>
          </c:spPr>
          <c:marker>
            <c:symbol val="none"/>
          </c:marker>
          <c:dLbls>
            <c:dLbl>
              <c:idx val="6"/>
              <c:tx>
                <c:rich>
                  <a:bodyPr/>
                  <a:lstStyle/>
                  <a:p>
                    <a:r>
                      <a:rPr lang="en-US"/>
                      <a:t>24.8</a:t>
                    </a:r>
                    <a:endParaRPr lang="en-US" dirty="0"/>
                  </a:p>
                </c:rich>
              </c:tx>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CA9-214A-819C-3B1E2B673D9A}"/>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'D6'!$C$7:$N$7</c:f>
              <c:strCache>
                <c:ptCount val="12"/>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strCache>
            </c:strRef>
          </c:cat>
          <c:val>
            <c:numRef>
              <c:f>'D6'!$C$9:$N$9</c:f>
              <c:numCache>
                <c:formatCode>General</c:formatCode>
                <c:ptCount val="12"/>
                <c:pt idx="0">
                  <c:v>20.9</c:v>
                </c:pt>
                <c:pt idx="1">
                  <c:v>21.4</c:v>
                </c:pt>
                <c:pt idx="2">
                  <c:v>22.1</c:v>
                </c:pt>
                <c:pt idx="3">
                  <c:v>22.9</c:v>
                </c:pt>
                <c:pt idx="4">
                  <c:v>23.9</c:v>
                </c:pt>
                <c:pt idx="5">
                  <c:v>24.5</c:v>
                </c:pt>
                <c:pt idx="6">
                  <c:v>24.86</c:v>
                </c:pt>
                <c:pt idx="7" formatCode="0.0">
                  <c:v>24.70293504689128</c:v>
                </c:pt>
                <c:pt idx="8">
                  <c:v>24.6</c:v>
                </c:pt>
                <c:pt idx="9">
                  <c:v>24.2</c:v>
                </c:pt>
                <c:pt idx="10" formatCode="0.0">
                  <c:v>24</c:v>
                </c:pt>
                <c:pt idx="11">
                  <c:v>23.9</c:v>
                </c:pt>
              </c:numCache>
            </c:numRef>
          </c:val>
          <c:smooth val="0"/>
          <c:extLst>
            <c:ext xmlns:c16="http://schemas.microsoft.com/office/drawing/2014/chart" uri="{C3380CC4-5D6E-409C-BE32-E72D297353CC}">
              <c16:uniqueId val="{00000001-3CA9-214A-819C-3B1E2B673D9A}"/>
            </c:ext>
          </c:extLst>
        </c:ser>
        <c:ser>
          <c:idx val="2"/>
          <c:order val="2"/>
          <c:tx>
            <c:strRef>
              <c:f>'D6'!$A$10</c:f>
              <c:strCache>
                <c:ptCount val="1"/>
                <c:pt idx="0">
                  <c:v>D6</c:v>
                </c:pt>
              </c:strCache>
            </c:strRef>
          </c:tx>
          <c:spPr>
            <a:ln w="28575" cap="rnd">
              <a:solidFill>
                <a:schemeClr val="accent6"/>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'D6'!$C$7:$N$7</c:f>
              <c:strCache>
                <c:ptCount val="12"/>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strCache>
            </c:strRef>
          </c:cat>
          <c:val>
            <c:numRef>
              <c:f>'D6'!$C$10:$N$10</c:f>
              <c:numCache>
                <c:formatCode>General</c:formatCode>
                <c:ptCount val="12"/>
                <c:pt idx="0">
                  <c:v>21</c:v>
                </c:pt>
                <c:pt idx="1">
                  <c:v>21.3</c:v>
                </c:pt>
                <c:pt idx="2">
                  <c:v>22.6</c:v>
                </c:pt>
                <c:pt idx="3">
                  <c:v>23.2</c:v>
                </c:pt>
                <c:pt idx="4">
                  <c:v>23.7</c:v>
                </c:pt>
                <c:pt idx="5">
                  <c:v>24.1</c:v>
                </c:pt>
                <c:pt idx="6">
                  <c:v>24.4</c:v>
                </c:pt>
                <c:pt idx="7">
                  <c:v>23.7</c:v>
                </c:pt>
                <c:pt idx="8">
                  <c:v>23.8</c:v>
                </c:pt>
                <c:pt idx="9" formatCode="0.0">
                  <c:v>22.902027027027028</c:v>
                </c:pt>
                <c:pt idx="10" formatCode="0.0">
                  <c:v>22.353356890459363</c:v>
                </c:pt>
                <c:pt idx="11" formatCode="0.0">
                  <c:v>22.2</c:v>
                </c:pt>
              </c:numCache>
            </c:numRef>
          </c:val>
          <c:smooth val="0"/>
          <c:extLst>
            <c:ext xmlns:c16="http://schemas.microsoft.com/office/drawing/2014/chart" uri="{C3380CC4-5D6E-409C-BE32-E72D297353CC}">
              <c16:uniqueId val="{00000002-3CA9-214A-819C-3B1E2B673D9A}"/>
            </c:ext>
          </c:extLst>
        </c:ser>
        <c:dLbls>
          <c:dLblPos val="ctr"/>
          <c:showLegendKey val="0"/>
          <c:showVal val="1"/>
          <c:showCatName val="0"/>
          <c:showSerName val="0"/>
          <c:showPercent val="0"/>
          <c:showBubbleSize val="0"/>
        </c:dLbls>
        <c:smooth val="0"/>
        <c:axId val="-813188176"/>
        <c:axId val="-813184064"/>
      </c:lineChart>
      <c:catAx>
        <c:axId val="-813188176"/>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13184064"/>
        <c:crosses val="autoZero"/>
        <c:auto val="1"/>
        <c:lblAlgn val="ctr"/>
        <c:lblOffset val="100"/>
        <c:noMultiLvlLbl val="0"/>
      </c:catAx>
      <c:valAx>
        <c:axId val="-813184064"/>
        <c:scaling>
          <c:orientation val="minMax"/>
          <c:min val="17"/>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13188176"/>
        <c:crosses val="autoZero"/>
        <c:crossBetween val="between"/>
      </c:valAx>
      <c:spPr>
        <a:noFill/>
        <a:ln>
          <a:noFill/>
        </a:ln>
        <a:effectLst/>
      </c:spPr>
    </c:plotArea>
    <c:legend>
      <c:legendPos val="b"/>
      <c:layout>
        <c:manualLayout>
          <c:xMode val="edge"/>
          <c:yMode val="edge"/>
          <c:x val="0.30189470881357222"/>
          <c:y val="0.90150937481758486"/>
          <c:w val="0.39621058237285556"/>
          <c:h val="9.8490625182415151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'D6'!$C$2:$C$18</c:f>
              <c:strCache>
                <c:ptCount val="17"/>
                <c:pt idx="0">
                  <c:v>KIPP NYC WASH. HGHTS. ACADEMY I </c:v>
                </c:pt>
                <c:pt idx="1">
                  <c:v>P.S. 314</c:v>
                </c:pt>
                <c:pt idx="2">
                  <c:v>P.S. 187</c:v>
                </c:pt>
                <c:pt idx="3">
                  <c:v>P.S./I.S. 278</c:v>
                </c:pt>
                <c:pt idx="4">
                  <c:v>DOS PUENTES ELEMENTARY SCHOOL</c:v>
                </c:pt>
                <c:pt idx="5">
                  <c:v>P.S. 311</c:v>
                </c:pt>
                <c:pt idx="6">
                  <c:v>P.S. 210</c:v>
                </c:pt>
                <c:pt idx="7">
                  <c:v>P.S. 8</c:v>
                </c:pt>
                <c:pt idx="8">
                  <c:v>P.S. 325</c:v>
                </c:pt>
                <c:pt idx="9">
                  <c:v>P.S. 366</c:v>
                </c:pt>
                <c:pt idx="10">
                  <c:v>P.S. 4</c:v>
                </c:pt>
                <c:pt idx="11">
                  <c:v>I.S. 528</c:v>
                </c:pt>
                <c:pt idx="12">
                  <c:v>P.S. 48</c:v>
                </c:pt>
                <c:pt idx="13">
                  <c:v>P.S. 18</c:v>
                </c:pt>
                <c:pt idx="14">
                  <c:v>P.S. 192</c:v>
                </c:pt>
                <c:pt idx="15">
                  <c:v>P.S. 98</c:v>
                </c:pt>
                <c:pt idx="16">
                  <c:v>P.S. 128</c:v>
                </c:pt>
              </c:strCache>
            </c:strRef>
          </c:cat>
          <c:val>
            <c:numRef>
              <c:f>'D6'!$I$2:$I$18</c:f>
              <c:numCache>
                <c:formatCode>0%</c:formatCode>
                <c:ptCount val="17"/>
                <c:pt idx="0">
                  <c:v>2.2400000000000002</c:v>
                </c:pt>
                <c:pt idx="1">
                  <c:v>1.82</c:v>
                </c:pt>
                <c:pt idx="2">
                  <c:v>1.49</c:v>
                </c:pt>
                <c:pt idx="3">
                  <c:v>1.3900000000000001</c:v>
                </c:pt>
                <c:pt idx="4">
                  <c:v>1.33</c:v>
                </c:pt>
                <c:pt idx="5">
                  <c:v>1.28</c:v>
                </c:pt>
                <c:pt idx="6">
                  <c:v>1.27</c:v>
                </c:pt>
                <c:pt idx="7">
                  <c:v>1.26</c:v>
                </c:pt>
                <c:pt idx="8">
                  <c:v>1.26</c:v>
                </c:pt>
                <c:pt idx="9">
                  <c:v>1.24</c:v>
                </c:pt>
                <c:pt idx="10">
                  <c:v>1.2</c:v>
                </c:pt>
                <c:pt idx="11">
                  <c:v>1.1500000000000001</c:v>
                </c:pt>
                <c:pt idx="12">
                  <c:v>1.1500000000000001</c:v>
                </c:pt>
                <c:pt idx="13">
                  <c:v>1.0900000000000001</c:v>
                </c:pt>
                <c:pt idx="14">
                  <c:v>1.0900000000000001</c:v>
                </c:pt>
                <c:pt idx="15">
                  <c:v>1.08</c:v>
                </c:pt>
                <c:pt idx="16">
                  <c:v>1.07</c:v>
                </c:pt>
              </c:numCache>
            </c:numRef>
          </c:val>
          <c:extLst>
            <c:ext xmlns:c16="http://schemas.microsoft.com/office/drawing/2014/chart" uri="{C3380CC4-5D6E-409C-BE32-E72D297353CC}">
              <c16:uniqueId val="{00000000-1BFD-8C42-B7A1-054971D2BDD3}"/>
            </c:ext>
          </c:extLst>
        </c:ser>
        <c:dLbls>
          <c:dLblPos val="outEnd"/>
          <c:showLegendKey val="0"/>
          <c:showVal val="1"/>
          <c:showCatName val="0"/>
          <c:showSerName val="0"/>
          <c:showPercent val="0"/>
          <c:showBubbleSize val="0"/>
        </c:dLbls>
        <c:gapWidth val="219"/>
        <c:overlap val="-27"/>
        <c:axId val="416746056"/>
        <c:axId val="416746384"/>
      </c:barChart>
      <c:catAx>
        <c:axId val="416746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416746384"/>
        <c:crosses val="autoZero"/>
        <c:auto val="1"/>
        <c:lblAlgn val="ctr"/>
        <c:lblOffset val="100"/>
        <c:noMultiLvlLbl val="0"/>
      </c:catAx>
      <c:valAx>
        <c:axId val="416746384"/>
        <c:scaling>
          <c:orientation val="minMax"/>
        </c:scaling>
        <c:delete val="1"/>
        <c:axPos val="l"/>
        <c:majorGridlines>
          <c:spPr>
            <a:ln w="9525" cap="flat" cmpd="sng" algn="ctr">
              <a:noFill/>
              <a:round/>
            </a:ln>
            <a:effectLst/>
          </c:spPr>
        </c:majorGridlines>
        <c:numFmt formatCode="0%" sourceLinked="1"/>
        <c:majorTickMark val="none"/>
        <c:minorTickMark val="none"/>
        <c:tickLblPos val="nextTo"/>
        <c:crossAx val="4167460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241473198939733E-2"/>
          <c:y val="2.4855840009746784E-2"/>
          <c:w val="0.94071653057058158"/>
          <c:h val="0.7146382070374383"/>
        </c:manualLayout>
      </c:layout>
      <c:lineChart>
        <c:grouping val="standard"/>
        <c:varyColors val="0"/>
        <c:ser>
          <c:idx val="0"/>
          <c:order val="0"/>
          <c:tx>
            <c:strRef>
              <c:f>'D6'!$A$15</c:f>
              <c:strCache>
                <c:ptCount val="1"/>
                <c:pt idx="0">
                  <c:v>C4E goals</c:v>
                </c:pt>
              </c:strCache>
            </c:strRef>
          </c:tx>
          <c:spPr>
            <a:ln w="28575" cap="rnd">
              <a:solidFill>
                <a:schemeClr val="accent2"/>
              </a:solidFill>
              <a:round/>
            </a:ln>
            <a:effectLst/>
          </c:spPr>
          <c:marker>
            <c:symbol val="none"/>
          </c:marker>
          <c:dLbls>
            <c:dLbl>
              <c:idx val="0"/>
              <c:spPr>
                <a:noFill/>
                <a:ln>
                  <a:noFill/>
                </a:ln>
                <a:effectLst/>
              </c:spPr>
              <c:txPr>
                <a:bodyPr rot="0" spcFirstLastPara="1" vertOverflow="ellipsis" vert="horz" wrap="square" lIns="38100" tIns="19050" rIns="38100" bIns="19050" anchor="ctr" anchorCtr="1">
                  <a:no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843A-5544-97D1-F19EFCFD0FC8}"/>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'D6'!$C$14:$N$14</c:f>
              <c:strCache>
                <c:ptCount val="12"/>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strCache>
            </c:strRef>
          </c:cat>
          <c:val>
            <c:numRef>
              <c:f>'D6'!$C$15:$N$15</c:f>
              <c:numCache>
                <c:formatCode>General</c:formatCode>
                <c:ptCount val="12"/>
                <c:pt idx="0">
                  <c:v>24.8</c:v>
                </c:pt>
                <c:pt idx="1">
                  <c:v>24.6</c:v>
                </c:pt>
                <c:pt idx="2">
                  <c:v>23.8</c:v>
                </c:pt>
                <c:pt idx="3">
                  <c:v>23.3</c:v>
                </c:pt>
                <c:pt idx="4">
                  <c:v>22.9</c:v>
                </c:pt>
                <c:pt idx="5">
                  <c:v>22.9</c:v>
                </c:pt>
                <c:pt idx="6">
                  <c:v>22.9</c:v>
                </c:pt>
                <c:pt idx="7">
                  <c:v>22.9</c:v>
                </c:pt>
                <c:pt idx="8">
                  <c:v>22.9</c:v>
                </c:pt>
                <c:pt idx="9">
                  <c:v>22.9</c:v>
                </c:pt>
                <c:pt idx="10">
                  <c:v>22.9</c:v>
                </c:pt>
                <c:pt idx="11">
                  <c:v>22.9</c:v>
                </c:pt>
              </c:numCache>
            </c:numRef>
          </c:val>
          <c:smooth val="0"/>
          <c:extLst>
            <c:ext xmlns:c16="http://schemas.microsoft.com/office/drawing/2014/chart" uri="{C3380CC4-5D6E-409C-BE32-E72D297353CC}">
              <c16:uniqueId val="{00000000-843A-5544-97D1-F19EFCFD0FC8}"/>
            </c:ext>
          </c:extLst>
        </c:ser>
        <c:ser>
          <c:idx val="1"/>
          <c:order val="1"/>
          <c:tx>
            <c:strRef>
              <c:f>'D6'!$A$16</c:f>
              <c:strCache>
                <c:ptCount val="1"/>
                <c:pt idx="0">
                  <c:v>Citywide actual</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'D6'!$C$14:$N$14</c:f>
              <c:strCache>
                <c:ptCount val="12"/>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strCache>
            </c:strRef>
          </c:cat>
          <c:val>
            <c:numRef>
              <c:f>'D6'!$C$16:$N$16</c:f>
              <c:numCache>
                <c:formatCode>General</c:formatCode>
                <c:ptCount val="12"/>
                <c:pt idx="0">
                  <c:v>25.1</c:v>
                </c:pt>
                <c:pt idx="1">
                  <c:v>25.3</c:v>
                </c:pt>
                <c:pt idx="2">
                  <c:v>25.8</c:v>
                </c:pt>
                <c:pt idx="3">
                  <c:v>26.3</c:v>
                </c:pt>
                <c:pt idx="4">
                  <c:v>26.6</c:v>
                </c:pt>
                <c:pt idx="5">
                  <c:v>26.7</c:v>
                </c:pt>
                <c:pt idx="6">
                  <c:v>26.8</c:v>
                </c:pt>
                <c:pt idx="7" formatCode="0.0">
                  <c:v>26.662623389660364</c:v>
                </c:pt>
                <c:pt idx="8">
                  <c:v>26.7</c:v>
                </c:pt>
                <c:pt idx="9">
                  <c:v>26.6</c:v>
                </c:pt>
                <c:pt idx="10">
                  <c:v>26.6</c:v>
                </c:pt>
                <c:pt idx="11">
                  <c:v>26.6</c:v>
                </c:pt>
              </c:numCache>
            </c:numRef>
          </c:val>
          <c:smooth val="0"/>
          <c:extLst>
            <c:ext xmlns:c16="http://schemas.microsoft.com/office/drawing/2014/chart" uri="{C3380CC4-5D6E-409C-BE32-E72D297353CC}">
              <c16:uniqueId val="{00000001-843A-5544-97D1-F19EFCFD0FC8}"/>
            </c:ext>
          </c:extLst>
        </c:ser>
        <c:ser>
          <c:idx val="2"/>
          <c:order val="2"/>
          <c:tx>
            <c:strRef>
              <c:f>'D6'!$A$17</c:f>
              <c:strCache>
                <c:ptCount val="1"/>
                <c:pt idx="0">
                  <c:v>D6</c:v>
                </c:pt>
              </c:strCache>
            </c:strRef>
          </c:tx>
          <c:spPr>
            <a:ln w="28575" cap="rnd">
              <a:solidFill>
                <a:schemeClr val="accent6"/>
              </a:solidFill>
              <a:round/>
            </a:ln>
            <a:effectLst/>
          </c:spPr>
          <c:marker>
            <c:symbol val="none"/>
          </c:marker>
          <c:dLbls>
            <c:dLbl>
              <c:idx val="0"/>
              <c:layout>
                <c:manualLayout>
                  <c:x val="-2.4195376000276905E-2"/>
                  <c:y val="-3.660809563533498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43A-5544-97D1-F19EFCFD0FC8}"/>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'D6'!$C$14:$N$14</c:f>
              <c:strCache>
                <c:ptCount val="12"/>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strCache>
            </c:strRef>
          </c:cat>
          <c:val>
            <c:numRef>
              <c:f>'D6'!$C$17:$N$17</c:f>
              <c:numCache>
                <c:formatCode>General</c:formatCode>
                <c:ptCount val="12"/>
                <c:pt idx="0">
                  <c:v>25.1</c:v>
                </c:pt>
                <c:pt idx="1">
                  <c:v>24.8</c:v>
                </c:pt>
                <c:pt idx="2">
                  <c:v>25.6</c:v>
                </c:pt>
                <c:pt idx="3">
                  <c:v>25.8</c:v>
                </c:pt>
                <c:pt idx="4">
                  <c:v>25.7</c:v>
                </c:pt>
                <c:pt idx="5">
                  <c:v>26</c:v>
                </c:pt>
                <c:pt idx="6">
                  <c:v>25.31</c:v>
                </c:pt>
                <c:pt idx="7">
                  <c:v>24.8</c:v>
                </c:pt>
                <c:pt idx="8">
                  <c:v>25.3</c:v>
                </c:pt>
                <c:pt idx="9" formatCode="0.0">
                  <c:v>25.056603773584907</c:v>
                </c:pt>
                <c:pt idx="10" formatCode="0.0">
                  <c:v>24.734627831715212</c:v>
                </c:pt>
                <c:pt idx="11" formatCode="0.0">
                  <c:v>24.9</c:v>
                </c:pt>
              </c:numCache>
            </c:numRef>
          </c:val>
          <c:smooth val="0"/>
          <c:extLst>
            <c:ext xmlns:c16="http://schemas.microsoft.com/office/drawing/2014/chart" uri="{C3380CC4-5D6E-409C-BE32-E72D297353CC}">
              <c16:uniqueId val="{00000002-843A-5544-97D1-F19EFCFD0FC8}"/>
            </c:ext>
          </c:extLst>
        </c:ser>
        <c:dLbls>
          <c:showLegendKey val="0"/>
          <c:showVal val="0"/>
          <c:showCatName val="0"/>
          <c:showSerName val="0"/>
          <c:showPercent val="0"/>
          <c:showBubbleSize val="0"/>
        </c:dLbls>
        <c:smooth val="0"/>
        <c:axId val="-531444112"/>
        <c:axId val="-531452560"/>
      </c:lineChart>
      <c:catAx>
        <c:axId val="-531444112"/>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31452560"/>
        <c:crosses val="autoZero"/>
        <c:auto val="1"/>
        <c:lblAlgn val="ctr"/>
        <c:lblOffset val="100"/>
        <c:noMultiLvlLbl val="0"/>
      </c:catAx>
      <c:valAx>
        <c:axId val="-531452560"/>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50000"/>
                    <a:lumOff val="50000"/>
                  </a:schemeClr>
                </a:solidFill>
                <a:latin typeface="+mn-lt"/>
                <a:ea typeface="+mn-ea"/>
                <a:cs typeface="+mn-cs"/>
              </a:defRPr>
            </a:pPr>
            <a:endParaRPr lang="en-US"/>
          </a:p>
        </c:txPr>
        <c:crossAx val="-531444112"/>
        <c:crosses val="autoZero"/>
        <c:crossBetween val="between"/>
      </c:valAx>
      <c:spPr>
        <a:noFill/>
        <a:ln>
          <a:noFill/>
        </a:ln>
        <a:effectLst/>
      </c:spPr>
    </c:plotArea>
    <c:legend>
      <c:legendPos val="b"/>
      <c:layout>
        <c:manualLayout>
          <c:xMode val="edge"/>
          <c:yMode val="edge"/>
          <c:x val="0.21259872244776618"/>
          <c:y val="0.85694199054618814"/>
          <c:w val="0.57682424052212866"/>
          <c:h val="5.9868834685317812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4640384700889342E-2"/>
          <c:y val="6.6910020628853553E-2"/>
          <c:w val="0.91820780143710901"/>
          <c:h val="0.75504713763409781"/>
        </c:manualLayout>
      </c:layout>
      <c:lineChart>
        <c:grouping val="standard"/>
        <c:varyColors val="0"/>
        <c:ser>
          <c:idx val="0"/>
          <c:order val="0"/>
          <c:tx>
            <c:strRef>
              <c:f>'Citywide trends 2007-2018'!$B$7</c:f>
              <c:strCache>
                <c:ptCount val="1"/>
                <c:pt idx="0">
                  <c:v>Citywide Actual</c:v>
                </c:pt>
              </c:strCache>
            </c:strRef>
          </c:tx>
          <c:spPr>
            <a:ln w="19050" cap="rnd" cmpd="sng" algn="ctr">
              <a:solidFill>
                <a:schemeClr val="accent1"/>
              </a:solidFill>
              <a:prstDash val="solid"/>
              <a:round/>
            </a:ln>
            <a:effectLst/>
          </c:spPr>
          <c:marker>
            <c:symbol val="none"/>
          </c:marker>
          <c:dLbls>
            <c:dLbl>
              <c:idx val="0"/>
              <c:layout>
                <c:manualLayout>
                  <c:x val="-1.8547661323274216E-2"/>
                  <c:y val="-4.6205721352117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01D-4941-9226-CA64C48FB6AB}"/>
                </c:ext>
              </c:extLst>
            </c:dLbl>
            <c:dLbl>
              <c:idx val="1"/>
              <c:layout>
                <c:manualLayout>
                  <c:x val="-3.7781836606928427E-17"/>
                  <c:y val="-3.64782010674613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01D-4941-9226-CA64C48FB6AB}"/>
                </c:ext>
              </c:extLst>
            </c:dLbl>
            <c:dLbl>
              <c:idx val="11"/>
              <c:layout>
                <c:manualLayout>
                  <c:x val="-7.2129794034955282E-3"/>
                  <c:y val="4.863760142328130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01D-4941-9226-CA64C48FB6AB}"/>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2007-2018'!$C$5:$N$5</c:f>
              <c:strCache>
                <c:ptCount val="12"/>
                <c:pt idx="0">
                  <c:v>2007-08</c:v>
                </c:pt>
                <c:pt idx="1">
                  <c:v>2008-09</c:v>
                </c:pt>
                <c:pt idx="2">
                  <c:v>2009-10</c:v>
                </c:pt>
                <c:pt idx="3">
                  <c:v>2010-11</c:v>
                </c:pt>
                <c:pt idx="4">
                  <c:v>2011-12</c:v>
                </c:pt>
                <c:pt idx="5">
                  <c:v>2012-13</c:v>
                </c:pt>
                <c:pt idx="6">
                  <c:v>2013-14</c:v>
                </c:pt>
                <c:pt idx="7">
                  <c:v>2014-15</c:v>
                </c:pt>
                <c:pt idx="8">
                  <c:v>2015-16</c:v>
                </c:pt>
                <c:pt idx="9">
                  <c:v>2016-17</c:v>
                </c:pt>
                <c:pt idx="10">
                  <c:v>2017-18</c:v>
                </c:pt>
                <c:pt idx="11">
                  <c:v>2018 - 19</c:v>
                </c:pt>
              </c:strCache>
            </c:strRef>
          </c:cat>
          <c:val>
            <c:numRef>
              <c:f>'Citywide trends 2007-2018'!$C$7:$N$7</c:f>
              <c:numCache>
                <c:formatCode>General</c:formatCode>
                <c:ptCount val="12"/>
                <c:pt idx="0">
                  <c:v>26.1</c:v>
                </c:pt>
                <c:pt idx="1">
                  <c:v>26.2</c:v>
                </c:pt>
                <c:pt idx="2">
                  <c:v>26.6</c:v>
                </c:pt>
                <c:pt idx="3">
                  <c:v>26.5</c:v>
                </c:pt>
                <c:pt idx="4">
                  <c:v>26.4</c:v>
                </c:pt>
                <c:pt idx="5">
                  <c:v>26.3</c:v>
                </c:pt>
                <c:pt idx="6">
                  <c:v>26.7</c:v>
                </c:pt>
                <c:pt idx="7">
                  <c:v>26.8</c:v>
                </c:pt>
                <c:pt idx="8">
                  <c:v>26.7</c:v>
                </c:pt>
                <c:pt idx="9">
                  <c:v>26.5</c:v>
                </c:pt>
                <c:pt idx="10">
                  <c:v>26.5</c:v>
                </c:pt>
                <c:pt idx="11">
                  <c:v>26.4</c:v>
                </c:pt>
              </c:numCache>
            </c:numRef>
          </c:val>
          <c:smooth val="0"/>
          <c:extLst>
            <c:ext xmlns:c16="http://schemas.microsoft.com/office/drawing/2014/chart" uri="{C3380CC4-5D6E-409C-BE32-E72D297353CC}">
              <c16:uniqueId val="{00000000-A927-794B-B1B3-D83E6692EADA}"/>
            </c:ext>
          </c:extLst>
        </c:ser>
        <c:ser>
          <c:idx val="1"/>
          <c:order val="1"/>
          <c:tx>
            <c:strRef>
              <c:f>'Citywide trends 2007-2018'!$B$6</c:f>
              <c:strCache>
                <c:ptCount val="1"/>
                <c:pt idx="0">
                  <c:v>C4E Target</c:v>
                </c:pt>
              </c:strCache>
            </c:strRef>
          </c:tx>
          <c:spPr>
            <a:ln w="19050" cap="rnd" cmpd="sng" algn="ctr">
              <a:solidFill>
                <a:schemeClr val="accent2"/>
              </a:solidFill>
              <a:prstDash val="solid"/>
              <a:round/>
            </a:ln>
            <a:effectLst/>
          </c:spPr>
          <c:marker>
            <c:symbol val="none"/>
          </c:marker>
          <c:dLbls>
            <c:dLbl>
              <c:idx val="0"/>
              <c:layout>
                <c:manualLayout>
                  <c:x val="-1.8547661323274216E-2"/>
                  <c:y val="3.40463209962972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01D-4941-9226-CA64C48FB6AB}"/>
                </c:ext>
              </c:extLst>
            </c:dLbl>
            <c:dLbl>
              <c:idx val="1"/>
              <c:layout>
                <c:manualLayout>
                  <c:x val="-8.2434050325663182E-3"/>
                  <c:y val="2.91825608539689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01D-4941-9226-CA64C48FB6AB}"/>
                </c:ext>
              </c:extLst>
            </c:dLbl>
            <c:dLbl>
              <c:idx val="2"/>
              <c:layout>
                <c:manualLayout>
                  <c:x val="-1.0304256290707898E-3"/>
                  <c:y val="1.70231604981486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01D-4941-9226-CA64C48FB6AB}"/>
                </c:ext>
              </c:extLst>
            </c:dLbl>
            <c:dLbl>
              <c:idx val="3"/>
              <c:layout>
                <c:manualLayout>
                  <c:x val="0"/>
                  <c:y val="2.675068078280496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01D-4941-9226-CA64C48FB6AB}"/>
                </c:ext>
              </c:extLst>
            </c:dLbl>
            <c:dLbl>
              <c:idx val="11"/>
              <c:layout>
                <c:manualLayout>
                  <c:x val="-7.2129794034955282E-3"/>
                  <c:y val="-2.43188007116408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01D-4941-9226-CA64C48FB6AB}"/>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2007-2018'!$C$5:$N$5</c:f>
              <c:strCache>
                <c:ptCount val="12"/>
                <c:pt idx="0">
                  <c:v>2007-08</c:v>
                </c:pt>
                <c:pt idx="1">
                  <c:v>2008-09</c:v>
                </c:pt>
                <c:pt idx="2">
                  <c:v>2009-10</c:v>
                </c:pt>
                <c:pt idx="3">
                  <c:v>2010-11</c:v>
                </c:pt>
                <c:pt idx="4">
                  <c:v>2011-12</c:v>
                </c:pt>
                <c:pt idx="5">
                  <c:v>2012-13</c:v>
                </c:pt>
                <c:pt idx="6">
                  <c:v>2013-14</c:v>
                </c:pt>
                <c:pt idx="7">
                  <c:v>2014-15</c:v>
                </c:pt>
                <c:pt idx="8">
                  <c:v>2015-16</c:v>
                </c:pt>
                <c:pt idx="9">
                  <c:v>2016-17</c:v>
                </c:pt>
                <c:pt idx="10">
                  <c:v>2017-18</c:v>
                </c:pt>
                <c:pt idx="11">
                  <c:v>2018 - 19</c:v>
                </c:pt>
              </c:strCache>
            </c:strRef>
          </c:cat>
          <c:val>
            <c:numRef>
              <c:f>'Citywide trends 2007-2018'!$C$6:$N$6</c:f>
              <c:numCache>
                <c:formatCode>General</c:formatCode>
                <c:ptCount val="12"/>
                <c:pt idx="0">
                  <c:v>26</c:v>
                </c:pt>
                <c:pt idx="1">
                  <c:v>25.7</c:v>
                </c:pt>
                <c:pt idx="2">
                  <c:v>25.2</c:v>
                </c:pt>
                <c:pt idx="3">
                  <c:v>24.8</c:v>
                </c:pt>
                <c:pt idx="4">
                  <c:v>24.5</c:v>
                </c:pt>
                <c:pt idx="5">
                  <c:v>24.5</c:v>
                </c:pt>
                <c:pt idx="6">
                  <c:v>24.5</c:v>
                </c:pt>
                <c:pt idx="7">
                  <c:v>24.5</c:v>
                </c:pt>
                <c:pt idx="8">
                  <c:v>24.5</c:v>
                </c:pt>
                <c:pt idx="9">
                  <c:v>24.5</c:v>
                </c:pt>
                <c:pt idx="10">
                  <c:v>24.5</c:v>
                </c:pt>
                <c:pt idx="11">
                  <c:v>24.5</c:v>
                </c:pt>
              </c:numCache>
            </c:numRef>
          </c:val>
          <c:smooth val="0"/>
          <c:extLst>
            <c:ext xmlns:c16="http://schemas.microsoft.com/office/drawing/2014/chart" uri="{C3380CC4-5D6E-409C-BE32-E72D297353CC}">
              <c16:uniqueId val="{00000001-A927-794B-B1B3-D83E6692EADA}"/>
            </c:ext>
          </c:extLst>
        </c:ser>
        <c:dLbls>
          <c:showLegendKey val="0"/>
          <c:showVal val="0"/>
          <c:showCatName val="0"/>
          <c:showSerName val="0"/>
          <c:showPercent val="0"/>
          <c:showBubbleSize val="0"/>
        </c:dLbls>
        <c:smooth val="0"/>
        <c:axId val="-747348368"/>
        <c:axId val="-269716448"/>
      </c:lineChart>
      <c:catAx>
        <c:axId val="-747348368"/>
        <c:scaling>
          <c:orientation val="minMax"/>
        </c:scaling>
        <c:delete val="0"/>
        <c:axPos val="b"/>
        <c:numFmt formatCode="General" sourceLinked="0"/>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269716448"/>
        <c:crosses val="autoZero"/>
        <c:auto val="1"/>
        <c:lblAlgn val="ctr"/>
        <c:lblOffset val="100"/>
        <c:noMultiLvlLbl val="0"/>
      </c:catAx>
      <c:valAx>
        <c:axId val="-269716448"/>
        <c:scaling>
          <c:orientation val="minMax"/>
          <c:max val="28"/>
        </c:scaling>
        <c:delete val="0"/>
        <c:axPos val="l"/>
        <c:majorGridlines>
          <c:spPr>
            <a:ln w="6350" cap="flat" cmpd="sng" algn="ctr">
              <a:noFill/>
              <a:prstDash val="solid"/>
              <a:round/>
            </a:ln>
            <a:effectLst/>
          </c:spPr>
        </c:majorGridlines>
        <c:numFmt formatCode="General"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747348368"/>
        <c:crosses val="autoZero"/>
        <c:crossBetween val="between"/>
      </c:valAx>
      <c:spPr>
        <a:noFill/>
        <a:ln>
          <a:noFill/>
        </a:ln>
        <a:effectLst/>
      </c:spPr>
    </c:plotArea>
    <c:legend>
      <c:legendPos val="b"/>
      <c:layout>
        <c:manualLayout>
          <c:xMode val="edge"/>
          <c:yMode val="edge"/>
          <c:x val="0.35054885174885136"/>
          <c:y val="0.92420844697266358"/>
          <c:w val="0.32363243046411994"/>
          <c:h val="7.335967295617235E-2"/>
        </c:manualLayout>
      </c:layout>
      <c:overlay val="0"/>
      <c:spPr>
        <a:noFill/>
        <a:ln>
          <a:noFill/>
        </a:ln>
        <a:effectLst/>
      </c:spPr>
      <c:txPr>
        <a:bodyPr rot="0" spcFirstLastPara="1" vertOverflow="ellipsis" vert="horz" wrap="square" anchor="ctr" anchorCtr="1"/>
        <a:lstStyle/>
        <a:p>
          <a:pPr>
            <a:defRPr lang="en-US" sz="2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6350" cap="flat" cmpd="sng" algn="ctr">
      <a:noFill/>
      <a:prstDash val="solid"/>
      <a:miter lim="800000"/>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'30 or more '!$B$6:$B$9</c:f>
              <c:strCache>
                <c:ptCount val="4"/>
                <c:pt idx="0">
                  <c:v>K-3</c:v>
                </c:pt>
                <c:pt idx="1">
                  <c:v>Grade 4-8</c:v>
                </c:pt>
                <c:pt idx="2">
                  <c:v>High School (Minimum)</c:v>
                </c:pt>
                <c:pt idx="3">
                  <c:v>Total</c:v>
                </c:pt>
              </c:strCache>
            </c:strRef>
          </c:cat>
          <c:val>
            <c:numRef>
              <c:f>'30 or more '!$C$6:$C$9</c:f>
              <c:numCache>
                <c:formatCode>_(* #,##0_);_(* \(#,##0\);_(* "-"??_);_(@_)</c:formatCode>
                <c:ptCount val="4"/>
                <c:pt idx="0">
                  <c:v>37837</c:v>
                </c:pt>
                <c:pt idx="1">
                  <c:v>115903</c:v>
                </c:pt>
                <c:pt idx="2">
                  <c:v>182425</c:v>
                </c:pt>
                <c:pt idx="3">
                  <c:v>336165</c:v>
                </c:pt>
              </c:numCache>
            </c:numRef>
          </c:val>
          <c:extLst>
            <c:ext xmlns:c16="http://schemas.microsoft.com/office/drawing/2014/chart" uri="{C3380CC4-5D6E-409C-BE32-E72D297353CC}">
              <c16:uniqueId val="{00000000-5EBD-F04B-9A83-FBEDDC9D4409}"/>
            </c:ext>
          </c:extLst>
        </c:ser>
        <c:dLbls>
          <c:dLblPos val="outEnd"/>
          <c:showLegendKey val="0"/>
          <c:showVal val="1"/>
          <c:showCatName val="0"/>
          <c:showSerName val="0"/>
          <c:showPercent val="0"/>
          <c:showBubbleSize val="0"/>
        </c:dLbls>
        <c:gapWidth val="219"/>
        <c:overlap val="-27"/>
        <c:axId val="246668304"/>
        <c:axId val="248357744"/>
      </c:barChart>
      <c:catAx>
        <c:axId val="24666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48357744"/>
        <c:crosses val="autoZero"/>
        <c:auto val="1"/>
        <c:lblAlgn val="ctr"/>
        <c:lblOffset val="100"/>
        <c:noMultiLvlLbl val="0"/>
      </c:catAx>
      <c:valAx>
        <c:axId val="248357744"/>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466683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413612022889506E-2"/>
          <c:y val="0.15965770657978098"/>
          <c:w val="0.92099353266405037"/>
          <c:h val="0.68926201466196035"/>
        </c:manualLayout>
      </c:layout>
      <c:barChart>
        <c:barDir val="col"/>
        <c:grouping val="clustered"/>
        <c:varyColors val="0"/>
        <c:ser>
          <c:idx val="0"/>
          <c:order val="0"/>
          <c:tx>
            <c:strRef>
              <c:f>Sheet1!$A$2</c:f>
              <c:strCache>
                <c:ptCount val="1"/>
                <c:pt idx="0">
                  <c:v>citywide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K-3 over 30</c:v>
                </c:pt>
                <c:pt idx="1">
                  <c:v>4th-8th </c:v>
                </c:pt>
                <c:pt idx="2">
                  <c:v>HS (min)</c:v>
                </c:pt>
              </c:strCache>
            </c:strRef>
          </c:cat>
          <c:val>
            <c:numRef>
              <c:f>Sheet1!$B$2:$D$2</c:f>
              <c:numCache>
                <c:formatCode>0%</c:formatCode>
                <c:ptCount val="3"/>
                <c:pt idx="0">
                  <c:v>0.14000000000000001</c:v>
                </c:pt>
                <c:pt idx="1">
                  <c:v>0.36</c:v>
                </c:pt>
                <c:pt idx="2">
                  <c:v>0.56999999999999995</c:v>
                </c:pt>
              </c:numCache>
            </c:numRef>
          </c:val>
          <c:extLst>
            <c:ext xmlns:c16="http://schemas.microsoft.com/office/drawing/2014/chart" uri="{C3380CC4-5D6E-409C-BE32-E72D297353CC}">
              <c16:uniqueId val="{00000000-50D6-486C-9D85-1D09FBDF2C3C}"/>
            </c:ext>
          </c:extLst>
        </c:ser>
        <c:ser>
          <c:idx val="1"/>
          <c:order val="1"/>
          <c:tx>
            <c:strRef>
              <c:f>Sheet1!$A$3</c:f>
              <c:strCache>
                <c:ptCount val="1"/>
                <c:pt idx="0">
                  <c:v>D6</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K-3 over 30</c:v>
                </c:pt>
                <c:pt idx="1">
                  <c:v>4th-8th </c:v>
                </c:pt>
                <c:pt idx="2">
                  <c:v>HS (min)</c:v>
                </c:pt>
              </c:strCache>
            </c:strRef>
          </c:cat>
          <c:val>
            <c:numRef>
              <c:f>Sheet1!$B$3:$D$3</c:f>
              <c:numCache>
                <c:formatCode>0%</c:formatCode>
                <c:ptCount val="3"/>
                <c:pt idx="0">
                  <c:v>0.04</c:v>
                </c:pt>
                <c:pt idx="1">
                  <c:v>0.25</c:v>
                </c:pt>
                <c:pt idx="2">
                  <c:v>0.55000000000000004</c:v>
                </c:pt>
              </c:numCache>
            </c:numRef>
          </c:val>
          <c:extLst>
            <c:ext xmlns:c16="http://schemas.microsoft.com/office/drawing/2014/chart" uri="{C3380CC4-5D6E-409C-BE32-E72D297353CC}">
              <c16:uniqueId val="{00000001-50D6-486C-9D85-1D09FBDF2C3C}"/>
            </c:ext>
          </c:extLst>
        </c:ser>
        <c:dLbls>
          <c:showLegendKey val="0"/>
          <c:showVal val="0"/>
          <c:showCatName val="0"/>
          <c:showSerName val="0"/>
          <c:showPercent val="0"/>
          <c:showBubbleSize val="0"/>
        </c:dLbls>
        <c:gapWidth val="219"/>
        <c:overlap val="-27"/>
        <c:axId val="636416568"/>
        <c:axId val="636415928"/>
      </c:barChart>
      <c:catAx>
        <c:axId val="636416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636415928"/>
        <c:crosses val="autoZero"/>
        <c:auto val="1"/>
        <c:lblAlgn val="ctr"/>
        <c:lblOffset val="100"/>
        <c:noMultiLvlLbl val="0"/>
      </c:catAx>
      <c:valAx>
        <c:axId val="6364159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6416568"/>
        <c:crosses val="autoZero"/>
        <c:crossBetween val="between"/>
      </c:valAx>
      <c:spPr>
        <a:noFill/>
        <a:ln>
          <a:noFill/>
        </a:ln>
        <a:effectLst/>
      </c:spPr>
    </c:plotArea>
    <c:legend>
      <c:legendPos val="b"/>
      <c:layout>
        <c:manualLayout>
          <c:xMode val="edge"/>
          <c:yMode val="edge"/>
          <c:x val="0.3466592073754225"/>
          <c:y val="0.92082201898491944"/>
          <c:w val="0.38628925865684205"/>
          <c:h val="6.2192933260437622E-2"/>
        </c:manualLayout>
      </c:layout>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181998872441237E-2"/>
          <c:y val="0.11866329569015457"/>
          <c:w val="0.92449807163152331"/>
          <c:h val="0.70137870022328841"/>
        </c:manualLayout>
      </c:layout>
      <c:barChart>
        <c:barDir val="col"/>
        <c:grouping val="clustered"/>
        <c:varyColors val="0"/>
        <c:ser>
          <c:idx val="0"/>
          <c:order val="0"/>
          <c:spPr>
            <a:solidFill>
              <a:schemeClr val="accent1"/>
            </a:solidFill>
            <a:ln>
              <a:noFill/>
            </a:ln>
            <a:effectLst/>
          </c:spPr>
          <c:invertIfNegative val="0"/>
          <c:dLbls>
            <c:dLbl>
              <c:idx val="1"/>
              <c:layout>
                <c:manualLayout>
                  <c:x val="-1.087982731266343E-16"/>
                  <c:y val="-1.736536034490067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A2A-B047-93AA-D4D64DB5008E}"/>
                </c:ext>
              </c:extLst>
            </c:dLbl>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'K - 25 or more'!$A$3:$A$4</c:f>
              <c:numCache>
                <c:formatCode>General</c:formatCode>
                <c:ptCount val="2"/>
                <c:pt idx="0">
                  <c:v>2007</c:v>
                </c:pt>
                <c:pt idx="1">
                  <c:v>2018</c:v>
                </c:pt>
              </c:numCache>
            </c:numRef>
          </c:cat>
          <c:val>
            <c:numRef>
              <c:f>'K - 25 or more'!$B$3:$B$4</c:f>
              <c:numCache>
                <c:formatCode>#,##0</c:formatCode>
                <c:ptCount val="2"/>
                <c:pt idx="0">
                  <c:v>11174</c:v>
                </c:pt>
                <c:pt idx="1">
                  <c:v>17067</c:v>
                </c:pt>
              </c:numCache>
            </c:numRef>
          </c:val>
          <c:extLst>
            <c:ext xmlns:c16="http://schemas.microsoft.com/office/drawing/2014/chart" uri="{C3380CC4-5D6E-409C-BE32-E72D297353CC}">
              <c16:uniqueId val="{00000000-EA2A-B047-93AA-D4D64DB5008E}"/>
            </c:ext>
          </c:extLst>
        </c:ser>
        <c:dLbls>
          <c:dLblPos val="outEnd"/>
          <c:showLegendKey val="0"/>
          <c:showVal val="1"/>
          <c:showCatName val="0"/>
          <c:showSerName val="0"/>
          <c:showPercent val="0"/>
          <c:showBubbleSize val="0"/>
        </c:dLbls>
        <c:gapWidth val="219"/>
        <c:overlap val="-27"/>
        <c:axId val="303698976"/>
        <c:axId val="685964432"/>
      </c:barChart>
      <c:catAx>
        <c:axId val="303698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685964432"/>
        <c:crosses val="autoZero"/>
        <c:auto val="1"/>
        <c:lblAlgn val="ctr"/>
        <c:lblOffset val="100"/>
        <c:noMultiLvlLbl val="0"/>
      </c:catAx>
      <c:valAx>
        <c:axId val="6859644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036989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153431887507272E-2"/>
          <c:y val="8.1165848350879324E-2"/>
          <c:w val="0.91943148285898102"/>
          <c:h val="0.80823749478733109"/>
        </c:manualLayout>
      </c:layout>
      <c:barChart>
        <c:barDir val="col"/>
        <c:grouping val="clustered"/>
        <c:varyColors val="0"/>
        <c:ser>
          <c:idx val="0"/>
          <c:order val="0"/>
          <c:spPr>
            <a:solidFill>
              <a:schemeClr val="accent1"/>
            </a:solidFill>
            <a:ln>
              <a:noFill/>
            </a:ln>
            <a:effectLst/>
          </c:spPr>
          <c:invertIfNegative val="0"/>
          <c:dLbls>
            <c:dLbl>
              <c:idx val="1"/>
              <c:layout>
                <c:manualLayout>
                  <c:x val="3.1663791370020035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356-CC40-A5BD-600AC9DCCA06}"/>
                </c:ext>
              </c:extLst>
            </c:dLbl>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 1-3 - 30 or more'!$B$9:$C$9</c:f>
              <c:numCache>
                <c:formatCode>General</c:formatCode>
                <c:ptCount val="2"/>
                <c:pt idx="0">
                  <c:v>2007</c:v>
                </c:pt>
                <c:pt idx="1">
                  <c:v>2018</c:v>
                </c:pt>
              </c:numCache>
            </c:numRef>
          </c:cat>
          <c:val>
            <c:numRef>
              <c:f>'Gr. 1-3 - 30 or more'!$B$10:$C$10</c:f>
              <c:numCache>
                <c:formatCode>#,##0</c:formatCode>
                <c:ptCount val="2"/>
                <c:pt idx="0">
                  <c:v>1185</c:v>
                </c:pt>
                <c:pt idx="1">
                  <c:v>36486</c:v>
                </c:pt>
              </c:numCache>
            </c:numRef>
          </c:val>
          <c:extLst>
            <c:ext xmlns:c16="http://schemas.microsoft.com/office/drawing/2014/chart" uri="{C3380CC4-5D6E-409C-BE32-E72D297353CC}">
              <c16:uniqueId val="{00000000-D356-CC40-A5BD-600AC9DCCA06}"/>
            </c:ext>
          </c:extLst>
        </c:ser>
        <c:dLbls>
          <c:dLblPos val="outEnd"/>
          <c:showLegendKey val="0"/>
          <c:showVal val="1"/>
          <c:showCatName val="0"/>
          <c:showSerName val="0"/>
          <c:showPercent val="0"/>
          <c:showBubbleSize val="0"/>
        </c:dLbls>
        <c:gapWidth val="219"/>
        <c:overlap val="-27"/>
        <c:axId val="326066304"/>
        <c:axId val="326067984"/>
      </c:barChart>
      <c:catAx>
        <c:axId val="326066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326067984"/>
        <c:crosses val="autoZero"/>
        <c:auto val="1"/>
        <c:lblAlgn val="ctr"/>
        <c:lblOffset val="100"/>
        <c:noMultiLvlLbl val="0"/>
      </c:catAx>
      <c:valAx>
        <c:axId val="3260679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260663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 4-8 - 30 or more'!$B$3:$C$3</c:f>
              <c:numCache>
                <c:formatCode>General</c:formatCode>
                <c:ptCount val="2"/>
                <c:pt idx="0">
                  <c:v>2007</c:v>
                </c:pt>
                <c:pt idx="1">
                  <c:v>2018</c:v>
                </c:pt>
              </c:numCache>
            </c:numRef>
          </c:cat>
          <c:val>
            <c:numRef>
              <c:f>'Gr. 4-8 - 30 or more'!$B$4:$C$4</c:f>
              <c:numCache>
                <c:formatCode>#,##0</c:formatCode>
                <c:ptCount val="2"/>
                <c:pt idx="0">
                  <c:v>83055</c:v>
                </c:pt>
                <c:pt idx="1">
                  <c:v>115903</c:v>
                </c:pt>
              </c:numCache>
            </c:numRef>
          </c:val>
          <c:extLst>
            <c:ext xmlns:c16="http://schemas.microsoft.com/office/drawing/2014/chart" uri="{C3380CC4-5D6E-409C-BE32-E72D297353CC}">
              <c16:uniqueId val="{00000000-C486-F94E-BBB6-2ED7AE2F96EC}"/>
            </c:ext>
          </c:extLst>
        </c:ser>
        <c:dLbls>
          <c:showLegendKey val="0"/>
          <c:showVal val="0"/>
          <c:showCatName val="0"/>
          <c:showSerName val="0"/>
          <c:showPercent val="0"/>
          <c:showBubbleSize val="0"/>
        </c:dLbls>
        <c:gapWidth val="219"/>
        <c:overlap val="-27"/>
        <c:axId val="236039232"/>
        <c:axId val="236040912"/>
      </c:barChart>
      <c:catAx>
        <c:axId val="236039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crossAx val="236040912"/>
        <c:crosses val="autoZero"/>
        <c:auto val="1"/>
        <c:lblAlgn val="ctr"/>
        <c:lblOffset val="100"/>
        <c:noMultiLvlLbl val="0"/>
      </c:catAx>
      <c:valAx>
        <c:axId val="2360409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360392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4065209677499957E-2"/>
          <c:y val="2.2080262441708225E-2"/>
          <c:w val="0.82532630801253692"/>
          <c:h val="0.61110338791061669"/>
        </c:manualLayout>
      </c:layout>
      <c:barChart>
        <c:barDir val="col"/>
        <c:grouping val="clustered"/>
        <c:varyColors val="0"/>
        <c:ser>
          <c:idx val="0"/>
          <c:order val="0"/>
          <c:tx>
            <c:strRef>
              <c:f>'Summary and NOTES'!$BG$54</c:f>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'Summary and NOTES'!$BG$55:$BG$79</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High School</c:v>
                </c:pt>
                <c:pt idx="24">
                  <c:v>Staten Island High School</c:v>
                </c:pt>
              </c:strCache>
            </c:strRef>
          </c:cat>
          <c:val>
            <c:numRef>
              <c:f>'Summary and NOTES'!$BH$55:$BH$79</c:f>
              <c:numCache>
                <c:formatCode>0%</c:formatCode>
                <c:ptCount val="25"/>
                <c:pt idx="0">
                  <c:v>0.86448019801980203</c:v>
                </c:pt>
                <c:pt idx="1">
                  <c:v>0</c:v>
                </c:pt>
                <c:pt idx="2">
                  <c:v>0</c:v>
                </c:pt>
                <c:pt idx="3">
                  <c:v>1</c:v>
                </c:pt>
                <c:pt idx="4">
                  <c:v>0.55642023346303504</c:v>
                </c:pt>
                <c:pt idx="5">
                  <c:v>1</c:v>
                </c:pt>
                <c:pt idx="6">
                  <c:v>0.58608573436401967</c:v>
                </c:pt>
                <c:pt idx="7">
                  <c:v>0.8523274478330658</c:v>
                </c:pt>
                <c:pt idx="8">
                  <c:v>0.62938005390835583</c:v>
                </c:pt>
                <c:pt idx="9">
                  <c:v>0.42376353526485222</c:v>
                </c:pt>
                <c:pt idx="10">
                  <c:v>0.63403710812539982</c:v>
                </c:pt>
                <c:pt idx="11">
                  <c:v>0.30585740789822424</c:v>
                </c:pt>
                <c:pt idx="12">
                  <c:v>0.47599999999999998</c:v>
                </c:pt>
                <c:pt idx="13">
                  <c:v>0.61538461538461542</c:v>
                </c:pt>
                <c:pt idx="14">
                  <c:v>1</c:v>
                </c:pt>
                <c:pt idx="15">
                  <c:v>0.8584615384615385</c:v>
                </c:pt>
                <c:pt idx="16">
                  <c:v>0.15569499096033182</c:v>
                </c:pt>
                <c:pt idx="17">
                  <c:v>0.94905328908842479</c:v>
                </c:pt>
                <c:pt idx="18">
                  <c:v>0.95047923322683703</c:v>
                </c:pt>
                <c:pt idx="19">
                  <c:v>1</c:v>
                </c:pt>
                <c:pt idx="20">
                  <c:v>0.73556899395272124</c:v>
                </c:pt>
                <c:pt idx="21">
                  <c:v>0.52351464435146444</c:v>
                </c:pt>
                <c:pt idx="22">
                  <c:v>1</c:v>
                </c:pt>
                <c:pt idx="23">
                  <c:v>1</c:v>
                </c:pt>
                <c:pt idx="24">
                  <c:v>0</c:v>
                </c:pt>
              </c:numCache>
            </c:numRef>
          </c:val>
          <c:extLst>
            <c:ext xmlns:c16="http://schemas.microsoft.com/office/drawing/2014/chart" uri="{C3380CC4-5D6E-409C-BE32-E72D297353CC}">
              <c16:uniqueId val="{00000000-7732-1D41-BCAA-01776233279F}"/>
            </c:ext>
          </c:extLst>
        </c:ser>
        <c:dLbls>
          <c:dLblPos val="outEnd"/>
          <c:showLegendKey val="0"/>
          <c:showVal val="1"/>
          <c:showCatName val="0"/>
          <c:showSerName val="0"/>
          <c:showPercent val="0"/>
          <c:showBubbleSize val="0"/>
        </c:dLbls>
        <c:gapWidth val="219"/>
        <c:overlap val="-27"/>
        <c:axId val="2097906111"/>
        <c:axId val="2114183263"/>
      </c:barChart>
      <c:catAx>
        <c:axId val="20979061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114183263"/>
        <c:crosses val="autoZero"/>
        <c:auto val="1"/>
        <c:lblAlgn val="ctr"/>
        <c:lblOffset val="100"/>
        <c:noMultiLvlLbl val="0"/>
      </c:catAx>
      <c:valAx>
        <c:axId val="2114183263"/>
        <c:scaling>
          <c:orientation val="minMax"/>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Percent of Seat Funded in the Capital Plan</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crossAx val="209790611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0.48312</cdr:x>
      <cdr:y>0.06829</cdr:y>
    </cdr:from>
    <cdr:to>
      <cdr:x>0.68565</cdr:x>
      <cdr:y>0.40162</cdr:y>
    </cdr:to>
    <cdr:sp macro="" textlink="">
      <cdr:nvSpPr>
        <cdr:cNvPr id="2" name="TextBox 1">
          <a:extLst xmlns:a="http://schemas.openxmlformats.org/drawingml/2006/main">
            <a:ext uri="{FF2B5EF4-FFF2-40B4-BE49-F238E27FC236}">
              <a16:creationId xmlns:a16="http://schemas.microsoft.com/office/drawing/2014/main" id="{40935F4C-DE1E-4E3F-9E20-31F17E775DEF}"/>
            </a:ext>
          </a:extLst>
        </cdr:cNvPr>
        <cdr:cNvSpPr txBox="1"/>
      </cdr:nvSpPr>
      <cdr:spPr>
        <a:xfrm xmlns:a="http://schemas.openxmlformats.org/drawingml/2006/main">
          <a:off x="2181225" y="187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0.51477</cdr:x>
      <cdr:y>0.11765</cdr:y>
    </cdr:from>
    <cdr:to>
      <cdr:x>0.7173</cdr:x>
      <cdr:y>0.39537</cdr:y>
    </cdr:to>
    <cdr:sp macro="" textlink="">
      <cdr:nvSpPr>
        <cdr:cNvPr id="3" name="TextBox 2">
          <a:extLst xmlns:a="http://schemas.openxmlformats.org/drawingml/2006/main">
            <a:ext uri="{FF2B5EF4-FFF2-40B4-BE49-F238E27FC236}">
              <a16:creationId xmlns:a16="http://schemas.microsoft.com/office/drawing/2014/main" id="{0C93FBBA-057B-4201-A551-B7341FE7B9E9}"/>
            </a:ext>
          </a:extLst>
        </cdr:cNvPr>
        <cdr:cNvSpPr txBox="1"/>
      </cdr:nvSpPr>
      <cdr:spPr>
        <a:xfrm xmlns:a="http://schemas.openxmlformats.org/drawingml/2006/main">
          <a:off x="2324100" y="387351"/>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0.29325</cdr:x>
      <cdr:y>0.02204</cdr:y>
    </cdr:from>
    <cdr:to>
      <cdr:x>0.74262</cdr:x>
      <cdr:y>0.21212</cdr:y>
    </cdr:to>
    <cdr:sp macro="" textlink="">
      <cdr:nvSpPr>
        <cdr:cNvPr id="4" name="TextBox 3">
          <a:extLst xmlns:a="http://schemas.openxmlformats.org/drawingml/2006/main">
            <a:ext uri="{FF2B5EF4-FFF2-40B4-BE49-F238E27FC236}">
              <a16:creationId xmlns:a16="http://schemas.microsoft.com/office/drawing/2014/main" id="{3370579A-83CD-41D0-9EC4-8EC352C7B362}"/>
            </a:ext>
          </a:extLst>
        </cdr:cNvPr>
        <cdr:cNvSpPr txBox="1"/>
      </cdr:nvSpPr>
      <cdr:spPr>
        <a:xfrm xmlns:a="http://schemas.openxmlformats.org/drawingml/2006/main">
          <a:off x="1323975" y="76199"/>
          <a:ext cx="2028825" cy="657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0.35443</cdr:x>
      <cdr:y>0.03581</cdr:y>
    </cdr:from>
    <cdr:to>
      <cdr:x>0.77426</cdr:x>
      <cdr:y>0.24793</cdr:y>
    </cdr:to>
    <cdr:sp macro="" textlink="">
      <cdr:nvSpPr>
        <cdr:cNvPr id="5" name="TextBox 4">
          <a:extLst xmlns:a="http://schemas.openxmlformats.org/drawingml/2006/main">
            <a:ext uri="{FF2B5EF4-FFF2-40B4-BE49-F238E27FC236}">
              <a16:creationId xmlns:a16="http://schemas.microsoft.com/office/drawing/2014/main" id="{A06BE128-C966-41D7-BC95-CBFD7C36277D}"/>
            </a:ext>
          </a:extLst>
        </cdr:cNvPr>
        <cdr:cNvSpPr txBox="1"/>
      </cdr:nvSpPr>
      <cdr:spPr>
        <a:xfrm xmlns:a="http://schemas.openxmlformats.org/drawingml/2006/main">
          <a:off x="1600199" y="123824"/>
          <a:ext cx="1895475" cy="733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A3543-4C03-184E-9C0D-0411B2CA62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7CA9528-12BD-2942-A89B-D378599EAE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003FDC-5F40-F94A-8E03-56FE409759DA}"/>
              </a:ext>
            </a:extLst>
          </p:cNvPr>
          <p:cNvSpPr>
            <a:spLocks noGrp="1"/>
          </p:cNvSpPr>
          <p:nvPr>
            <p:ph type="dt" sz="half" idx="10"/>
          </p:nvPr>
        </p:nvSpPr>
        <p:spPr/>
        <p:txBody>
          <a:bodyPr/>
          <a:lstStyle/>
          <a:p>
            <a:fld id="{82E567D2-7060-994A-AB19-89C8F14907AA}" type="datetimeFigureOut">
              <a:rPr lang="en-US" smtClean="0"/>
              <a:t>5/23/19</a:t>
            </a:fld>
            <a:endParaRPr lang="en-US"/>
          </a:p>
        </p:txBody>
      </p:sp>
      <p:sp>
        <p:nvSpPr>
          <p:cNvPr id="5" name="Footer Placeholder 4">
            <a:extLst>
              <a:ext uri="{FF2B5EF4-FFF2-40B4-BE49-F238E27FC236}">
                <a16:creationId xmlns:a16="http://schemas.microsoft.com/office/drawing/2014/main" id="{5290AD3A-7152-BA40-B898-F08A681030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D7208B-A3C9-B844-916E-3C7D04315D95}"/>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1120303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EA104-C342-734A-9BF8-D9E326FE773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6B39791-4DA4-124D-80E1-3329568CB86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9E9B80-5F67-C14D-BD2C-CAA1222C7732}"/>
              </a:ext>
            </a:extLst>
          </p:cNvPr>
          <p:cNvSpPr>
            <a:spLocks noGrp="1"/>
          </p:cNvSpPr>
          <p:nvPr>
            <p:ph type="dt" sz="half" idx="10"/>
          </p:nvPr>
        </p:nvSpPr>
        <p:spPr/>
        <p:txBody>
          <a:bodyPr/>
          <a:lstStyle/>
          <a:p>
            <a:fld id="{82E567D2-7060-994A-AB19-89C8F14907AA}" type="datetimeFigureOut">
              <a:rPr lang="en-US" smtClean="0"/>
              <a:t>5/23/19</a:t>
            </a:fld>
            <a:endParaRPr lang="en-US"/>
          </a:p>
        </p:txBody>
      </p:sp>
      <p:sp>
        <p:nvSpPr>
          <p:cNvPr id="5" name="Footer Placeholder 4">
            <a:extLst>
              <a:ext uri="{FF2B5EF4-FFF2-40B4-BE49-F238E27FC236}">
                <a16:creationId xmlns:a16="http://schemas.microsoft.com/office/drawing/2014/main" id="{16F00A44-B97A-C440-BC23-39ED47421E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C795F5-4820-0148-9669-CA866765892A}"/>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3779807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974669-46C5-E84C-B0D2-65AD79229F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758F66-74DA-3443-B4C1-C380F991EAB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5DAD20-61A7-CC46-BED6-CF0629A76AB5}"/>
              </a:ext>
            </a:extLst>
          </p:cNvPr>
          <p:cNvSpPr>
            <a:spLocks noGrp="1"/>
          </p:cNvSpPr>
          <p:nvPr>
            <p:ph type="dt" sz="half" idx="10"/>
          </p:nvPr>
        </p:nvSpPr>
        <p:spPr/>
        <p:txBody>
          <a:bodyPr/>
          <a:lstStyle/>
          <a:p>
            <a:fld id="{82E567D2-7060-994A-AB19-89C8F14907AA}" type="datetimeFigureOut">
              <a:rPr lang="en-US" smtClean="0"/>
              <a:t>5/23/19</a:t>
            </a:fld>
            <a:endParaRPr lang="en-US"/>
          </a:p>
        </p:txBody>
      </p:sp>
      <p:sp>
        <p:nvSpPr>
          <p:cNvPr id="5" name="Footer Placeholder 4">
            <a:extLst>
              <a:ext uri="{FF2B5EF4-FFF2-40B4-BE49-F238E27FC236}">
                <a16:creationId xmlns:a16="http://schemas.microsoft.com/office/drawing/2014/main" id="{8AAD0AB1-E086-6C40-BDBC-68BD3A335E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1372BE-9DA2-C14B-9227-BC60ECAC5455}"/>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1606251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53C77-3BDC-634F-AE1B-0EC7A56F17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432EE6-E448-2D44-9BF6-D013074E66C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1B0C1C-0B38-0A48-BB17-2B10CF4D7D2E}"/>
              </a:ext>
            </a:extLst>
          </p:cNvPr>
          <p:cNvSpPr>
            <a:spLocks noGrp="1"/>
          </p:cNvSpPr>
          <p:nvPr>
            <p:ph type="dt" sz="half" idx="10"/>
          </p:nvPr>
        </p:nvSpPr>
        <p:spPr/>
        <p:txBody>
          <a:bodyPr/>
          <a:lstStyle/>
          <a:p>
            <a:fld id="{82E567D2-7060-994A-AB19-89C8F14907AA}" type="datetimeFigureOut">
              <a:rPr lang="en-US" smtClean="0"/>
              <a:t>5/23/19</a:t>
            </a:fld>
            <a:endParaRPr lang="en-US"/>
          </a:p>
        </p:txBody>
      </p:sp>
      <p:sp>
        <p:nvSpPr>
          <p:cNvPr id="5" name="Footer Placeholder 4">
            <a:extLst>
              <a:ext uri="{FF2B5EF4-FFF2-40B4-BE49-F238E27FC236}">
                <a16:creationId xmlns:a16="http://schemas.microsoft.com/office/drawing/2014/main" id="{6181D58C-83A1-CB4B-AC63-F96BE23C02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CD75A8-26A2-9244-AEC9-EF85857AB3F0}"/>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1715270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BA9FB-CF34-A24F-8A27-64115CD7BA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2B55201-8D68-5445-ABE7-155DDDCFD4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2A5895C-677A-5546-963E-5A47871378FC}"/>
              </a:ext>
            </a:extLst>
          </p:cNvPr>
          <p:cNvSpPr>
            <a:spLocks noGrp="1"/>
          </p:cNvSpPr>
          <p:nvPr>
            <p:ph type="dt" sz="half" idx="10"/>
          </p:nvPr>
        </p:nvSpPr>
        <p:spPr/>
        <p:txBody>
          <a:bodyPr/>
          <a:lstStyle/>
          <a:p>
            <a:fld id="{82E567D2-7060-994A-AB19-89C8F14907AA}" type="datetimeFigureOut">
              <a:rPr lang="en-US" smtClean="0"/>
              <a:t>5/23/19</a:t>
            </a:fld>
            <a:endParaRPr lang="en-US"/>
          </a:p>
        </p:txBody>
      </p:sp>
      <p:sp>
        <p:nvSpPr>
          <p:cNvPr id="5" name="Footer Placeholder 4">
            <a:extLst>
              <a:ext uri="{FF2B5EF4-FFF2-40B4-BE49-F238E27FC236}">
                <a16:creationId xmlns:a16="http://schemas.microsoft.com/office/drawing/2014/main" id="{786E7BEF-AF2E-4F42-A049-5D9DE32F59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71B4C8-0397-8541-BF92-CB53FB7E83DA}"/>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2523617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22697-4B12-7D4B-A0CA-01EABFDB74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A6D50E-59B1-234C-9AF1-1087820120C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766DA5D-4A64-8441-9D87-73A238EFB6F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A5AE67-CC47-4645-92C8-2E683650E857}"/>
              </a:ext>
            </a:extLst>
          </p:cNvPr>
          <p:cNvSpPr>
            <a:spLocks noGrp="1"/>
          </p:cNvSpPr>
          <p:nvPr>
            <p:ph type="dt" sz="half" idx="10"/>
          </p:nvPr>
        </p:nvSpPr>
        <p:spPr/>
        <p:txBody>
          <a:bodyPr/>
          <a:lstStyle/>
          <a:p>
            <a:fld id="{82E567D2-7060-994A-AB19-89C8F14907AA}" type="datetimeFigureOut">
              <a:rPr lang="en-US" smtClean="0"/>
              <a:t>5/23/19</a:t>
            </a:fld>
            <a:endParaRPr lang="en-US"/>
          </a:p>
        </p:txBody>
      </p:sp>
      <p:sp>
        <p:nvSpPr>
          <p:cNvPr id="6" name="Footer Placeholder 5">
            <a:extLst>
              <a:ext uri="{FF2B5EF4-FFF2-40B4-BE49-F238E27FC236}">
                <a16:creationId xmlns:a16="http://schemas.microsoft.com/office/drawing/2014/main" id="{6BFFB634-7916-CE47-99DA-E52A8852DF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BBA02E-F690-C647-94D1-281A42023420}"/>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2287125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AA90D-0DCE-4D41-94B0-BD1DF5E0363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F3E1B4A-DC5B-6B48-9BB9-A0E398486E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004FACC-8DC6-6542-B352-0C354AAC6CB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9643B9-1743-7D4F-BF1B-5A2BFDD6B6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8DA9298-311C-1A4D-95D1-5F77A7955B8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559C20-CA77-1B4D-87F4-8600F57C36A8}"/>
              </a:ext>
            </a:extLst>
          </p:cNvPr>
          <p:cNvSpPr>
            <a:spLocks noGrp="1"/>
          </p:cNvSpPr>
          <p:nvPr>
            <p:ph type="dt" sz="half" idx="10"/>
          </p:nvPr>
        </p:nvSpPr>
        <p:spPr/>
        <p:txBody>
          <a:bodyPr/>
          <a:lstStyle/>
          <a:p>
            <a:fld id="{82E567D2-7060-994A-AB19-89C8F14907AA}" type="datetimeFigureOut">
              <a:rPr lang="en-US" smtClean="0"/>
              <a:t>5/23/19</a:t>
            </a:fld>
            <a:endParaRPr lang="en-US"/>
          </a:p>
        </p:txBody>
      </p:sp>
      <p:sp>
        <p:nvSpPr>
          <p:cNvPr id="8" name="Footer Placeholder 7">
            <a:extLst>
              <a:ext uri="{FF2B5EF4-FFF2-40B4-BE49-F238E27FC236}">
                <a16:creationId xmlns:a16="http://schemas.microsoft.com/office/drawing/2014/main" id="{F2CDA226-99B1-8D42-B33F-2390E594A1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FC61A6-A524-C745-93FD-230D98D033F3}"/>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4027835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8926A-B03C-844E-B0F5-DC1F4F33EA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F0388E-DBBE-CA4F-AF04-1424D119D69C}"/>
              </a:ext>
            </a:extLst>
          </p:cNvPr>
          <p:cNvSpPr>
            <a:spLocks noGrp="1"/>
          </p:cNvSpPr>
          <p:nvPr>
            <p:ph type="dt" sz="half" idx="10"/>
          </p:nvPr>
        </p:nvSpPr>
        <p:spPr/>
        <p:txBody>
          <a:bodyPr/>
          <a:lstStyle/>
          <a:p>
            <a:fld id="{82E567D2-7060-994A-AB19-89C8F14907AA}" type="datetimeFigureOut">
              <a:rPr lang="en-US" smtClean="0"/>
              <a:t>5/23/19</a:t>
            </a:fld>
            <a:endParaRPr lang="en-US"/>
          </a:p>
        </p:txBody>
      </p:sp>
      <p:sp>
        <p:nvSpPr>
          <p:cNvPr id="4" name="Footer Placeholder 3">
            <a:extLst>
              <a:ext uri="{FF2B5EF4-FFF2-40B4-BE49-F238E27FC236}">
                <a16:creationId xmlns:a16="http://schemas.microsoft.com/office/drawing/2014/main" id="{D5D3B551-5E16-8D4F-9E6A-ABF17695CE2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5BBCE8-2AB0-3C4E-8122-0A62D13332F9}"/>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2592540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95D17C-7008-054C-9889-8A06FBFF3126}"/>
              </a:ext>
            </a:extLst>
          </p:cNvPr>
          <p:cNvSpPr>
            <a:spLocks noGrp="1"/>
          </p:cNvSpPr>
          <p:nvPr>
            <p:ph type="dt" sz="half" idx="10"/>
          </p:nvPr>
        </p:nvSpPr>
        <p:spPr/>
        <p:txBody>
          <a:bodyPr/>
          <a:lstStyle/>
          <a:p>
            <a:fld id="{82E567D2-7060-994A-AB19-89C8F14907AA}" type="datetimeFigureOut">
              <a:rPr lang="en-US" smtClean="0"/>
              <a:t>5/23/19</a:t>
            </a:fld>
            <a:endParaRPr lang="en-US"/>
          </a:p>
        </p:txBody>
      </p:sp>
      <p:sp>
        <p:nvSpPr>
          <p:cNvPr id="3" name="Footer Placeholder 2">
            <a:extLst>
              <a:ext uri="{FF2B5EF4-FFF2-40B4-BE49-F238E27FC236}">
                <a16:creationId xmlns:a16="http://schemas.microsoft.com/office/drawing/2014/main" id="{58FDED37-E5F3-3D48-96CF-C566FFDDB2B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91BB6F-B0CF-2E49-A083-45EB149679A5}"/>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4095156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55866-104B-9147-B58C-E96CBB222F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8BB92C-78A2-984D-8DAB-C26060BC59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B506E9-C7BC-AF43-901E-88D57646BC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59F6D71-1A9F-6E48-9C73-DC50E5B50F02}"/>
              </a:ext>
            </a:extLst>
          </p:cNvPr>
          <p:cNvSpPr>
            <a:spLocks noGrp="1"/>
          </p:cNvSpPr>
          <p:nvPr>
            <p:ph type="dt" sz="half" idx="10"/>
          </p:nvPr>
        </p:nvSpPr>
        <p:spPr/>
        <p:txBody>
          <a:bodyPr/>
          <a:lstStyle/>
          <a:p>
            <a:fld id="{82E567D2-7060-994A-AB19-89C8F14907AA}" type="datetimeFigureOut">
              <a:rPr lang="en-US" smtClean="0"/>
              <a:t>5/23/19</a:t>
            </a:fld>
            <a:endParaRPr lang="en-US"/>
          </a:p>
        </p:txBody>
      </p:sp>
      <p:sp>
        <p:nvSpPr>
          <p:cNvPr id="6" name="Footer Placeholder 5">
            <a:extLst>
              <a:ext uri="{FF2B5EF4-FFF2-40B4-BE49-F238E27FC236}">
                <a16:creationId xmlns:a16="http://schemas.microsoft.com/office/drawing/2014/main" id="{186F79C4-1335-754B-9D15-9639FE288C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E662EE-F32F-BB45-95AB-C2AD8D76CF40}"/>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2812475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A1A18-C81E-4448-9CE9-F144B96C88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FF3D4B-B9B0-6249-934B-9791A56DBD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77F63E-2F46-F44E-8BF7-A79B56B308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C13A66D-891A-BA48-A65E-1DA4568E518A}"/>
              </a:ext>
            </a:extLst>
          </p:cNvPr>
          <p:cNvSpPr>
            <a:spLocks noGrp="1"/>
          </p:cNvSpPr>
          <p:nvPr>
            <p:ph type="dt" sz="half" idx="10"/>
          </p:nvPr>
        </p:nvSpPr>
        <p:spPr/>
        <p:txBody>
          <a:bodyPr/>
          <a:lstStyle/>
          <a:p>
            <a:fld id="{82E567D2-7060-994A-AB19-89C8F14907AA}" type="datetimeFigureOut">
              <a:rPr lang="en-US" smtClean="0"/>
              <a:t>5/23/19</a:t>
            </a:fld>
            <a:endParaRPr lang="en-US"/>
          </a:p>
        </p:txBody>
      </p:sp>
      <p:sp>
        <p:nvSpPr>
          <p:cNvPr id="6" name="Footer Placeholder 5">
            <a:extLst>
              <a:ext uri="{FF2B5EF4-FFF2-40B4-BE49-F238E27FC236}">
                <a16:creationId xmlns:a16="http://schemas.microsoft.com/office/drawing/2014/main" id="{3F4860EC-4F8D-714B-AB4C-4B19A65AFF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95C59A-D101-6E4D-81AC-98005BABEC84}"/>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4034129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343083-9CD8-E745-92C3-12A504415D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066306-ADFC-4A4D-A774-AB67C70810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82BF1C-0A63-2944-98FE-D0C9757E0F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E567D2-7060-994A-AB19-89C8F14907AA}" type="datetimeFigureOut">
              <a:rPr lang="en-US" smtClean="0"/>
              <a:t>5/23/19</a:t>
            </a:fld>
            <a:endParaRPr lang="en-US"/>
          </a:p>
        </p:txBody>
      </p:sp>
      <p:sp>
        <p:nvSpPr>
          <p:cNvPr id="5" name="Footer Placeholder 4">
            <a:extLst>
              <a:ext uri="{FF2B5EF4-FFF2-40B4-BE49-F238E27FC236}">
                <a16:creationId xmlns:a16="http://schemas.microsoft.com/office/drawing/2014/main" id="{E623A778-088D-B849-86FE-8041302A32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B0BC7E-45BD-C341-A1D9-6131A5D2BF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33251A-A083-AD4B-98D0-01EC816B6D9B}" type="slidenum">
              <a:rPr lang="en-US" smtClean="0"/>
              <a:t>‹#›</a:t>
            </a:fld>
            <a:endParaRPr lang="en-US"/>
          </a:p>
        </p:txBody>
      </p:sp>
    </p:spTree>
    <p:extLst>
      <p:ext uri="{BB962C8B-B14F-4D97-AF65-F5344CB8AC3E}">
        <p14:creationId xmlns:p14="http://schemas.microsoft.com/office/powerpoint/2010/main" val="4266096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lasssizematters.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infohub.nyced.org/reports-and-policies/government/intergovernmental-affairs/class-size-report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classsizematters.org/sign-up-for-our-newsletter/" TargetMode="External"/><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 Id="rId4" Type="http://schemas.openxmlformats.org/officeDocument/2006/relationships/hyperlink" Target="mailto:info@classsizematters.or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99992-BDCB-6741-978E-D46B31C1DB1B}"/>
              </a:ext>
            </a:extLst>
          </p:cNvPr>
          <p:cNvSpPr>
            <a:spLocks noGrp="1"/>
          </p:cNvSpPr>
          <p:nvPr>
            <p:ph type="ctrTitle"/>
          </p:nvPr>
        </p:nvSpPr>
        <p:spPr>
          <a:xfrm>
            <a:off x="1481137" y="2140504"/>
            <a:ext cx="9144000" cy="2387600"/>
          </a:xfrm>
        </p:spPr>
        <p:txBody>
          <a:bodyPr>
            <a:normAutofit fontScale="90000"/>
          </a:bodyPr>
          <a:lstStyle/>
          <a:p>
            <a:r>
              <a:rPr lang="en-US" dirty="0"/>
              <a:t>Class size and overcrowding trends</a:t>
            </a:r>
            <a:br>
              <a:rPr lang="en-US" dirty="0"/>
            </a:br>
            <a:r>
              <a:rPr lang="en-US" sz="5300" i="1" dirty="0"/>
              <a:t>Citywide and District 6 data</a:t>
            </a:r>
            <a:br>
              <a:rPr lang="en-US" i="1" dirty="0"/>
            </a:br>
            <a:endParaRPr lang="en-US" dirty="0"/>
          </a:p>
        </p:txBody>
      </p:sp>
      <p:sp>
        <p:nvSpPr>
          <p:cNvPr id="3" name="Subtitle 2">
            <a:extLst>
              <a:ext uri="{FF2B5EF4-FFF2-40B4-BE49-F238E27FC236}">
                <a16:creationId xmlns:a16="http://schemas.microsoft.com/office/drawing/2014/main" id="{D0F467F2-78E4-EF49-90E5-91DB3A3F5597}"/>
              </a:ext>
            </a:extLst>
          </p:cNvPr>
          <p:cNvSpPr>
            <a:spLocks noGrp="1"/>
          </p:cNvSpPr>
          <p:nvPr>
            <p:ph type="subTitle" idx="1"/>
          </p:nvPr>
        </p:nvSpPr>
        <p:spPr>
          <a:xfrm>
            <a:off x="866775" y="4190999"/>
            <a:ext cx="10372725" cy="2098675"/>
          </a:xfrm>
        </p:spPr>
        <p:txBody>
          <a:bodyPr>
            <a:noAutofit/>
          </a:bodyPr>
          <a:lstStyle/>
          <a:p>
            <a:pPr algn="l"/>
            <a:r>
              <a:rPr lang="en-US" sz="3200" dirty="0"/>
              <a:t>Leonie </a:t>
            </a:r>
            <a:r>
              <a:rPr lang="en-US" sz="3200" dirty="0" err="1"/>
              <a:t>Haimson</a:t>
            </a:r>
            <a:endParaRPr lang="en-US" sz="3200" dirty="0"/>
          </a:p>
          <a:p>
            <a:pPr algn="l"/>
            <a:r>
              <a:rPr lang="en-US" sz="3200" dirty="0"/>
              <a:t>Class Size Matters</a:t>
            </a:r>
          </a:p>
          <a:p>
            <a:pPr algn="l"/>
            <a:r>
              <a:rPr lang="en-US" sz="3200" dirty="0">
                <a:hlinkClick r:id="rId2"/>
              </a:rPr>
              <a:t>www.classsizematters.org</a:t>
            </a:r>
            <a:endParaRPr lang="en-US" sz="3200" dirty="0"/>
          </a:p>
          <a:p>
            <a:pPr algn="l"/>
            <a:r>
              <a:rPr lang="en-US" sz="3200" dirty="0"/>
              <a:t>12.3.18</a:t>
            </a:r>
          </a:p>
        </p:txBody>
      </p:sp>
    </p:spTree>
    <p:extLst>
      <p:ext uri="{BB962C8B-B14F-4D97-AF65-F5344CB8AC3E}">
        <p14:creationId xmlns:p14="http://schemas.microsoft.com/office/powerpoint/2010/main" val="1633780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85AA8-0A3E-4A4A-9F30-B8A4D897AE8C}"/>
              </a:ext>
            </a:extLst>
          </p:cNvPr>
          <p:cNvSpPr>
            <a:spLocks noGrp="1"/>
          </p:cNvSpPr>
          <p:nvPr>
            <p:ph type="title"/>
          </p:nvPr>
        </p:nvSpPr>
        <p:spPr>
          <a:xfrm>
            <a:off x="1066800" y="431281"/>
            <a:ext cx="10515600" cy="1325563"/>
          </a:xfrm>
        </p:spPr>
        <p:txBody>
          <a:bodyPr>
            <a:normAutofit fontScale="90000"/>
          </a:bodyPr>
          <a:lstStyle/>
          <a:p>
            <a:pPr algn="ctr"/>
            <a:r>
              <a:rPr lang="en-US" sz="4000" dirty="0"/>
              <a:t>Citywide at least 336,165 students are in very large classes of 30 or more in fall 2018</a:t>
            </a:r>
            <a:br>
              <a:rPr lang="en-US" dirty="0"/>
            </a:br>
            <a:r>
              <a:rPr lang="en-US" sz="2200" b="1" i="1" dirty="0"/>
              <a:t>14% of K-3 students, 36% of 4</a:t>
            </a:r>
            <a:r>
              <a:rPr lang="en-US" sz="2200" b="1" i="1" baseline="30000" dirty="0"/>
              <a:t>th</a:t>
            </a:r>
            <a:r>
              <a:rPr lang="en-US" sz="2200" b="1" i="1" dirty="0"/>
              <a:t>-8</a:t>
            </a:r>
            <a:r>
              <a:rPr lang="en-US" sz="2200" b="1" i="1" baseline="30000" dirty="0"/>
              <a:t>th</a:t>
            </a:r>
            <a:r>
              <a:rPr lang="en-US" sz="2200" b="1" i="1" dirty="0"/>
              <a:t> gr students &amp; 57% of all HS students)</a:t>
            </a:r>
            <a:br>
              <a:rPr lang="en-US" i="1" dirty="0"/>
            </a:br>
            <a:endParaRPr lang="en-US" i="1" dirty="0"/>
          </a:p>
        </p:txBody>
      </p:sp>
      <p:graphicFrame>
        <p:nvGraphicFramePr>
          <p:cNvPr id="8" name="Chart 7">
            <a:extLst>
              <a:ext uri="{FF2B5EF4-FFF2-40B4-BE49-F238E27FC236}">
                <a16:creationId xmlns:a16="http://schemas.microsoft.com/office/drawing/2014/main" id="{EE55DB21-0068-B74D-8F4C-DF3790270B7D}"/>
              </a:ext>
            </a:extLst>
          </p:cNvPr>
          <p:cNvGraphicFramePr>
            <a:graphicFrameLocks/>
          </p:cNvGraphicFramePr>
          <p:nvPr>
            <p:extLst>
              <p:ext uri="{D42A27DB-BD31-4B8C-83A1-F6EECF244321}">
                <p14:modId xmlns:p14="http://schemas.microsoft.com/office/powerpoint/2010/main" val="1139799567"/>
              </p:ext>
            </p:extLst>
          </p:nvPr>
        </p:nvGraphicFramePr>
        <p:xfrm>
          <a:off x="1066800" y="1557338"/>
          <a:ext cx="9671050" cy="50579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0266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533F3-17AD-49BA-87DA-E4AE3A58D7B1}"/>
              </a:ext>
            </a:extLst>
          </p:cNvPr>
          <p:cNvSpPr>
            <a:spLocks noGrp="1"/>
          </p:cNvSpPr>
          <p:nvPr>
            <p:ph type="title"/>
          </p:nvPr>
        </p:nvSpPr>
        <p:spPr>
          <a:xfrm>
            <a:off x="838200" y="365125"/>
            <a:ext cx="10515600" cy="1325563"/>
          </a:xfrm>
        </p:spPr>
        <p:txBody>
          <a:bodyPr/>
          <a:lstStyle/>
          <a:p>
            <a:r>
              <a:rPr lang="en-US"/>
              <a:t>Percent students in classes of 30 or more </a:t>
            </a:r>
            <a:endParaRPr lang="en-US" dirty="0"/>
          </a:p>
        </p:txBody>
      </p:sp>
      <p:graphicFrame>
        <p:nvGraphicFramePr>
          <p:cNvPr id="4" name="Chart 3">
            <a:extLst>
              <a:ext uri="{FF2B5EF4-FFF2-40B4-BE49-F238E27FC236}">
                <a16:creationId xmlns:a16="http://schemas.microsoft.com/office/drawing/2014/main" id="{47D28D24-8410-4D61-8E78-CAC8E624BD22}"/>
              </a:ext>
            </a:extLst>
          </p:cNvPr>
          <p:cNvGraphicFramePr>
            <a:graphicFrameLocks/>
          </p:cNvGraphicFramePr>
          <p:nvPr>
            <p:extLst>
              <p:ext uri="{D42A27DB-BD31-4B8C-83A1-F6EECF244321}">
                <p14:modId xmlns:p14="http://schemas.microsoft.com/office/powerpoint/2010/main" val="2007193270"/>
              </p:ext>
            </p:extLst>
          </p:nvPr>
        </p:nvGraphicFramePr>
        <p:xfrm>
          <a:off x="576262" y="540993"/>
          <a:ext cx="11039476" cy="59518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63294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6A165-D609-7042-A694-5D86538009B0}"/>
              </a:ext>
            </a:extLst>
          </p:cNvPr>
          <p:cNvSpPr>
            <a:spLocks noGrp="1"/>
          </p:cNvSpPr>
          <p:nvPr>
            <p:ph type="title"/>
          </p:nvPr>
        </p:nvSpPr>
        <p:spPr>
          <a:xfrm>
            <a:off x="967409" y="249215"/>
            <a:ext cx="10515600" cy="1325563"/>
          </a:xfrm>
        </p:spPr>
        <p:txBody>
          <a:bodyPr>
            <a:noAutofit/>
          </a:bodyPr>
          <a:lstStyle/>
          <a:p>
            <a:pPr algn="ctr"/>
            <a:r>
              <a:rPr lang="en-US" sz="3600" dirty="0"/>
              <a:t>The number of Kindergarten students in classes of 25 or more citywide has increased by more than 53% </a:t>
            </a:r>
            <a:br>
              <a:rPr lang="en-US" sz="3600" dirty="0"/>
            </a:br>
            <a:r>
              <a:rPr lang="en-US" sz="3600" dirty="0"/>
              <a:t>(5,893 students) since 2007</a:t>
            </a:r>
          </a:p>
        </p:txBody>
      </p:sp>
      <p:graphicFrame>
        <p:nvGraphicFramePr>
          <p:cNvPr id="4" name="Chart 3">
            <a:extLst>
              <a:ext uri="{FF2B5EF4-FFF2-40B4-BE49-F238E27FC236}">
                <a16:creationId xmlns:a16="http://schemas.microsoft.com/office/drawing/2014/main" id="{9B4C4412-29C5-104E-95DD-65DAC08C222B}"/>
              </a:ext>
            </a:extLst>
          </p:cNvPr>
          <p:cNvGraphicFramePr>
            <a:graphicFrameLocks/>
          </p:cNvGraphicFramePr>
          <p:nvPr>
            <p:extLst>
              <p:ext uri="{D42A27DB-BD31-4B8C-83A1-F6EECF244321}">
                <p14:modId xmlns:p14="http://schemas.microsoft.com/office/powerpoint/2010/main" val="3016928729"/>
              </p:ext>
            </p:extLst>
          </p:nvPr>
        </p:nvGraphicFramePr>
        <p:xfrm>
          <a:off x="967409" y="1795525"/>
          <a:ext cx="10515600" cy="46456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47274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D652A-3034-FC4A-A0E1-3BEAF21D235C}"/>
              </a:ext>
            </a:extLst>
          </p:cNvPr>
          <p:cNvSpPr>
            <a:spLocks noGrp="1"/>
          </p:cNvSpPr>
          <p:nvPr>
            <p:ph type="title"/>
          </p:nvPr>
        </p:nvSpPr>
        <p:spPr>
          <a:xfrm>
            <a:off x="1200149" y="171163"/>
            <a:ext cx="10515600" cy="1325563"/>
          </a:xfrm>
        </p:spPr>
        <p:txBody>
          <a:bodyPr/>
          <a:lstStyle/>
          <a:p>
            <a:r>
              <a:rPr lang="en-US" dirty="0"/>
              <a:t>Number of 1</a:t>
            </a:r>
            <a:r>
              <a:rPr lang="en-US" baseline="30000" dirty="0"/>
              <a:t>st</a:t>
            </a:r>
            <a:r>
              <a:rPr lang="en-US" dirty="0"/>
              <a:t> - 3</a:t>
            </a:r>
            <a:r>
              <a:rPr lang="en-US" baseline="30000" dirty="0"/>
              <a:t>rd</a:t>
            </a:r>
            <a:r>
              <a:rPr lang="en-US" dirty="0"/>
              <a:t> graders  in classes of 30 or more has grown by nearly 3000%</a:t>
            </a:r>
          </a:p>
        </p:txBody>
      </p:sp>
      <p:graphicFrame>
        <p:nvGraphicFramePr>
          <p:cNvPr id="5" name="Chart 4">
            <a:extLst>
              <a:ext uri="{FF2B5EF4-FFF2-40B4-BE49-F238E27FC236}">
                <a16:creationId xmlns:a16="http://schemas.microsoft.com/office/drawing/2014/main" id="{3F347D8A-2961-C14D-96BB-86679780772D}"/>
              </a:ext>
            </a:extLst>
          </p:cNvPr>
          <p:cNvGraphicFramePr>
            <a:graphicFrameLocks/>
          </p:cNvGraphicFramePr>
          <p:nvPr>
            <p:extLst>
              <p:ext uri="{D42A27DB-BD31-4B8C-83A1-F6EECF244321}">
                <p14:modId xmlns:p14="http://schemas.microsoft.com/office/powerpoint/2010/main" val="680699006"/>
              </p:ext>
            </p:extLst>
          </p:nvPr>
        </p:nvGraphicFramePr>
        <p:xfrm>
          <a:off x="2085109" y="1496726"/>
          <a:ext cx="8021781" cy="50070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39819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F1BE8-4B77-9448-B487-594BE5A24CC7}"/>
              </a:ext>
            </a:extLst>
          </p:cNvPr>
          <p:cNvSpPr>
            <a:spLocks noGrp="1"/>
          </p:cNvSpPr>
          <p:nvPr>
            <p:ph type="title"/>
          </p:nvPr>
        </p:nvSpPr>
        <p:spPr>
          <a:xfrm>
            <a:off x="1019463" y="269875"/>
            <a:ext cx="10515600" cy="1325563"/>
          </a:xfrm>
        </p:spPr>
        <p:txBody>
          <a:bodyPr>
            <a:normAutofit/>
          </a:bodyPr>
          <a:lstStyle/>
          <a:p>
            <a:pPr algn="ctr"/>
            <a:r>
              <a:rPr lang="en-US" dirty="0"/>
              <a:t>Number of 4th-8th graders in classes of 30 or more has grown by 40%</a:t>
            </a:r>
          </a:p>
        </p:txBody>
      </p:sp>
      <p:graphicFrame>
        <p:nvGraphicFramePr>
          <p:cNvPr id="4" name="Chart 3">
            <a:extLst>
              <a:ext uri="{FF2B5EF4-FFF2-40B4-BE49-F238E27FC236}">
                <a16:creationId xmlns:a16="http://schemas.microsoft.com/office/drawing/2014/main" id="{E10B1A8E-66D5-B24A-B718-2663574170A7}"/>
              </a:ext>
            </a:extLst>
          </p:cNvPr>
          <p:cNvGraphicFramePr>
            <a:graphicFrameLocks/>
          </p:cNvGraphicFramePr>
          <p:nvPr>
            <p:extLst>
              <p:ext uri="{D42A27DB-BD31-4B8C-83A1-F6EECF244321}">
                <p14:modId xmlns:p14="http://schemas.microsoft.com/office/powerpoint/2010/main" val="3720372388"/>
              </p:ext>
            </p:extLst>
          </p:nvPr>
        </p:nvGraphicFramePr>
        <p:xfrm>
          <a:off x="1800513" y="1724226"/>
          <a:ext cx="8953500" cy="49481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8252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574DB-57D9-3644-96E7-3C009B7BEF5F}"/>
              </a:ext>
            </a:extLst>
          </p:cNvPr>
          <p:cNvSpPr>
            <a:spLocks noGrp="1"/>
          </p:cNvSpPr>
          <p:nvPr>
            <p:ph type="title"/>
          </p:nvPr>
        </p:nvSpPr>
        <p:spPr>
          <a:xfrm>
            <a:off x="602771" y="298623"/>
            <a:ext cx="10515600" cy="1325563"/>
          </a:xfrm>
        </p:spPr>
        <p:txBody>
          <a:bodyPr>
            <a:normAutofit fontScale="90000"/>
          </a:bodyPr>
          <a:lstStyle/>
          <a:p>
            <a:r>
              <a:rPr lang="en-US" sz="3600" dirty="0"/>
              <a:t>Every year since 2014, DOE has promised SED that they would focus their C4E class size efforts on Renewal schools</a:t>
            </a:r>
          </a:p>
        </p:txBody>
      </p:sp>
      <p:sp>
        <p:nvSpPr>
          <p:cNvPr id="3" name="Content Placeholder 2">
            <a:extLst>
              <a:ext uri="{FF2B5EF4-FFF2-40B4-BE49-F238E27FC236}">
                <a16:creationId xmlns:a16="http://schemas.microsoft.com/office/drawing/2014/main" id="{24A0ECEC-6D9F-D443-9AAD-D616E3032E82}"/>
              </a:ext>
            </a:extLst>
          </p:cNvPr>
          <p:cNvSpPr>
            <a:spLocks noGrp="1"/>
          </p:cNvSpPr>
          <p:nvPr>
            <p:ph idx="1"/>
          </p:nvPr>
        </p:nvSpPr>
        <p:spPr>
          <a:xfrm>
            <a:off x="602771" y="1488497"/>
            <a:ext cx="10986457" cy="5128433"/>
          </a:xfrm>
        </p:spPr>
        <p:txBody>
          <a:bodyPr>
            <a:normAutofit fontScale="25000" lnSpcReduction="20000"/>
          </a:bodyPr>
          <a:lstStyle/>
          <a:p>
            <a:r>
              <a:rPr lang="en-US" sz="9600" dirty="0"/>
              <a:t>Yet, </a:t>
            </a:r>
            <a:r>
              <a:rPr lang="en-US" sz="9600" b="1" dirty="0"/>
              <a:t>none</a:t>
            </a:r>
            <a:r>
              <a:rPr lang="en-US" sz="9600" dirty="0"/>
              <a:t> of the fifty remaining Renewal schools capped class sizes this fall at C4E goals of 20 in K-3, 23 in grades 4</a:t>
            </a:r>
            <a:r>
              <a:rPr lang="en-US" sz="9600" baseline="30000" dirty="0"/>
              <a:t>th</a:t>
            </a:r>
            <a:r>
              <a:rPr lang="en-US" sz="9600" dirty="0"/>
              <a:t>-8</a:t>
            </a:r>
            <a:r>
              <a:rPr lang="en-US" sz="9600" baseline="30000" dirty="0"/>
              <a:t>th</a:t>
            </a:r>
            <a:r>
              <a:rPr lang="en-US" sz="9600" dirty="0"/>
              <a:t>, and 25 in HS core classes</a:t>
            </a:r>
          </a:p>
          <a:p>
            <a:endParaRPr lang="en-US" sz="9600" dirty="0"/>
          </a:p>
          <a:p>
            <a:r>
              <a:rPr lang="en-US" sz="9600" dirty="0"/>
              <a:t>In 2018, nearly three quarters </a:t>
            </a:r>
            <a:r>
              <a:rPr lang="en-US" sz="9600" b="1" dirty="0"/>
              <a:t>(74%) </a:t>
            </a:r>
            <a:r>
              <a:rPr lang="en-US" sz="9600" dirty="0"/>
              <a:t>Renewal schools have maximum class sizes of 30 or more.</a:t>
            </a:r>
          </a:p>
          <a:p>
            <a:pPr marL="0" indent="0">
              <a:buNone/>
            </a:pPr>
            <a:endParaRPr lang="en-US" sz="9600" dirty="0"/>
          </a:p>
          <a:p>
            <a:r>
              <a:rPr lang="en-US" sz="9600" dirty="0"/>
              <a:t>Between November 2014 to November 2018, </a:t>
            </a:r>
            <a:r>
              <a:rPr lang="en-US" sz="9600" b="1" dirty="0"/>
              <a:t>36% did not </a:t>
            </a:r>
            <a:r>
              <a:rPr lang="en-US" sz="9600" dirty="0"/>
              <a:t>reduce class size by even a fraction of a student.</a:t>
            </a:r>
          </a:p>
          <a:p>
            <a:pPr marL="0" indent="0">
              <a:buNone/>
            </a:pPr>
            <a:endParaRPr lang="en-US" sz="9600" dirty="0"/>
          </a:p>
          <a:p>
            <a:r>
              <a:rPr lang="en-US" sz="9600" dirty="0"/>
              <a:t>Over that same period, fewer than half (</a:t>
            </a:r>
            <a:r>
              <a:rPr lang="en-US" sz="9600" b="1" dirty="0"/>
              <a:t>48%) </a:t>
            </a:r>
            <a:r>
              <a:rPr lang="en-US" sz="9600" dirty="0"/>
              <a:t>decreased average class size by one student of more. </a:t>
            </a:r>
          </a:p>
          <a:p>
            <a:endParaRPr lang="en-US" sz="9600" dirty="0"/>
          </a:p>
          <a:p>
            <a:r>
              <a:rPr lang="en-US" sz="9600" dirty="0"/>
              <a:t>Our analysis showed that those Renewal schools that did offer small classes were far more likely to have improved student outcomes, as measured by DOE’s  impact score on the performance dashboard.</a:t>
            </a:r>
          </a:p>
          <a:p>
            <a:endParaRPr lang="en-US" sz="4500" dirty="0"/>
          </a:p>
          <a:p>
            <a:endParaRPr lang="en-US" sz="4500" dirty="0"/>
          </a:p>
          <a:p>
            <a:endParaRPr lang="en-US" dirty="0"/>
          </a:p>
          <a:p>
            <a:endParaRPr lang="en-US" dirty="0"/>
          </a:p>
        </p:txBody>
      </p:sp>
    </p:spTree>
    <p:extLst>
      <p:ext uri="{BB962C8B-B14F-4D97-AF65-F5344CB8AC3E}">
        <p14:creationId xmlns:p14="http://schemas.microsoft.com/office/powerpoint/2010/main" val="300924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FF277-1DB7-AC44-992D-B2EFEB7F15CF}"/>
              </a:ext>
            </a:extLst>
          </p:cNvPr>
          <p:cNvSpPr>
            <a:spLocks noGrp="1"/>
          </p:cNvSpPr>
          <p:nvPr>
            <p:ph type="title"/>
          </p:nvPr>
        </p:nvSpPr>
        <p:spPr>
          <a:xfrm>
            <a:off x="838200" y="166255"/>
            <a:ext cx="10515600" cy="975793"/>
          </a:xfrm>
        </p:spPr>
        <p:txBody>
          <a:bodyPr/>
          <a:lstStyle/>
          <a:p>
            <a:r>
              <a:rPr lang="en-US" dirty="0"/>
              <a:t>Scope of School overcrowding is enormous</a:t>
            </a:r>
          </a:p>
        </p:txBody>
      </p:sp>
      <p:sp>
        <p:nvSpPr>
          <p:cNvPr id="3" name="Content Placeholder 2">
            <a:extLst>
              <a:ext uri="{FF2B5EF4-FFF2-40B4-BE49-F238E27FC236}">
                <a16:creationId xmlns:a16="http://schemas.microsoft.com/office/drawing/2014/main" id="{844FD8E0-966B-8D49-B583-B279A260EF54}"/>
              </a:ext>
            </a:extLst>
          </p:cNvPr>
          <p:cNvSpPr>
            <a:spLocks noGrp="1"/>
          </p:cNvSpPr>
          <p:nvPr>
            <p:ph idx="1"/>
          </p:nvPr>
        </p:nvSpPr>
        <p:spPr>
          <a:xfrm>
            <a:off x="721821" y="1142047"/>
            <a:ext cx="11182003" cy="5341879"/>
          </a:xfrm>
        </p:spPr>
        <p:txBody>
          <a:bodyPr>
            <a:normAutofit fontScale="32500" lnSpcReduction="20000"/>
          </a:bodyPr>
          <a:lstStyle/>
          <a:p>
            <a:pPr>
              <a:lnSpc>
                <a:spcPct val="120000"/>
              </a:lnSpc>
            </a:pPr>
            <a:r>
              <a:rPr lang="en-US" sz="7400" dirty="0"/>
              <a:t>43% NYC schools were overcrowded last year according to DOE data</a:t>
            </a:r>
          </a:p>
          <a:p>
            <a:pPr>
              <a:lnSpc>
                <a:spcPct val="120000"/>
              </a:lnSpc>
            </a:pPr>
            <a:endParaRPr lang="en-US" sz="7400" dirty="0"/>
          </a:p>
          <a:p>
            <a:pPr>
              <a:lnSpc>
                <a:spcPct val="120000"/>
              </a:lnSpc>
            </a:pPr>
            <a:r>
              <a:rPr lang="en-US" sz="7400" dirty="0"/>
              <a:t>About 575,000 students (56% of total) were enrolled in overcrowded schools</a:t>
            </a:r>
          </a:p>
          <a:p>
            <a:pPr>
              <a:lnSpc>
                <a:spcPct val="120000"/>
              </a:lnSpc>
            </a:pPr>
            <a:endParaRPr lang="en-US" sz="7400" dirty="0"/>
          </a:p>
          <a:p>
            <a:pPr>
              <a:lnSpc>
                <a:spcPct val="120000"/>
              </a:lnSpc>
            </a:pPr>
            <a:r>
              <a:rPr lang="en-US" sz="7400" dirty="0"/>
              <a:t>About 350,000  (68% of total) elementary students enrolled in overcrowded schools</a:t>
            </a:r>
          </a:p>
          <a:p>
            <a:pPr>
              <a:lnSpc>
                <a:spcPct val="120000"/>
              </a:lnSpc>
            </a:pPr>
            <a:endParaRPr lang="en-US" sz="7400" dirty="0"/>
          </a:p>
          <a:p>
            <a:pPr>
              <a:lnSpc>
                <a:spcPct val="120000"/>
              </a:lnSpc>
            </a:pPr>
            <a:r>
              <a:rPr lang="en-US" sz="7400" dirty="0"/>
              <a:t>About 50,000 (33% of total) middle school students enrolled in overcrowded schools  </a:t>
            </a:r>
          </a:p>
          <a:p>
            <a:pPr>
              <a:lnSpc>
                <a:spcPct val="120000"/>
              </a:lnSpc>
            </a:pPr>
            <a:endParaRPr lang="en-US" sz="7400" dirty="0"/>
          </a:p>
          <a:p>
            <a:pPr>
              <a:lnSpc>
                <a:spcPct val="120000"/>
              </a:lnSpc>
            </a:pPr>
            <a:r>
              <a:rPr lang="en-US" sz="7400" dirty="0"/>
              <a:t>About 175,000 (49% of total) HS students enrolled in overcrowded schools</a:t>
            </a:r>
          </a:p>
          <a:p>
            <a:pPr marL="0" indent="0">
              <a:lnSpc>
                <a:spcPct val="120000"/>
              </a:lnSpc>
              <a:buNone/>
            </a:pPr>
            <a:br>
              <a:rPr lang="en-US" sz="7400" dirty="0"/>
            </a:br>
            <a:r>
              <a:rPr lang="en-US" sz="7400" i="1" dirty="0"/>
              <a:t>Data source: Schools at or above 100% according to SCA “Blue Book” 2016-2017</a:t>
            </a:r>
          </a:p>
          <a:p>
            <a:endParaRPr lang="en-US" sz="1400" dirty="0"/>
          </a:p>
        </p:txBody>
      </p:sp>
    </p:spTree>
    <p:extLst>
      <p:ext uri="{BB962C8B-B14F-4D97-AF65-F5344CB8AC3E}">
        <p14:creationId xmlns:p14="http://schemas.microsoft.com/office/powerpoint/2010/main" val="87130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09901-3168-9A4B-8961-990803C9D156}"/>
              </a:ext>
            </a:extLst>
          </p:cNvPr>
          <p:cNvSpPr>
            <a:spLocks noGrp="1"/>
          </p:cNvSpPr>
          <p:nvPr>
            <p:ph type="title"/>
          </p:nvPr>
        </p:nvSpPr>
        <p:spPr>
          <a:xfrm>
            <a:off x="838200" y="133005"/>
            <a:ext cx="10515600" cy="864524"/>
          </a:xfrm>
        </p:spPr>
        <p:txBody>
          <a:bodyPr/>
          <a:lstStyle/>
          <a:p>
            <a:r>
              <a:rPr lang="en-US" dirty="0"/>
              <a:t>Why are our schools overcrowded?</a:t>
            </a:r>
          </a:p>
        </p:txBody>
      </p:sp>
      <p:sp>
        <p:nvSpPr>
          <p:cNvPr id="3" name="Content Placeholder 2">
            <a:extLst>
              <a:ext uri="{FF2B5EF4-FFF2-40B4-BE49-F238E27FC236}">
                <a16:creationId xmlns:a16="http://schemas.microsoft.com/office/drawing/2014/main" id="{B5C84421-A606-A042-AA9E-DE61B5FD063C}"/>
              </a:ext>
            </a:extLst>
          </p:cNvPr>
          <p:cNvSpPr>
            <a:spLocks noGrp="1"/>
          </p:cNvSpPr>
          <p:nvPr>
            <p:ph idx="1"/>
          </p:nvPr>
        </p:nvSpPr>
        <p:spPr>
          <a:xfrm>
            <a:off x="654627" y="1177233"/>
            <a:ext cx="10882745" cy="5090564"/>
          </a:xfrm>
        </p:spPr>
        <p:txBody>
          <a:bodyPr>
            <a:normAutofit fontScale="85000" lnSpcReduction="20000"/>
          </a:bodyPr>
          <a:lstStyle/>
          <a:p>
            <a:r>
              <a:rPr lang="en-US" sz="3400" dirty="0"/>
              <a:t>Bloomberg claimed to have created 100,000 new seats between 2004 and 2013</a:t>
            </a:r>
          </a:p>
          <a:p>
            <a:endParaRPr lang="en-US" sz="3400" dirty="0"/>
          </a:p>
          <a:p>
            <a:r>
              <a:rPr lang="en-US" sz="3400" dirty="0"/>
              <a:t>Yet only 45,000 new NET seats created if seat loss taken into account </a:t>
            </a:r>
          </a:p>
          <a:p>
            <a:endParaRPr lang="en-US" sz="3400" dirty="0"/>
          </a:p>
          <a:p>
            <a:r>
              <a:rPr lang="en-US" sz="3400" dirty="0"/>
              <a:t>About 55,000 seats were lost due to lapsed leases, elimination of TCUs (trailers), annexes, and mini- buildings </a:t>
            </a:r>
          </a:p>
          <a:p>
            <a:endParaRPr lang="en-US" sz="3400" dirty="0"/>
          </a:p>
          <a:p>
            <a:r>
              <a:rPr lang="en-US" sz="3400" dirty="0"/>
              <a:t>Also, enrollment grew fast especially at the elementary school level</a:t>
            </a:r>
          </a:p>
          <a:p>
            <a:endParaRPr lang="en-US" sz="3400" dirty="0"/>
          </a:p>
          <a:p>
            <a:r>
              <a:rPr lang="en-US" sz="3400" i="1" dirty="0"/>
              <a:t>Analysis available in our Seat Loss report, available online at </a:t>
            </a:r>
            <a:r>
              <a:rPr lang="en-US" sz="3400" i="1" dirty="0">
                <a:hlinkClick r:id="rId2"/>
              </a:rPr>
              <a:t>www.classsizematters.org</a:t>
            </a:r>
            <a:r>
              <a:rPr lang="en-US" sz="3400" i="1" dirty="0"/>
              <a:t>  </a:t>
            </a:r>
          </a:p>
          <a:p>
            <a:endParaRPr lang="en-US" dirty="0"/>
          </a:p>
        </p:txBody>
      </p:sp>
    </p:spTree>
    <p:extLst>
      <p:ext uri="{BB962C8B-B14F-4D97-AF65-F5344CB8AC3E}">
        <p14:creationId xmlns:p14="http://schemas.microsoft.com/office/powerpoint/2010/main" val="12593216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86893-507E-6B44-AA7B-E8962B8F6099}"/>
              </a:ext>
            </a:extLst>
          </p:cNvPr>
          <p:cNvSpPr>
            <a:spLocks noGrp="1"/>
          </p:cNvSpPr>
          <p:nvPr>
            <p:ph type="title"/>
          </p:nvPr>
        </p:nvSpPr>
        <p:spPr>
          <a:xfrm>
            <a:off x="838200" y="281998"/>
            <a:ext cx="10515600" cy="1325563"/>
          </a:xfrm>
        </p:spPr>
        <p:txBody>
          <a:bodyPr/>
          <a:lstStyle/>
          <a:p>
            <a:r>
              <a:rPr lang="en-US" dirty="0"/>
              <a:t>New proposed five-year Capital Plan</a:t>
            </a:r>
          </a:p>
        </p:txBody>
      </p:sp>
      <p:sp>
        <p:nvSpPr>
          <p:cNvPr id="3" name="Content Placeholder 2">
            <a:extLst>
              <a:ext uri="{FF2B5EF4-FFF2-40B4-BE49-F238E27FC236}">
                <a16:creationId xmlns:a16="http://schemas.microsoft.com/office/drawing/2014/main" id="{FC5792D3-5193-2241-B19C-5E9B3D0E6F38}"/>
              </a:ext>
            </a:extLst>
          </p:cNvPr>
          <p:cNvSpPr>
            <a:spLocks noGrp="1"/>
          </p:cNvSpPr>
          <p:nvPr>
            <p:ph idx="1"/>
          </p:nvPr>
        </p:nvSpPr>
        <p:spPr>
          <a:xfrm>
            <a:off x="838200" y="1253600"/>
            <a:ext cx="11093244" cy="5027549"/>
          </a:xfrm>
        </p:spPr>
        <p:txBody>
          <a:bodyPr>
            <a:normAutofit fontScale="25000" lnSpcReduction="20000"/>
          </a:bodyPr>
          <a:lstStyle/>
          <a:p>
            <a:endParaRPr lang="en-US" sz="6400" b="1" dirty="0"/>
          </a:p>
          <a:p>
            <a:r>
              <a:rPr lang="en-US" sz="9600" b="1" dirty="0"/>
              <a:t>56,917 Seats funded </a:t>
            </a:r>
            <a:r>
              <a:rPr lang="en-US" sz="9600" dirty="0"/>
              <a:t>in new proposed 2020-2024 Capital Plan proposed in Nov. 2018 compared to 44,628 in current five year plan 2014-2019 (1600 for design only)</a:t>
            </a:r>
          </a:p>
          <a:p>
            <a:pPr lvl="1"/>
            <a:endParaRPr lang="en-US" sz="9600" b="1" dirty="0"/>
          </a:p>
          <a:p>
            <a:pPr lvl="1"/>
            <a:r>
              <a:rPr lang="en-US" sz="9600" dirty="0"/>
              <a:t>But</a:t>
            </a:r>
            <a:r>
              <a:rPr lang="en-US" sz="9600" b="1" dirty="0"/>
              <a:t> </a:t>
            </a:r>
            <a:r>
              <a:rPr lang="en-US" sz="9600" dirty="0"/>
              <a:t>nearly half or 23,284 seats are rolled over from current  Capital Plan (</a:t>
            </a:r>
            <a:r>
              <a:rPr lang="en-US" sz="9600" b="1" dirty="0"/>
              <a:t>33,633  </a:t>
            </a:r>
            <a:r>
              <a:rPr lang="en-US" sz="9600" dirty="0"/>
              <a:t>new seats)</a:t>
            </a:r>
          </a:p>
          <a:p>
            <a:endParaRPr lang="en-US" sz="9600" dirty="0"/>
          </a:p>
          <a:p>
            <a:pPr lvl="1"/>
            <a:r>
              <a:rPr lang="en-US" sz="9200" dirty="0"/>
              <a:t>Funds about</a:t>
            </a:r>
            <a:r>
              <a:rPr lang="en-US" sz="9200" b="1" dirty="0"/>
              <a:t> 69% seats </a:t>
            </a:r>
            <a:r>
              <a:rPr lang="en-US" sz="9200" dirty="0"/>
              <a:t>necessary according to Nov. 2017 DOE identified seats need</a:t>
            </a:r>
          </a:p>
          <a:p>
            <a:pPr marL="457200" lvl="1" indent="0">
              <a:buNone/>
            </a:pPr>
            <a:endParaRPr lang="en-US" sz="7200" dirty="0"/>
          </a:p>
          <a:p>
            <a:r>
              <a:rPr lang="en-US" sz="11200" dirty="0"/>
              <a:t>Large variation across districts in the number and percent of seats funded compared to DOE’s estimate of need. </a:t>
            </a:r>
          </a:p>
          <a:p>
            <a:endParaRPr lang="en-US" sz="11200" dirty="0"/>
          </a:p>
          <a:p>
            <a:r>
              <a:rPr lang="en-US" sz="11200" dirty="0"/>
              <a:t>Brooklyn now most underfunded borough according to percent of unmet need for seats; Queens in total number of unfunded seats. </a:t>
            </a:r>
          </a:p>
          <a:p>
            <a:pPr marL="0" indent="0">
              <a:buNone/>
            </a:pPr>
            <a:endParaRPr lang="en-US" sz="11200" dirty="0"/>
          </a:p>
          <a:p>
            <a:pPr marL="0" indent="0">
              <a:buNone/>
            </a:pPr>
            <a:r>
              <a:rPr lang="en-US" sz="8000" dirty="0"/>
              <a:t>Source: 2020-2024 Capital Plan, Proposed November 2018</a:t>
            </a:r>
          </a:p>
          <a:p>
            <a:endParaRPr lang="en-US" sz="3600"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053895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1F139-CD5C-FA49-A706-F3117AFF6D12}"/>
              </a:ext>
            </a:extLst>
          </p:cNvPr>
          <p:cNvSpPr>
            <a:spLocks noGrp="1"/>
          </p:cNvSpPr>
          <p:nvPr>
            <p:ph type="title"/>
          </p:nvPr>
        </p:nvSpPr>
        <p:spPr>
          <a:xfrm>
            <a:off x="202861" y="767575"/>
            <a:ext cx="12222222" cy="630919"/>
          </a:xfrm>
        </p:spPr>
        <p:txBody>
          <a:bodyPr>
            <a:normAutofit fontScale="90000"/>
          </a:bodyPr>
          <a:lstStyle/>
          <a:p>
            <a:pPr algn="ctr"/>
            <a:r>
              <a:rPr lang="en-US" sz="4000" dirty="0"/>
              <a:t>69% K-8 seats funded citywide compared to DOE Nov. 2017 Identified need</a:t>
            </a:r>
            <a:r>
              <a:rPr lang="en-US" dirty="0"/>
              <a:t>. </a:t>
            </a:r>
            <a:br>
              <a:rPr lang="en-US" dirty="0"/>
            </a:br>
            <a:r>
              <a:rPr lang="en-US" sz="3100" i="1" dirty="0"/>
              <a:t>DOE says no need for seats in D6</a:t>
            </a:r>
            <a:br>
              <a:rPr lang="en-US" b="1" dirty="0"/>
            </a:br>
            <a:br>
              <a:rPr lang="en-US" sz="1800" b="1" dirty="0"/>
            </a:br>
            <a:r>
              <a:rPr lang="en-US" sz="2000" dirty="0"/>
              <a:t>Data: Nov 2018 capital plan</a:t>
            </a:r>
            <a:endParaRPr lang="en-US" sz="1800" dirty="0"/>
          </a:p>
        </p:txBody>
      </p:sp>
      <p:graphicFrame>
        <p:nvGraphicFramePr>
          <p:cNvPr id="4" name="Chart 3">
            <a:extLst>
              <a:ext uri="{FF2B5EF4-FFF2-40B4-BE49-F238E27FC236}">
                <a16:creationId xmlns:a16="http://schemas.microsoft.com/office/drawing/2014/main" id="{FA2BB234-D8A8-1845-A541-DEA005F7CF76}"/>
              </a:ext>
            </a:extLst>
          </p:cNvPr>
          <p:cNvGraphicFramePr>
            <a:graphicFrameLocks/>
          </p:cNvGraphicFramePr>
          <p:nvPr>
            <p:extLst>
              <p:ext uri="{D42A27DB-BD31-4B8C-83A1-F6EECF244321}">
                <p14:modId xmlns:p14="http://schemas.microsoft.com/office/powerpoint/2010/main" val="3621864807"/>
              </p:ext>
            </p:extLst>
          </p:nvPr>
        </p:nvGraphicFramePr>
        <p:xfrm>
          <a:off x="202861" y="1552575"/>
          <a:ext cx="11805487" cy="54381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72189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4C939-352D-BB49-B4CB-49D872113B1C}"/>
              </a:ext>
            </a:extLst>
          </p:cNvPr>
          <p:cNvSpPr>
            <a:spLocks noGrp="1"/>
          </p:cNvSpPr>
          <p:nvPr>
            <p:ph type="title"/>
          </p:nvPr>
        </p:nvSpPr>
        <p:spPr/>
        <p:txBody>
          <a:bodyPr/>
          <a:lstStyle/>
          <a:p>
            <a:r>
              <a:rPr lang="en-US" dirty="0"/>
              <a:t>DOE released class sizes for NYC public schools on November 15, 2018.</a:t>
            </a:r>
          </a:p>
        </p:txBody>
      </p:sp>
      <p:sp>
        <p:nvSpPr>
          <p:cNvPr id="3" name="Content Placeholder 2">
            <a:extLst>
              <a:ext uri="{FF2B5EF4-FFF2-40B4-BE49-F238E27FC236}">
                <a16:creationId xmlns:a16="http://schemas.microsoft.com/office/drawing/2014/main" id="{BA1FDAA5-3E8A-0841-9AE1-CDF361EDFFD0}"/>
              </a:ext>
            </a:extLst>
          </p:cNvPr>
          <p:cNvSpPr>
            <a:spLocks noGrp="1"/>
          </p:cNvSpPr>
          <p:nvPr>
            <p:ph idx="1"/>
          </p:nvPr>
        </p:nvSpPr>
        <p:spPr>
          <a:xfrm>
            <a:off x="838199" y="1690688"/>
            <a:ext cx="10768781" cy="4828099"/>
          </a:xfrm>
        </p:spPr>
        <p:txBody>
          <a:bodyPr>
            <a:normAutofit fontScale="92500" lnSpcReduction="10000"/>
          </a:bodyPr>
          <a:lstStyle/>
          <a:p>
            <a:r>
              <a:rPr lang="en-US" sz="2400" dirty="0"/>
              <a:t>Citywide, District and class sizes by school as of October 31, 2018 posted by here: </a:t>
            </a:r>
            <a:r>
              <a:rPr lang="en-US" sz="2400" dirty="0">
                <a:hlinkClick r:id="rId2"/>
              </a:rPr>
              <a:t>https://infohub.nyced.org/reports-and-policies/government/intergovernmental-affairs/class-size-reports </a:t>
            </a:r>
            <a:endParaRPr lang="en-US" sz="2400" dirty="0"/>
          </a:p>
          <a:p>
            <a:pPr marL="0" indent="0">
              <a:buNone/>
            </a:pPr>
            <a:endParaRPr lang="en-US" sz="2400" dirty="0"/>
          </a:p>
          <a:p>
            <a:r>
              <a:rPr lang="en-US" sz="2400" dirty="0"/>
              <a:t>What slides do not show: the Contracts for Excellence law passed in 2007 obligated NYC to reduce class size in all grades &amp; DOE submitted plan approved by state to lower class sizes to no more than 20 on average in K-3; 23 on average in 4</a:t>
            </a:r>
            <a:r>
              <a:rPr lang="en-US" sz="2400" baseline="30000" dirty="0"/>
              <a:t>th</a:t>
            </a:r>
            <a:r>
              <a:rPr lang="en-US" sz="2400" dirty="0"/>
              <a:t>-8</a:t>
            </a:r>
            <a:r>
              <a:rPr lang="en-US" sz="2400" baseline="30000" dirty="0"/>
              <a:t>th</a:t>
            </a:r>
            <a:r>
              <a:rPr lang="en-US" sz="2400" dirty="0"/>
              <a:t> and 25 in HS. </a:t>
            </a:r>
          </a:p>
          <a:p>
            <a:endParaRPr lang="en-US" sz="2400" dirty="0"/>
          </a:p>
          <a:p>
            <a:r>
              <a:rPr lang="en-US" sz="2400" dirty="0"/>
              <a:t>Yet class sizes increased substantially since then.  Last year we along with 9 NYC parents filed a lawsuit vs State and City on this issue.</a:t>
            </a:r>
          </a:p>
          <a:p>
            <a:endParaRPr lang="en-US" sz="2400" dirty="0"/>
          </a:p>
          <a:p>
            <a:r>
              <a:rPr lang="en-US" sz="2400" dirty="0"/>
              <a:t>Judge Henry </a:t>
            </a:r>
            <a:r>
              <a:rPr lang="en-US" sz="2400" dirty="0" err="1"/>
              <a:t>Zwack</a:t>
            </a:r>
            <a:r>
              <a:rPr lang="en-US" sz="2400" dirty="0"/>
              <a:t> held that  DOE didn’t violate the C4E law by allowing class sizes to increase, but his decision didn’t touch on any of the facts or allegations in the case and we are going to appeal that decision.</a:t>
            </a:r>
          </a:p>
          <a:p>
            <a:endParaRPr lang="en-US" dirty="0"/>
          </a:p>
        </p:txBody>
      </p:sp>
    </p:spTree>
    <p:extLst>
      <p:ext uri="{BB962C8B-B14F-4D97-AF65-F5344CB8AC3E}">
        <p14:creationId xmlns:p14="http://schemas.microsoft.com/office/powerpoint/2010/main" val="40945037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819D7-2660-754C-A871-AB655A8D6301}"/>
              </a:ext>
            </a:extLst>
          </p:cNvPr>
          <p:cNvSpPr>
            <a:spLocks noGrp="1"/>
          </p:cNvSpPr>
          <p:nvPr>
            <p:ph type="title"/>
          </p:nvPr>
        </p:nvSpPr>
        <p:spPr/>
        <p:txBody>
          <a:bodyPr>
            <a:normAutofit/>
          </a:bodyPr>
          <a:lstStyle/>
          <a:p>
            <a:r>
              <a:rPr lang="en-US" dirty="0"/>
              <a:t>Yet District 6 is still an overcrowded district </a:t>
            </a:r>
            <a:br>
              <a:rPr lang="en-US" dirty="0"/>
            </a:br>
            <a:endParaRPr lang="en-US" sz="3100" dirty="0"/>
          </a:p>
        </p:txBody>
      </p:sp>
      <p:sp>
        <p:nvSpPr>
          <p:cNvPr id="3" name="Content Placeholder 2">
            <a:extLst>
              <a:ext uri="{FF2B5EF4-FFF2-40B4-BE49-F238E27FC236}">
                <a16:creationId xmlns:a16="http://schemas.microsoft.com/office/drawing/2014/main" id="{2BE4E8F0-9F37-2D4C-9FB8-45486C3923B4}"/>
              </a:ext>
            </a:extLst>
          </p:cNvPr>
          <p:cNvSpPr>
            <a:spLocks noGrp="1"/>
          </p:cNvSpPr>
          <p:nvPr>
            <p:ph idx="1"/>
          </p:nvPr>
        </p:nvSpPr>
        <p:spPr>
          <a:xfrm>
            <a:off x="838200" y="1400175"/>
            <a:ext cx="11146971" cy="5306653"/>
          </a:xfrm>
        </p:spPr>
        <p:txBody>
          <a:bodyPr>
            <a:normAutofit fontScale="70000" lnSpcReduction="20000"/>
          </a:bodyPr>
          <a:lstStyle/>
          <a:p>
            <a:pPr>
              <a:lnSpc>
                <a:spcPct val="120000"/>
              </a:lnSpc>
              <a:spcBef>
                <a:spcPts val="0"/>
              </a:spcBef>
            </a:pPr>
            <a:r>
              <a:rPr lang="en-US" sz="3200" dirty="0"/>
              <a:t>District 6 Elementary Schools AVERAGE 106% overcapacity.</a:t>
            </a:r>
          </a:p>
          <a:p>
            <a:pPr marL="0" indent="0">
              <a:lnSpc>
                <a:spcPct val="120000"/>
              </a:lnSpc>
              <a:spcBef>
                <a:spcPts val="0"/>
              </a:spcBef>
              <a:buNone/>
            </a:pPr>
            <a:endParaRPr lang="en-US" sz="3200" dirty="0"/>
          </a:p>
          <a:p>
            <a:pPr>
              <a:lnSpc>
                <a:spcPct val="120000"/>
              </a:lnSpc>
              <a:spcBef>
                <a:spcPts val="0"/>
              </a:spcBef>
            </a:pPr>
            <a:r>
              <a:rPr lang="en-US" sz="3200" dirty="0"/>
              <a:t>District 6 Middle Schools are at 78% capacity. </a:t>
            </a:r>
          </a:p>
          <a:p>
            <a:pPr>
              <a:lnSpc>
                <a:spcPct val="120000"/>
              </a:lnSpc>
              <a:spcBef>
                <a:spcPts val="0"/>
              </a:spcBef>
            </a:pPr>
            <a:endParaRPr lang="en-US" sz="3200" dirty="0"/>
          </a:p>
          <a:p>
            <a:pPr>
              <a:lnSpc>
                <a:spcPct val="120000"/>
              </a:lnSpc>
              <a:spcBef>
                <a:spcPts val="0"/>
              </a:spcBef>
            </a:pPr>
            <a:r>
              <a:rPr lang="en-US" sz="3200" dirty="0"/>
              <a:t>43% (17) of K-8 schools in District 6 are overcrowded (at or above 100% target utilization) with 7,113 students.</a:t>
            </a:r>
          </a:p>
          <a:p>
            <a:pPr>
              <a:lnSpc>
                <a:spcPct val="120000"/>
              </a:lnSpc>
              <a:spcBef>
                <a:spcPts val="0"/>
              </a:spcBef>
            </a:pPr>
            <a:endParaRPr lang="en-US" sz="3200" dirty="0"/>
          </a:p>
          <a:p>
            <a:pPr>
              <a:lnSpc>
                <a:spcPct val="120000"/>
              </a:lnSpc>
              <a:spcBef>
                <a:spcPts val="0"/>
              </a:spcBef>
            </a:pPr>
            <a:r>
              <a:rPr lang="en-US" sz="3200" dirty="0"/>
              <a:t>81 cluster rooms are missing from District 6 schools according to DOE’s utilization formula </a:t>
            </a:r>
          </a:p>
          <a:p>
            <a:pPr>
              <a:lnSpc>
                <a:spcPct val="120000"/>
              </a:lnSpc>
              <a:spcBef>
                <a:spcPts val="0"/>
              </a:spcBef>
            </a:pPr>
            <a:endParaRPr lang="en-US" sz="3200" dirty="0"/>
          </a:p>
          <a:p>
            <a:pPr>
              <a:lnSpc>
                <a:spcPct val="120000"/>
              </a:lnSpc>
              <a:spcBef>
                <a:spcPts val="0"/>
              </a:spcBef>
            </a:pPr>
            <a:r>
              <a:rPr lang="en-US" sz="3200" dirty="0"/>
              <a:t>DOE school capacity formula is not aligned to smaller classes in grades 4-12 &amp; would tend to push class sizes even higher in these grades </a:t>
            </a:r>
          </a:p>
          <a:p>
            <a:pPr>
              <a:lnSpc>
                <a:spcPct val="120000"/>
              </a:lnSpc>
              <a:spcBef>
                <a:spcPts val="0"/>
              </a:spcBef>
            </a:pPr>
            <a:endParaRPr lang="en-US" sz="3200" dirty="0"/>
          </a:p>
          <a:p>
            <a:pPr>
              <a:lnSpc>
                <a:spcPct val="120000"/>
              </a:lnSpc>
              <a:spcBef>
                <a:spcPts val="0"/>
              </a:spcBef>
            </a:pPr>
            <a:r>
              <a:rPr lang="en-US" sz="3200" i="1" dirty="0"/>
              <a:t>Data source: 2016-2017 Blue Book. </a:t>
            </a:r>
          </a:p>
          <a:p>
            <a:endParaRPr lang="en-US" dirty="0"/>
          </a:p>
        </p:txBody>
      </p:sp>
    </p:spTree>
    <p:extLst>
      <p:ext uri="{BB962C8B-B14F-4D97-AF65-F5344CB8AC3E}">
        <p14:creationId xmlns:p14="http://schemas.microsoft.com/office/powerpoint/2010/main" val="17935900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32F93F9-0884-5F47-A778-6D9526A205BD}"/>
              </a:ext>
            </a:extLst>
          </p:cNvPr>
          <p:cNvSpPr>
            <a:spLocks noGrp="1"/>
          </p:cNvSpPr>
          <p:nvPr>
            <p:ph type="title"/>
          </p:nvPr>
        </p:nvSpPr>
        <p:spPr>
          <a:xfrm>
            <a:off x="1166585" y="488110"/>
            <a:ext cx="10515600" cy="1660818"/>
          </a:xfrm>
        </p:spPr>
        <p:txBody>
          <a:bodyPr>
            <a:normAutofit/>
          </a:bodyPr>
          <a:lstStyle/>
          <a:p>
            <a:pPr algn="ctr"/>
            <a:r>
              <a:rPr lang="en-US" dirty="0"/>
              <a:t> 17 Schools in District 6 at or over 100% -</a:t>
            </a:r>
            <a:br>
              <a:rPr lang="en-US" dirty="0"/>
            </a:br>
            <a:r>
              <a:rPr lang="en-US" sz="2400" dirty="0"/>
              <a:t>(Co-located Charters included)</a:t>
            </a:r>
            <a:br>
              <a:rPr lang="en-US" dirty="0"/>
            </a:br>
            <a:r>
              <a:rPr lang="en-US" sz="2400" dirty="0"/>
              <a:t>Data Source: 2016-2017 Blue Book  </a:t>
            </a:r>
          </a:p>
        </p:txBody>
      </p:sp>
      <p:graphicFrame>
        <p:nvGraphicFramePr>
          <p:cNvPr id="6" name="Chart 5">
            <a:extLst>
              <a:ext uri="{FF2B5EF4-FFF2-40B4-BE49-F238E27FC236}">
                <a16:creationId xmlns:a16="http://schemas.microsoft.com/office/drawing/2014/main" id="{D0751D6B-5D94-A54F-9B64-01E46646EEA6}"/>
              </a:ext>
            </a:extLst>
          </p:cNvPr>
          <p:cNvGraphicFramePr>
            <a:graphicFrameLocks/>
          </p:cNvGraphicFramePr>
          <p:nvPr>
            <p:extLst>
              <p:ext uri="{D42A27DB-BD31-4B8C-83A1-F6EECF244321}">
                <p14:modId xmlns:p14="http://schemas.microsoft.com/office/powerpoint/2010/main" val="1333502642"/>
              </p:ext>
            </p:extLst>
          </p:nvPr>
        </p:nvGraphicFramePr>
        <p:xfrm>
          <a:off x="156697" y="2148928"/>
          <a:ext cx="11815169" cy="44108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779271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867EC-6B1B-8347-B9D6-A4F42CF2EA58}"/>
              </a:ext>
            </a:extLst>
          </p:cNvPr>
          <p:cNvSpPr>
            <a:spLocks noGrp="1"/>
          </p:cNvSpPr>
          <p:nvPr>
            <p:ph type="title"/>
          </p:nvPr>
        </p:nvSpPr>
        <p:spPr/>
        <p:txBody>
          <a:bodyPr/>
          <a:lstStyle/>
          <a:p>
            <a:r>
              <a:rPr lang="en-US" dirty="0"/>
              <a:t>Problems with the housing starts &amp; CEQR formula used to project enrollment </a:t>
            </a:r>
          </a:p>
        </p:txBody>
      </p:sp>
      <p:sp>
        <p:nvSpPr>
          <p:cNvPr id="3" name="Content Placeholder 2">
            <a:extLst>
              <a:ext uri="{FF2B5EF4-FFF2-40B4-BE49-F238E27FC236}">
                <a16:creationId xmlns:a16="http://schemas.microsoft.com/office/drawing/2014/main" id="{B23EAFFE-27CB-114E-8EEE-E60270DF5965}"/>
              </a:ext>
            </a:extLst>
          </p:cNvPr>
          <p:cNvSpPr>
            <a:spLocks noGrp="1"/>
          </p:cNvSpPr>
          <p:nvPr>
            <p:ph idx="1"/>
          </p:nvPr>
        </p:nvSpPr>
        <p:spPr>
          <a:xfrm>
            <a:off x="838199" y="1690688"/>
            <a:ext cx="11198629" cy="5025995"/>
          </a:xfrm>
        </p:spPr>
        <p:txBody>
          <a:bodyPr>
            <a:normAutofit fontScale="55000" lnSpcReduction="20000"/>
          </a:bodyPr>
          <a:lstStyle/>
          <a:p>
            <a:pPr>
              <a:lnSpc>
                <a:spcPct val="120000"/>
              </a:lnSpc>
            </a:pPr>
            <a:r>
              <a:rPr lang="en-US" sz="3400" dirty="0"/>
              <a:t>CEQR (</a:t>
            </a:r>
            <a:r>
              <a:rPr lang="en-US" sz="3400" i="1" dirty="0"/>
              <a:t>City Environmental Quality Review)</a:t>
            </a:r>
            <a:r>
              <a:rPr lang="en-US" sz="3400" dirty="0"/>
              <a:t> formula now disaggregated by district but not by sub-district or school zone.  Doesn’t include 3K students or co-located charter school students.</a:t>
            </a:r>
          </a:p>
          <a:p>
            <a:pPr>
              <a:lnSpc>
                <a:spcPct val="120000"/>
              </a:lnSpc>
            </a:pPr>
            <a:endParaRPr lang="en-US" sz="3400" dirty="0"/>
          </a:p>
          <a:p>
            <a:pPr>
              <a:lnSpc>
                <a:spcPct val="120000"/>
              </a:lnSpc>
            </a:pPr>
            <a:r>
              <a:rPr lang="en-US" sz="3400" dirty="0"/>
              <a:t>Uses new multiplier disaggregated by district &amp; based on more recent census data which increases the ratio for D6 from .12 to .16 for PK-5; and .04 to .06 for gr 6-8. </a:t>
            </a:r>
          </a:p>
          <a:p>
            <a:pPr>
              <a:lnSpc>
                <a:spcPct val="120000"/>
              </a:lnSpc>
            </a:pPr>
            <a:endParaRPr lang="en-US" sz="3400" dirty="0"/>
          </a:p>
          <a:p>
            <a:pPr>
              <a:lnSpc>
                <a:spcPct val="120000"/>
              </a:lnSpc>
            </a:pPr>
            <a:r>
              <a:rPr lang="en-US" sz="3400" dirty="0"/>
              <a:t>In 10 school districts, including D6, NO difference between housing start data for 5 </a:t>
            </a:r>
            <a:r>
              <a:rPr lang="en-US" sz="3400" dirty="0" err="1"/>
              <a:t>yr</a:t>
            </a:r>
            <a:r>
              <a:rPr lang="en-US" sz="3400" dirty="0"/>
              <a:t> and 10 </a:t>
            </a:r>
            <a:r>
              <a:rPr lang="en-US" sz="3400" dirty="0" err="1"/>
              <a:t>yr</a:t>
            </a:r>
            <a:r>
              <a:rPr lang="en-US" sz="3400" dirty="0"/>
              <a:t> projections.</a:t>
            </a:r>
          </a:p>
          <a:p>
            <a:pPr>
              <a:lnSpc>
                <a:spcPct val="120000"/>
              </a:lnSpc>
            </a:pPr>
            <a:endParaRPr lang="en-US" sz="3400" dirty="0"/>
          </a:p>
          <a:p>
            <a:pPr>
              <a:lnSpc>
                <a:spcPct val="120000"/>
              </a:lnSpc>
            </a:pPr>
            <a:r>
              <a:rPr lang="en-US" sz="3400" dirty="0"/>
              <a:t>Housing start data projects only 3,000 new housing units to be built in D6 between 2018-2024, which according to formula would  creating a need for 618 seats – but this is less than projected to be built via </a:t>
            </a:r>
            <a:r>
              <a:rPr lang="en-US" sz="3400" dirty="0" err="1"/>
              <a:t>Inwod</a:t>
            </a:r>
            <a:r>
              <a:rPr lang="en-US" sz="3400" dirty="0"/>
              <a:t> rezoning.</a:t>
            </a:r>
          </a:p>
          <a:p>
            <a:endParaRPr lang="en-US" sz="2000" i="1" dirty="0"/>
          </a:p>
          <a:p>
            <a:endParaRPr lang="en-US" sz="2000" i="1" dirty="0"/>
          </a:p>
          <a:p>
            <a:r>
              <a:rPr lang="en-US" sz="2000" i="1" dirty="0"/>
              <a:t>Data source: NYC SCA, Projected new Housing starts used in 2018-2027 Enrollment projections, 2020-2024 capital plan, October 2018</a:t>
            </a:r>
            <a:endParaRPr lang="en-US" dirty="0"/>
          </a:p>
        </p:txBody>
      </p:sp>
    </p:spTree>
    <p:extLst>
      <p:ext uri="{BB962C8B-B14F-4D97-AF65-F5344CB8AC3E}">
        <p14:creationId xmlns:p14="http://schemas.microsoft.com/office/powerpoint/2010/main" val="6895343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4280F-19F4-4A99-8C34-F969AC2E82BD}"/>
              </a:ext>
            </a:extLst>
          </p:cNvPr>
          <p:cNvSpPr>
            <a:spLocks noGrp="1"/>
          </p:cNvSpPr>
          <p:nvPr>
            <p:ph type="title"/>
          </p:nvPr>
        </p:nvSpPr>
        <p:spPr/>
        <p:txBody>
          <a:bodyPr/>
          <a:lstStyle/>
          <a:p>
            <a:r>
              <a:rPr lang="en-US" dirty="0"/>
              <a:t>Why no new seats needed in D6 according to DOE?</a:t>
            </a:r>
          </a:p>
        </p:txBody>
      </p:sp>
      <p:sp>
        <p:nvSpPr>
          <p:cNvPr id="3" name="Content Placeholder 2">
            <a:extLst>
              <a:ext uri="{FF2B5EF4-FFF2-40B4-BE49-F238E27FC236}">
                <a16:creationId xmlns:a16="http://schemas.microsoft.com/office/drawing/2014/main" id="{22684F64-EB05-4A70-8281-F9280D39138B}"/>
              </a:ext>
            </a:extLst>
          </p:cNvPr>
          <p:cNvSpPr>
            <a:spLocks noGrp="1"/>
          </p:cNvSpPr>
          <p:nvPr>
            <p:ph idx="1"/>
          </p:nvPr>
        </p:nvSpPr>
        <p:spPr>
          <a:xfrm>
            <a:off x="736979" y="1690688"/>
            <a:ext cx="10616821" cy="4486275"/>
          </a:xfrm>
        </p:spPr>
        <p:txBody>
          <a:bodyPr>
            <a:normAutofit fontScale="77500" lnSpcReduction="20000"/>
          </a:bodyPr>
          <a:lstStyle/>
          <a:p>
            <a:r>
              <a:rPr lang="en-US" dirty="0"/>
              <a:t>Declining  enrollment in ES and MS – most likely because of increased charter school enrollment. (Charter enrollment up 2,397 while public school enrollment decreased by 2,369 between 2010-2015)</a:t>
            </a:r>
          </a:p>
          <a:p>
            <a:endParaRPr lang="en-US" dirty="0"/>
          </a:p>
          <a:p>
            <a:r>
              <a:rPr lang="en-US" dirty="0"/>
              <a:t>We believe DOE averages ES and MS capacity for its ID seats needs assessment in the capital plan --  and MS are under-enrolled in general according to Blue Book utilization formula.</a:t>
            </a:r>
          </a:p>
          <a:p>
            <a:endParaRPr lang="en-US" dirty="0"/>
          </a:p>
          <a:p>
            <a:r>
              <a:rPr lang="en-US" dirty="0"/>
              <a:t>Doesn’t take Inwood rezoning into account. </a:t>
            </a:r>
          </a:p>
          <a:p>
            <a:endParaRPr lang="en-US" dirty="0"/>
          </a:p>
          <a:p>
            <a:r>
              <a:rPr lang="en-US" dirty="0"/>
              <a:t>Doesn’t take need for smaller classes into account.</a:t>
            </a:r>
          </a:p>
          <a:p>
            <a:endParaRPr lang="en-US" dirty="0"/>
          </a:p>
          <a:p>
            <a:r>
              <a:rPr lang="en-US" dirty="0"/>
              <a:t>Doesn’t take 3K seats into account – and D6 due to get 3K in 2019-2020 school year.</a:t>
            </a:r>
          </a:p>
          <a:p>
            <a:endParaRPr lang="en-US" dirty="0"/>
          </a:p>
          <a:p>
            <a:endParaRPr lang="en-US" dirty="0"/>
          </a:p>
        </p:txBody>
      </p:sp>
    </p:spTree>
    <p:extLst>
      <p:ext uri="{BB962C8B-B14F-4D97-AF65-F5344CB8AC3E}">
        <p14:creationId xmlns:p14="http://schemas.microsoft.com/office/powerpoint/2010/main" val="35264001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DDDFC-153F-481F-BE98-939DFCCB9392}"/>
              </a:ext>
            </a:extLst>
          </p:cNvPr>
          <p:cNvSpPr>
            <a:spLocks noGrp="1"/>
          </p:cNvSpPr>
          <p:nvPr>
            <p:ph type="title"/>
          </p:nvPr>
        </p:nvSpPr>
        <p:spPr/>
        <p:txBody>
          <a:bodyPr/>
          <a:lstStyle/>
          <a:p>
            <a:r>
              <a:rPr lang="en-US" dirty="0"/>
              <a:t>New Inwood rezoning </a:t>
            </a:r>
          </a:p>
        </p:txBody>
      </p:sp>
      <p:sp>
        <p:nvSpPr>
          <p:cNvPr id="3" name="Content Placeholder 2">
            <a:extLst>
              <a:ext uri="{FF2B5EF4-FFF2-40B4-BE49-F238E27FC236}">
                <a16:creationId xmlns:a16="http://schemas.microsoft.com/office/drawing/2014/main" id="{F5E6CB14-8B1B-44AB-9DF2-B33BC377643C}"/>
              </a:ext>
            </a:extLst>
          </p:cNvPr>
          <p:cNvSpPr>
            <a:spLocks noGrp="1"/>
          </p:cNvSpPr>
          <p:nvPr>
            <p:ph idx="1"/>
          </p:nvPr>
        </p:nvSpPr>
        <p:spPr>
          <a:xfrm>
            <a:off x="771525" y="1371600"/>
            <a:ext cx="10582275" cy="4805363"/>
          </a:xfrm>
        </p:spPr>
        <p:txBody>
          <a:bodyPr>
            <a:normAutofit fontScale="77500" lnSpcReduction="20000"/>
          </a:bodyPr>
          <a:lstStyle/>
          <a:p>
            <a:r>
              <a:rPr lang="en-US" dirty="0"/>
              <a:t>Inwood rezoning plans for </a:t>
            </a:r>
            <a:r>
              <a:rPr lang="en-US" u="sng" dirty="0"/>
              <a:t>4,397</a:t>
            </a:r>
            <a:r>
              <a:rPr lang="en-US" dirty="0"/>
              <a:t> additional units – &gt;3,OOO new units projected for entire district by 2024 in housing start data (Oct. 2018.)</a:t>
            </a:r>
          </a:p>
          <a:p>
            <a:endParaRPr lang="en-US" dirty="0"/>
          </a:p>
          <a:p>
            <a:r>
              <a:rPr lang="en-US" dirty="0"/>
              <a:t>Inwood EIS (</a:t>
            </a:r>
            <a:r>
              <a:rPr lang="en-US" dirty="0" err="1"/>
              <a:t>publ</a:t>
            </a:r>
            <a:r>
              <a:rPr lang="en-US" dirty="0"/>
              <a:t> June 2018) projects this would generate up to 528 more </a:t>
            </a:r>
            <a:r>
              <a:rPr lang="en-US" dirty="0" err="1"/>
              <a:t>elem</a:t>
            </a:r>
            <a:r>
              <a:rPr lang="en-US" dirty="0"/>
              <a:t> school students, 176 MS students for total of 704.</a:t>
            </a:r>
          </a:p>
          <a:p>
            <a:endParaRPr lang="en-US" dirty="0"/>
          </a:p>
          <a:p>
            <a:r>
              <a:rPr lang="en-US" dirty="0"/>
              <a:t> Yet using new multiplier this housing would project need for 660 new ES plus 264 MS seats for a total of nearly 924.</a:t>
            </a:r>
          </a:p>
          <a:p>
            <a:endParaRPr lang="en-US" u="heavy" dirty="0"/>
          </a:p>
          <a:p>
            <a:r>
              <a:rPr lang="en-US" dirty="0"/>
              <a:t> One of zoned schools for area to be developed P.S. 278 – Paula </a:t>
            </a:r>
            <a:r>
              <a:rPr lang="en-US" dirty="0" err="1"/>
              <a:t>Hedbavny</a:t>
            </a:r>
            <a:r>
              <a:rPr lang="en-US" dirty="0"/>
              <a:t> to serve projected development sites already at 139% utilization</a:t>
            </a:r>
          </a:p>
          <a:p>
            <a:endParaRPr lang="en-US" dirty="0"/>
          </a:p>
          <a:p>
            <a:r>
              <a:rPr lang="en-US" dirty="0"/>
              <a:t>But EIS says no need for new schools by averaging utilization across entire sub-district where elementary schools average 98.7%; &amp; assumes continued enrollment decline</a:t>
            </a:r>
          </a:p>
        </p:txBody>
      </p:sp>
    </p:spTree>
    <p:extLst>
      <p:ext uri="{BB962C8B-B14F-4D97-AF65-F5344CB8AC3E}">
        <p14:creationId xmlns:p14="http://schemas.microsoft.com/office/powerpoint/2010/main" val="12577611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75A39-5E90-4624-BEBC-AFD9EA34A24B}"/>
              </a:ext>
            </a:extLst>
          </p:cNvPr>
          <p:cNvSpPr>
            <a:spLocks noGrp="1"/>
          </p:cNvSpPr>
          <p:nvPr>
            <p:ph type="title"/>
          </p:nvPr>
        </p:nvSpPr>
        <p:spPr/>
        <p:txBody>
          <a:bodyPr/>
          <a:lstStyle/>
          <a:p>
            <a:r>
              <a:rPr lang="en-US" b="1" dirty="0"/>
              <a:t>Unified Inwood - </a:t>
            </a:r>
            <a:r>
              <a:rPr lang="en-US" dirty="0"/>
              <a:t>local community group wrote its own comments to EIS</a:t>
            </a:r>
          </a:p>
        </p:txBody>
      </p:sp>
      <p:sp>
        <p:nvSpPr>
          <p:cNvPr id="3" name="Content Placeholder 2">
            <a:extLst>
              <a:ext uri="{FF2B5EF4-FFF2-40B4-BE49-F238E27FC236}">
                <a16:creationId xmlns:a16="http://schemas.microsoft.com/office/drawing/2014/main" id="{8545B52D-E154-4137-8E08-991EDFDF74A8}"/>
              </a:ext>
            </a:extLst>
          </p:cNvPr>
          <p:cNvSpPr>
            <a:spLocks noGrp="1"/>
          </p:cNvSpPr>
          <p:nvPr>
            <p:ph idx="1"/>
          </p:nvPr>
        </p:nvSpPr>
        <p:spPr/>
        <p:txBody>
          <a:bodyPr>
            <a:normAutofit fontScale="92500" lnSpcReduction="20000"/>
          </a:bodyPr>
          <a:lstStyle/>
          <a:p>
            <a:r>
              <a:rPr lang="en-US" dirty="0"/>
              <a:t>“Currently , our District 6 schools are both overcrowded and underfunded. There is no capacity for expansion or growth or increase in density.. </a:t>
            </a:r>
            <a:r>
              <a:rPr lang="en-US" i="1" dirty="0"/>
              <a:t>Schools must be built first.” </a:t>
            </a:r>
          </a:p>
          <a:p>
            <a:endParaRPr lang="en-US" i="1" dirty="0"/>
          </a:p>
          <a:p>
            <a:r>
              <a:rPr lang="en-US" dirty="0"/>
              <a:t>EIS doesn’t take into account the no. of MS and HS students D6 “exports’ to other neighborhoods </a:t>
            </a:r>
          </a:p>
          <a:p>
            <a:endParaRPr lang="en-US" dirty="0"/>
          </a:p>
          <a:p>
            <a:r>
              <a:rPr lang="en-US" dirty="0"/>
              <a:t>DOE accounting of school space often includes cluster rooms as normal classroom space masking overcrowding.</a:t>
            </a:r>
          </a:p>
          <a:p>
            <a:endParaRPr lang="en-US" dirty="0"/>
          </a:p>
          <a:p>
            <a:r>
              <a:rPr lang="en-US" dirty="0"/>
              <a:t>Overcrowding is so severe in PS 314 that SETTS instruction for reading takes place in the landing space outside of the elevators. </a:t>
            </a:r>
          </a:p>
        </p:txBody>
      </p:sp>
    </p:spTree>
    <p:extLst>
      <p:ext uri="{BB962C8B-B14F-4D97-AF65-F5344CB8AC3E}">
        <p14:creationId xmlns:p14="http://schemas.microsoft.com/office/powerpoint/2010/main" val="36507293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FAE3E-80FC-BD4A-A93F-A01E759C3845}"/>
              </a:ext>
            </a:extLst>
          </p:cNvPr>
          <p:cNvSpPr>
            <a:spLocks noGrp="1"/>
          </p:cNvSpPr>
          <p:nvPr>
            <p:ph type="title"/>
          </p:nvPr>
        </p:nvSpPr>
        <p:spPr/>
        <p:txBody>
          <a:bodyPr/>
          <a:lstStyle/>
          <a:p>
            <a:r>
              <a:rPr lang="en-US" dirty="0"/>
              <a:t>Problems with school planning process </a:t>
            </a:r>
          </a:p>
        </p:txBody>
      </p:sp>
      <p:sp>
        <p:nvSpPr>
          <p:cNvPr id="3" name="Content Placeholder 2">
            <a:extLst>
              <a:ext uri="{FF2B5EF4-FFF2-40B4-BE49-F238E27FC236}">
                <a16:creationId xmlns:a16="http://schemas.microsoft.com/office/drawing/2014/main" id="{9E5D715B-FED9-E442-B333-62E97995B87B}"/>
              </a:ext>
            </a:extLst>
          </p:cNvPr>
          <p:cNvSpPr>
            <a:spLocks noGrp="1"/>
          </p:cNvSpPr>
          <p:nvPr>
            <p:ph idx="1"/>
          </p:nvPr>
        </p:nvSpPr>
        <p:spPr>
          <a:xfrm>
            <a:off x="752475" y="1392072"/>
            <a:ext cx="11085739" cy="5220999"/>
          </a:xfrm>
        </p:spPr>
        <p:txBody>
          <a:bodyPr>
            <a:normAutofit fontScale="47500" lnSpcReduction="20000"/>
          </a:bodyPr>
          <a:lstStyle/>
          <a:p>
            <a:pPr>
              <a:lnSpc>
                <a:spcPct val="120000"/>
              </a:lnSpc>
            </a:pPr>
            <a:r>
              <a:rPr lang="en-US" sz="4400" dirty="0"/>
              <a:t>Thresholds in city planning process very high –new project has to be projected to increase school overcrowding by at least 5% to even consider need for new school --even where schools are already overcrowded</a:t>
            </a:r>
          </a:p>
          <a:p>
            <a:pPr>
              <a:lnSpc>
                <a:spcPct val="120000"/>
              </a:lnSpc>
            </a:pPr>
            <a:endParaRPr lang="en-US" sz="4400" dirty="0"/>
          </a:p>
          <a:p>
            <a:pPr>
              <a:lnSpc>
                <a:spcPct val="120000"/>
              </a:lnSpc>
            </a:pPr>
            <a:r>
              <a:rPr lang="en-US" sz="4400" dirty="0"/>
              <a:t>Averages utilization and enrollment trends across an entire sub-district rather than school zone or neighborhood based.</a:t>
            </a:r>
          </a:p>
          <a:p>
            <a:pPr>
              <a:lnSpc>
                <a:spcPct val="120000"/>
              </a:lnSpc>
            </a:pPr>
            <a:endParaRPr lang="en-US" sz="4400" dirty="0"/>
          </a:p>
          <a:p>
            <a:r>
              <a:rPr lang="en-US" sz="4400" dirty="0"/>
              <a:t>Doesn’t take into account projected enrollment growth of charter schools co-located in DOE buildings or 3K expansion </a:t>
            </a:r>
          </a:p>
          <a:p>
            <a:endParaRPr lang="en-US" sz="4400" dirty="0"/>
          </a:p>
          <a:p>
            <a:r>
              <a:rPr lang="en-US" sz="4400" dirty="0"/>
              <a:t>Doesn’t take account of need for smaller classes. </a:t>
            </a:r>
          </a:p>
          <a:p>
            <a:endParaRPr lang="en-US" sz="4400" dirty="0"/>
          </a:p>
          <a:p>
            <a:r>
              <a:rPr lang="en-US" sz="4400" dirty="0"/>
              <a:t>Enrollment projections and needs assessments are non-transparent, often unreliable and impossible to replicate</a:t>
            </a:r>
          </a:p>
          <a:p>
            <a:endParaRPr lang="en-US" sz="4400" dirty="0"/>
          </a:p>
          <a:p>
            <a:endParaRPr lang="en-US" dirty="0"/>
          </a:p>
          <a:p>
            <a:endParaRPr lang="en-US" dirty="0"/>
          </a:p>
        </p:txBody>
      </p:sp>
    </p:spTree>
    <p:extLst>
      <p:ext uri="{BB962C8B-B14F-4D97-AF65-F5344CB8AC3E}">
        <p14:creationId xmlns:p14="http://schemas.microsoft.com/office/powerpoint/2010/main" val="2954026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77F20-A710-6B4E-A1C4-DDDEC1373FDA}"/>
              </a:ext>
            </a:extLst>
          </p:cNvPr>
          <p:cNvSpPr>
            <a:spLocks noGrp="1"/>
          </p:cNvSpPr>
          <p:nvPr>
            <p:ph type="title"/>
          </p:nvPr>
        </p:nvSpPr>
        <p:spPr/>
        <p:txBody>
          <a:bodyPr/>
          <a:lstStyle/>
          <a:p>
            <a:r>
              <a:rPr lang="en-US" dirty="0"/>
              <a:t>We need a new planning process for schools</a:t>
            </a:r>
          </a:p>
        </p:txBody>
      </p:sp>
      <p:sp>
        <p:nvSpPr>
          <p:cNvPr id="3" name="Content Placeholder 2">
            <a:extLst>
              <a:ext uri="{FF2B5EF4-FFF2-40B4-BE49-F238E27FC236}">
                <a16:creationId xmlns:a16="http://schemas.microsoft.com/office/drawing/2014/main" id="{0FBDBE7B-135D-7A46-865B-5C7761EDB4A3}"/>
              </a:ext>
            </a:extLst>
          </p:cNvPr>
          <p:cNvSpPr>
            <a:spLocks noGrp="1"/>
          </p:cNvSpPr>
          <p:nvPr>
            <p:ph idx="1"/>
          </p:nvPr>
        </p:nvSpPr>
        <p:spPr/>
        <p:txBody>
          <a:bodyPr/>
          <a:lstStyle/>
          <a:p>
            <a:pPr marL="285750" indent="-285750">
              <a:buFont typeface="Arial" charset="0"/>
              <a:buChar char="•"/>
            </a:pPr>
            <a:r>
              <a:rPr lang="en-US" dirty="0"/>
              <a:t>Given rapid pace of development throughout the city,  school overcrowding will become even worse </a:t>
            </a:r>
          </a:p>
          <a:p>
            <a:pPr marL="285750" indent="-285750">
              <a:buFont typeface="Arial" charset="0"/>
              <a:buChar char="•"/>
            </a:pPr>
            <a:endParaRPr lang="en-US" dirty="0"/>
          </a:p>
          <a:p>
            <a:pPr marL="285750" indent="-285750">
              <a:buFont typeface="Arial" charset="0"/>
              <a:buChar char="•"/>
            </a:pPr>
            <a:r>
              <a:rPr lang="en-US" dirty="0"/>
              <a:t>We need reforms so that schools are built along with new housing and not lagging years later &amp; based on realistic 10-yr not 5yr projections </a:t>
            </a:r>
          </a:p>
          <a:p>
            <a:pPr marL="285750" indent="-285750">
              <a:buFont typeface="Arial" charset="0"/>
              <a:buChar char="•"/>
            </a:pPr>
            <a:endParaRPr lang="en-US" dirty="0"/>
          </a:p>
          <a:p>
            <a:pPr marL="285750" indent="-285750">
              <a:buFont typeface="Arial" charset="0"/>
              <a:buChar char="•"/>
            </a:pPr>
            <a:r>
              <a:rPr lang="en-US" dirty="0"/>
              <a:t>In most large states and districts, developers have to pay an “impact fee” to help fund new infrastructure including schools, </a:t>
            </a:r>
            <a:r>
              <a:rPr lang="en-US" b="1" i="1" dirty="0"/>
              <a:t>but not in NYC </a:t>
            </a:r>
          </a:p>
          <a:p>
            <a:endParaRPr lang="en-US" dirty="0"/>
          </a:p>
        </p:txBody>
      </p:sp>
    </p:spTree>
    <p:extLst>
      <p:ext uri="{BB962C8B-B14F-4D97-AF65-F5344CB8AC3E}">
        <p14:creationId xmlns:p14="http://schemas.microsoft.com/office/powerpoint/2010/main" val="9809773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16481-6B57-F742-A403-1224E1786F10}"/>
              </a:ext>
            </a:extLst>
          </p:cNvPr>
          <p:cNvSpPr>
            <a:spLocks noGrp="1"/>
          </p:cNvSpPr>
          <p:nvPr>
            <p:ph type="title"/>
          </p:nvPr>
        </p:nvSpPr>
        <p:spPr/>
        <p:txBody>
          <a:bodyPr/>
          <a:lstStyle/>
          <a:p>
            <a:r>
              <a:rPr lang="en-US" dirty="0"/>
              <a:t>How can you help?</a:t>
            </a:r>
          </a:p>
        </p:txBody>
      </p:sp>
      <p:sp>
        <p:nvSpPr>
          <p:cNvPr id="3" name="Content Placeholder 2">
            <a:extLst>
              <a:ext uri="{FF2B5EF4-FFF2-40B4-BE49-F238E27FC236}">
                <a16:creationId xmlns:a16="http://schemas.microsoft.com/office/drawing/2014/main" id="{28507A57-21CA-0B42-86E9-C23E95C44398}"/>
              </a:ext>
            </a:extLst>
          </p:cNvPr>
          <p:cNvSpPr>
            <a:spLocks noGrp="1"/>
          </p:cNvSpPr>
          <p:nvPr>
            <p:ph idx="1"/>
          </p:nvPr>
        </p:nvSpPr>
        <p:spPr/>
        <p:txBody>
          <a:bodyPr/>
          <a:lstStyle/>
          <a:p>
            <a:r>
              <a:rPr lang="en-US" sz="3600" dirty="0"/>
              <a:t>Join our mailing list at </a:t>
            </a:r>
            <a:r>
              <a:rPr lang="en-US" sz="3600" dirty="0">
                <a:hlinkClick r:id="rId2"/>
              </a:rPr>
              <a:t>www.classsizematters.org</a:t>
            </a:r>
            <a:r>
              <a:rPr lang="en-US" sz="3600" dirty="0"/>
              <a:t> or </a:t>
            </a:r>
            <a:r>
              <a:rPr lang="en-US" sz="3600" dirty="0">
                <a:hlinkClick r:id="rId3"/>
              </a:rPr>
              <a:t>https://www.classsizematters.org/sign-up-for-our-newsletter/</a:t>
            </a:r>
            <a:r>
              <a:rPr lang="en-US" sz="3600" dirty="0"/>
              <a:t> </a:t>
            </a:r>
          </a:p>
          <a:p>
            <a:pPr marL="0" indent="0">
              <a:buNone/>
            </a:pPr>
            <a:endParaRPr lang="en-US" sz="3600" dirty="0"/>
          </a:p>
          <a:p>
            <a:r>
              <a:rPr lang="en-US" sz="3600" dirty="0"/>
              <a:t>Any questions?  You can ask us at </a:t>
            </a:r>
            <a:r>
              <a:rPr lang="en-US" sz="3600" dirty="0">
                <a:hlinkClick r:id="rId4"/>
              </a:rPr>
              <a:t>info@classsizematters.org</a:t>
            </a:r>
            <a:r>
              <a:rPr lang="en-US" sz="3600" dirty="0"/>
              <a:t> </a:t>
            </a:r>
          </a:p>
          <a:p>
            <a:endParaRPr lang="en-US" dirty="0"/>
          </a:p>
        </p:txBody>
      </p:sp>
    </p:spTree>
    <p:extLst>
      <p:ext uri="{BB962C8B-B14F-4D97-AF65-F5344CB8AC3E}">
        <p14:creationId xmlns:p14="http://schemas.microsoft.com/office/powerpoint/2010/main" val="1813292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6B995-8065-0D48-9DB5-A4C785B6E3D0}"/>
              </a:ext>
            </a:extLst>
          </p:cNvPr>
          <p:cNvSpPr>
            <a:spLocks noGrp="1"/>
          </p:cNvSpPr>
          <p:nvPr>
            <p:ph type="title"/>
          </p:nvPr>
        </p:nvSpPr>
        <p:spPr>
          <a:xfrm>
            <a:off x="580816" y="0"/>
            <a:ext cx="11319261" cy="1426870"/>
          </a:xfrm>
        </p:spPr>
        <p:txBody>
          <a:bodyPr>
            <a:normAutofit fontScale="90000"/>
          </a:bodyPr>
          <a:lstStyle/>
          <a:p>
            <a:pPr algn="ctr"/>
            <a:r>
              <a:rPr lang="en-US" dirty="0"/>
              <a:t>DOE slide #3: Average class size citywide increased on average by 0.3 to 26.4 students per class this fall</a:t>
            </a:r>
          </a:p>
        </p:txBody>
      </p:sp>
      <p:pic>
        <p:nvPicPr>
          <p:cNvPr id="9" name="Picture 8">
            <a:extLst>
              <a:ext uri="{FF2B5EF4-FFF2-40B4-BE49-F238E27FC236}">
                <a16:creationId xmlns:a16="http://schemas.microsoft.com/office/drawing/2014/main" id="{B73C6734-5BC8-4744-B580-DAFBFA2BD470}"/>
              </a:ext>
            </a:extLst>
          </p:cNvPr>
          <p:cNvPicPr>
            <a:picLocks noChangeAspect="1"/>
          </p:cNvPicPr>
          <p:nvPr/>
        </p:nvPicPr>
        <p:blipFill>
          <a:blip r:embed="rId2"/>
          <a:stretch>
            <a:fillRect/>
          </a:stretch>
        </p:blipFill>
        <p:spPr>
          <a:xfrm>
            <a:off x="1219200" y="1331443"/>
            <a:ext cx="9639300" cy="5526557"/>
          </a:xfrm>
          <a:prstGeom prst="rect">
            <a:avLst/>
          </a:prstGeom>
        </p:spPr>
      </p:pic>
    </p:spTree>
    <p:extLst>
      <p:ext uri="{BB962C8B-B14F-4D97-AF65-F5344CB8AC3E}">
        <p14:creationId xmlns:p14="http://schemas.microsoft.com/office/powerpoint/2010/main" val="330204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2748C-D13A-4E93-A8AC-FBBE882F459C}"/>
              </a:ext>
            </a:extLst>
          </p:cNvPr>
          <p:cNvSpPr>
            <a:spLocks noGrp="1"/>
          </p:cNvSpPr>
          <p:nvPr>
            <p:ph type="title"/>
          </p:nvPr>
        </p:nvSpPr>
        <p:spPr/>
        <p:txBody>
          <a:bodyPr>
            <a:normAutofit/>
          </a:bodyPr>
          <a:lstStyle/>
          <a:p>
            <a:r>
              <a:rPr lang="en-US" sz="4800" dirty="0"/>
              <a:t>Our analysis</a:t>
            </a:r>
          </a:p>
        </p:txBody>
      </p:sp>
      <p:sp>
        <p:nvSpPr>
          <p:cNvPr id="3" name="Content Placeholder 2">
            <a:extLst>
              <a:ext uri="{FF2B5EF4-FFF2-40B4-BE49-F238E27FC236}">
                <a16:creationId xmlns:a16="http://schemas.microsoft.com/office/drawing/2014/main" id="{DD6BFB3D-6430-4A67-A12F-7E5097EF0B22}"/>
              </a:ext>
            </a:extLst>
          </p:cNvPr>
          <p:cNvSpPr>
            <a:spLocks noGrp="1"/>
          </p:cNvSpPr>
          <p:nvPr>
            <p:ph idx="1"/>
          </p:nvPr>
        </p:nvSpPr>
        <p:spPr>
          <a:xfrm>
            <a:off x="838199" y="1690688"/>
            <a:ext cx="11198629" cy="4486275"/>
          </a:xfrm>
        </p:spPr>
        <p:txBody>
          <a:bodyPr>
            <a:normAutofit/>
          </a:bodyPr>
          <a:lstStyle/>
          <a:p>
            <a:r>
              <a:rPr lang="en-US" sz="3600" dirty="0"/>
              <a:t>We analyze and compute average class sizes at the three grade levels C4E law pertains to Grades K-3, 4-8, and HS.</a:t>
            </a:r>
          </a:p>
          <a:p>
            <a:endParaRPr lang="en-US" sz="3600" dirty="0"/>
          </a:p>
          <a:p>
            <a:r>
              <a:rPr lang="en-US" sz="3600" dirty="0"/>
              <a:t>We compare the data in the DOE annual Nov. 15 class size reports to  previous years, since 2007.</a:t>
            </a:r>
          </a:p>
          <a:p>
            <a:endParaRPr lang="en-US" sz="3600" dirty="0"/>
          </a:p>
        </p:txBody>
      </p:sp>
    </p:spTree>
    <p:extLst>
      <p:ext uri="{BB962C8B-B14F-4D97-AF65-F5344CB8AC3E}">
        <p14:creationId xmlns:p14="http://schemas.microsoft.com/office/powerpoint/2010/main" val="1845192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DE949-57FE-45BB-93E2-B660094418C0}"/>
              </a:ext>
            </a:extLst>
          </p:cNvPr>
          <p:cNvSpPr>
            <a:spLocks noGrp="1"/>
          </p:cNvSpPr>
          <p:nvPr>
            <p:ph type="title"/>
          </p:nvPr>
        </p:nvSpPr>
        <p:spPr>
          <a:xfrm>
            <a:off x="945776" y="270995"/>
            <a:ext cx="10515600" cy="1325563"/>
          </a:xfrm>
        </p:spPr>
        <p:txBody>
          <a:bodyPr>
            <a:normAutofit fontScale="90000"/>
          </a:bodyPr>
          <a:lstStyle/>
          <a:p>
            <a:pPr algn="ctr"/>
            <a:r>
              <a:rPr lang="en-US" sz="3600" b="1" i="1" dirty="0"/>
              <a:t>D6 K-3 class Sizes fell this year but still 6% higher than in 2007 &amp; far above C4E levels</a:t>
            </a:r>
            <a:br>
              <a:rPr lang="en-US" sz="2000" b="1" i="1" dirty="0"/>
            </a:br>
            <a:r>
              <a:rPr lang="en-US" sz="3100" dirty="0"/>
              <a:t>Citywide K-3 class sizes fell slightly but still 14% larger than in 2007</a:t>
            </a:r>
          </a:p>
        </p:txBody>
      </p:sp>
      <p:graphicFrame>
        <p:nvGraphicFramePr>
          <p:cNvPr id="7" name="Content Placeholder 6">
            <a:extLst>
              <a:ext uri="{FF2B5EF4-FFF2-40B4-BE49-F238E27FC236}">
                <a16:creationId xmlns:a16="http://schemas.microsoft.com/office/drawing/2014/main" id="{00000000-0008-0000-0600-000003000000}"/>
              </a:ext>
            </a:extLst>
          </p:cNvPr>
          <p:cNvGraphicFramePr>
            <a:graphicFrameLocks noGrp="1"/>
          </p:cNvGraphicFramePr>
          <p:nvPr>
            <p:ph idx="1"/>
            <p:extLst>
              <p:ext uri="{D42A27DB-BD31-4B8C-83A1-F6EECF244321}">
                <p14:modId xmlns:p14="http://schemas.microsoft.com/office/powerpoint/2010/main" val="322787424"/>
              </p:ext>
            </p:extLst>
          </p:nvPr>
        </p:nvGraphicFramePr>
        <p:xfrm>
          <a:off x="407730" y="1596558"/>
          <a:ext cx="11371893" cy="49521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80790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66230-64F2-48C9-91BD-15991BD928C5}"/>
              </a:ext>
            </a:extLst>
          </p:cNvPr>
          <p:cNvSpPr>
            <a:spLocks noGrp="1"/>
          </p:cNvSpPr>
          <p:nvPr>
            <p:ph type="title"/>
          </p:nvPr>
        </p:nvSpPr>
        <p:spPr>
          <a:xfrm>
            <a:off x="1087582" y="127260"/>
            <a:ext cx="10515600" cy="1325563"/>
          </a:xfrm>
        </p:spPr>
        <p:txBody>
          <a:bodyPr>
            <a:noAutofit/>
          </a:bodyPr>
          <a:lstStyle/>
          <a:p>
            <a:pPr algn="ctr"/>
            <a:r>
              <a:rPr lang="en-US" sz="3600" b="1" dirty="0"/>
              <a:t>D6 4-8th class size increased slightly this year –&amp; remain above C4E levels</a:t>
            </a:r>
            <a:br>
              <a:rPr lang="en-US" sz="3600" b="1" dirty="0"/>
            </a:br>
            <a:r>
              <a:rPr lang="en-US" sz="2800" b="1" i="1" dirty="0"/>
              <a:t>Citywide class sizes remained same – 6% above 2007 levels</a:t>
            </a:r>
            <a:endParaRPr lang="en-US" sz="2800" i="1" dirty="0"/>
          </a:p>
        </p:txBody>
      </p:sp>
      <p:graphicFrame>
        <p:nvGraphicFramePr>
          <p:cNvPr id="6" name="Chart 5">
            <a:extLst>
              <a:ext uri="{FF2B5EF4-FFF2-40B4-BE49-F238E27FC236}">
                <a16:creationId xmlns:a16="http://schemas.microsoft.com/office/drawing/2014/main" id="{00000000-0008-0000-0600-000002000000}"/>
              </a:ext>
            </a:extLst>
          </p:cNvPr>
          <p:cNvGraphicFramePr>
            <a:graphicFrameLocks/>
          </p:cNvGraphicFramePr>
          <p:nvPr>
            <p:extLst>
              <p:ext uri="{D42A27DB-BD31-4B8C-83A1-F6EECF244321}">
                <p14:modId xmlns:p14="http://schemas.microsoft.com/office/powerpoint/2010/main" val="4155040067"/>
              </p:ext>
            </p:extLst>
          </p:nvPr>
        </p:nvGraphicFramePr>
        <p:xfrm>
          <a:off x="435400" y="1331800"/>
          <a:ext cx="11443446" cy="54051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28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DBA74-5B1D-7242-8BAD-FC030D1BD5D4}"/>
              </a:ext>
            </a:extLst>
          </p:cNvPr>
          <p:cNvSpPr>
            <a:spLocks noGrp="1"/>
          </p:cNvSpPr>
          <p:nvPr>
            <p:ph type="title"/>
          </p:nvPr>
        </p:nvSpPr>
        <p:spPr>
          <a:xfrm>
            <a:off x="929908" y="114402"/>
            <a:ext cx="10515600" cy="1325563"/>
          </a:xfrm>
        </p:spPr>
        <p:txBody>
          <a:bodyPr>
            <a:normAutofit fontScale="90000"/>
          </a:bodyPr>
          <a:lstStyle/>
          <a:p>
            <a:pPr algn="ctr"/>
            <a:r>
              <a:rPr lang="en-US" dirty="0"/>
              <a:t>Average HS class sizes citywide in 2018 declined slightly from last year but remain above 2007 levels</a:t>
            </a:r>
          </a:p>
        </p:txBody>
      </p:sp>
      <p:graphicFrame>
        <p:nvGraphicFramePr>
          <p:cNvPr id="4" name="Chart 3">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314316588"/>
              </p:ext>
            </p:extLst>
          </p:nvPr>
        </p:nvGraphicFramePr>
        <p:xfrm>
          <a:off x="-133004" y="1266993"/>
          <a:ext cx="12325004" cy="52222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4450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0A2CE-795C-2E48-BEE2-7962589ABB09}"/>
              </a:ext>
            </a:extLst>
          </p:cNvPr>
          <p:cNvSpPr>
            <a:spLocks noGrp="1"/>
          </p:cNvSpPr>
          <p:nvPr>
            <p:ph type="title"/>
          </p:nvPr>
        </p:nvSpPr>
        <p:spPr/>
        <p:txBody>
          <a:bodyPr/>
          <a:lstStyle/>
          <a:p>
            <a:r>
              <a:rPr lang="en-US" dirty="0"/>
              <a:t>Reason for average class size changes in D6 from 2007 to 2018</a:t>
            </a:r>
          </a:p>
        </p:txBody>
      </p:sp>
      <p:sp>
        <p:nvSpPr>
          <p:cNvPr id="6" name="Content Placeholder 5">
            <a:extLst>
              <a:ext uri="{FF2B5EF4-FFF2-40B4-BE49-F238E27FC236}">
                <a16:creationId xmlns:a16="http://schemas.microsoft.com/office/drawing/2014/main" id="{0860196B-8882-EF4C-BA32-FEAE34B73021}"/>
              </a:ext>
            </a:extLst>
          </p:cNvPr>
          <p:cNvSpPr>
            <a:spLocks noGrp="1"/>
          </p:cNvSpPr>
          <p:nvPr>
            <p:ph idx="1"/>
          </p:nvPr>
        </p:nvSpPr>
        <p:spPr>
          <a:xfrm>
            <a:off x="409575" y="1800225"/>
            <a:ext cx="11610629" cy="4587127"/>
          </a:xfrm>
        </p:spPr>
        <p:txBody>
          <a:bodyPr>
            <a:normAutofit lnSpcReduction="10000"/>
          </a:bodyPr>
          <a:lstStyle/>
          <a:p>
            <a:pPr lvl="1"/>
            <a:r>
              <a:rPr lang="en-US" sz="3200" b="1" dirty="0"/>
              <a:t>K-3 (Fewer Sections per Student)</a:t>
            </a:r>
          </a:p>
          <a:p>
            <a:pPr lvl="2"/>
            <a:r>
              <a:rPr lang="en-US" sz="2800" dirty="0"/>
              <a:t>Total # of sections decreased from 399 to 260 (-35%)</a:t>
            </a:r>
          </a:p>
          <a:p>
            <a:pPr lvl="2"/>
            <a:r>
              <a:rPr lang="en-US" sz="2800" dirty="0"/>
              <a:t>Total enrollment decreased from  8,385 to 5773 students (-31%)</a:t>
            </a:r>
          </a:p>
          <a:p>
            <a:pPr lvl="2"/>
            <a:r>
              <a:rPr lang="en-US" sz="2800" dirty="0"/>
              <a:t>Results in increase from 21 students per Class to 22.2 students per class</a:t>
            </a:r>
          </a:p>
          <a:p>
            <a:pPr lvl="2"/>
            <a:endParaRPr lang="en-US" sz="2800" dirty="0"/>
          </a:p>
          <a:p>
            <a:pPr lvl="1"/>
            <a:r>
              <a:rPr lang="en-US" sz="3200" b="1" dirty="0"/>
              <a:t>Grades 4th - 8th (More Sections per Student)</a:t>
            </a:r>
          </a:p>
          <a:p>
            <a:pPr lvl="2"/>
            <a:r>
              <a:rPr lang="en-US" sz="2800" dirty="0"/>
              <a:t>Total # of sections decreased from 462 to 301 (-34.8%)</a:t>
            </a:r>
          </a:p>
          <a:p>
            <a:pPr lvl="2"/>
            <a:r>
              <a:rPr lang="en-US" sz="2800" dirty="0"/>
              <a:t>Total enrollment decreased  from 11,580 to 7,502 students (-35.2%)</a:t>
            </a:r>
          </a:p>
          <a:p>
            <a:pPr lvl="2"/>
            <a:r>
              <a:rPr lang="en-US" sz="2800" dirty="0"/>
              <a:t>Results in slight decrease of 25.1 students per class to 24.9 students per class </a:t>
            </a:r>
          </a:p>
          <a:p>
            <a:pPr lvl="2"/>
            <a:endParaRPr lang="en-US" sz="2800" dirty="0"/>
          </a:p>
          <a:p>
            <a:pPr lvl="2"/>
            <a:endParaRPr lang="en-US" sz="2800" dirty="0"/>
          </a:p>
          <a:p>
            <a:pPr marL="914400" lvl="2" indent="0">
              <a:buNone/>
            </a:pPr>
            <a:endParaRPr lang="en-US" dirty="0"/>
          </a:p>
          <a:p>
            <a:pPr marL="457200" lvl="1" indent="0">
              <a:buNone/>
            </a:pPr>
            <a:endParaRPr lang="en-US" dirty="0"/>
          </a:p>
        </p:txBody>
      </p:sp>
    </p:spTree>
    <p:extLst>
      <p:ext uri="{BB962C8B-B14F-4D97-AF65-F5344CB8AC3E}">
        <p14:creationId xmlns:p14="http://schemas.microsoft.com/office/powerpoint/2010/main" val="849395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7CB0E-FDFA-8947-AA99-8C85203A07B1}"/>
              </a:ext>
            </a:extLst>
          </p:cNvPr>
          <p:cNvSpPr>
            <a:spLocks noGrp="1"/>
          </p:cNvSpPr>
          <p:nvPr>
            <p:ph type="title"/>
          </p:nvPr>
        </p:nvSpPr>
        <p:spPr>
          <a:xfrm>
            <a:off x="468469" y="558309"/>
            <a:ext cx="11049000" cy="884126"/>
          </a:xfrm>
        </p:spPr>
        <p:txBody>
          <a:bodyPr>
            <a:normAutofit/>
          </a:bodyPr>
          <a:lstStyle/>
          <a:p>
            <a:r>
              <a:rPr lang="en-US" i="1" dirty="0"/>
              <a:t>What these class size averages do not show slide</a:t>
            </a:r>
          </a:p>
        </p:txBody>
      </p:sp>
      <p:sp>
        <p:nvSpPr>
          <p:cNvPr id="3" name="Content Placeholder 2">
            <a:extLst>
              <a:ext uri="{FF2B5EF4-FFF2-40B4-BE49-F238E27FC236}">
                <a16:creationId xmlns:a16="http://schemas.microsoft.com/office/drawing/2014/main" id="{B102CA73-A42A-8541-B792-318776749F04}"/>
              </a:ext>
            </a:extLst>
          </p:cNvPr>
          <p:cNvSpPr>
            <a:spLocks noGrp="1"/>
          </p:cNvSpPr>
          <p:nvPr>
            <p:ph idx="1"/>
          </p:nvPr>
        </p:nvSpPr>
        <p:spPr/>
        <p:txBody>
          <a:bodyPr/>
          <a:lstStyle/>
          <a:p>
            <a:r>
              <a:rPr lang="en-US" sz="4400" dirty="0"/>
              <a:t>There are extreme disparities in class size across the city.</a:t>
            </a:r>
          </a:p>
          <a:p>
            <a:endParaRPr lang="en-US" sz="4400" dirty="0"/>
          </a:p>
          <a:p>
            <a:r>
              <a:rPr lang="en-US" sz="4400" dirty="0"/>
              <a:t>The number of students in very large classes has grown sharply since 2007 in grades K-8.</a:t>
            </a:r>
          </a:p>
          <a:p>
            <a:pPr marL="0" indent="0">
              <a:buNone/>
            </a:pPr>
            <a:endParaRPr lang="en-US" dirty="0"/>
          </a:p>
        </p:txBody>
      </p:sp>
    </p:spTree>
    <p:extLst>
      <p:ext uri="{BB962C8B-B14F-4D97-AF65-F5344CB8AC3E}">
        <p14:creationId xmlns:p14="http://schemas.microsoft.com/office/powerpoint/2010/main" val="9234436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1816</Words>
  <Application>Microsoft Macintosh PowerPoint</Application>
  <PresentationFormat>Widescreen</PresentationFormat>
  <Paragraphs>180</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Class size and overcrowding trends Citywide and District 6 data </vt:lpstr>
      <vt:lpstr>DOE released class sizes for NYC public schools on November 15, 2018.</vt:lpstr>
      <vt:lpstr>DOE slide #3: Average class size citywide increased on average by 0.3 to 26.4 students per class this fall</vt:lpstr>
      <vt:lpstr>Our analysis</vt:lpstr>
      <vt:lpstr>D6 K-3 class Sizes fell this year but still 6% higher than in 2007 &amp; far above C4E levels Citywide K-3 class sizes fell slightly but still 14% larger than in 2007</vt:lpstr>
      <vt:lpstr>D6 4-8th class size increased slightly this year –&amp; remain above C4E levels Citywide class sizes remained same – 6% above 2007 levels</vt:lpstr>
      <vt:lpstr>Average HS class sizes citywide in 2018 declined slightly from last year but remain above 2007 levels</vt:lpstr>
      <vt:lpstr>Reason for average class size changes in D6 from 2007 to 2018</vt:lpstr>
      <vt:lpstr>What these class size averages do not show slide</vt:lpstr>
      <vt:lpstr>Citywide at least 336,165 students are in very large classes of 30 or more in fall 2018 14% of K-3 students, 36% of 4th-8th gr students &amp; 57% of all HS students) </vt:lpstr>
      <vt:lpstr>Percent students in classes of 30 or more </vt:lpstr>
      <vt:lpstr>The number of Kindergarten students in classes of 25 or more citywide has increased by more than 53%  (5,893 students) since 2007</vt:lpstr>
      <vt:lpstr>Number of 1st - 3rd graders  in classes of 30 or more has grown by nearly 3000%</vt:lpstr>
      <vt:lpstr>Number of 4th-8th graders in classes of 30 or more has grown by 40%</vt:lpstr>
      <vt:lpstr>Every year since 2014, DOE has promised SED that they would focus their C4E class size efforts on Renewal schools</vt:lpstr>
      <vt:lpstr>Scope of School overcrowding is enormous</vt:lpstr>
      <vt:lpstr>Why are our schools overcrowded?</vt:lpstr>
      <vt:lpstr>New proposed five-year Capital Plan</vt:lpstr>
      <vt:lpstr>69% K-8 seats funded citywide compared to DOE Nov. 2017 Identified need.  DOE says no need for seats in D6  Data: Nov 2018 capital plan</vt:lpstr>
      <vt:lpstr>Yet District 6 is still an overcrowded district  </vt:lpstr>
      <vt:lpstr> 17 Schools in District 6 at or over 100% - (Co-located Charters included) Data Source: 2016-2017 Blue Book  </vt:lpstr>
      <vt:lpstr>Problems with the housing starts &amp; CEQR formula used to project enrollment </vt:lpstr>
      <vt:lpstr>Why no new seats needed in D6 according to DOE?</vt:lpstr>
      <vt:lpstr>New Inwood rezoning </vt:lpstr>
      <vt:lpstr>Unified Inwood - local community group wrote its own comments to EIS</vt:lpstr>
      <vt:lpstr>Problems with school planning process </vt:lpstr>
      <vt:lpstr>We need a new planning process for schools</vt:lpstr>
      <vt:lpstr>How can you help?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NYC class size data and trends</dc:title>
  <dc:creator>Patrick Nevada</dc:creator>
  <cp:lastModifiedBy>Leonie Haimson</cp:lastModifiedBy>
  <cp:revision>121</cp:revision>
  <cp:lastPrinted>2018-12-03T17:21:22Z</cp:lastPrinted>
  <dcterms:created xsi:type="dcterms:W3CDTF">2018-11-16T17:02:11Z</dcterms:created>
  <dcterms:modified xsi:type="dcterms:W3CDTF">2019-05-23T20:13:51Z</dcterms:modified>
</cp:coreProperties>
</file>