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1" r:id="rId3"/>
    <p:sldId id="297" r:id="rId4"/>
    <p:sldId id="300" r:id="rId5"/>
    <p:sldId id="308" r:id="rId6"/>
    <p:sldId id="269" r:id="rId7"/>
    <p:sldId id="271" r:id="rId8"/>
    <p:sldId id="261" r:id="rId9"/>
    <p:sldId id="263" r:id="rId10"/>
    <p:sldId id="265" r:id="rId11"/>
    <p:sldId id="266" r:id="rId12"/>
    <p:sldId id="267" r:id="rId13"/>
    <p:sldId id="264" r:id="rId14"/>
    <p:sldId id="312" r:id="rId15"/>
    <p:sldId id="301" r:id="rId16"/>
    <p:sldId id="306" r:id="rId17"/>
    <p:sldId id="310" r:id="rId18"/>
    <p:sldId id="309" r:id="rId19"/>
  </p:sldIdLst>
  <p:sldSz cx="12192000" cy="6858000"/>
  <p:notesSz cx="6858000" cy="9239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56"/>
    <p:restoredTop sz="94231"/>
  </p:normalViewPr>
  <p:slideViewPr>
    <p:cSldViewPr snapToGrid="0" snapToObjects="1">
      <p:cViewPr varScale="1">
        <p:scale>
          <a:sx n="67" d="100"/>
          <a:sy n="67" d="100"/>
        </p:scale>
        <p:origin x="8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Class%20Size%20Matters%20Team%20Folder\Data%20and%20Reports\Class%20Size%20Data\NYC%20class%20size%20vs.%20NYS%202016-2017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Patrick\Dropbox\Class%20Size%20Matters%20Team%20Folder\Data%20and%20Reports\Class%20Size%20Data\2018-2019\2006-2018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Patrick\Dropbox\Class%20Size%20Matters%20Team%20Folder\Data%20and%20Reports\Class%20Size%20Data\2018-2019\2006-2018%20citywide%20&amp;%20district%20class%20size%20trend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Patrick\Desktop\2006-2018%20citywide%20&amp;%20district%20class%20size%20trends%20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Patrick\Desktop\Class%20Size%20Calculations%20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Patrick\Desktop\Class%20Size%20Calculations%2020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Patrick\Desktop\Class%20Size%20Calculations%20201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Patrick\Desktop\Class%20Size%20Calculations%202018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i="1" dirty="0"/>
              <a:t>YET NYC class sizes are 15-30% higher on average than classes in rest of state </a:t>
            </a:r>
          </a:p>
        </c:rich>
      </c:tx>
      <c:layout>
        <c:manualLayout>
          <c:xMode val="edge"/>
          <c:yMode val="edge"/>
          <c:x val="0.11810901662461602"/>
          <c:y val="1.76308570540087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282669601878128E-2"/>
          <c:y val="0.17940928270042195"/>
          <c:w val="0.89647275366807178"/>
          <c:h val="0.49841423303099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NYC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Sheet2!$B$2:$B$13</c:f>
              <c:numCache>
                <c:formatCode>0.0</c:formatCode>
                <c:ptCount val="12"/>
                <c:pt idx="0">
                  <c:v>23.285310734463277</c:v>
                </c:pt>
                <c:pt idx="1">
                  <c:v>23.864337101747175</c:v>
                </c:pt>
                <c:pt idx="2">
                  <c:v>24.82139646388972</c:v>
                </c:pt>
                <c:pt idx="3">
                  <c:v>24.791919805589309</c:v>
                </c:pt>
                <c:pt idx="4">
                  <c:v>25.784881784881787</c:v>
                </c:pt>
                <c:pt idx="5">
                  <c:v>26.524603174603175</c:v>
                </c:pt>
                <c:pt idx="6">
                  <c:v>26.913978494623656</c:v>
                </c:pt>
                <c:pt idx="7">
                  <c:v>25.593628928110203</c:v>
                </c:pt>
                <c:pt idx="8">
                  <c:v>26.105962933118452</c:v>
                </c:pt>
                <c:pt idx="9">
                  <c:v>23.635301353013531</c:v>
                </c:pt>
                <c:pt idx="10">
                  <c:v>24.895230330207909</c:v>
                </c:pt>
                <c:pt idx="11">
                  <c:v>26.839229968782519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D-40A7-9E11-CECB19B55489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860678216390977E-2"/>
                  <c:y val="-3.86774716193012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2D-40A7-9E11-CECB19B55489}"/>
                </c:ext>
              </c:extLst>
            </c:dLbl>
            <c:dLbl>
              <c:idx val="1"/>
              <c:layout>
                <c:manualLayout>
                  <c:x val="7.4304366192074105E-3"/>
                  <c:y val="1.2658227848101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105153534988709E-2"/>
                      <c:h val="6.48945147679324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C2D-40A7-9E11-CECB19B55489}"/>
                </c:ext>
              </c:extLst>
            </c:dLbl>
            <c:dLbl>
              <c:idx val="2"/>
              <c:layout>
                <c:manualLayout>
                  <c:x val="1.7337457919122806E-2"/>
                  <c:y val="-4.21940928270046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D-40A7-9E11-CECB19B55489}"/>
                </c:ext>
              </c:extLst>
            </c:dLbl>
            <c:dLbl>
              <c:idx val="3"/>
              <c:layout>
                <c:manualLayout>
                  <c:x val="1.23838985136591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D-40A7-9E11-CECB19B55489}"/>
                </c:ext>
              </c:extLst>
            </c:dLbl>
            <c:dLbl>
              <c:idx val="4"/>
              <c:layout>
                <c:manualLayout>
                  <c:x val="1.2383898513659057E-2"/>
                  <c:y val="4.2194092827003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D-40A7-9E11-CECB19B55489}"/>
                </c:ext>
              </c:extLst>
            </c:dLbl>
            <c:dLbl>
              <c:idx val="5"/>
              <c:layout>
                <c:manualLayout>
                  <c:x val="1.7337457919122716E-2"/>
                  <c:y val="-8.4388185654008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D-40A7-9E11-CECB19B55489}"/>
                </c:ext>
              </c:extLst>
            </c:dLbl>
            <c:dLbl>
              <c:idx val="6"/>
              <c:layout>
                <c:manualLayout>
                  <c:x val="9.907118810927227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D-40A7-9E11-CECB19B55489}"/>
                </c:ext>
              </c:extLst>
            </c:dLbl>
            <c:dLbl>
              <c:idx val="7"/>
              <c:layout>
                <c:manualLayout>
                  <c:x val="1.733745791912280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D-40A7-9E11-CECB19B55489}"/>
                </c:ext>
              </c:extLst>
            </c:dLbl>
            <c:dLbl>
              <c:idx val="8"/>
              <c:layout>
                <c:manualLayout>
                  <c:x val="9.9071188109273178E-3"/>
                  <c:y val="4.2194092827004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D-40A7-9E11-CECB19B55489}"/>
                </c:ext>
              </c:extLst>
            </c:dLbl>
            <c:dLbl>
              <c:idx val="9"/>
              <c:layout>
                <c:manualLayout>
                  <c:x val="1.733745791912271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D-40A7-9E11-CECB19B55489}"/>
                </c:ext>
              </c:extLst>
            </c:dLbl>
            <c:dLbl>
              <c:idx val="10"/>
              <c:layout>
                <c:manualLayout>
                  <c:x val="9.90711881092713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D-40A7-9E11-CECB19B55489}"/>
                </c:ext>
              </c:extLst>
            </c:dLbl>
            <c:dLbl>
              <c:idx val="11"/>
              <c:layout>
                <c:manualLayout>
                  <c:x val="1.4860678216390795E-2"/>
                  <c:y val="-3.86774716193012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D-40A7-9E11-CECB19B554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Sheet2!$C$2:$C$13</c:f>
              <c:numCache>
                <c:formatCode>0.0</c:formatCode>
                <c:ptCount val="12"/>
                <c:pt idx="0">
                  <c:v>19.033339439457777</c:v>
                </c:pt>
                <c:pt idx="1">
                  <c:v>19.713748354335152</c:v>
                </c:pt>
                <c:pt idx="2">
                  <c:v>20.325109963664179</c:v>
                </c:pt>
                <c:pt idx="3">
                  <c:v>20.906702723585088</c:v>
                </c:pt>
                <c:pt idx="4">
                  <c:v>21.456433224755699</c:v>
                </c:pt>
                <c:pt idx="5">
                  <c:v>22.081556767476449</c:v>
                </c:pt>
                <c:pt idx="6">
                  <c:v>22.388121546961326</c:v>
                </c:pt>
                <c:pt idx="7">
                  <c:v>20.646695375397865</c:v>
                </c:pt>
                <c:pt idx="8">
                  <c:v>20.584360554699536</c:v>
                </c:pt>
                <c:pt idx="9">
                  <c:v>20.551371115173673</c:v>
                </c:pt>
                <c:pt idx="10">
                  <c:v>20.509986382206083</c:v>
                </c:pt>
                <c:pt idx="11">
                  <c:v>20.644137525712608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C2D-40A7-9E11-CECB19B554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4040720"/>
        <c:axId val="664041040"/>
      </c:barChart>
      <c:catAx>
        <c:axId val="66404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041040"/>
        <c:crosses val="autoZero"/>
        <c:auto val="1"/>
        <c:lblAlgn val="ctr"/>
        <c:lblOffset val="100"/>
        <c:noMultiLvlLbl val="0"/>
      </c:catAx>
      <c:valAx>
        <c:axId val="66404104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04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54819563333868"/>
          <c:y val="0.77558018708144072"/>
          <c:w val="0.32582397674637231"/>
          <c:h val="0.127373571484101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'D6'!$A$8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'D6'!$C$7:$N$7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'D6'!$C$8:$N$8</c:f>
              <c:numCache>
                <c:formatCode>General</c:formatCode>
                <c:ptCount val="12"/>
                <c:pt idx="0">
                  <c:v>20.7</c:v>
                </c:pt>
                <c:pt idx="1">
                  <c:v>20.5</c:v>
                </c:pt>
                <c:pt idx="2">
                  <c:v>20.3</c:v>
                </c:pt>
                <c:pt idx="3">
                  <c:v>20.100000000000001</c:v>
                </c:pt>
                <c:pt idx="4">
                  <c:v>19.899999999999999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A9-214A-819C-3B1E2B673D9A}"/>
            </c:ext>
          </c:extLst>
        </c:ser>
        <c:ser>
          <c:idx val="1"/>
          <c:order val="1"/>
          <c:tx>
            <c:strRef>
              <c:f>'D6'!$A$9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24.8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A9-214A-819C-3B1E2B673D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'D6'!$C$7:$N$7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'D6'!$C$9:$N$9</c:f>
              <c:numCache>
                <c:formatCode>General</c:formatCode>
                <c:ptCount val="12"/>
                <c:pt idx="0">
                  <c:v>20.9</c:v>
                </c:pt>
                <c:pt idx="1">
                  <c:v>21.4</c:v>
                </c:pt>
                <c:pt idx="2">
                  <c:v>22.1</c:v>
                </c:pt>
                <c:pt idx="3">
                  <c:v>22.9</c:v>
                </c:pt>
                <c:pt idx="4">
                  <c:v>23.9</c:v>
                </c:pt>
                <c:pt idx="5">
                  <c:v>24.5</c:v>
                </c:pt>
                <c:pt idx="6">
                  <c:v>24.86</c:v>
                </c:pt>
                <c:pt idx="7" formatCode="0.0">
                  <c:v>24.70293504689128</c:v>
                </c:pt>
                <c:pt idx="8">
                  <c:v>24.6</c:v>
                </c:pt>
                <c:pt idx="9">
                  <c:v>24.2</c:v>
                </c:pt>
                <c:pt idx="10" formatCode="0.0">
                  <c:v>24</c:v>
                </c:pt>
                <c:pt idx="11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A9-214A-819C-3B1E2B673D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813188176"/>
        <c:axId val="-813184064"/>
      </c:lineChart>
      <c:catAx>
        <c:axId val="-813188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184064"/>
        <c:crosses val="autoZero"/>
        <c:auto val="1"/>
        <c:lblAlgn val="ctr"/>
        <c:lblOffset val="100"/>
        <c:noMultiLvlLbl val="0"/>
      </c:catAx>
      <c:valAx>
        <c:axId val="-813184064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18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189470881357222"/>
          <c:y val="0.90150937481758486"/>
          <c:w val="0.39621058237285556"/>
          <c:h val="9.84906251824151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680732884132977E-2"/>
          <c:y val="2.9554998846476256E-2"/>
          <c:w val="0.94071653057058158"/>
          <c:h val="0.7146382070374383"/>
        </c:manualLayout>
      </c:layout>
      <c:lineChart>
        <c:grouping val="standard"/>
        <c:varyColors val="0"/>
        <c:ser>
          <c:idx val="0"/>
          <c:order val="0"/>
          <c:tx>
            <c:strRef>
              <c:f>'D6'!$A$15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843A-5544-97D1-F19EFCFD0F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'D6'!$C$14:$N$14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'D6'!$C$15:$N$15</c:f>
              <c:numCache>
                <c:formatCode>General</c:formatCode>
                <c:ptCount val="12"/>
                <c:pt idx="0">
                  <c:v>24.8</c:v>
                </c:pt>
                <c:pt idx="1">
                  <c:v>24.6</c:v>
                </c:pt>
                <c:pt idx="2">
                  <c:v>23.8</c:v>
                </c:pt>
                <c:pt idx="3">
                  <c:v>23.3</c:v>
                </c:pt>
                <c:pt idx="4">
                  <c:v>22.9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3A-5544-97D1-F19EFCFD0FC8}"/>
            </c:ext>
          </c:extLst>
        </c:ser>
        <c:ser>
          <c:idx val="1"/>
          <c:order val="1"/>
          <c:tx>
            <c:strRef>
              <c:f>'D6'!$A$16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'D6'!$C$14:$N$14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2018-2019</c:v>
                </c:pt>
              </c:strCache>
            </c:strRef>
          </c:cat>
          <c:val>
            <c:numRef>
              <c:f>'D6'!$C$16:$N$16</c:f>
              <c:numCache>
                <c:formatCode>General</c:formatCode>
                <c:ptCount val="12"/>
                <c:pt idx="0">
                  <c:v>25.1</c:v>
                </c:pt>
                <c:pt idx="1">
                  <c:v>25.3</c:v>
                </c:pt>
                <c:pt idx="2">
                  <c:v>25.8</c:v>
                </c:pt>
                <c:pt idx="3">
                  <c:v>26.3</c:v>
                </c:pt>
                <c:pt idx="4">
                  <c:v>26.6</c:v>
                </c:pt>
                <c:pt idx="5">
                  <c:v>26.7</c:v>
                </c:pt>
                <c:pt idx="6">
                  <c:v>26.8</c:v>
                </c:pt>
                <c:pt idx="7" formatCode="0.0">
                  <c:v>26.662623389660364</c:v>
                </c:pt>
                <c:pt idx="8">
                  <c:v>26.7</c:v>
                </c:pt>
                <c:pt idx="9">
                  <c:v>26.6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3A-5544-97D1-F19EFCFD0F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31444112"/>
        <c:axId val="-531452560"/>
      </c:lineChart>
      <c:catAx>
        <c:axId val="-531444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31452560"/>
        <c:crosses val="autoZero"/>
        <c:auto val="1"/>
        <c:lblAlgn val="ctr"/>
        <c:lblOffset val="100"/>
        <c:noMultiLvlLbl val="0"/>
      </c:catAx>
      <c:valAx>
        <c:axId val="-53145256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31444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259872244776618"/>
          <c:y val="0.85694199054618814"/>
          <c:w val="0.57682424052212866"/>
          <c:h val="5.9868834685317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640384700889342E-2"/>
          <c:y val="6.6910020628853553E-2"/>
          <c:w val="0.91820780143710901"/>
          <c:h val="0.75504713763409781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2007-2018'!$B$7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8547661323274216E-2"/>
                  <c:y val="-4.620572135211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1D-4941-9226-CA64C48FB6AB}"/>
                </c:ext>
              </c:extLst>
            </c:dLbl>
            <c:dLbl>
              <c:idx val="1"/>
              <c:layout>
                <c:manualLayout>
                  <c:x val="-3.7781836606928427E-17"/>
                  <c:y val="-3.6478201067461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1D-4941-9226-CA64C48FB6AB}"/>
                </c:ext>
              </c:extLst>
            </c:dLbl>
            <c:dLbl>
              <c:idx val="11"/>
              <c:layout>
                <c:manualLayout>
                  <c:x val="-7.2129794034955282E-3"/>
                  <c:y val="4.8637601423281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1D-4941-9226-CA64C48FB6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2007-2018'!$C$5:$N$5</c:f>
              <c:strCache>
                <c:ptCount val="12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2018 - 19</c:v>
                </c:pt>
              </c:strCache>
            </c:strRef>
          </c:cat>
          <c:val>
            <c:numRef>
              <c:f>'Citywide trends 2007-2018'!$C$7:$N$7</c:f>
              <c:numCache>
                <c:formatCode>General</c:formatCode>
                <c:ptCount val="12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  <c:pt idx="11">
                  <c:v>26.4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27-794B-B1B3-D83E6692EADA}"/>
            </c:ext>
          </c:extLst>
        </c:ser>
        <c:ser>
          <c:idx val="1"/>
          <c:order val="1"/>
          <c:tx>
            <c:strRef>
              <c:f>'Citywide trends 2007-2018'!$B$6</c:f>
              <c:strCache>
                <c:ptCount val="1"/>
                <c:pt idx="0">
                  <c:v>C4E Target</c:v>
                </c:pt>
              </c:strCache>
            </c:strRef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8547661323274216E-2"/>
                  <c:y val="3.4046320996297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1D-4941-9226-CA64C48FB6AB}"/>
                </c:ext>
              </c:extLst>
            </c:dLbl>
            <c:dLbl>
              <c:idx val="1"/>
              <c:layout>
                <c:manualLayout>
                  <c:x val="-8.2434050325663182E-3"/>
                  <c:y val="2.9182560853968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1D-4941-9226-CA64C48FB6AB}"/>
                </c:ext>
              </c:extLst>
            </c:dLbl>
            <c:dLbl>
              <c:idx val="2"/>
              <c:layout>
                <c:manualLayout>
                  <c:x val="-1.0304256290707898E-3"/>
                  <c:y val="1.7023160498148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1D-4941-9226-CA64C48FB6AB}"/>
                </c:ext>
              </c:extLst>
            </c:dLbl>
            <c:dLbl>
              <c:idx val="3"/>
              <c:layout>
                <c:manualLayout>
                  <c:x val="0"/>
                  <c:y val="2.6750680782804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1D-4941-9226-CA64C48FB6AB}"/>
                </c:ext>
              </c:extLst>
            </c:dLbl>
            <c:dLbl>
              <c:idx val="11"/>
              <c:layout>
                <c:manualLayout>
                  <c:x val="-7.2129794034955282E-3"/>
                  <c:y val="-2.43188007116408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1D-4941-9226-CA64C48FB6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2007-2018'!$C$5:$N$5</c:f>
              <c:strCache>
                <c:ptCount val="12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2018 - 19</c:v>
                </c:pt>
              </c:strCache>
            </c:strRef>
          </c:cat>
          <c:val>
            <c:numRef>
              <c:f>'Citywide trends 2007-2018'!$C$6:$N$6</c:f>
              <c:numCache>
                <c:formatCode>General</c:formatCode>
                <c:ptCount val="12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  <c:pt idx="11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27-794B-B1B3-D83E6692E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</c:scaling>
        <c:delete val="0"/>
        <c:axPos val="l"/>
        <c:majorGridlines>
          <c:spPr>
            <a:ln w="6350" cap="flat" cmpd="sng" algn="ctr">
              <a:noFill/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4734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054885174885136"/>
          <c:y val="0.92420844697266358"/>
          <c:w val="0.32363243046411994"/>
          <c:h val="7.3359672956172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181998872441237E-2"/>
          <c:y val="0.11866329569015457"/>
          <c:w val="0.92449807163152331"/>
          <c:h val="0.701378700223288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087982731266343E-16"/>
                  <c:y val="-1.73653603449006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2A-B047-93AA-D4D64DB500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 - 25 or more'!$A$3:$A$4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'K - 25 or more'!$B$3:$B$4</c:f>
              <c:numCache>
                <c:formatCode>#,##0</c:formatCode>
                <c:ptCount val="2"/>
                <c:pt idx="0">
                  <c:v>11174</c:v>
                </c:pt>
                <c:pt idx="1">
                  <c:v>17067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A-B047-93AA-D4D64DB500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698976"/>
        <c:axId val="685964432"/>
      </c:barChart>
      <c:catAx>
        <c:axId val="30369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5964432"/>
        <c:crosses val="autoZero"/>
        <c:auto val="1"/>
        <c:lblAlgn val="ctr"/>
        <c:lblOffset val="100"/>
        <c:noMultiLvlLbl val="0"/>
      </c:catAx>
      <c:valAx>
        <c:axId val="68596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698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153431887507272E-2"/>
          <c:y val="8.1165848350879324E-2"/>
          <c:w val="0.91943148285898102"/>
          <c:h val="0.8082374947873310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166379137002003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56-CC40-A5BD-600AC9DCCA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'Gr. 1-3 - 30 or more'!$B$9:$C$9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'Gr. 1-3 - 30 or more'!$B$10:$C$10</c:f>
              <c:numCache>
                <c:formatCode>#,##0</c:formatCode>
                <c:ptCount val="2"/>
                <c:pt idx="0">
                  <c:v>1185</c:v>
                </c:pt>
                <c:pt idx="1">
                  <c:v>36486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56-CC40-A5BD-600AC9DCCA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6066304"/>
        <c:axId val="326067984"/>
      </c:barChart>
      <c:catAx>
        <c:axId val="32606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067984"/>
        <c:crosses val="autoZero"/>
        <c:auto val="1"/>
        <c:lblAlgn val="ctr"/>
        <c:lblOffset val="100"/>
        <c:noMultiLvlLbl val="0"/>
      </c:catAx>
      <c:valAx>
        <c:axId val="3260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06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'Gr. 4-8 - 30 or more'!$B$3:$C$3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'Gr. 4-8 - 30 or more'!$B$4:$C$4</c:f>
              <c:numCache>
                <c:formatCode>#,##0</c:formatCode>
                <c:ptCount val="2"/>
                <c:pt idx="0">
                  <c:v>83055</c:v>
                </c:pt>
                <c:pt idx="1">
                  <c:v>115903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86-F94E-BBB6-2ED7AE2F9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039232"/>
        <c:axId val="236040912"/>
      </c:barChart>
      <c:catAx>
        <c:axId val="23603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40912"/>
        <c:crosses val="autoZero"/>
        <c:auto val="1"/>
        <c:lblAlgn val="ctr"/>
        <c:lblOffset val="100"/>
        <c:noMultiLvlLbl val="0"/>
      </c:catAx>
      <c:valAx>
        <c:axId val="23604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3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336,165 (min)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88-4A00-A84C-7ECCBE5B31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'30 or more '!$B$6:$B$9</c:f>
              <c:strCache>
                <c:ptCount val="4"/>
                <c:pt idx="0">
                  <c:v>K-3</c:v>
                </c:pt>
                <c:pt idx="1">
                  <c:v>Grade 4-8</c:v>
                </c:pt>
                <c:pt idx="2">
                  <c:v>High School (Minimum)</c:v>
                </c:pt>
                <c:pt idx="3">
                  <c:v>Total</c:v>
                </c:pt>
              </c:strCache>
            </c:strRef>
          </c:cat>
          <c:val>
            <c:numRef>
              <c:f>'30 or more '!$C$6:$C$9</c:f>
              <c:numCache>
                <c:formatCode>_(* #,##0_);_(* \(#,##0\);_(* "-"??_);_(@_)</c:formatCode>
                <c:ptCount val="4"/>
                <c:pt idx="0">
                  <c:v>37837</c:v>
                </c:pt>
                <c:pt idx="1">
                  <c:v>115903</c:v>
                </c:pt>
                <c:pt idx="2">
                  <c:v>182425</c:v>
                </c:pt>
                <c:pt idx="3">
                  <c:v>336165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BD-F04B-9A83-FBEDDC9D44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6668304"/>
        <c:axId val="248357744"/>
      </c:barChart>
      <c:catAx>
        <c:axId val="24666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357744"/>
        <c:crosses val="autoZero"/>
        <c:auto val="1"/>
        <c:lblAlgn val="ctr"/>
        <c:lblOffset val="100"/>
        <c:noMultiLvlLbl val="0"/>
      </c:catAx>
      <c:valAx>
        <c:axId val="24835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66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0.13069</cdr:x>
      <cdr:y>0.8843</cdr:y>
    </cdr:from>
    <cdr:to>
      <cdr:x>0.8577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6E95CAE-A4F0-4E14-B8CD-436C22325E9D}"/>
            </a:ext>
          </a:extLst>
        </cdr:cNvPr>
        <cdr:cNvSpPr txBox="1"/>
      </cdr:nvSpPr>
      <cdr:spPr>
        <a:xfrm xmlns:a="http://schemas.openxmlformats.org/drawingml/2006/main">
          <a:off x="1285877" y="5095874"/>
          <a:ext cx="7153274" cy="666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/>
            <a:t>data source: NYSED for 2016-2017; </a:t>
          </a:r>
          <a:r>
            <a:rPr lang="en-US" sz="1800" dirty="0">
              <a:solidFill>
                <a:schemeClr val="tx1"/>
              </a:solidFill>
            </a:rPr>
            <a:t>http://www.p12.nysed.gov/irs/pmf</a:t>
          </a:r>
          <a:r>
            <a:rPr lang="en-US" dirty="0">
              <a:solidFill>
                <a:schemeClr val="tx1"/>
              </a:solidFill>
            </a:rPr>
            <a:t>/</a:t>
          </a:r>
          <a:r>
            <a:rPr lang="en-US" dirty="0"/>
            <a:t> 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A3543-4C03-184E-9C0D-0411B2CA6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A9528-12BD-2942-A89B-D378599EA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03FDC-5F40-F94A-8E03-56FE40975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AD3A-7152-BA40-B898-F08A6810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7208B-A3C9-B844-916E-3C7D04315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0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EA104-C342-734A-9BF8-D9E326FE7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39791-4DA4-124D-80E1-3329568CB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E9B80-5F67-C14D-BD2C-CAA1222C7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00A44-B97A-C440-BC23-39ED4742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795F5-4820-0148-9669-CA8667658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974669-46C5-E84C-B0D2-65AD79229F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58F66-74DA-3443-B4C1-C380F991E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DAD20-61A7-CC46-BED6-CF0629A7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D0AB1-E086-6C40-BDBC-68BD3A33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372BE-9DA2-C14B-9227-BC60ECAC5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5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53C77-3BDC-634F-AE1B-0EC7A56F1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32EE6-E448-2D44-9BF6-D013074E6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B0C1C-0B38-0A48-BB17-2B10CF4D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1D58C-83A1-CB4B-AC63-F96BE23C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D75A8-26A2-9244-AEC9-EF85857A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7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BA9FB-CF34-A24F-8A27-64115CD7B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55201-8D68-5445-ABE7-155DDDC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5895C-677A-5546-963E-5A4787137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E7BEF-AF2E-4F42-A049-5D9DE32F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1B4C8-0397-8541-BF92-CB53FB7E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1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22697-4B12-7D4B-A0CA-01EABFDB7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6D50E-59B1-234C-9AF1-108782012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6DA5D-4A64-8441-9D87-73A238EFB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5AE67-CC47-4645-92C8-2E683650E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FB634-7916-CE47-99DA-E52A8852D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BA02E-F690-C647-94D1-281A4202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AA90D-0DCE-4D41-94B0-BD1DF5E03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E1B4A-DC5B-6B48-9BB9-A0E398486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04FACC-8DC6-6542-B352-0C354AAC6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643B9-1743-7D4F-BF1B-5A2BFDD6B6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DA9298-311C-1A4D-95D1-5F77A7955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559C20-CA77-1B4D-87F4-8600F57C3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DA226-99B1-8D42-B33F-2390E594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FC61A6-A524-C745-93FD-230D98D0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3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8926A-B03C-844E-B0F5-DC1F4F33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F0388E-DBBE-CA4F-AF04-1424D119D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3B551-5E16-8D4F-9E6A-ABF17695C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5BBCE8-2AB0-3C4E-8122-0A62D1333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4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95D17C-7008-054C-9889-8A06FBFF3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FDED37-E5F3-3D48-96CF-C566FFDD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1BB6F-B0CF-2E49-A083-45EB1496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5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55866-104B-9147-B58C-E96CBB222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BB92C-78A2-984D-8DAB-C26060BC5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506E9-C7BC-AF43-901E-88D57646B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F6D71-1A9F-6E48-9C73-DC50E5B50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F79C4-1335-754B-9D15-9639FE28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662EE-F32F-BB45-95AB-C2AD8D76C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7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A1A18-C81E-4448-9CE9-F144B96C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F3D4B-B9B0-6249-934B-9791A56DB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7F63E-2F46-F44E-8BF7-A79B56B30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3A66D-891A-BA48-A65E-1DA4568E5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860EC-4F8D-714B-AB4C-4B19A65AF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5C59A-D101-6E4D-81AC-98005BABE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2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43083-9CD8-E745-92C3-12A504415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66306-ADFC-4A4D-A774-AB67C7081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2BF1C-0A63-2944-98FE-D0C9757E0F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567D2-7060-994A-AB19-89C8F14907AA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3A778-088D-B849-86FE-8041302A3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0BC7E-45BD-C341-A1D9-6131A5D2BF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3251A-A083-AD4B-98D0-01EC816B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9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ft.org/files/attachments/annual-teacher-survey-2014.pdf" TargetMode="External"/><Relationship Id="rId2" Type="http://schemas.openxmlformats.org/officeDocument/2006/relationships/hyperlink" Target="https://infohub.nyced.org/reports-and-policies/school-quality/nyc-school-survey/survey-archive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6th-congress/senate-bill/266?q=%7B%22search%22%3A%5B%22school+infrastructure%22%5D%7D&amp;s=1&amp;r=1" TargetMode="External"/><Relationship Id="rId2" Type="http://schemas.openxmlformats.org/officeDocument/2006/relationships/hyperlink" Target="https://www.congress.gov/bill/116th-congress/house-bill/865?q=%7B%22search%22%3A%5B%22school+infrastructure%22%5D%7D&amp;s=1&amp;r=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ngress.gov/bill/116th-congress/senate-bill/579?q=%7B%22search%22%3A%5B%22class+size%22%5D%7D&amp;s=2&amp;r=1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lasssizematters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9992-BDCB-6741-978E-D46B31C1D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314326"/>
            <a:ext cx="10677524" cy="2568576"/>
          </a:xfrm>
        </p:spPr>
        <p:txBody>
          <a:bodyPr>
            <a:normAutofit/>
          </a:bodyPr>
          <a:lstStyle/>
          <a:p>
            <a:r>
              <a:rPr lang="en-US" sz="4400" i="1" dirty="0">
                <a:solidFill>
                  <a:srgbClr val="FF0000"/>
                </a:solidFill>
              </a:rPr>
              <a:t>Class size: why it’s important, what’s happened in NYC and what we need to do </a:t>
            </a:r>
            <a:br>
              <a:rPr lang="en-US" i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467F2-78E4-EF49-90E5-91DB3A3F5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" y="3889374"/>
            <a:ext cx="10086975" cy="2568576"/>
          </a:xfrm>
        </p:spPr>
        <p:txBody>
          <a:bodyPr>
            <a:noAutofit/>
          </a:bodyPr>
          <a:lstStyle/>
          <a:p>
            <a:pPr algn="l"/>
            <a:r>
              <a:rPr lang="en-US" dirty="0"/>
              <a:t>Leonie </a:t>
            </a:r>
            <a:r>
              <a:rPr lang="en-US" dirty="0" err="1"/>
              <a:t>Haimson</a:t>
            </a:r>
            <a:endParaRPr lang="en-US" dirty="0"/>
          </a:p>
          <a:p>
            <a:pPr algn="l"/>
            <a:r>
              <a:rPr lang="en-US" dirty="0"/>
              <a:t>Class Size Matters</a:t>
            </a:r>
          </a:p>
          <a:p>
            <a:pPr algn="l"/>
            <a:r>
              <a:rPr lang="en-US" dirty="0"/>
              <a:t>Jackson Heights education forum</a:t>
            </a:r>
          </a:p>
          <a:p>
            <a:pPr algn="l"/>
            <a:r>
              <a:rPr lang="en-US" dirty="0">
                <a:hlinkClick r:id="rId2"/>
              </a:rPr>
              <a:t>www.classsizematters.org</a:t>
            </a:r>
            <a:endParaRPr lang="en-US" dirty="0"/>
          </a:p>
          <a:p>
            <a:pPr algn="l"/>
            <a:r>
              <a:rPr lang="en-US" dirty="0"/>
              <a:t>March 16, 2019</a:t>
            </a:r>
          </a:p>
        </p:txBody>
      </p:sp>
      <p:pic>
        <p:nvPicPr>
          <p:cNvPr id="7" name="Picture 6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07896451-AB85-4FB6-8346-CF6A92753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875" y="2418415"/>
            <a:ext cx="5634037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780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6A165-D609-7042-A694-5D8653800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409" y="2492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The number of Kindergarten students in classes of 25 or more citywide has increased by more than 53% </a:t>
            </a:r>
            <a:br>
              <a:rPr lang="en-US" sz="3600" dirty="0"/>
            </a:br>
            <a:r>
              <a:rPr lang="en-US" sz="3600" dirty="0"/>
              <a:t>since 2007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B4C4412-29C5-104E-95DD-65DAC08C22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928729"/>
              </p:ext>
            </p:extLst>
          </p:nvPr>
        </p:nvGraphicFramePr>
        <p:xfrm>
          <a:off x="967409" y="1795525"/>
          <a:ext cx="10515600" cy="4645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7274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652A-3034-FC4A-A0E1-3BEAF21D2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49" y="171163"/>
            <a:ext cx="10515600" cy="1325563"/>
          </a:xfrm>
        </p:spPr>
        <p:txBody>
          <a:bodyPr/>
          <a:lstStyle/>
          <a:p>
            <a:r>
              <a:rPr lang="en-US" dirty="0"/>
              <a:t>Number of 1</a:t>
            </a:r>
            <a:r>
              <a:rPr lang="en-US" baseline="30000" dirty="0"/>
              <a:t>st</a:t>
            </a:r>
            <a:r>
              <a:rPr lang="en-US" dirty="0"/>
              <a:t> - 3</a:t>
            </a:r>
            <a:r>
              <a:rPr lang="en-US" baseline="30000" dirty="0"/>
              <a:t>rd</a:t>
            </a:r>
            <a:r>
              <a:rPr lang="en-US" dirty="0"/>
              <a:t> graders  in classes of 30 or more has grown by nearly 3000%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F347D8A-2961-C14D-96BB-8667978077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699006"/>
              </p:ext>
            </p:extLst>
          </p:nvPr>
        </p:nvGraphicFramePr>
        <p:xfrm>
          <a:off x="2085109" y="1496726"/>
          <a:ext cx="8021781" cy="500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981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1BE8-4B77-9448-B487-594BE5A2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463" y="2698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Number of 4th-8th graders in classes of 30 or more has grown by 40%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10B1A8E-66D5-B24A-B718-266357417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372388"/>
              </p:ext>
            </p:extLst>
          </p:nvPr>
        </p:nvGraphicFramePr>
        <p:xfrm>
          <a:off x="1800513" y="1724226"/>
          <a:ext cx="8953500" cy="4948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52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85AA8-0A3E-4A4A-9F30-B8A4D897A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128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Citywide at least 336,165 students are in very large classes of 30 or more this fall</a:t>
            </a:r>
            <a:br>
              <a:rPr lang="en-US" dirty="0"/>
            </a:br>
            <a:endParaRPr lang="en-US" i="1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E55DB21-0068-B74D-8F4C-DF3790270B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770244"/>
              </p:ext>
            </p:extLst>
          </p:nvPr>
        </p:nvGraphicFramePr>
        <p:xfrm>
          <a:off x="1066800" y="1557338"/>
          <a:ext cx="9671050" cy="5057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266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0BB84-8E2C-4B7A-975C-C4A7910A5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April 2018 we sued NYC for their failure to reduce class size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4E8A7-C8E0-4923-9E79-106A03B62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Nine NYC parents plus CSM and AQE sued in the NYS Supreme Court on the basis of DOE violating the C4E law by failing to lower class size </a:t>
            </a:r>
          </a:p>
          <a:p>
            <a:endParaRPr lang="en-US" dirty="0"/>
          </a:p>
          <a:p>
            <a:r>
              <a:rPr lang="en-US" dirty="0"/>
              <a:t>We are now in the process of appealing this decision to the Appellate Division, where there is a good chance we will prevail. </a:t>
            </a:r>
          </a:p>
          <a:p>
            <a:endParaRPr lang="en-US" dirty="0"/>
          </a:p>
          <a:p>
            <a:r>
              <a:rPr lang="en-US" dirty="0"/>
              <a:t>However, both the Senate and the Assembly omitted C4E law from their one-house budgets.</a:t>
            </a:r>
          </a:p>
          <a:p>
            <a:endParaRPr lang="en-US" dirty="0"/>
          </a:p>
          <a:p>
            <a:r>
              <a:rPr lang="en-US" dirty="0"/>
              <a:t>We are asking them to restore it, our else this lawsuit will be moot. </a:t>
            </a:r>
          </a:p>
        </p:txBody>
      </p:sp>
    </p:spTree>
    <p:extLst>
      <p:ext uri="{BB962C8B-B14F-4D97-AF65-F5344CB8AC3E}">
        <p14:creationId xmlns:p14="http://schemas.microsoft.com/office/powerpoint/2010/main" val="790572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73CA8-D274-4419-A49D-9F4FFE393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should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8BE3A-0A9F-4636-B448-884F77582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485900"/>
            <a:ext cx="10687050" cy="4691063"/>
          </a:xfrm>
        </p:spPr>
        <p:txBody>
          <a:bodyPr>
            <a:noAutofit/>
          </a:bodyPr>
          <a:lstStyle/>
          <a:p>
            <a:r>
              <a:rPr lang="en-US" dirty="0"/>
              <a:t>We are advocating that $200M in next year’s city budget be allocated specifically towards reducing class size, starting first in the early grades and at struggling schools.</a:t>
            </a:r>
          </a:p>
          <a:p>
            <a:endParaRPr lang="en-US" dirty="0"/>
          </a:p>
          <a:p>
            <a:r>
              <a:rPr lang="en-US" dirty="0"/>
              <a:t>That would allow the hiring of 2,000 new teachers, which could lower class size in as many as 8,000 classrooms – as adding a new teacher at a grade level lowers class size for other students in that same grade.</a:t>
            </a:r>
          </a:p>
          <a:p>
            <a:endParaRPr lang="en-US" dirty="0"/>
          </a:p>
          <a:p>
            <a:r>
              <a:rPr lang="en-US" dirty="0"/>
              <a:t>The funds could come from general revenue, increased state education aid, and/or a new pied-a-terre tax for second homes costing over $5M, which would raise a minimum of $650 million per year.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Right now 50,000 of the 57,000 seats in the new five-year capital plan aren’t proposed to be finished  until 2024 or later. </a:t>
            </a:r>
          </a:p>
        </p:txBody>
      </p:sp>
    </p:spTree>
    <p:extLst>
      <p:ext uri="{BB962C8B-B14F-4D97-AF65-F5344CB8AC3E}">
        <p14:creationId xmlns:p14="http://schemas.microsoft.com/office/powerpoint/2010/main" val="665848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377FE-006B-44CE-9D5D-6F3862A9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Parents, teachers and principals understand the need for smaller classes in our public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0330E-8808-4C75-A65C-4553723C7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1200" dirty="0"/>
              <a:t>Each year small classes are a top choice of parents when asked what changes they would like to see in their children’s schools. </a:t>
            </a:r>
          </a:p>
          <a:p>
            <a:endParaRPr lang="en-US" sz="11200" dirty="0"/>
          </a:p>
          <a:p>
            <a:r>
              <a:rPr lang="en-US" sz="11200" dirty="0"/>
              <a:t>99% of teachers says reducing class size would be an effective or very effective reform to improve educational outcomes for NYC students.</a:t>
            </a:r>
          </a:p>
          <a:p>
            <a:endParaRPr lang="en-US" sz="11200" dirty="0"/>
          </a:p>
          <a:p>
            <a:r>
              <a:rPr lang="en-US" sz="11200" dirty="0"/>
              <a:t>NYC principals say that in to provide a quality education, class sizes must be much lower  and capped 20 students in grades K-3, 23 in grades 4-5, 24 in grades 6-12.</a:t>
            </a:r>
          </a:p>
          <a:p>
            <a:endParaRPr lang="en-US" sz="5900" dirty="0"/>
          </a:p>
          <a:p>
            <a:pPr marL="0" indent="0" algn="ctr">
              <a:buNone/>
            </a:pPr>
            <a:r>
              <a:rPr lang="en-US" sz="6400" i="1" dirty="0"/>
              <a:t>References: </a:t>
            </a:r>
            <a:r>
              <a:rPr lang="en-US" sz="6400" i="1" u="sng" dirty="0">
                <a:hlinkClick r:id="rId2"/>
              </a:rPr>
              <a:t>https://infohub.nyced.org/reports-and-policies/school-quality/nyc-school-survey/survey-archives</a:t>
            </a:r>
            <a:r>
              <a:rPr lang="en-US" sz="6400" i="1" u="sng" dirty="0"/>
              <a:t>  </a:t>
            </a:r>
          </a:p>
          <a:p>
            <a:pPr marL="0" indent="0" algn="ctr">
              <a:buNone/>
            </a:pPr>
            <a:r>
              <a:rPr lang="en-US" sz="6400" i="1" u="sng" dirty="0"/>
              <a:t>https://www.classsizematters.org/wp-content/uploads/2011/04/principal_survey_report_10.08_final1.pdf</a:t>
            </a:r>
            <a:r>
              <a:rPr lang="en-US" sz="6400" i="1" dirty="0"/>
              <a:t> </a:t>
            </a:r>
          </a:p>
          <a:p>
            <a:pPr marL="0" indent="0" algn="ctr">
              <a:buNone/>
            </a:pPr>
            <a:r>
              <a:rPr lang="en-US" sz="6400" i="1" dirty="0">
                <a:hlinkClick r:id="rId3"/>
              </a:rPr>
              <a:t>http://www.uft.org/files/attachments/annual-teacher-survey-2014.pdf</a:t>
            </a:r>
            <a:r>
              <a:rPr lang="en-US" sz="6400" i="1" dirty="0"/>
              <a:t> </a:t>
            </a:r>
          </a:p>
          <a:p>
            <a:pPr algn="ct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715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4FA9B-A7AA-4F31-8518-45B58BA7E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There’s also federal legislation we need to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6BEDB-F23E-493C-919E-A27021B5B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hlinkClick r:id="rId2"/>
              </a:rPr>
              <a:t>H.R.865</a:t>
            </a:r>
            <a:r>
              <a:rPr lang="en-US" dirty="0"/>
              <a:t> and </a:t>
            </a:r>
            <a:r>
              <a:rPr lang="en-US" u="sng" dirty="0">
                <a:hlinkClick r:id="rId3"/>
              </a:rPr>
              <a:t>S.266</a:t>
            </a:r>
            <a:r>
              <a:rPr lang="en-US" dirty="0"/>
              <a:t> Rebuild America's Schools Act of 2019  </a:t>
            </a:r>
          </a:p>
          <a:p>
            <a:r>
              <a:rPr lang="en-US" dirty="0"/>
              <a:t>to invest $100 billion in building and repairing schools – important since so many NYC schools are overcrowded </a:t>
            </a:r>
          </a:p>
          <a:p>
            <a:endParaRPr lang="en-US" dirty="0"/>
          </a:p>
          <a:p>
            <a:r>
              <a:rPr lang="en-US" dirty="0"/>
              <a:t>Senate bill </a:t>
            </a:r>
            <a:r>
              <a:rPr lang="en-US" u="sng" dirty="0">
                <a:hlinkClick r:id="rId4"/>
              </a:rPr>
              <a:t>S.579</a:t>
            </a:r>
            <a:r>
              <a:rPr lang="en-US" dirty="0"/>
              <a:t> Smaller Class Sizes for Students and Educators Act</a:t>
            </a:r>
          </a:p>
          <a:p>
            <a:r>
              <a:rPr lang="en-US" dirty="0"/>
              <a:t>to provide $2B in grants for class size reduction in K-3 18 students per class in high-poverty districts.</a:t>
            </a:r>
          </a:p>
          <a:p>
            <a:endParaRPr lang="en-US" b="1" dirty="0"/>
          </a:p>
          <a:p>
            <a:r>
              <a:rPr lang="en-US" b="1" i="1" dirty="0"/>
              <a:t>This bill still waiting for a House companion bill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59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9FC02-7A6E-48F7-8136-4BCC13F4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with 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4342C-E1D5-4667-A3AD-BA3BB1B9C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76376"/>
            <a:ext cx="10706100" cy="47005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Advocate for the Contracts for Excellence to be put back into the state’s final budget </a:t>
            </a:r>
          </a:p>
          <a:p>
            <a:endParaRPr lang="en-US" dirty="0"/>
          </a:p>
          <a:p>
            <a:r>
              <a:rPr lang="en-US" dirty="0"/>
              <a:t>Advocate for $200 million in city funds to be targeted towards class size reduction in the early grades and in struggling schools</a:t>
            </a:r>
          </a:p>
          <a:p>
            <a:endParaRPr lang="en-US" dirty="0"/>
          </a:p>
          <a:p>
            <a:r>
              <a:rPr lang="en-US" dirty="0"/>
              <a:t>Support federal legislation for school construction and smaller classes in K-3</a:t>
            </a:r>
          </a:p>
          <a:p>
            <a:endParaRPr lang="en-US" dirty="0"/>
          </a:p>
          <a:p>
            <a:r>
              <a:rPr lang="en-US" dirty="0"/>
              <a:t>This is a matter of simple equity and social justice for all NYC students</a:t>
            </a:r>
          </a:p>
          <a:p>
            <a:endParaRPr lang="en-US" dirty="0"/>
          </a:p>
          <a:p>
            <a:r>
              <a:rPr lang="en-US" dirty="0"/>
              <a:t>For more info email us at </a:t>
            </a:r>
            <a:r>
              <a:rPr lang="en-US" dirty="0">
                <a:hlinkClick r:id="rId2"/>
              </a:rPr>
              <a:t>info@classsizematters.org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489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2D4C-A974-4CD7-8513-8C8E3D2C3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Smaller classes have been linked to better student outcomes in every way that can be measured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D11B1-C0F9-49AF-ACE8-B4A3AB3D4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Better grades, better test scores, more engaged and less likely be disruptive when they’re provided with smaller classes.</a:t>
            </a:r>
          </a:p>
          <a:p>
            <a:endParaRPr lang="en-US" dirty="0"/>
          </a:p>
          <a:p>
            <a:r>
              <a:rPr lang="en-US" dirty="0"/>
              <a:t>Students randomly assigned to smaller classes are more likely to graduate from HS in 4 years, go onto college, get a STEM degree, own their own home and have a 401K3 more than 20 years later.</a:t>
            </a:r>
          </a:p>
          <a:p>
            <a:endParaRPr lang="en-US" dirty="0"/>
          </a:p>
          <a:p>
            <a:r>
              <a:rPr lang="en-US" dirty="0"/>
              <a:t>Most importantly, small classes are one of only a handful of reforms that narrows the achievement gap between economic &amp; racial groups and thus are essential for true equity in the NYC public schools.  </a:t>
            </a:r>
          </a:p>
        </p:txBody>
      </p:sp>
    </p:spTree>
    <p:extLst>
      <p:ext uri="{BB962C8B-B14F-4D97-AF65-F5344CB8AC3E}">
        <p14:creationId xmlns:p14="http://schemas.microsoft.com/office/powerpoint/2010/main" val="74487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F436768-E62B-4C85-8FC8-F82DA13B69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478509"/>
              </p:ext>
            </p:extLst>
          </p:nvPr>
        </p:nvGraphicFramePr>
        <p:xfrm>
          <a:off x="990599" y="323851"/>
          <a:ext cx="9839325" cy="6105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035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216F-2E73-4D2C-AD65-397A9FE2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Court of Appeals decision in Campaign for Fiscal Equity case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3484A-DEE6-4C12-A4DD-273BB05A2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landmark CFE case, the state’s highest court concluded in 2003 that more equitable funding smaller classes were needed for NYC students to receive their constitutional right to a sound basic education.  </a:t>
            </a:r>
          </a:p>
          <a:p>
            <a:endParaRPr lang="en-US" dirty="0"/>
          </a:p>
          <a:p>
            <a:r>
              <a:rPr lang="en-US" dirty="0"/>
              <a:t>In 2007, to settle the CFE case, the state passed a law called the Contracts for Excellence which required districts to spend these funds in five different areas, including class size</a:t>
            </a:r>
          </a:p>
          <a:p>
            <a:endParaRPr lang="en-US" dirty="0"/>
          </a:p>
          <a:p>
            <a:r>
              <a:rPr lang="en-US" dirty="0"/>
              <a:t>It also required NYC to reduce class size in all grades.</a:t>
            </a:r>
          </a:p>
        </p:txBody>
      </p:sp>
    </p:spTree>
    <p:extLst>
      <p:ext uri="{BB962C8B-B14F-4D97-AF65-F5344CB8AC3E}">
        <p14:creationId xmlns:p14="http://schemas.microsoft.com/office/powerpoint/2010/main" val="474552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8A1CE-CBD0-46DF-A85F-7A783832B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NYC submitted a plan to reduce average class size in Nov. 2007 that was approved by the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F6555-4EDA-4888-975E-72ECC7298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But what happened?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Class sizes went up not down!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They are still significantly larger than when the state’s highest court issued their opinion in the CFE case </a:t>
            </a:r>
          </a:p>
        </p:txBody>
      </p:sp>
    </p:spTree>
    <p:extLst>
      <p:ext uri="{BB962C8B-B14F-4D97-AF65-F5344CB8AC3E}">
        <p14:creationId xmlns:p14="http://schemas.microsoft.com/office/powerpoint/2010/main" val="144688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DE949-57FE-45BB-93E2-B66009441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776" y="27099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100" b="1" i="1" dirty="0"/>
              <a:t>Class sizes in Kindergarten to  third grade </a:t>
            </a:r>
            <a:br>
              <a:rPr lang="en-US" sz="3100" b="1" i="1" dirty="0"/>
            </a:br>
            <a:r>
              <a:rPr lang="en-US" sz="3100" b="1" i="1" dirty="0"/>
              <a:t>are now are 14% larger than in 2007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000000-0008-0000-06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87424"/>
              </p:ext>
            </p:extLst>
          </p:nvPr>
        </p:nvGraphicFramePr>
        <p:xfrm>
          <a:off x="407730" y="1596558"/>
          <a:ext cx="11371893" cy="495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079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66230-64F2-48C9-91BD-15991BD92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582" y="12726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200" b="1" i="1" dirty="0"/>
              <a:t>In 4</a:t>
            </a:r>
            <a:r>
              <a:rPr lang="en-US" sz="3200" b="1" i="1" baseline="30000" dirty="0"/>
              <a:t>th</a:t>
            </a:r>
            <a:r>
              <a:rPr lang="en-US" sz="3200" b="1" i="1" dirty="0"/>
              <a:t>-8</a:t>
            </a:r>
            <a:r>
              <a:rPr lang="en-US" sz="3200" b="1" i="1" baseline="30000" dirty="0"/>
              <a:t>th</a:t>
            </a:r>
            <a:r>
              <a:rPr lang="en-US" sz="3200" b="1" i="1" dirty="0"/>
              <a:t> grades, Citywide class sizes are 6% above 2007 levels</a:t>
            </a:r>
            <a:endParaRPr lang="en-US" sz="3200" i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297790"/>
              </p:ext>
            </p:extLst>
          </p:nvPr>
        </p:nvGraphicFramePr>
        <p:xfrm>
          <a:off x="435400" y="1331800"/>
          <a:ext cx="11443446" cy="5405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88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DBA74-5B1D-7242-8BAD-FC030D1BD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908" y="1144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/>
              <a:t>Average HS class sizes are nearly two students per class above  2007 levels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316588"/>
              </p:ext>
            </p:extLst>
          </p:nvPr>
        </p:nvGraphicFramePr>
        <p:xfrm>
          <a:off x="-133004" y="1266993"/>
          <a:ext cx="12325004" cy="5222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445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CB0E-FDFA-8947-AA99-8C85203A0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469" y="558309"/>
            <a:ext cx="11049000" cy="884126"/>
          </a:xfrm>
        </p:spPr>
        <p:txBody>
          <a:bodyPr>
            <a:normAutofit/>
          </a:bodyPr>
          <a:lstStyle/>
          <a:p>
            <a:r>
              <a:rPr lang="en-US" i="1" dirty="0"/>
              <a:t>What these class size averages do not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2CA73-A42A-8541-B792-318776749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There are extreme disparities in class size across NYC neighborhoods and districts, with many students in classes of 30 or more.</a:t>
            </a:r>
          </a:p>
          <a:p>
            <a:endParaRPr lang="en-US" sz="4400" dirty="0"/>
          </a:p>
          <a:p>
            <a:r>
              <a:rPr lang="en-US" sz="4400" dirty="0"/>
              <a:t>The number of students in very large classes has grown sharply since 2007 especially in K-3.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443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1046</Words>
  <Application>Microsoft Office PowerPoint</Application>
  <PresentationFormat>Widescreen</PresentationFormat>
  <Paragraphs>100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Class size: why it’s important, what’s happened in NYC and what we need to do  </vt:lpstr>
      <vt:lpstr>Smaller classes have been linked to better student outcomes in every way that can be measured</vt:lpstr>
      <vt:lpstr>PowerPoint Presentation</vt:lpstr>
      <vt:lpstr>Court of Appeals decision in Campaign for Fiscal Equity case </vt:lpstr>
      <vt:lpstr>NYC submitted a plan to reduce average class size in Nov. 2007 that was approved by the state</vt:lpstr>
      <vt:lpstr>Class sizes in Kindergarten to  third grade  are now are 14% larger than in 2007</vt:lpstr>
      <vt:lpstr>In 4th-8th grades, Citywide class sizes are 6% above 2007 levels</vt:lpstr>
      <vt:lpstr>Average HS class sizes are nearly two students per class above  2007 levels</vt:lpstr>
      <vt:lpstr>What these class size averages do not show</vt:lpstr>
      <vt:lpstr>The number of Kindergarten students in classes of 25 or more citywide has increased by more than 53%  since 2007</vt:lpstr>
      <vt:lpstr>Number of 1st - 3rd graders  in classes of 30 or more has grown by nearly 3000%</vt:lpstr>
      <vt:lpstr>Number of 4th-8th graders in classes of 30 or more has grown by 40%</vt:lpstr>
      <vt:lpstr>Citywide at least 336,165 students are in very large classes of 30 or more this fall </vt:lpstr>
      <vt:lpstr>In April 2018 we sued NYC for their failure to reduce class size </vt:lpstr>
      <vt:lpstr>What else should we do?</vt:lpstr>
      <vt:lpstr>Parents, teachers and principals understand the need for smaller classes in our public schools</vt:lpstr>
      <vt:lpstr>There’s also federal legislation we need to support </vt:lpstr>
      <vt:lpstr>Join with us!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NYC class size data and trends</dc:title>
  <dc:creator>Patrick Nevada</dc:creator>
  <cp:lastModifiedBy>leonie haimson</cp:lastModifiedBy>
  <cp:revision>156</cp:revision>
  <cp:lastPrinted>2019-03-08T20:38:35Z</cp:lastPrinted>
  <dcterms:created xsi:type="dcterms:W3CDTF">2018-11-16T17:02:11Z</dcterms:created>
  <dcterms:modified xsi:type="dcterms:W3CDTF">2019-03-17T14:07:29Z</dcterms:modified>
</cp:coreProperties>
</file>