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7" r:id="rId2"/>
    <p:sldId id="258" r:id="rId3"/>
    <p:sldId id="259" r:id="rId4"/>
    <p:sldId id="260" r:id="rId5"/>
    <p:sldId id="296" r:id="rId6"/>
    <p:sldId id="262" r:id="rId7"/>
    <p:sldId id="281" r:id="rId8"/>
    <p:sldId id="307" r:id="rId9"/>
    <p:sldId id="265" r:id="rId10"/>
    <p:sldId id="267" r:id="rId11"/>
    <p:sldId id="268" r:id="rId12"/>
    <p:sldId id="266" r:id="rId13"/>
    <p:sldId id="273" r:id="rId14"/>
    <p:sldId id="274" r:id="rId15"/>
    <p:sldId id="275" r:id="rId16"/>
    <p:sldId id="263" r:id="rId17"/>
    <p:sldId id="284" r:id="rId18"/>
    <p:sldId id="285" r:id="rId19"/>
    <p:sldId id="286" r:id="rId20"/>
    <p:sldId id="277" r:id="rId21"/>
    <p:sldId id="298" r:id="rId22"/>
    <p:sldId id="299" r:id="rId23"/>
    <p:sldId id="300" r:id="rId24"/>
    <p:sldId id="301" r:id="rId25"/>
    <p:sldId id="302" r:id="rId26"/>
    <p:sldId id="303" r:id="rId27"/>
    <p:sldId id="304" r:id="rId28"/>
    <p:sldId id="305" r:id="rId29"/>
    <p:sldId id="306"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bastian Spitz" initials="SS" lastIdx="1" clrIdx="0">
    <p:extLst>
      <p:ext uri="{19B8F6BF-5375-455C-9EA6-DF929625EA0E}">
        <p15:presenceInfo xmlns:p15="http://schemas.microsoft.com/office/powerpoint/2012/main" userId="33810cc1b65b7e7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07" autoAdjust="0"/>
    <p:restoredTop sz="94660"/>
  </p:normalViewPr>
  <p:slideViewPr>
    <p:cSldViewPr snapToGrid="0">
      <p:cViewPr varScale="1">
        <p:scale>
          <a:sx n="87" d="100"/>
          <a:sy n="87" d="100"/>
        </p:scale>
        <p:origin x="44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ebastian\Dropbox\Class%20Size%20Matters%20Team%20Folder\Data%20and%20Reports\Class%20Size%20Data\2006-2017%20citywide%20&amp;%20district%20class%20size%20trend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ebastian\Dropbox\Class%20Size%20Matters%20Team%20Folder\Data%20and%20Reports\Class%20Size%20Data\2006-2017%20citywide%20&amp;%20district%20class%20size%20trend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Sebastian\Dropbox\Class%20Size%20Matters%20Team%20Folder\Data%20and%20Reports\Class%20Size%20Data\2006-2017%20citywide%20&amp;%20district%20class%20size%20trends%20.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C:\Users\Sebastian\Documents\Class%20Size%20Matters\Capital%20Plan%20November%202017%20Need%20and%20Funding%20with%20Charts.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ebastian\Documents\Class%20Size%20Matters\Capital%20Plan%20November%202017%20Need%20and%20Funding%20with%20Charts.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oleObject" Target="file:///C:\Users\Sebastian\Documents\Class%20Size%20Matters\Utilization%20Data\2016-2017%20Utilization%20Data%20by%20District.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a:t>D9 K-3rd Class size trend</a:t>
            </a:r>
          </a:p>
        </c:rich>
      </c:tx>
      <c:layout>
        <c:manualLayout>
          <c:xMode val="edge"/>
          <c:yMode val="edge"/>
          <c:x val="0.40977303532625514"/>
          <c:y val="4.0412283246596854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2691354406557745E-2"/>
          <c:y val="0.15935254455476885"/>
          <c:w val="0.87136705868531739"/>
          <c:h val="0.67169330820217055"/>
        </c:manualLayout>
      </c:layout>
      <c:lineChart>
        <c:grouping val="standard"/>
        <c:varyColors val="0"/>
        <c:ser>
          <c:idx val="0"/>
          <c:order val="0"/>
          <c:tx>
            <c:strRef>
              <c:f>'D9'!$A$8</c:f>
              <c:strCache>
                <c:ptCount val="1"/>
                <c:pt idx="0">
                  <c:v>C4E goals</c:v>
                </c:pt>
              </c:strCache>
            </c:strRef>
          </c:tx>
          <c:spPr>
            <a:ln w="38100" cap="rnd">
              <a:solidFill>
                <a:schemeClr val="accent1"/>
              </a:solidFill>
              <a:round/>
            </a:ln>
            <a:effectLst/>
          </c:spPr>
          <c:marker>
            <c:symbol val="none"/>
          </c:marker>
          <c:dLbls>
            <c:dLbl>
              <c:idx val="1"/>
              <c:layout>
                <c:manualLayout>
                  <c:x val="-3.4377839160617896E-3"/>
                  <c:y val="2.31562893535362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A35-4957-85E8-D8C21DC3D84F}"/>
                </c:ext>
              </c:extLst>
            </c:dLbl>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'D9'!$B$7:$M$7</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'D9'!$B$8:$M$8</c:f>
              <c:numCache>
                <c:formatCode>General</c:formatCode>
                <c:ptCount val="12"/>
                <c:pt idx="0">
                  <c:v>21</c:v>
                </c:pt>
                <c:pt idx="1">
                  <c:v>20.7</c:v>
                </c:pt>
                <c:pt idx="2">
                  <c:v>20.5</c:v>
                </c:pt>
                <c:pt idx="3">
                  <c:v>20.3</c:v>
                </c:pt>
                <c:pt idx="4">
                  <c:v>20.100000000000001</c:v>
                </c:pt>
                <c:pt idx="5">
                  <c:v>19.899999999999999</c:v>
                </c:pt>
                <c:pt idx="6">
                  <c:v>19.899999999999999</c:v>
                </c:pt>
                <c:pt idx="7">
                  <c:v>19.899999999999999</c:v>
                </c:pt>
                <c:pt idx="8">
                  <c:v>19.899999999999999</c:v>
                </c:pt>
                <c:pt idx="9">
                  <c:v>19.899999999999999</c:v>
                </c:pt>
                <c:pt idx="10">
                  <c:v>19.899999999999999</c:v>
                </c:pt>
                <c:pt idx="11">
                  <c:v>19.899999999999999</c:v>
                </c:pt>
              </c:numCache>
            </c:numRef>
          </c:val>
          <c:smooth val="0"/>
          <c:extLst>
            <c:ext xmlns:c16="http://schemas.microsoft.com/office/drawing/2014/chart" uri="{C3380CC4-5D6E-409C-BE32-E72D297353CC}">
              <c16:uniqueId val="{00000000-3A35-4957-85E8-D8C21DC3D84F}"/>
            </c:ext>
          </c:extLst>
        </c:ser>
        <c:ser>
          <c:idx val="1"/>
          <c:order val="1"/>
          <c:tx>
            <c:strRef>
              <c:f>'D9'!$A$9</c:f>
              <c:strCache>
                <c:ptCount val="1"/>
                <c:pt idx="0">
                  <c:v>Citywide actual</c:v>
                </c:pt>
              </c:strCache>
            </c:strRef>
          </c:tx>
          <c:spPr>
            <a:ln w="38100" cap="rnd">
              <a:solidFill>
                <a:schemeClr val="bg1">
                  <a:lumMod val="65000"/>
                </a:schemeClr>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4-3A35-4957-85E8-D8C21DC3D84F}"/>
                </c:ext>
              </c:extLst>
            </c:dLbl>
            <c:dLbl>
              <c:idx val="1"/>
              <c:layout>
                <c:manualLayout>
                  <c:x val="-1.1459279720205686E-3"/>
                  <c:y val="-7.718763117845550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A35-4957-85E8-D8C21DC3D84F}"/>
                </c:ext>
              </c:extLst>
            </c:dLbl>
            <c:dLbl>
              <c:idx val="2"/>
              <c:layout>
                <c:manualLayout>
                  <c:x val="0"/>
                  <c:y val="-2.83021314321000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A35-4957-85E8-D8C21DC3D84F}"/>
                </c:ext>
              </c:extLst>
            </c:dLbl>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'D9'!$B$7:$M$7</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'D9'!$B$9:$M$9</c:f>
              <c:numCache>
                <c:formatCode>General</c:formatCode>
                <c:ptCount val="12"/>
                <c:pt idx="0">
                  <c:v>21</c:v>
                </c:pt>
                <c:pt idx="1">
                  <c:v>20.9</c:v>
                </c:pt>
                <c:pt idx="2">
                  <c:v>21.4</c:v>
                </c:pt>
                <c:pt idx="3">
                  <c:v>22.1</c:v>
                </c:pt>
                <c:pt idx="4">
                  <c:v>22.9</c:v>
                </c:pt>
                <c:pt idx="5">
                  <c:v>23.9</c:v>
                </c:pt>
                <c:pt idx="6">
                  <c:v>24.5</c:v>
                </c:pt>
                <c:pt idx="7" formatCode="0.0">
                  <c:v>24.86</c:v>
                </c:pt>
                <c:pt idx="8" formatCode="0.0">
                  <c:v>24.70293504689128</c:v>
                </c:pt>
                <c:pt idx="9">
                  <c:v>24.6</c:v>
                </c:pt>
                <c:pt idx="10">
                  <c:v>24.2</c:v>
                </c:pt>
                <c:pt idx="11" formatCode="0.0">
                  <c:v>24</c:v>
                </c:pt>
              </c:numCache>
            </c:numRef>
          </c:val>
          <c:smooth val="0"/>
          <c:extLst>
            <c:ext xmlns:c16="http://schemas.microsoft.com/office/drawing/2014/chart" uri="{C3380CC4-5D6E-409C-BE32-E72D297353CC}">
              <c16:uniqueId val="{00000001-3A35-4957-85E8-D8C21DC3D84F}"/>
            </c:ext>
          </c:extLst>
        </c:ser>
        <c:ser>
          <c:idx val="2"/>
          <c:order val="2"/>
          <c:tx>
            <c:strRef>
              <c:f>'D9'!$A$10</c:f>
              <c:strCache>
                <c:ptCount val="1"/>
                <c:pt idx="0">
                  <c:v>D9</c:v>
                </c:pt>
              </c:strCache>
            </c:strRef>
          </c:tx>
          <c:spPr>
            <a:ln w="38100" cap="rnd">
              <a:solidFill>
                <a:srgbClr val="FF0000"/>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3-3A35-4957-85E8-D8C21DC3D84F}"/>
                </c:ext>
              </c:extLst>
            </c:dLbl>
            <c:dLbl>
              <c:idx val="1"/>
              <c:layout>
                <c:manualLayout>
                  <c:x val="2.1008436795789558E-17"/>
                  <c:y val="-4.11667366285091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A35-4957-85E8-D8C21DC3D84F}"/>
                </c:ext>
              </c:extLst>
            </c:dLbl>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'D9'!$B$7:$M$7</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'D9'!$B$10:$M$10</c:f>
              <c:numCache>
                <c:formatCode>General</c:formatCode>
                <c:ptCount val="12"/>
                <c:pt idx="0">
                  <c:v>21</c:v>
                </c:pt>
                <c:pt idx="1">
                  <c:v>21.2</c:v>
                </c:pt>
                <c:pt idx="2" formatCode="0.0">
                  <c:v>21</c:v>
                </c:pt>
                <c:pt idx="3">
                  <c:v>21.2</c:v>
                </c:pt>
                <c:pt idx="4">
                  <c:v>22.1</c:v>
                </c:pt>
                <c:pt idx="5" formatCode="0.0">
                  <c:v>23</c:v>
                </c:pt>
                <c:pt idx="6">
                  <c:v>23.4</c:v>
                </c:pt>
                <c:pt idx="7" formatCode="0.0">
                  <c:v>24.33</c:v>
                </c:pt>
                <c:pt idx="8" formatCode="0.0">
                  <c:v>24.085287846481876</c:v>
                </c:pt>
                <c:pt idx="9">
                  <c:v>23.9</c:v>
                </c:pt>
                <c:pt idx="10" formatCode="0.0">
                  <c:v>23.059080962800877</c:v>
                </c:pt>
                <c:pt idx="11" formatCode="0.0">
                  <c:v>22.919282511210763</c:v>
                </c:pt>
              </c:numCache>
            </c:numRef>
          </c:val>
          <c:smooth val="0"/>
          <c:extLst>
            <c:ext xmlns:c16="http://schemas.microsoft.com/office/drawing/2014/chart" uri="{C3380CC4-5D6E-409C-BE32-E72D297353CC}">
              <c16:uniqueId val="{00000002-3A35-4957-85E8-D8C21DC3D84F}"/>
            </c:ext>
          </c:extLst>
        </c:ser>
        <c:dLbls>
          <c:showLegendKey val="0"/>
          <c:showVal val="0"/>
          <c:showCatName val="0"/>
          <c:showSerName val="0"/>
          <c:showPercent val="0"/>
          <c:showBubbleSize val="0"/>
        </c:dLbls>
        <c:smooth val="0"/>
        <c:axId val="-812823008"/>
        <c:axId val="-812819024"/>
      </c:lineChart>
      <c:catAx>
        <c:axId val="-812823008"/>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School Year</a:t>
                </a:r>
              </a:p>
            </c:rich>
          </c:tx>
          <c:layout>
            <c:manualLayout>
              <c:xMode val="edge"/>
              <c:yMode val="edge"/>
              <c:x val="8.1024235835224945E-2"/>
              <c:y val="0.90431387691794041"/>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12819024"/>
        <c:crosses val="autoZero"/>
        <c:auto val="1"/>
        <c:lblAlgn val="ctr"/>
        <c:lblOffset val="100"/>
        <c:noMultiLvlLbl val="0"/>
      </c:catAx>
      <c:valAx>
        <c:axId val="-812819024"/>
        <c:scaling>
          <c:orientation val="minMax"/>
          <c:min val="17"/>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Average Class Size</a:t>
                </a:r>
              </a:p>
            </c:rich>
          </c:tx>
          <c:layout>
            <c:manualLayout>
              <c:xMode val="edge"/>
              <c:yMode val="edge"/>
              <c:x val="8.4123745423168184E-3"/>
              <c:y val="0.32701380706414723"/>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128230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20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a:solidFill>
                  <a:schemeClr val="tx1"/>
                </a:solidFill>
              </a:rPr>
              <a:t>D9 4-8th Class size trend</a:t>
            </a:r>
          </a:p>
        </c:rich>
      </c:tx>
      <c:layout>
        <c:manualLayout>
          <c:xMode val="edge"/>
          <c:yMode val="edge"/>
          <c:x val="0.41520118849912691"/>
          <c:y val="3.9669425617952822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035832799584372E-2"/>
          <c:y val="0.10481974150527666"/>
          <c:w val="0.90699286288455505"/>
          <c:h val="0.72347619948994069"/>
        </c:manualLayout>
      </c:layout>
      <c:lineChart>
        <c:grouping val="standard"/>
        <c:varyColors val="0"/>
        <c:ser>
          <c:idx val="0"/>
          <c:order val="0"/>
          <c:tx>
            <c:strRef>
              <c:f>'D9'!$A$15</c:f>
              <c:strCache>
                <c:ptCount val="1"/>
                <c:pt idx="0">
                  <c:v>C4E target</c:v>
                </c:pt>
              </c:strCache>
            </c:strRef>
          </c:tx>
          <c:spPr>
            <a:ln w="38100"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'D9'!$B$14:$M$14</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'D9'!$B$15:$M$15</c:f>
              <c:numCache>
                <c:formatCode>General</c:formatCode>
                <c:ptCount val="12"/>
                <c:pt idx="0">
                  <c:v>25.6</c:v>
                </c:pt>
                <c:pt idx="1">
                  <c:v>24.8</c:v>
                </c:pt>
                <c:pt idx="2">
                  <c:v>24.6</c:v>
                </c:pt>
                <c:pt idx="3">
                  <c:v>23.8</c:v>
                </c:pt>
                <c:pt idx="4">
                  <c:v>23.3</c:v>
                </c:pt>
                <c:pt idx="5">
                  <c:v>22.9</c:v>
                </c:pt>
                <c:pt idx="6">
                  <c:v>22.9</c:v>
                </c:pt>
                <c:pt idx="7">
                  <c:v>22.9</c:v>
                </c:pt>
                <c:pt idx="8">
                  <c:v>22.9</c:v>
                </c:pt>
                <c:pt idx="9">
                  <c:v>22.9</c:v>
                </c:pt>
                <c:pt idx="10">
                  <c:v>22.9</c:v>
                </c:pt>
                <c:pt idx="11">
                  <c:v>22.9</c:v>
                </c:pt>
              </c:numCache>
            </c:numRef>
          </c:val>
          <c:smooth val="0"/>
          <c:extLst>
            <c:ext xmlns:c16="http://schemas.microsoft.com/office/drawing/2014/chart" uri="{C3380CC4-5D6E-409C-BE32-E72D297353CC}">
              <c16:uniqueId val="{00000000-3D0F-4867-AB47-F813DA3A0224}"/>
            </c:ext>
          </c:extLst>
        </c:ser>
        <c:ser>
          <c:idx val="1"/>
          <c:order val="1"/>
          <c:tx>
            <c:strRef>
              <c:f>'D9'!$A$16</c:f>
              <c:strCache>
                <c:ptCount val="1"/>
                <c:pt idx="0">
                  <c:v>Citywide actual</c:v>
                </c:pt>
              </c:strCache>
            </c:strRef>
          </c:tx>
          <c:spPr>
            <a:ln w="38100" cap="rnd">
              <a:solidFill>
                <a:schemeClr val="bg1">
                  <a:lumMod val="65000"/>
                </a:schemeClr>
              </a:solidFill>
              <a:round/>
            </a:ln>
            <a:effectLst/>
          </c:spPr>
          <c:marker>
            <c:symbol val="none"/>
          </c:marker>
          <c:dLbls>
            <c:dLbl>
              <c:idx val="1"/>
              <c:layout>
                <c:manualLayout>
                  <c:x val="1.1498917381455246E-3"/>
                  <c:y val="-3.96694256179528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D0F-4867-AB47-F813DA3A0224}"/>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'D9'!$B$14:$M$14</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'D9'!$B$16:$M$16</c:f>
              <c:numCache>
                <c:formatCode>General</c:formatCode>
                <c:ptCount val="12"/>
                <c:pt idx="0">
                  <c:v>25.6</c:v>
                </c:pt>
                <c:pt idx="1">
                  <c:v>25.1</c:v>
                </c:pt>
                <c:pt idx="2">
                  <c:v>25.3</c:v>
                </c:pt>
                <c:pt idx="3">
                  <c:v>25.8</c:v>
                </c:pt>
                <c:pt idx="4">
                  <c:v>26.3</c:v>
                </c:pt>
                <c:pt idx="5">
                  <c:v>26.6</c:v>
                </c:pt>
                <c:pt idx="6">
                  <c:v>26.7</c:v>
                </c:pt>
                <c:pt idx="7">
                  <c:v>26.8</c:v>
                </c:pt>
                <c:pt idx="8" formatCode="0.0">
                  <c:v>26.662623389660364</c:v>
                </c:pt>
                <c:pt idx="9">
                  <c:v>26.7</c:v>
                </c:pt>
                <c:pt idx="10">
                  <c:v>26.6</c:v>
                </c:pt>
                <c:pt idx="11">
                  <c:v>26.6</c:v>
                </c:pt>
              </c:numCache>
            </c:numRef>
          </c:val>
          <c:smooth val="0"/>
          <c:extLst>
            <c:ext xmlns:c16="http://schemas.microsoft.com/office/drawing/2014/chart" uri="{C3380CC4-5D6E-409C-BE32-E72D297353CC}">
              <c16:uniqueId val="{00000001-3D0F-4867-AB47-F813DA3A0224}"/>
            </c:ext>
          </c:extLst>
        </c:ser>
        <c:ser>
          <c:idx val="2"/>
          <c:order val="2"/>
          <c:tx>
            <c:strRef>
              <c:f>'D9'!$A$17</c:f>
              <c:strCache>
                <c:ptCount val="1"/>
                <c:pt idx="0">
                  <c:v>D9</c:v>
                </c:pt>
              </c:strCache>
            </c:strRef>
          </c:tx>
          <c:spPr>
            <a:ln w="38100" cap="rnd">
              <a:solidFill>
                <a:srgbClr val="FF00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'D9'!$B$14:$M$14</c:f>
              <c:strCache>
                <c:ptCount val="12"/>
                <c:pt idx="0">
                  <c:v>Baseline</c:v>
                </c:pt>
                <c:pt idx="1">
                  <c:v>2007-8</c:v>
                </c:pt>
                <c:pt idx="2">
                  <c:v>2008-9</c:v>
                </c:pt>
                <c:pt idx="3">
                  <c:v>2009-10</c:v>
                </c:pt>
                <c:pt idx="4">
                  <c:v>2010-11</c:v>
                </c:pt>
                <c:pt idx="5">
                  <c:v>2011-12</c:v>
                </c:pt>
                <c:pt idx="6">
                  <c:v>2012-13</c:v>
                </c:pt>
                <c:pt idx="7">
                  <c:v>2013-14</c:v>
                </c:pt>
                <c:pt idx="8">
                  <c:v>2014-15</c:v>
                </c:pt>
                <c:pt idx="9">
                  <c:v>2015-16</c:v>
                </c:pt>
                <c:pt idx="10">
                  <c:v>2016-17</c:v>
                </c:pt>
                <c:pt idx="11">
                  <c:v>2017-18</c:v>
                </c:pt>
              </c:strCache>
            </c:strRef>
          </c:cat>
          <c:val>
            <c:numRef>
              <c:f>'D9'!$B$17:$M$17</c:f>
              <c:numCache>
                <c:formatCode>General</c:formatCode>
                <c:ptCount val="12"/>
                <c:pt idx="0">
                  <c:v>24.9</c:v>
                </c:pt>
                <c:pt idx="1">
                  <c:v>23.8</c:v>
                </c:pt>
                <c:pt idx="2" formatCode="0.0">
                  <c:v>24</c:v>
                </c:pt>
                <c:pt idx="3">
                  <c:v>24.3</c:v>
                </c:pt>
                <c:pt idx="4" formatCode="0.0">
                  <c:v>24</c:v>
                </c:pt>
                <c:pt idx="5">
                  <c:v>24.2</c:v>
                </c:pt>
                <c:pt idx="6">
                  <c:v>24.8</c:v>
                </c:pt>
                <c:pt idx="7">
                  <c:v>25.1</c:v>
                </c:pt>
                <c:pt idx="8" formatCode="0.0">
                  <c:v>24.546168958742633</c:v>
                </c:pt>
                <c:pt idx="9" formatCode="0.0">
                  <c:v>25</c:v>
                </c:pt>
                <c:pt idx="10" formatCode="0.0">
                  <c:v>24.595573440643864</c:v>
                </c:pt>
                <c:pt idx="11" formatCode="0.0">
                  <c:v>24.548979591836734</c:v>
                </c:pt>
              </c:numCache>
            </c:numRef>
          </c:val>
          <c:smooth val="0"/>
          <c:extLst>
            <c:ext xmlns:c16="http://schemas.microsoft.com/office/drawing/2014/chart" uri="{C3380CC4-5D6E-409C-BE32-E72D297353CC}">
              <c16:uniqueId val="{00000002-3D0F-4867-AB47-F813DA3A0224}"/>
            </c:ext>
          </c:extLst>
        </c:ser>
        <c:dLbls>
          <c:showLegendKey val="0"/>
          <c:showVal val="0"/>
          <c:showCatName val="0"/>
          <c:showSerName val="0"/>
          <c:showPercent val="0"/>
          <c:showBubbleSize val="0"/>
        </c:dLbls>
        <c:smooth val="0"/>
        <c:axId val="-812979568"/>
        <c:axId val="-812975584"/>
      </c:lineChart>
      <c:catAx>
        <c:axId val="-812979568"/>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School Year</a:t>
                </a:r>
              </a:p>
            </c:rich>
          </c:tx>
          <c:layout>
            <c:manualLayout>
              <c:xMode val="edge"/>
              <c:yMode val="edge"/>
              <c:x val="9.1508656149593859E-2"/>
              <c:y val="0.92826705832155221"/>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12975584"/>
        <c:crosses val="autoZero"/>
        <c:auto val="1"/>
        <c:lblAlgn val="ctr"/>
        <c:lblOffset val="100"/>
        <c:noMultiLvlLbl val="0"/>
      </c:catAx>
      <c:valAx>
        <c:axId val="-812975584"/>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Average Class Size</a:t>
                </a:r>
              </a:p>
            </c:rich>
          </c:tx>
          <c:layout>
            <c:manualLayout>
              <c:xMode val="edge"/>
              <c:yMode val="edge"/>
              <c:x val="1.3798700857746803E-2"/>
              <c:y val="0.28763540445217983"/>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129795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9629729112785874E-2"/>
          <c:y val="0.17840978798150098"/>
          <c:w val="0.8555901776769832"/>
          <c:h val="0.69761036731500969"/>
        </c:manualLayout>
      </c:layout>
      <c:lineChart>
        <c:grouping val="standard"/>
        <c:varyColors val="0"/>
        <c:ser>
          <c:idx val="0"/>
          <c:order val="0"/>
          <c:tx>
            <c:strRef>
              <c:f>'Citywide trends 2007-2016'!$B$6</c:f>
              <c:strCache>
                <c:ptCount val="1"/>
                <c:pt idx="0">
                  <c:v>Citywide Actual</c:v>
                </c:pt>
              </c:strCache>
            </c:strRef>
          </c:tx>
          <c:spPr>
            <a:ln w="38100">
              <a:solidFill>
                <a:schemeClr val="bg1">
                  <a:lumMod val="75000"/>
                </a:schemeClr>
              </a:solidFill>
            </a:ln>
          </c:spPr>
          <c:marker>
            <c:symbol val="none"/>
          </c:marker>
          <c:dLbls>
            <c:dLbl>
              <c:idx val="0"/>
              <c:layout>
                <c:manualLayout>
                  <c:x val="-8.2308992290425556E-3"/>
                  <c:y val="-3.83009210233702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754-4929-9BF8-CD60B1BB6283}"/>
                </c:ext>
              </c:extLst>
            </c:dLbl>
            <c:spPr>
              <a:noFill/>
              <a:ln>
                <a:noFill/>
              </a:ln>
              <a:effectLst/>
            </c:spPr>
            <c:txPr>
              <a:bodyPr wrap="square" lIns="38100" tIns="19050" rIns="38100" bIns="19050" anchor="ctr">
                <a:spAutoFit/>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2007-2016'!$C$5:$M$5</c:f>
              <c:strCache>
                <c:ptCount val="11"/>
                <c:pt idx="0">
                  <c:v>2007-08</c:v>
                </c:pt>
                <c:pt idx="1">
                  <c:v>2008-09</c:v>
                </c:pt>
                <c:pt idx="2">
                  <c:v>2009-10</c:v>
                </c:pt>
                <c:pt idx="3">
                  <c:v>2010-11</c:v>
                </c:pt>
                <c:pt idx="4">
                  <c:v>2011-12</c:v>
                </c:pt>
                <c:pt idx="5">
                  <c:v>2012-13</c:v>
                </c:pt>
                <c:pt idx="6">
                  <c:v>2013-14</c:v>
                </c:pt>
                <c:pt idx="7">
                  <c:v>2014-15</c:v>
                </c:pt>
                <c:pt idx="8">
                  <c:v>2015-16</c:v>
                </c:pt>
                <c:pt idx="9">
                  <c:v>2016-17</c:v>
                </c:pt>
                <c:pt idx="10">
                  <c:v>2017-18</c:v>
                </c:pt>
              </c:strCache>
            </c:strRef>
          </c:cat>
          <c:val>
            <c:numRef>
              <c:f>'Citywide trends 2007-2016'!$C$6:$M$6</c:f>
              <c:numCache>
                <c:formatCode>General</c:formatCode>
                <c:ptCount val="11"/>
                <c:pt idx="0">
                  <c:v>26.1</c:v>
                </c:pt>
                <c:pt idx="1">
                  <c:v>26.2</c:v>
                </c:pt>
                <c:pt idx="2">
                  <c:v>26.6</c:v>
                </c:pt>
                <c:pt idx="3">
                  <c:v>26.5</c:v>
                </c:pt>
                <c:pt idx="4">
                  <c:v>26.4</c:v>
                </c:pt>
                <c:pt idx="5">
                  <c:v>26.3</c:v>
                </c:pt>
                <c:pt idx="6">
                  <c:v>26.7</c:v>
                </c:pt>
                <c:pt idx="7">
                  <c:v>26.8</c:v>
                </c:pt>
                <c:pt idx="8">
                  <c:v>26.7</c:v>
                </c:pt>
                <c:pt idx="9">
                  <c:v>26.5</c:v>
                </c:pt>
                <c:pt idx="10">
                  <c:v>26.5</c:v>
                </c:pt>
              </c:numCache>
            </c:numRef>
          </c:val>
          <c:smooth val="0"/>
          <c:extLst>
            <c:ext xmlns:c16="http://schemas.microsoft.com/office/drawing/2014/chart" uri="{C3380CC4-5D6E-409C-BE32-E72D297353CC}">
              <c16:uniqueId val="{00000000-3754-4929-9BF8-CD60B1BB6283}"/>
            </c:ext>
          </c:extLst>
        </c:ser>
        <c:ser>
          <c:idx val="1"/>
          <c:order val="1"/>
          <c:tx>
            <c:strRef>
              <c:f>'Citywide trends 2007-2016'!$B$7</c:f>
              <c:strCache>
                <c:ptCount val="1"/>
                <c:pt idx="0">
                  <c:v>C4E Target</c:v>
                </c:pt>
              </c:strCache>
            </c:strRef>
          </c:tx>
          <c:spPr>
            <a:ln w="38100">
              <a:solidFill>
                <a:srgbClr val="0070C0"/>
              </a:solidFill>
            </a:ln>
          </c:spPr>
          <c:marker>
            <c:symbol val="none"/>
          </c:marker>
          <c:dLbls>
            <c:dLbl>
              <c:idx val="0"/>
              <c:layout>
                <c:manualLayout>
                  <c:x val="-3.6231884057971015E-3"/>
                  <c:y val="2.98939471034059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754-4929-9BF8-CD60B1BB6283}"/>
                </c:ext>
              </c:extLst>
            </c:dLbl>
            <c:spPr>
              <a:noFill/>
              <a:ln>
                <a:noFill/>
              </a:ln>
              <a:effectLst/>
            </c:spPr>
            <c:txPr>
              <a:bodyPr wrap="square" lIns="38100" tIns="19050" rIns="38100" bIns="19050" anchor="ctr">
                <a:spAutoFit/>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'Citywide trends 2007-2016'!$C$5:$M$5</c:f>
              <c:strCache>
                <c:ptCount val="11"/>
                <c:pt idx="0">
                  <c:v>2007-08</c:v>
                </c:pt>
                <c:pt idx="1">
                  <c:v>2008-09</c:v>
                </c:pt>
                <c:pt idx="2">
                  <c:v>2009-10</c:v>
                </c:pt>
                <c:pt idx="3">
                  <c:v>2010-11</c:v>
                </c:pt>
                <c:pt idx="4">
                  <c:v>2011-12</c:v>
                </c:pt>
                <c:pt idx="5">
                  <c:v>2012-13</c:v>
                </c:pt>
                <c:pt idx="6">
                  <c:v>2013-14</c:v>
                </c:pt>
                <c:pt idx="7">
                  <c:v>2014-15</c:v>
                </c:pt>
                <c:pt idx="8">
                  <c:v>2015-16</c:v>
                </c:pt>
                <c:pt idx="9">
                  <c:v>2016-17</c:v>
                </c:pt>
                <c:pt idx="10">
                  <c:v>2017-18</c:v>
                </c:pt>
              </c:strCache>
            </c:strRef>
          </c:cat>
          <c:val>
            <c:numRef>
              <c:f>'Citywide trends 2007-2016'!$C$7:$M$7</c:f>
              <c:numCache>
                <c:formatCode>General</c:formatCode>
                <c:ptCount val="11"/>
                <c:pt idx="0">
                  <c:v>26</c:v>
                </c:pt>
                <c:pt idx="1">
                  <c:v>25.7</c:v>
                </c:pt>
                <c:pt idx="2">
                  <c:v>25.2</c:v>
                </c:pt>
                <c:pt idx="3">
                  <c:v>24.8</c:v>
                </c:pt>
                <c:pt idx="4">
                  <c:v>24.5</c:v>
                </c:pt>
                <c:pt idx="5">
                  <c:v>24.5</c:v>
                </c:pt>
                <c:pt idx="6">
                  <c:v>24.5</c:v>
                </c:pt>
                <c:pt idx="7">
                  <c:v>24.5</c:v>
                </c:pt>
                <c:pt idx="8">
                  <c:v>24.5</c:v>
                </c:pt>
                <c:pt idx="9">
                  <c:v>24.5</c:v>
                </c:pt>
                <c:pt idx="10">
                  <c:v>24.5</c:v>
                </c:pt>
              </c:numCache>
            </c:numRef>
          </c:val>
          <c:smooth val="0"/>
          <c:extLst>
            <c:ext xmlns:c16="http://schemas.microsoft.com/office/drawing/2014/chart" uri="{C3380CC4-5D6E-409C-BE32-E72D297353CC}">
              <c16:uniqueId val="{00000001-3754-4929-9BF8-CD60B1BB6283}"/>
            </c:ext>
          </c:extLst>
        </c:ser>
        <c:dLbls>
          <c:showLegendKey val="0"/>
          <c:showVal val="0"/>
          <c:showCatName val="0"/>
          <c:showSerName val="0"/>
          <c:showPercent val="0"/>
          <c:showBubbleSize val="0"/>
        </c:dLbls>
        <c:smooth val="0"/>
        <c:axId val="-747348368"/>
        <c:axId val="-269716448"/>
      </c:lineChart>
      <c:catAx>
        <c:axId val="-747348368"/>
        <c:scaling>
          <c:orientation val="minMax"/>
        </c:scaling>
        <c:delete val="0"/>
        <c:axPos val="b"/>
        <c:title>
          <c:tx>
            <c:rich>
              <a:bodyPr/>
              <a:lstStyle/>
              <a:p>
                <a:pPr>
                  <a:defRPr sz="1400"/>
                </a:pPr>
                <a:r>
                  <a:rPr lang="en-US" sz="1400" dirty="0"/>
                  <a:t>School Year </a:t>
                </a:r>
              </a:p>
            </c:rich>
          </c:tx>
          <c:overlay val="0"/>
        </c:title>
        <c:numFmt formatCode="General" sourceLinked="0"/>
        <c:majorTickMark val="out"/>
        <c:minorTickMark val="none"/>
        <c:tickLblPos val="nextTo"/>
        <c:txPr>
          <a:bodyPr/>
          <a:lstStyle/>
          <a:p>
            <a:pPr>
              <a:defRPr sz="1400"/>
            </a:pPr>
            <a:endParaRPr lang="en-US"/>
          </a:p>
        </c:txPr>
        <c:crossAx val="-269716448"/>
        <c:crosses val="autoZero"/>
        <c:auto val="1"/>
        <c:lblAlgn val="ctr"/>
        <c:lblOffset val="100"/>
        <c:noMultiLvlLbl val="0"/>
      </c:catAx>
      <c:valAx>
        <c:axId val="-269716448"/>
        <c:scaling>
          <c:orientation val="minMax"/>
          <c:max val="28"/>
          <c:min val="24"/>
        </c:scaling>
        <c:delete val="0"/>
        <c:axPos val="l"/>
        <c:majorGridlines>
          <c:spPr>
            <a:ln>
              <a:noFill/>
            </a:ln>
          </c:spPr>
        </c:majorGridlines>
        <c:title>
          <c:tx>
            <c:rich>
              <a:bodyPr/>
              <a:lstStyle/>
              <a:p>
                <a:pPr>
                  <a:defRPr sz="1600"/>
                </a:pPr>
                <a:r>
                  <a:rPr lang="en-US" sz="1600" dirty="0"/>
                  <a:t>Average</a:t>
                </a:r>
                <a:r>
                  <a:rPr lang="en-US" sz="1600" baseline="0" dirty="0"/>
                  <a:t> Class Size</a:t>
                </a:r>
                <a:endParaRPr lang="en-US" sz="1600" dirty="0"/>
              </a:p>
            </c:rich>
          </c:tx>
          <c:layout>
            <c:manualLayout>
              <c:xMode val="edge"/>
              <c:yMode val="edge"/>
              <c:x val="4.8081101788977456E-4"/>
              <c:y val="0.36369591300371323"/>
            </c:manualLayout>
          </c:layout>
          <c:overlay val="0"/>
        </c:title>
        <c:numFmt formatCode="General" sourceLinked="1"/>
        <c:majorTickMark val="out"/>
        <c:minorTickMark val="none"/>
        <c:tickLblPos val="nextTo"/>
        <c:txPr>
          <a:bodyPr/>
          <a:lstStyle/>
          <a:p>
            <a:pPr>
              <a:defRPr sz="1400"/>
            </a:pPr>
            <a:endParaRPr lang="en-US"/>
          </a:p>
        </c:txPr>
        <c:crossAx val="-747348368"/>
        <c:crosses val="autoZero"/>
        <c:crossBetween val="between"/>
      </c:valAx>
    </c:plotArea>
    <c:legend>
      <c:legendPos val="r"/>
      <c:layout>
        <c:manualLayout>
          <c:xMode val="edge"/>
          <c:yMode val="edge"/>
          <c:x val="0.85369527178667881"/>
          <c:y val="0.48116747305018143"/>
          <c:w val="0.13785062193312791"/>
          <c:h val="0.20783256254095597"/>
        </c:manualLayout>
      </c:layout>
      <c:overlay val="0"/>
      <c:txPr>
        <a:bodyPr/>
        <a:lstStyle/>
        <a:p>
          <a:pPr>
            <a:defRPr sz="1600"/>
          </a:pPr>
          <a:endParaRPr lang="en-US"/>
        </a:p>
      </c:txPr>
    </c:legend>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783958540514765E-2"/>
          <c:y val="2.8526207866413217E-2"/>
          <c:w val="0.90132133371706702"/>
          <c:h val="0.81516752970186745"/>
        </c:manualLayout>
      </c:layout>
      <c:barChart>
        <c:barDir val="col"/>
        <c:grouping val="clustered"/>
        <c:varyColors val="0"/>
        <c:ser>
          <c:idx val="0"/>
          <c:order val="0"/>
          <c:tx>
            <c:v>Total Need by District</c:v>
          </c:tx>
          <c:spPr>
            <a:solidFill>
              <a:srgbClr val="0070C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0-BFFC-4F20-989A-6CCCB4A2941C}"/>
              </c:ext>
            </c:extLst>
          </c:dPt>
          <c:dPt>
            <c:idx val="1"/>
            <c:invertIfNegative val="0"/>
            <c:bubble3D val="0"/>
            <c:spPr>
              <a:solidFill>
                <a:srgbClr val="0070C0"/>
              </a:solidFill>
              <a:ln>
                <a:noFill/>
              </a:ln>
              <a:effectLst/>
            </c:spPr>
            <c:extLst>
              <c:ext xmlns:c16="http://schemas.microsoft.com/office/drawing/2014/chart" uri="{C3380CC4-5D6E-409C-BE32-E72D297353CC}">
                <c16:uniqueId val="{00000000-2491-40A8-ACD0-812BD6631513}"/>
              </c:ext>
            </c:extLst>
          </c:dPt>
          <c:dPt>
            <c:idx val="2"/>
            <c:invertIfNegative val="0"/>
            <c:bubble3D val="0"/>
            <c:spPr>
              <a:solidFill>
                <a:srgbClr val="0070C0"/>
              </a:solidFill>
              <a:ln>
                <a:solidFill>
                  <a:schemeClr val="accent1"/>
                </a:solidFill>
              </a:ln>
              <a:effectLst/>
            </c:spPr>
            <c:extLst>
              <c:ext xmlns:c16="http://schemas.microsoft.com/office/drawing/2014/chart" uri="{C3380CC4-5D6E-409C-BE32-E72D297353CC}">
                <c16:uniqueId val="{00000000-9632-46AB-90DF-A00F28F817D5}"/>
              </c:ext>
            </c:extLst>
          </c:dPt>
          <c:dPt>
            <c:idx val="3"/>
            <c:invertIfNegative val="0"/>
            <c:bubble3D val="0"/>
            <c:spPr>
              <a:solidFill>
                <a:srgbClr val="0070C0"/>
              </a:solidFill>
              <a:ln>
                <a:solidFill>
                  <a:srgbClr val="0070C0"/>
                </a:solidFill>
              </a:ln>
              <a:effectLst/>
            </c:spPr>
            <c:extLst>
              <c:ext xmlns:c16="http://schemas.microsoft.com/office/drawing/2014/chart" uri="{C3380CC4-5D6E-409C-BE32-E72D297353CC}">
                <c16:uniqueId val="{00000000-3D9D-408E-9207-502210C28036}"/>
              </c:ext>
            </c:extLst>
          </c:dPt>
          <c:dPt>
            <c:idx val="5"/>
            <c:invertIfNegative val="0"/>
            <c:bubble3D val="0"/>
            <c:spPr>
              <a:solidFill>
                <a:srgbClr val="FF0000"/>
              </a:solidFill>
              <a:ln>
                <a:noFill/>
              </a:ln>
              <a:effectLst/>
            </c:spPr>
            <c:extLst>
              <c:ext xmlns:c16="http://schemas.microsoft.com/office/drawing/2014/chart" uri="{C3380CC4-5D6E-409C-BE32-E72D297353CC}">
                <c16:uniqueId val="{00000000-A945-4ACD-BDB4-E4494115DD5C}"/>
              </c:ext>
            </c:extLst>
          </c:dPt>
          <c:dPt>
            <c:idx val="17"/>
            <c:invertIfNegative val="0"/>
            <c:bubble3D val="0"/>
            <c:spPr>
              <a:solidFill>
                <a:srgbClr val="0070C0"/>
              </a:solidFill>
              <a:ln>
                <a:noFill/>
              </a:ln>
              <a:effectLst/>
            </c:spPr>
            <c:extLst>
              <c:ext xmlns:c16="http://schemas.microsoft.com/office/drawing/2014/chart" uri="{C3380CC4-5D6E-409C-BE32-E72D297353CC}">
                <c16:uniqueId val="{00000000-150A-45D9-B5CD-A5433D19AD9E}"/>
              </c:ext>
            </c:extLst>
          </c:dPt>
          <c:dLbls>
            <c:dLbl>
              <c:idx val="4"/>
              <c:layout>
                <c:manualLayout>
                  <c:x val="2.164146600313097E-3"/>
                  <c:y val="-5.475426993998792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50A-45D9-B5CD-A5433D19AD9E}"/>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'District Wide Only '!$B$2:$B$26</c:f>
              <c:strCache>
                <c:ptCount val="25"/>
                <c:pt idx="0">
                  <c:v>2</c:v>
                </c:pt>
                <c:pt idx="1">
                  <c:v>3</c:v>
                </c:pt>
                <c:pt idx="2">
                  <c:v>5</c:v>
                </c:pt>
                <c:pt idx="3">
                  <c:v>7</c:v>
                </c:pt>
                <c:pt idx="4">
                  <c:v>8</c:v>
                </c:pt>
                <c:pt idx="5">
                  <c:v>9</c:v>
                </c:pt>
                <c:pt idx="6">
                  <c:v>10</c:v>
                </c:pt>
                <c:pt idx="7">
                  <c:v>11</c:v>
                </c:pt>
                <c:pt idx="8">
                  <c:v>12</c:v>
                </c:pt>
                <c:pt idx="9">
                  <c:v>13</c:v>
                </c:pt>
                <c:pt idx="10">
                  <c:v>14</c:v>
                </c:pt>
                <c:pt idx="11">
                  <c:v>15</c:v>
                </c:pt>
                <c:pt idx="12">
                  <c:v>19</c:v>
                </c:pt>
                <c:pt idx="13">
                  <c:v>20</c:v>
                </c:pt>
                <c:pt idx="14">
                  <c:v>21</c:v>
                </c:pt>
                <c:pt idx="15">
                  <c:v>22</c:v>
                </c:pt>
                <c:pt idx="16">
                  <c:v>24</c:v>
                </c:pt>
                <c:pt idx="17">
                  <c:v>25</c:v>
                </c:pt>
                <c:pt idx="18">
                  <c:v>26</c:v>
                </c:pt>
                <c:pt idx="19">
                  <c:v>27</c:v>
                </c:pt>
                <c:pt idx="20">
                  <c:v>28</c:v>
                </c:pt>
                <c:pt idx="21">
                  <c:v>30</c:v>
                </c:pt>
                <c:pt idx="22">
                  <c:v>31</c:v>
                </c:pt>
                <c:pt idx="23">
                  <c:v>Queens HS</c:v>
                </c:pt>
                <c:pt idx="24">
                  <c:v>SI HS</c:v>
                </c:pt>
              </c:strCache>
            </c:strRef>
          </c:cat>
          <c:val>
            <c:numRef>
              <c:f>'District Wide Only '!$D$2:$D$26</c:f>
              <c:numCache>
                <c:formatCode>General</c:formatCode>
                <c:ptCount val="25"/>
                <c:pt idx="0">
                  <c:v>3232</c:v>
                </c:pt>
                <c:pt idx="1">
                  <c:v>692</c:v>
                </c:pt>
                <c:pt idx="2">
                  <c:v>245</c:v>
                </c:pt>
                <c:pt idx="3">
                  <c:v>1028</c:v>
                </c:pt>
                <c:pt idx="4">
                  <c:v>1028</c:v>
                </c:pt>
                <c:pt idx="5">
                  <c:v>572</c:v>
                </c:pt>
                <c:pt idx="6">
                  <c:v>5692</c:v>
                </c:pt>
                <c:pt idx="7">
                  <c:v>2492</c:v>
                </c:pt>
                <c:pt idx="8">
                  <c:v>1484</c:v>
                </c:pt>
                <c:pt idx="9">
                  <c:v>3417</c:v>
                </c:pt>
                <c:pt idx="10">
                  <c:v>1563</c:v>
                </c:pt>
                <c:pt idx="11">
                  <c:v>7546</c:v>
                </c:pt>
                <c:pt idx="12">
                  <c:v>1000</c:v>
                </c:pt>
                <c:pt idx="13">
                  <c:v>10322</c:v>
                </c:pt>
                <c:pt idx="14">
                  <c:v>2436</c:v>
                </c:pt>
                <c:pt idx="15">
                  <c:v>1300</c:v>
                </c:pt>
                <c:pt idx="16">
                  <c:v>9403</c:v>
                </c:pt>
                <c:pt idx="17">
                  <c:v>5123</c:v>
                </c:pt>
                <c:pt idx="18">
                  <c:v>2504</c:v>
                </c:pt>
                <c:pt idx="19">
                  <c:v>1736</c:v>
                </c:pt>
                <c:pt idx="20">
                  <c:v>3638</c:v>
                </c:pt>
                <c:pt idx="21">
                  <c:v>5975</c:v>
                </c:pt>
                <c:pt idx="22">
                  <c:v>3348</c:v>
                </c:pt>
                <c:pt idx="23">
                  <c:v>6880</c:v>
                </c:pt>
                <c:pt idx="24">
                  <c:v>400</c:v>
                </c:pt>
              </c:numCache>
            </c:numRef>
          </c:val>
          <c:extLst>
            <c:ext xmlns:c16="http://schemas.microsoft.com/office/drawing/2014/chart" uri="{C3380CC4-5D6E-409C-BE32-E72D297353CC}">
              <c16:uniqueId val="{00000000-8F0D-4D4F-A696-2193E613CF5E}"/>
            </c:ext>
          </c:extLst>
        </c:ser>
        <c:dLbls>
          <c:showLegendKey val="0"/>
          <c:showVal val="0"/>
          <c:showCatName val="0"/>
          <c:showSerName val="0"/>
          <c:showPercent val="0"/>
          <c:showBubbleSize val="0"/>
        </c:dLbls>
        <c:gapWidth val="219"/>
        <c:overlap val="-27"/>
        <c:axId val="883732120"/>
        <c:axId val="883732448"/>
      </c:barChart>
      <c:catAx>
        <c:axId val="883732120"/>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District</a:t>
                </a:r>
              </a:p>
            </c:rich>
          </c:tx>
          <c:layout>
            <c:manualLayout>
              <c:xMode val="edge"/>
              <c:yMode val="edge"/>
              <c:x val="0.44688920114703168"/>
              <c:y val="0.9453074796452132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83732448"/>
        <c:crosses val="autoZero"/>
        <c:auto val="1"/>
        <c:lblAlgn val="ctr"/>
        <c:lblOffset val="100"/>
        <c:noMultiLvlLbl val="0"/>
      </c:catAx>
      <c:valAx>
        <c:axId val="8837324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sz="1800" dirty="0"/>
                  <a:t>Total</a:t>
                </a:r>
                <a:r>
                  <a:rPr lang="en-US" sz="1800" baseline="0" dirty="0"/>
                  <a:t> Need </a:t>
                </a:r>
                <a:endParaRPr lang="en-US" sz="1800" dirty="0"/>
              </a:p>
            </c:rich>
          </c:tx>
          <c:layout>
            <c:manualLayout>
              <c:xMode val="edge"/>
              <c:yMode val="edge"/>
              <c:x val="4.5089227593925673E-4"/>
              <c:y val="0.33029491959621859"/>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883732120"/>
        <c:crosses val="autoZero"/>
        <c:crossBetween val="between"/>
      </c:valAx>
      <c:spPr>
        <a:solidFill>
          <a:schemeClr val="bg1"/>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868911448624028E-2"/>
          <c:y val="9.7537066634500361E-2"/>
          <c:w val="0.90625014406926074"/>
          <c:h val="0.75845038850858937"/>
        </c:manualLayout>
      </c:layout>
      <c:barChart>
        <c:barDir val="col"/>
        <c:grouping val="clustered"/>
        <c:varyColors val="0"/>
        <c:ser>
          <c:idx val="0"/>
          <c:order val="0"/>
          <c:spPr>
            <a:solidFill>
              <a:srgbClr val="0070C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0-8F5A-4BB9-951C-29B9AB10E3E6}"/>
              </c:ext>
            </c:extLst>
          </c:dPt>
          <c:dPt>
            <c:idx val="1"/>
            <c:invertIfNegative val="0"/>
            <c:bubble3D val="0"/>
            <c:spPr>
              <a:solidFill>
                <a:srgbClr val="0070C0"/>
              </a:solidFill>
              <a:ln>
                <a:noFill/>
              </a:ln>
              <a:effectLst/>
            </c:spPr>
            <c:extLst>
              <c:ext xmlns:c16="http://schemas.microsoft.com/office/drawing/2014/chart" uri="{C3380CC4-5D6E-409C-BE32-E72D297353CC}">
                <c16:uniqueId val="{00000001-D8A5-4157-8FA8-DCE1E3F13E12}"/>
              </c:ext>
            </c:extLst>
          </c:dPt>
          <c:dPt>
            <c:idx val="2"/>
            <c:invertIfNegative val="0"/>
            <c:bubble3D val="0"/>
            <c:spPr>
              <a:solidFill>
                <a:srgbClr val="0070C0"/>
              </a:solidFill>
              <a:ln>
                <a:noFill/>
              </a:ln>
              <a:effectLst/>
            </c:spPr>
            <c:extLst>
              <c:ext xmlns:c16="http://schemas.microsoft.com/office/drawing/2014/chart" uri="{C3380CC4-5D6E-409C-BE32-E72D297353CC}">
                <c16:uniqueId val="{00000004-D8A5-4157-8FA8-DCE1E3F13E12}"/>
              </c:ext>
            </c:extLst>
          </c:dPt>
          <c:dPt>
            <c:idx val="3"/>
            <c:invertIfNegative val="0"/>
            <c:bubble3D val="0"/>
            <c:spPr>
              <a:solidFill>
                <a:srgbClr val="0070C0"/>
              </a:solidFill>
              <a:ln>
                <a:noFill/>
              </a:ln>
              <a:effectLst/>
            </c:spPr>
            <c:extLst>
              <c:ext xmlns:c16="http://schemas.microsoft.com/office/drawing/2014/chart" uri="{C3380CC4-5D6E-409C-BE32-E72D297353CC}">
                <c16:uniqueId val="{00000000-D9D6-4990-B92F-F2C2F4217A70}"/>
              </c:ext>
            </c:extLst>
          </c:dPt>
          <c:dPt>
            <c:idx val="4"/>
            <c:invertIfNegative val="0"/>
            <c:bubble3D val="0"/>
            <c:spPr>
              <a:solidFill>
                <a:srgbClr val="0070C0"/>
              </a:solidFill>
              <a:ln>
                <a:noFill/>
              </a:ln>
              <a:effectLst/>
            </c:spPr>
            <c:extLst>
              <c:ext xmlns:c16="http://schemas.microsoft.com/office/drawing/2014/chart" uri="{C3380CC4-5D6E-409C-BE32-E72D297353CC}">
                <c16:uniqueId val="{00000000-6481-4A6F-A80B-F29EAC00F488}"/>
              </c:ext>
            </c:extLst>
          </c:dPt>
          <c:dPt>
            <c:idx val="17"/>
            <c:invertIfNegative val="0"/>
            <c:bubble3D val="0"/>
            <c:spPr>
              <a:solidFill>
                <a:srgbClr val="0070C0"/>
              </a:solidFill>
              <a:ln>
                <a:noFill/>
              </a:ln>
              <a:effectLst/>
            </c:spPr>
            <c:extLst>
              <c:ext xmlns:c16="http://schemas.microsoft.com/office/drawing/2014/chart" uri="{C3380CC4-5D6E-409C-BE32-E72D297353CC}">
                <c16:uniqueId val="{00000000-8025-47FE-8C02-B6DA5578918F}"/>
              </c:ext>
            </c:extLst>
          </c:dPt>
          <c:dLbls>
            <c:dLbl>
              <c:idx val="1"/>
              <c:layout>
                <c:manualLayout>
                  <c:x val="-8.1969646704368408E-3"/>
                  <c:y val="-1.4382155745202701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8A5-4157-8FA8-DCE1E3F13E12}"/>
                </c:ext>
              </c:extLst>
            </c:dLbl>
            <c:dLbl>
              <c:idx val="2"/>
              <c:layout>
                <c:manualLayout>
                  <c:x val="3.5129848587586456E-3"/>
                  <c:y val="5.106400088457318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8A5-4157-8FA8-DCE1E3F13E12}"/>
                </c:ext>
              </c:extLst>
            </c:dLbl>
            <c:dLbl>
              <c:idx val="12"/>
              <c:layout>
                <c:manualLayout>
                  <c:x val="-3.5129848587586456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8A5-4157-8FA8-DCE1E3F13E12}"/>
                </c:ext>
              </c:extLst>
            </c:dLbl>
            <c:dLbl>
              <c:idx val="23"/>
              <c:layout>
                <c:manualLayout>
                  <c:x val="8.5856233399154644E-3"/>
                  <c:y val="2.6000529018638148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8A5-4157-8FA8-DCE1E3F13E12}"/>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'District Wide Only '!$B$2:$B$26</c:f>
              <c:strCache>
                <c:ptCount val="25"/>
                <c:pt idx="0">
                  <c:v>2</c:v>
                </c:pt>
                <c:pt idx="1">
                  <c:v>3</c:v>
                </c:pt>
                <c:pt idx="2">
                  <c:v>5</c:v>
                </c:pt>
                <c:pt idx="3">
                  <c:v>7</c:v>
                </c:pt>
                <c:pt idx="4">
                  <c:v>8</c:v>
                </c:pt>
                <c:pt idx="5">
                  <c:v>9</c:v>
                </c:pt>
                <c:pt idx="6">
                  <c:v>10</c:v>
                </c:pt>
                <c:pt idx="7">
                  <c:v>11</c:v>
                </c:pt>
                <c:pt idx="8">
                  <c:v>12</c:v>
                </c:pt>
                <c:pt idx="9">
                  <c:v>13</c:v>
                </c:pt>
                <c:pt idx="10">
                  <c:v>14</c:v>
                </c:pt>
                <c:pt idx="11">
                  <c:v>15</c:v>
                </c:pt>
                <c:pt idx="12">
                  <c:v>19</c:v>
                </c:pt>
                <c:pt idx="13">
                  <c:v>20</c:v>
                </c:pt>
                <c:pt idx="14">
                  <c:v>21</c:v>
                </c:pt>
                <c:pt idx="15">
                  <c:v>22</c:v>
                </c:pt>
                <c:pt idx="16">
                  <c:v>24</c:v>
                </c:pt>
                <c:pt idx="17">
                  <c:v>25</c:v>
                </c:pt>
                <c:pt idx="18">
                  <c:v>26</c:v>
                </c:pt>
                <c:pt idx="19">
                  <c:v>27</c:v>
                </c:pt>
                <c:pt idx="20">
                  <c:v>28</c:v>
                </c:pt>
                <c:pt idx="21">
                  <c:v>30</c:v>
                </c:pt>
                <c:pt idx="22">
                  <c:v>31</c:v>
                </c:pt>
                <c:pt idx="23">
                  <c:v>Queens HS</c:v>
                </c:pt>
                <c:pt idx="24">
                  <c:v>SI HS</c:v>
                </c:pt>
              </c:strCache>
            </c:strRef>
          </c:cat>
          <c:val>
            <c:numRef>
              <c:f>'District Wide Only '!$H$2:$H$26</c:f>
              <c:numCache>
                <c:formatCode>0.0%</c:formatCode>
                <c:ptCount val="25"/>
                <c:pt idx="0">
                  <c:v>0.97462871287128716</c:v>
                </c:pt>
                <c:pt idx="1">
                  <c:v>1</c:v>
                </c:pt>
                <c:pt idx="2">
                  <c:v>1</c:v>
                </c:pt>
                <c:pt idx="3">
                  <c:v>0.44357976653696496</c:v>
                </c:pt>
                <c:pt idx="4">
                  <c:v>0.33463035019455251</c:v>
                </c:pt>
                <c:pt idx="5">
                  <c:v>0</c:v>
                </c:pt>
                <c:pt idx="6">
                  <c:v>0.51791988756148977</c:v>
                </c:pt>
                <c:pt idx="7">
                  <c:v>0.21990369181380418</c:v>
                </c:pt>
                <c:pt idx="8">
                  <c:v>0.61455525606469008</c:v>
                </c:pt>
                <c:pt idx="9">
                  <c:v>0.75885279484928303</c:v>
                </c:pt>
                <c:pt idx="10">
                  <c:v>0.63403710812539982</c:v>
                </c:pt>
                <c:pt idx="11">
                  <c:v>0.52014312218393854</c:v>
                </c:pt>
                <c:pt idx="12">
                  <c:v>1</c:v>
                </c:pt>
                <c:pt idx="13">
                  <c:v>0.47171090873861654</c:v>
                </c:pt>
                <c:pt idx="14">
                  <c:v>0.37931034482758619</c:v>
                </c:pt>
                <c:pt idx="15">
                  <c:v>0.32</c:v>
                </c:pt>
                <c:pt idx="16">
                  <c:v>0.49994682548122937</c:v>
                </c:pt>
                <c:pt idx="17">
                  <c:v>0.40288893226625022</c:v>
                </c:pt>
                <c:pt idx="18">
                  <c:v>0.36900958466453676</c:v>
                </c:pt>
                <c:pt idx="19">
                  <c:v>0.55990783410138245</c:v>
                </c:pt>
                <c:pt idx="20">
                  <c:v>0.52776250687190762</c:v>
                </c:pt>
                <c:pt idx="21">
                  <c:v>0.74577405857740586</c:v>
                </c:pt>
                <c:pt idx="22">
                  <c:v>0.51881720430107525</c:v>
                </c:pt>
                <c:pt idx="23">
                  <c:v>0.52252906976744184</c:v>
                </c:pt>
                <c:pt idx="24">
                  <c:v>0.86250000000000004</c:v>
                </c:pt>
              </c:numCache>
            </c:numRef>
          </c:val>
          <c:extLst>
            <c:ext xmlns:c16="http://schemas.microsoft.com/office/drawing/2014/chart" uri="{C3380CC4-5D6E-409C-BE32-E72D297353CC}">
              <c16:uniqueId val="{00000000-D8A5-4157-8FA8-DCE1E3F13E12}"/>
            </c:ext>
          </c:extLst>
        </c:ser>
        <c:dLbls>
          <c:dLblPos val="outEnd"/>
          <c:showLegendKey val="0"/>
          <c:showVal val="1"/>
          <c:showCatName val="0"/>
          <c:showSerName val="0"/>
          <c:showPercent val="0"/>
          <c:showBubbleSize val="0"/>
        </c:dLbls>
        <c:gapWidth val="219"/>
        <c:overlap val="-27"/>
        <c:axId val="883732120"/>
        <c:axId val="883732448"/>
      </c:barChart>
      <c:catAx>
        <c:axId val="883732120"/>
        <c:scaling>
          <c:orientation val="minMax"/>
        </c:scaling>
        <c:delete val="0"/>
        <c:axPos val="b"/>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sz="1400" dirty="0"/>
                  <a:t>District</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83732448"/>
        <c:crosses val="autoZero"/>
        <c:auto val="1"/>
        <c:lblAlgn val="ctr"/>
        <c:lblOffset val="100"/>
        <c:noMultiLvlLbl val="0"/>
      </c:catAx>
      <c:valAx>
        <c:axId val="883732448"/>
        <c:scaling>
          <c:orientation val="minMax"/>
          <c:max val="1"/>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600" dirty="0"/>
                  <a:t>Percent</a:t>
                </a:r>
                <a:r>
                  <a:rPr lang="en-US" sz="1600" baseline="0" dirty="0"/>
                  <a:t> of Seat Need funded in the Capital Plan </a:t>
                </a:r>
                <a:endParaRPr lang="en-US" sz="1600"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crossAx val="883732120"/>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70C0"/>
            </a:solidFill>
            <a:ln>
              <a:noFill/>
            </a:ln>
            <a:effectLst/>
          </c:spPr>
          <c:invertIfNegative val="0"/>
          <c:dPt>
            <c:idx val="4"/>
            <c:invertIfNegative val="0"/>
            <c:bubble3D val="0"/>
            <c:spPr>
              <a:solidFill>
                <a:srgbClr val="FF0000"/>
              </a:solidFill>
              <a:ln>
                <a:noFill/>
              </a:ln>
              <a:effectLst/>
            </c:spPr>
            <c:extLst>
              <c:ext xmlns:c16="http://schemas.microsoft.com/office/drawing/2014/chart" uri="{C3380CC4-5D6E-409C-BE32-E72D297353CC}">
                <c16:uniqueId val="{00000000-4240-43AF-9601-01FE351ACD83}"/>
              </c:ext>
            </c:extLst>
          </c:dPt>
          <c:dPt>
            <c:idx val="5"/>
            <c:invertIfNegative val="0"/>
            <c:bubble3D val="0"/>
            <c:spPr>
              <a:solidFill>
                <a:srgbClr val="0070C0"/>
              </a:solidFill>
              <a:ln>
                <a:noFill/>
              </a:ln>
              <a:effectLst/>
            </c:spPr>
            <c:extLst>
              <c:ext xmlns:c16="http://schemas.microsoft.com/office/drawing/2014/chart" uri="{C3380CC4-5D6E-409C-BE32-E72D297353CC}">
                <c16:uniqueId val="{00000000-A3AF-4A5A-9EA2-8F1894FF166F}"/>
              </c:ext>
            </c:extLst>
          </c:dPt>
          <c:dPt>
            <c:idx val="7"/>
            <c:invertIfNegative val="0"/>
            <c:bubble3D val="0"/>
            <c:spPr>
              <a:solidFill>
                <a:srgbClr val="0070C0"/>
              </a:solidFill>
              <a:ln>
                <a:noFill/>
              </a:ln>
              <a:effectLst/>
            </c:spPr>
            <c:extLst>
              <c:ext xmlns:c16="http://schemas.microsoft.com/office/drawing/2014/chart" uri="{C3380CC4-5D6E-409C-BE32-E72D297353CC}">
                <c16:uniqueId val="{00000001-8FB9-46DC-9AD1-6A210D1B6FA2}"/>
              </c:ext>
            </c:extLst>
          </c:dPt>
          <c:dPt>
            <c:idx val="9"/>
            <c:invertIfNegative val="0"/>
            <c:bubble3D val="0"/>
            <c:spPr>
              <a:solidFill>
                <a:srgbClr val="0070C0"/>
              </a:solidFill>
              <a:ln>
                <a:noFill/>
              </a:ln>
              <a:effectLst/>
            </c:spPr>
            <c:extLst>
              <c:ext xmlns:c16="http://schemas.microsoft.com/office/drawing/2014/chart" uri="{C3380CC4-5D6E-409C-BE32-E72D297353CC}">
                <c16:uniqueId val="{00000000-D1B1-4424-A91F-31174B74C84F}"/>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'Util. by district'!$H$14:$H$24</c:f>
              <c:strCache>
                <c:ptCount val="11"/>
                <c:pt idx="0">
                  <c:v>D30</c:v>
                </c:pt>
                <c:pt idx="1">
                  <c:v>D8</c:v>
                </c:pt>
                <c:pt idx="2">
                  <c:v>D2</c:v>
                </c:pt>
                <c:pt idx="3">
                  <c:v>D12</c:v>
                </c:pt>
                <c:pt idx="4">
                  <c:v>D9</c:v>
                </c:pt>
                <c:pt idx="5">
                  <c:v>D6</c:v>
                </c:pt>
                <c:pt idx="6">
                  <c:v>D29</c:v>
                </c:pt>
                <c:pt idx="7">
                  <c:v>D3</c:v>
                </c:pt>
                <c:pt idx="8">
                  <c:v>D7</c:v>
                </c:pt>
                <c:pt idx="9">
                  <c:v>D4</c:v>
                </c:pt>
                <c:pt idx="10">
                  <c:v>D1</c:v>
                </c:pt>
              </c:strCache>
            </c:strRef>
          </c:cat>
          <c:val>
            <c:numRef>
              <c:f>'Util. by district'!$I$14:$I$24</c:f>
              <c:numCache>
                <c:formatCode>0%</c:formatCode>
                <c:ptCount val="11"/>
                <c:pt idx="0">
                  <c:v>0.9906952965235174</c:v>
                </c:pt>
                <c:pt idx="1">
                  <c:v>0.95252529755271254</c:v>
                </c:pt>
                <c:pt idx="2">
                  <c:v>0.94988110481068233</c:v>
                </c:pt>
                <c:pt idx="3">
                  <c:v>0.93637428204985218</c:v>
                </c:pt>
                <c:pt idx="4">
                  <c:v>0.93615137766958056</c:v>
                </c:pt>
                <c:pt idx="5">
                  <c:v>0.89764339220296352</c:v>
                </c:pt>
                <c:pt idx="6">
                  <c:v>0.89591527987897124</c:v>
                </c:pt>
                <c:pt idx="7">
                  <c:v>0.89040277279789648</c:v>
                </c:pt>
                <c:pt idx="8">
                  <c:v>0.8842708470557239</c:v>
                </c:pt>
                <c:pt idx="9">
                  <c:v>0.86607805924581238</c:v>
                </c:pt>
                <c:pt idx="10">
                  <c:v>0.80426456888520859</c:v>
                </c:pt>
              </c:numCache>
            </c:numRef>
          </c:val>
          <c:extLst>
            <c:ext xmlns:c16="http://schemas.microsoft.com/office/drawing/2014/chart" uri="{C3380CC4-5D6E-409C-BE32-E72D297353CC}">
              <c16:uniqueId val="{00000000-8FB9-46DC-9AD1-6A210D1B6FA2}"/>
            </c:ext>
          </c:extLst>
        </c:ser>
        <c:dLbls>
          <c:dLblPos val="outEnd"/>
          <c:showLegendKey val="0"/>
          <c:showVal val="1"/>
          <c:showCatName val="0"/>
          <c:showSerName val="0"/>
          <c:showPercent val="0"/>
          <c:showBubbleSize val="0"/>
        </c:dLbls>
        <c:gapWidth val="219"/>
        <c:overlap val="-27"/>
        <c:axId val="1082418232"/>
        <c:axId val="1082419872"/>
      </c:barChart>
      <c:catAx>
        <c:axId val="108241823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082419872"/>
        <c:crosses val="autoZero"/>
        <c:auto val="1"/>
        <c:lblAlgn val="ctr"/>
        <c:lblOffset val="100"/>
        <c:noMultiLvlLbl val="0"/>
      </c:catAx>
      <c:valAx>
        <c:axId val="1082419872"/>
        <c:scaling>
          <c:orientation val="minMax"/>
        </c:scaling>
        <c:delete val="1"/>
        <c:axPos val="l"/>
        <c:numFmt formatCode="0%" sourceLinked="1"/>
        <c:majorTickMark val="out"/>
        <c:minorTickMark val="none"/>
        <c:tickLblPos val="nextTo"/>
        <c:crossAx val="10824182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'D9'!$C$2:$C$16</c:f>
              <c:strCache>
                <c:ptCount val="15"/>
                <c:pt idx="0">
                  <c:v>P.S. 170 </c:v>
                </c:pt>
                <c:pt idx="1">
                  <c:v>P.S. 163</c:v>
                </c:pt>
                <c:pt idx="2">
                  <c:v>P.S. 53</c:v>
                </c:pt>
                <c:pt idx="3">
                  <c:v>P.S. 35</c:v>
                </c:pt>
                <c:pt idx="4">
                  <c:v>LUCERO ELEMENTARY SCHOOL</c:v>
                </c:pt>
                <c:pt idx="5">
                  <c:v>P.S. 53</c:v>
                </c:pt>
                <c:pt idx="6">
                  <c:v>ICAHN CHARTER SCHOOL 6</c:v>
                </c:pt>
                <c:pt idx="7">
                  <c:v>THE BX SCHL CONTINUOUS LEARNERS</c:v>
                </c:pt>
                <c:pt idx="8">
                  <c:v>P.S. 114</c:v>
                </c:pt>
                <c:pt idx="9">
                  <c:v>THE FAMILY SCHOOL</c:v>
                </c:pt>
                <c:pt idx="10">
                  <c:v>P.S. 204</c:v>
                </c:pt>
                <c:pt idx="11">
                  <c:v>P.S. 109</c:v>
                </c:pt>
                <c:pt idx="12">
                  <c:v>THE WALTON AVENUE SCHOOL</c:v>
                </c:pt>
                <c:pt idx="13">
                  <c:v>P.S. 4</c:v>
                </c:pt>
                <c:pt idx="14">
                  <c:v>P.S. 11</c:v>
                </c:pt>
              </c:strCache>
            </c:strRef>
          </c:cat>
          <c:val>
            <c:numRef>
              <c:f>'D9'!$I$2:$I$16</c:f>
              <c:numCache>
                <c:formatCode>0%</c:formatCode>
                <c:ptCount val="15"/>
                <c:pt idx="0">
                  <c:v>2.2800000000000002</c:v>
                </c:pt>
                <c:pt idx="1">
                  <c:v>1.97</c:v>
                </c:pt>
                <c:pt idx="2">
                  <c:v>1.77</c:v>
                </c:pt>
                <c:pt idx="3">
                  <c:v>1.58</c:v>
                </c:pt>
                <c:pt idx="4">
                  <c:v>1.44</c:v>
                </c:pt>
                <c:pt idx="5">
                  <c:v>1.37</c:v>
                </c:pt>
                <c:pt idx="6">
                  <c:v>1.33</c:v>
                </c:pt>
                <c:pt idx="7">
                  <c:v>1.28</c:v>
                </c:pt>
                <c:pt idx="8">
                  <c:v>1.27</c:v>
                </c:pt>
                <c:pt idx="9">
                  <c:v>1.27</c:v>
                </c:pt>
                <c:pt idx="10">
                  <c:v>1.22</c:v>
                </c:pt>
                <c:pt idx="11">
                  <c:v>1.1599999999999999</c:v>
                </c:pt>
                <c:pt idx="12">
                  <c:v>1.1599999999999999</c:v>
                </c:pt>
                <c:pt idx="13">
                  <c:v>1.1599999999999999</c:v>
                </c:pt>
                <c:pt idx="14">
                  <c:v>1.1400000000000001</c:v>
                </c:pt>
              </c:numCache>
            </c:numRef>
          </c:val>
          <c:extLst>
            <c:ext xmlns:c16="http://schemas.microsoft.com/office/drawing/2014/chart" uri="{C3380CC4-5D6E-409C-BE32-E72D297353CC}">
              <c16:uniqueId val="{00000000-5DEF-472F-A757-BEF913399078}"/>
            </c:ext>
          </c:extLst>
        </c:ser>
        <c:dLbls>
          <c:dLblPos val="outEnd"/>
          <c:showLegendKey val="0"/>
          <c:showVal val="1"/>
          <c:showCatName val="0"/>
          <c:showSerName val="0"/>
          <c:showPercent val="0"/>
          <c:showBubbleSize val="0"/>
        </c:dLbls>
        <c:gapWidth val="219"/>
        <c:overlap val="-27"/>
        <c:axId val="530039048"/>
        <c:axId val="530040688"/>
      </c:barChart>
      <c:catAx>
        <c:axId val="530039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530040688"/>
        <c:crosses val="autoZero"/>
        <c:auto val="1"/>
        <c:lblAlgn val="ctr"/>
        <c:lblOffset val="100"/>
        <c:noMultiLvlLbl val="0"/>
      </c:catAx>
      <c:valAx>
        <c:axId val="530040688"/>
        <c:scaling>
          <c:orientation val="minMax"/>
        </c:scaling>
        <c:delete val="1"/>
        <c:axPos val="l"/>
        <c:numFmt formatCode="0%" sourceLinked="1"/>
        <c:majorTickMark val="none"/>
        <c:minorTickMark val="none"/>
        <c:tickLblPos val="nextTo"/>
        <c:crossAx val="5300390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2170066619136327E-2"/>
          <c:y val="2.6324794828657055E-2"/>
          <c:w val="0.97565986676172733"/>
          <c:h val="0.5153960231942496"/>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'D9'!$C$17:$C$31</c:f>
              <c:strCache>
                <c:ptCount val="15"/>
                <c:pt idx="0">
                  <c:v>P.S. 73</c:v>
                </c:pt>
                <c:pt idx="1">
                  <c:v>P.S. 555</c:v>
                </c:pt>
                <c:pt idx="2">
                  <c:v>NEW AMERICAN ACAD. ROBERTO CLEMENT ST. PARK</c:v>
                </c:pt>
                <c:pt idx="3">
                  <c:v>P.S. 110</c:v>
                </c:pt>
                <c:pt idx="4">
                  <c:v>P.S. 236</c:v>
                </c:pt>
                <c:pt idx="5">
                  <c:v>M.S. 128</c:v>
                </c:pt>
                <c:pt idx="6">
                  <c:v>P.S. 28</c:v>
                </c:pt>
                <c:pt idx="7">
                  <c:v>P.S./I.S. 218</c:v>
                </c:pt>
                <c:pt idx="8">
                  <c:v>SCI AND TECH ACAD.: MOTT HALL SCHOOL</c:v>
                </c:pt>
                <c:pt idx="9">
                  <c:v>THE HIGHBRIDGE GREEN SCHOOL</c:v>
                </c:pt>
                <c:pt idx="10">
                  <c:v>P.S. 199</c:v>
                </c:pt>
                <c:pt idx="11">
                  <c:v>SUCCESS ACADEMY</c:v>
                </c:pt>
                <c:pt idx="12">
                  <c:v>P.S. 70</c:v>
                </c:pt>
                <c:pt idx="13">
                  <c:v>P.S. 4</c:v>
                </c:pt>
                <c:pt idx="14">
                  <c:v>P.S. 70</c:v>
                </c:pt>
              </c:strCache>
            </c:strRef>
          </c:cat>
          <c:val>
            <c:numRef>
              <c:f>'D9'!$I$17:$I$31</c:f>
              <c:numCache>
                <c:formatCode>0%</c:formatCode>
                <c:ptCount val="15"/>
                <c:pt idx="0">
                  <c:v>1.1300000000000001</c:v>
                </c:pt>
                <c:pt idx="1">
                  <c:v>1.1300000000000001</c:v>
                </c:pt>
                <c:pt idx="2">
                  <c:v>1.08</c:v>
                </c:pt>
                <c:pt idx="3">
                  <c:v>1.08</c:v>
                </c:pt>
                <c:pt idx="4">
                  <c:v>1.08</c:v>
                </c:pt>
                <c:pt idx="5">
                  <c:v>1.05</c:v>
                </c:pt>
                <c:pt idx="6">
                  <c:v>1.04</c:v>
                </c:pt>
                <c:pt idx="7">
                  <c:v>1.02</c:v>
                </c:pt>
                <c:pt idx="8">
                  <c:v>1.01</c:v>
                </c:pt>
                <c:pt idx="9">
                  <c:v>1.01</c:v>
                </c:pt>
                <c:pt idx="10">
                  <c:v>1.01</c:v>
                </c:pt>
                <c:pt idx="11">
                  <c:v>1.01</c:v>
                </c:pt>
                <c:pt idx="12">
                  <c:v>1.01</c:v>
                </c:pt>
                <c:pt idx="13">
                  <c:v>1.01</c:v>
                </c:pt>
                <c:pt idx="14">
                  <c:v>1</c:v>
                </c:pt>
              </c:numCache>
            </c:numRef>
          </c:val>
          <c:extLst>
            <c:ext xmlns:c16="http://schemas.microsoft.com/office/drawing/2014/chart" uri="{C3380CC4-5D6E-409C-BE32-E72D297353CC}">
              <c16:uniqueId val="{00000000-0B7A-4A2B-ABAB-F6EEE4C45C92}"/>
            </c:ext>
          </c:extLst>
        </c:ser>
        <c:dLbls>
          <c:dLblPos val="outEnd"/>
          <c:showLegendKey val="0"/>
          <c:showVal val="1"/>
          <c:showCatName val="0"/>
          <c:showSerName val="0"/>
          <c:showPercent val="0"/>
          <c:showBubbleSize val="0"/>
        </c:dLbls>
        <c:gapWidth val="219"/>
        <c:overlap val="-27"/>
        <c:axId val="528369952"/>
        <c:axId val="528370280"/>
      </c:barChart>
      <c:catAx>
        <c:axId val="5283699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528370280"/>
        <c:crosses val="autoZero"/>
        <c:auto val="1"/>
        <c:lblAlgn val="ctr"/>
        <c:lblOffset val="100"/>
        <c:noMultiLvlLbl val="0"/>
      </c:catAx>
      <c:valAx>
        <c:axId val="528370280"/>
        <c:scaling>
          <c:orientation val="minMax"/>
        </c:scaling>
        <c:delete val="1"/>
        <c:axPos val="l"/>
        <c:numFmt formatCode="0%" sourceLinked="1"/>
        <c:majorTickMark val="none"/>
        <c:minorTickMark val="none"/>
        <c:tickLblPos val="nextTo"/>
        <c:crossAx val="5283699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0.48312</cdr:x>
      <cdr:y>0.06829</cdr:y>
    </cdr:from>
    <cdr:to>
      <cdr:x>0.68565</cdr:x>
      <cdr:y>0.40162</cdr:y>
    </cdr:to>
    <cdr:sp macro="" textlink="">
      <cdr:nvSpPr>
        <cdr:cNvPr id="2" name="TextBox 1">
          <a:extLst xmlns:a="http://schemas.openxmlformats.org/drawingml/2006/main">
            <a:ext uri="{FF2B5EF4-FFF2-40B4-BE49-F238E27FC236}">
              <a16:creationId xmlns:a16="http://schemas.microsoft.com/office/drawing/2014/main" id="{40935F4C-DE1E-4E3F-9E20-31F17E775DEF}"/>
            </a:ext>
          </a:extLst>
        </cdr:cNvPr>
        <cdr:cNvSpPr txBox="1"/>
      </cdr:nvSpPr>
      <cdr:spPr>
        <a:xfrm xmlns:a="http://schemas.openxmlformats.org/drawingml/2006/main">
          <a:off x="2181225" y="187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0.51477</cdr:x>
      <cdr:y>0.11765</cdr:y>
    </cdr:from>
    <cdr:to>
      <cdr:x>0.7173</cdr:x>
      <cdr:y>0.39537</cdr:y>
    </cdr:to>
    <cdr:sp macro="" textlink="">
      <cdr:nvSpPr>
        <cdr:cNvPr id="3" name="TextBox 2">
          <a:extLst xmlns:a="http://schemas.openxmlformats.org/drawingml/2006/main">
            <a:ext uri="{FF2B5EF4-FFF2-40B4-BE49-F238E27FC236}">
              <a16:creationId xmlns:a16="http://schemas.microsoft.com/office/drawing/2014/main" id="{0C93FBBA-057B-4201-A551-B7341FE7B9E9}"/>
            </a:ext>
          </a:extLst>
        </cdr:cNvPr>
        <cdr:cNvSpPr txBox="1"/>
      </cdr:nvSpPr>
      <cdr:spPr>
        <a:xfrm xmlns:a="http://schemas.openxmlformats.org/drawingml/2006/main">
          <a:off x="2324100" y="387351"/>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0.29325</cdr:x>
      <cdr:y>0.02204</cdr:y>
    </cdr:from>
    <cdr:to>
      <cdr:x>0.74262</cdr:x>
      <cdr:y>0.21212</cdr:y>
    </cdr:to>
    <cdr:sp macro="" textlink="">
      <cdr:nvSpPr>
        <cdr:cNvPr id="4" name="TextBox 3">
          <a:extLst xmlns:a="http://schemas.openxmlformats.org/drawingml/2006/main">
            <a:ext uri="{FF2B5EF4-FFF2-40B4-BE49-F238E27FC236}">
              <a16:creationId xmlns:a16="http://schemas.microsoft.com/office/drawing/2014/main" id="{3370579A-83CD-41D0-9EC4-8EC352C7B362}"/>
            </a:ext>
          </a:extLst>
        </cdr:cNvPr>
        <cdr:cNvSpPr txBox="1"/>
      </cdr:nvSpPr>
      <cdr:spPr>
        <a:xfrm xmlns:a="http://schemas.openxmlformats.org/drawingml/2006/main">
          <a:off x="1323975" y="76199"/>
          <a:ext cx="2028825" cy="6572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0.35443</cdr:x>
      <cdr:y>0.03581</cdr:y>
    </cdr:from>
    <cdr:to>
      <cdr:x>0.77426</cdr:x>
      <cdr:y>0.24793</cdr:y>
    </cdr:to>
    <cdr:sp macro="" textlink="">
      <cdr:nvSpPr>
        <cdr:cNvPr id="5" name="TextBox 4">
          <a:extLst xmlns:a="http://schemas.openxmlformats.org/drawingml/2006/main">
            <a:ext uri="{FF2B5EF4-FFF2-40B4-BE49-F238E27FC236}">
              <a16:creationId xmlns:a16="http://schemas.microsoft.com/office/drawing/2014/main" id="{A06BE128-C966-41D7-BC95-CBFD7C36277D}"/>
            </a:ext>
          </a:extLst>
        </cdr:cNvPr>
        <cdr:cNvSpPr txBox="1"/>
      </cdr:nvSpPr>
      <cdr:spPr>
        <a:xfrm xmlns:a="http://schemas.openxmlformats.org/drawingml/2006/main">
          <a:off x="1600199" y="123824"/>
          <a:ext cx="1895475" cy="733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0.30043</cdr:x>
      <cdr:y>0.01992</cdr:y>
    </cdr:from>
    <cdr:to>
      <cdr:x>0.81098</cdr:x>
      <cdr:y>0.17743</cdr:y>
    </cdr:to>
    <cdr:sp macro="" textlink="">
      <cdr:nvSpPr>
        <cdr:cNvPr id="6" name="TextBox 5">
          <a:extLst xmlns:a="http://schemas.openxmlformats.org/drawingml/2006/main">
            <a:ext uri="{FF2B5EF4-FFF2-40B4-BE49-F238E27FC236}">
              <a16:creationId xmlns:a16="http://schemas.microsoft.com/office/drawing/2014/main" id="{1A62104B-785E-4AB0-9377-7192354B40A6}"/>
            </a:ext>
          </a:extLst>
        </cdr:cNvPr>
        <cdr:cNvSpPr txBox="1"/>
      </cdr:nvSpPr>
      <cdr:spPr>
        <a:xfrm xmlns:a="http://schemas.openxmlformats.org/drawingml/2006/main">
          <a:off x="3159227" y="95157"/>
          <a:ext cx="5368740" cy="75234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1400" b="1" dirty="0"/>
            <a:t>Citywide HS class size average</a:t>
          </a:r>
        </a:p>
        <a:p xmlns:a="http://schemas.openxmlformats.org/drawingml/2006/main">
          <a:pPr algn="ctr"/>
          <a:r>
            <a:rPr lang="en-US" sz="1400" b="1" dirty="0"/>
            <a:t>Compared</a:t>
          </a:r>
          <a:r>
            <a:rPr lang="en-US" sz="1400" b="1" baseline="0" dirty="0"/>
            <a:t> to C4E goals</a:t>
          </a:r>
        </a:p>
        <a:p xmlns:a="http://schemas.openxmlformats.org/drawingml/2006/main">
          <a:pPr algn="ctr"/>
          <a:r>
            <a:rPr lang="en-US" sz="1400" b="1" baseline="0" dirty="0"/>
            <a:t>Up 1.5% since 2007</a:t>
          </a:r>
          <a:endParaRPr lang="en-US" sz="14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CE03AD-89CF-4E42-A3EC-3C7A4783D5F3}" type="datetimeFigureOut">
              <a:rPr lang="en-US" smtClean="0"/>
              <a:t>4/11/2018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0B2D3D-51C2-4BB1-9897-D48669FC654F}" type="slidenum">
              <a:rPr lang="en-US" smtClean="0"/>
              <a:t>‹#›</a:t>
            </a:fld>
            <a:endParaRPr lang="en-US"/>
          </a:p>
        </p:txBody>
      </p:sp>
    </p:spTree>
    <p:extLst>
      <p:ext uri="{BB962C8B-B14F-4D97-AF65-F5344CB8AC3E}">
        <p14:creationId xmlns:p14="http://schemas.microsoft.com/office/powerpoint/2010/main" val="605675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E4F441-EFA7-6F47-9207-53D10D2CBD44}" type="slidenum">
              <a:rPr lang="en-US" smtClean="0"/>
              <a:t>1</a:t>
            </a:fld>
            <a:endParaRPr lang="en-US"/>
          </a:p>
        </p:txBody>
      </p:sp>
    </p:spTree>
    <p:extLst>
      <p:ext uri="{BB962C8B-B14F-4D97-AF65-F5344CB8AC3E}">
        <p14:creationId xmlns:p14="http://schemas.microsoft.com/office/powerpoint/2010/main" val="1983473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7AD34-CCFE-4B7F-8FDF-20D754B8F3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27F24FC-DD2D-4505-A515-FDF247700D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9EACCD0-7721-4EA9-9AD5-02F4C593E35E}"/>
              </a:ext>
            </a:extLst>
          </p:cNvPr>
          <p:cNvSpPr>
            <a:spLocks noGrp="1"/>
          </p:cNvSpPr>
          <p:nvPr>
            <p:ph type="dt" sz="half" idx="10"/>
          </p:nvPr>
        </p:nvSpPr>
        <p:spPr/>
        <p:txBody>
          <a:bodyPr/>
          <a:lstStyle/>
          <a:p>
            <a:fld id="{0D9AF8A2-4A94-43DF-BB92-1AB9C28562F2}" type="datetimeFigureOut">
              <a:rPr lang="en-US" smtClean="0"/>
              <a:t>4/11/2018</a:t>
            </a:fld>
            <a:endParaRPr lang="en-US"/>
          </a:p>
        </p:txBody>
      </p:sp>
      <p:sp>
        <p:nvSpPr>
          <p:cNvPr id="5" name="Footer Placeholder 4">
            <a:extLst>
              <a:ext uri="{FF2B5EF4-FFF2-40B4-BE49-F238E27FC236}">
                <a16:creationId xmlns:a16="http://schemas.microsoft.com/office/drawing/2014/main" id="{31B9B21E-3DD8-43A5-9F09-611699BACD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EE1529-A992-4FC3-BA10-4944462F8809}"/>
              </a:ext>
            </a:extLst>
          </p:cNvPr>
          <p:cNvSpPr>
            <a:spLocks noGrp="1"/>
          </p:cNvSpPr>
          <p:nvPr>
            <p:ph type="sldNum" sz="quarter" idx="12"/>
          </p:nvPr>
        </p:nvSpPr>
        <p:spPr/>
        <p:txBody>
          <a:bodyPr/>
          <a:lstStyle/>
          <a:p>
            <a:fld id="{1F9777E4-2B2B-41B2-8203-6865D7FEF817}" type="slidenum">
              <a:rPr lang="en-US" smtClean="0"/>
              <a:t>‹#›</a:t>
            </a:fld>
            <a:endParaRPr lang="en-US"/>
          </a:p>
        </p:txBody>
      </p:sp>
    </p:spTree>
    <p:extLst>
      <p:ext uri="{BB962C8B-B14F-4D97-AF65-F5344CB8AC3E}">
        <p14:creationId xmlns:p14="http://schemas.microsoft.com/office/powerpoint/2010/main" val="3060829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3E94E-1D92-44C4-9305-1927A342ECC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55105D-E3D7-4FAC-9729-CAF7D97F1EC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CA6047-7C2A-46D9-AFF0-D80803D4686B}"/>
              </a:ext>
            </a:extLst>
          </p:cNvPr>
          <p:cNvSpPr>
            <a:spLocks noGrp="1"/>
          </p:cNvSpPr>
          <p:nvPr>
            <p:ph type="dt" sz="half" idx="10"/>
          </p:nvPr>
        </p:nvSpPr>
        <p:spPr/>
        <p:txBody>
          <a:bodyPr/>
          <a:lstStyle/>
          <a:p>
            <a:fld id="{0D9AF8A2-4A94-43DF-BB92-1AB9C28562F2}" type="datetimeFigureOut">
              <a:rPr lang="en-US" smtClean="0"/>
              <a:t>4/11/2018</a:t>
            </a:fld>
            <a:endParaRPr lang="en-US"/>
          </a:p>
        </p:txBody>
      </p:sp>
      <p:sp>
        <p:nvSpPr>
          <p:cNvPr id="5" name="Footer Placeholder 4">
            <a:extLst>
              <a:ext uri="{FF2B5EF4-FFF2-40B4-BE49-F238E27FC236}">
                <a16:creationId xmlns:a16="http://schemas.microsoft.com/office/drawing/2014/main" id="{E17B946E-D0C9-4262-B5CE-B1FA77320A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AE49DC-0155-4CDE-8CAF-BA977368997B}"/>
              </a:ext>
            </a:extLst>
          </p:cNvPr>
          <p:cNvSpPr>
            <a:spLocks noGrp="1"/>
          </p:cNvSpPr>
          <p:nvPr>
            <p:ph type="sldNum" sz="quarter" idx="12"/>
          </p:nvPr>
        </p:nvSpPr>
        <p:spPr/>
        <p:txBody>
          <a:bodyPr/>
          <a:lstStyle/>
          <a:p>
            <a:fld id="{1F9777E4-2B2B-41B2-8203-6865D7FEF817}" type="slidenum">
              <a:rPr lang="en-US" smtClean="0"/>
              <a:t>‹#›</a:t>
            </a:fld>
            <a:endParaRPr lang="en-US"/>
          </a:p>
        </p:txBody>
      </p:sp>
    </p:spTree>
    <p:extLst>
      <p:ext uri="{BB962C8B-B14F-4D97-AF65-F5344CB8AC3E}">
        <p14:creationId xmlns:p14="http://schemas.microsoft.com/office/powerpoint/2010/main" val="3769576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42BA78-41CF-4AD9-82A4-2F23FDA103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E6BB58F-389B-48D8-ADCA-1E545F10318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4617A7-E7E1-4AF9-8B2B-E4BC6BAB10C3}"/>
              </a:ext>
            </a:extLst>
          </p:cNvPr>
          <p:cNvSpPr>
            <a:spLocks noGrp="1"/>
          </p:cNvSpPr>
          <p:nvPr>
            <p:ph type="dt" sz="half" idx="10"/>
          </p:nvPr>
        </p:nvSpPr>
        <p:spPr/>
        <p:txBody>
          <a:bodyPr/>
          <a:lstStyle/>
          <a:p>
            <a:fld id="{0D9AF8A2-4A94-43DF-BB92-1AB9C28562F2}" type="datetimeFigureOut">
              <a:rPr lang="en-US" smtClean="0"/>
              <a:t>4/11/2018</a:t>
            </a:fld>
            <a:endParaRPr lang="en-US"/>
          </a:p>
        </p:txBody>
      </p:sp>
      <p:sp>
        <p:nvSpPr>
          <p:cNvPr id="5" name="Footer Placeholder 4">
            <a:extLst>
              <a:ext uri="{FF2B5EF4-FFF2-40B4-BE49-F238E27FC236}">
                <a16:creationId xmlns:a16="http://schemas.microsoft.com/office/drawing/2014/main" id="{F742D557-29DD-4B64-AE3A-9A107265EE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723081-EA9C-4BCE-9EED-7BFE999E7031}"/>
              </a:ext>
            </a:extLst>
          </p:cNvPr>
          <p:cNvSpPr>
            <a:spLocks noGrp="1"/>
          </p:cNvSpPr>
          <p:nvPr>
            <p:ph type="sldNum" sz="quarter" idx="12"/>
          </p:nvPr>
        </p:nvSpPr>
        <p:spPr/>
        <p:txBody>
          <a:bodyPr/>
          <a:lstStyle/>
          <a:p>
            <a:fld id="{1F9777E4-2B2B-41B2-8203-6865D7FEF817}" type="slidenum">
              <a:rPr lang="en-US" smtClean="0"/>
              <a:t>‹#›</a:t>
            </a:fld>
            <a:endParaRPr lang="en-US"/>
          </a:p>
        </p:txBody>
      </p:sp>
    </p:spTree>
    <p:extLst>
      <p:ext uri="{BB962C8B-B14F-4D97-AF65-F5344CB8AC3E}">
        <p14:creationId xmlns:p14="http://schemas.microsoft.com/office/powerpoint/2010/main" val="2178693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7BCFC-A61D-407F-856C-6017130372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341809-F398-43FB-9C44-F43CF46EC22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8DC444-E2F0-4D30-9CB2-91CF2F638AE7}"/>
              </a:ext>
            </a:extLst>
          </p:cNvPr>
          <p:cNvSpPr>
            <a:spLocks noGrp="1"/>
          </p:cNvSpPr>
          <p:nvPr>
            <p:ph type="dt" sz="half" idx="10"/>
          </p:nvPr>
        </p:nvSpPr>
        <p:spPr/>
        <p:txBody>
          <a:bodyPr/>
          <a:lstStyle/>
          <a:p>
            <a:fld id="{0D9AF8A2-4A94-43DF-BB92-1AB9C28562F2}" type="datetimeFigureOut">
              <a:rPr lang="en-US" smtClean="0"/>
              <a:t>4/11/2018</a:t>
            </a:fld>
            <a:endParaRPr lang="en-US"/>
          </a:p>
        </p:txBody>
      </p:sp>
      <p:sp>
        <p:nvSpPr>
          <p:cNvPr id="5" name="Footer Placeholder 4">
            <a:extLst>
              <a:ext uri="{FF2B5EF4-FFF2-40B4-BE49-F238E27FC236}">
                <a16:creationId xmlns:a16="http://schemas.microsoft.com/office/drawing/2014/main" id="{71D61A96-CECD-4135-B2D8-1CD3BB3A15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625DD1-AC53-4D3E-B579-819B8590650C}"/>
              </a:ext>
            </a:extLst>
          </p:cNvPr>
          <p:cNvSpPr>
            <a:spLocks noGrp="1"/>
          </p:cNvSpPr>
          <p:nvPr>
            <p:ph type="sldNum" sz="quarter" idx="12"/>
          </p:nvPr>
        </p:nvSpPr>
        <p:spPr/>
        <p:txBody>
          <a:bodyPr/>
          <a:lstStyle/>
          <a:p>
            <a:fld id="{1F9777E4-2B2B-41B2-8203-6865D7FEF817}" type="slidenum">
              <a:rPr lang="en-US" smtClean="0"/>
              <a:t>‹#›</a:t>
            </a:fld>
            <a:endParaRPr lang="en-US"/>
          </a:p>
        </p:txBody>
      </p:sp>
    </p:spTree>
    <p:extLst>
      <p:ext uri="{BB962C8B-B14F-4D97-AF65-F5344CB8AC3E}">
        <p14:creationId xmlns:p14="http://schemas.microsoft.com/office/powerpoint/2010/main" val="2185162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4391C-38C9-4DBC-B804-31D510C6E1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BC451A-B26F-4783-9BA4-947BEE38F8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279AF41-1EB3-4E97-ACA6-CD3AE84D5CF6}"/>
              </a:ext>
            </a:extLst>
          </p:cNvPr>
          <p:cNvSpPr>
            <a:spLocks noGrp="1"/>
          </p:cNvSpPr>
          <p:nvPr>
            <p:ph type="dt" sz="half" idx="10"/>
          </p:nvPr>
        </p:nvSpPr>
        <p:spPr/>
        <p:txBody>
          <a:bodyPr/>
          <a:lstStyle/>
          <a:p>
            <a:fld id="{0D9AF8A2-4A94-43DF-BB92-1AB9C28562F2}" type="datetimeFigureOut">
              <a:rPr lang="en-US" smtClean="0"/>
              <a:t>4/11/2018</a:t>
            </a:fld>
            <a:endParaRPr lang="en-US"/>
          </a:p>
        </p:txBody>
      </p:sp>
      <p:sp>
        <p:nvSpPr>
          <p:cNvPr id="5" name="Footer Placeholder 4">
            <a:extLst>
              <a:ext uri="{FF2B5EF4-FFF2-40B4-BE49-F238E27FC236}">
                <a16:creationId xmlns:a16="http://schemas.microsoft.com/office/drawing/2014/main" id="{A4EB1F95-DD52-4827-99E8-5AB18D3A06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4B20B4-F7AB-4EB3-B542-2135500D601F}"/>
              </a:ext>
            </a:extLst>
          </p:cNvPr>
          <p:cNvSpPr>
            <a:spLocks noGrp="1"/>
          </p:cNvSpPr>
          <p:nvPr>
            <p:ph type="sldNum" sz="quarter" idx="12"/>
          </p:nvPr>
        </p:nvSpPr>
        <p:spPr/>
        <p:txBody>
          <a:bodyPr/>
          <a:lstStyle/>
          <a:p>
            <a:fld id="{1F9777E4-2B2B-41B2-8203-6865D7FEF817}" type="slidenum">
              <a:rPr lang="en-US" smtClean="0"/>
              <a:t>‹#›</a:t>
            </a:fld>
            <a:endParaRPr lang="en-US"/>
          </a:p>
        </p:txBody>
      </p:sp>
    </p:spTree>
    <p:extLst>
      <p:ext uri="{BB962C8B-B14F-4D97-AF65-F5344CB8AC3E}">
        <p14:creationId xmlns:p14="http://schemas.microsoft.com/office/powerpoint/2010/main" val="89654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68DE3-4BAF-4BBF-AC44-8927265FD3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A6C40A-1F79-4EFE-9B92-E827A4F2AD5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5C9CD2-1A38-41F4-904E-0B07CB49CE5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04DD15E-6250-49EE-8AE5-BEE2E61C091E}"/>
              </a:ext>
            </a:extLst>
          </p:cNvPr>
          <p:cNvSpPr>
            <a:spLocks noGrp="1"/>
          </p:cNvSpPr>
          <p:nvPr>
            <p:ph type="dt" sz="half" idx="10"/>
          </p:nvPr>
        </p:nvSpPr>
        <p:spPr/>
        <p:txBody>
          <a:bodyPr/>
          <a:lstStyle/>
          <a:p>
            <a:fld id="{0D9AF8A2-4A94-43DF-BB92-1AB9C28562F2}" type="datetimeFigureOut">
              <a:rPr lang="en-US" smtClean="0"/>
              <a:t>4/11/2018</a:t>
            </a:fld>
            <a:endParaRPr lang="en-US"/>
          </a:p>
        </p:txBody>
      </p:sp>
      <p:sp>
        <p:nvSpPr>
          <p:cNvPr id="6" name="Footer Placeholder 5">
            <a:extLst>
              <a:ext uri="{FF2B5EF4-FFF2-40B4-BE49-F238E27FC236}">
                <a16:creationId xmlns:a16="http://schemas.microsoft.com/office/drawing/2014/main" id="{E24F87D9-D7C1-489A-85DD-9E10028F18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F38E98-E001-4C02-A7F1-95ACAAF7A6C5}"/>
              </a:ext>
            </a:extLst>
          </p:cNvPr>
          <p:cNvSpPr>
            <a:spLocks noGrp="1"/>
          </p:cNvSpPr>
          <p:nvPr>
            <p:ph type="sldNum" sz="quarter" idx="12"/>
          </p:nvPr>
        </p:nvSpPr>
        <p:spPr/>
        <p:txBody>
          <a:bodyPr/>
          <a:lstStyle/>
          <a:p>
            <a:fld id="{1F9777E4-2B2B-41B2-8203-6865D7FEF817}" type="slidenum">
              <a:rPr lang="en-US" smtClean="0"/>
              <a:t>‹#›</a:t>
            </a:fld>
            <a:endParaRPr lang="en-US"/>
          </a:p>
        </p:txBody>
      </p:sp>
    </p:spTree>
    <p:extLst>
      <p:ext uri="{BB962C8B-B14F-4D97-AF65-F5344CB8AC3E}">
        <p14:creationId xmlns:p14="http://schemas.microsoft.com/office/powerpoint/2010/main" val="2182577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FF2EB-B56E-4A00-B639-76FE2DD41D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D0C0D3-E26A-418F-8FC3-897D6668D6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0DFCED4-28AD-4602-B374-BC88A9B7797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E794F9-BA85-4076-96F9-E8D5D2B09A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3B58C3D-3F44-438F-A66F-D20C8BB9DCE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A5A67A-2771-4371-825F-2C0AA4C6D8D1}"/>
              </a:ext>
            </a:extLst>
          </p:cNvPr>
          <p:cNvSpPr>
            <a:spLocks noGrp="1"/>
          </p:cNvSpPr>
          <p:nvPr>
            <p:ph type="dt" sz="half" idx="10"/>
          </p:nvPr>
        </p:nvSpPr>
        <p:spPr/>
        <p:txBody>
          <a:bodyPr/>
          <a:lstStyle/>
          <a:p>
            <a:fld id="{0D9AF8A2-4A94-43DF-BB92-1AB9C28562F2}" type="datetimeFigureOut">
              <a:rPr lang="en-US" smtClean="0"/>
              <a:t>4/11/2018</a:t>
            </a:fld>
            <a:endParaRPr lang="en-US"/>
          </a:p>
        </p:txBody>
      </p:sp>
      <p:sp>
        <p:nvSpPr>
          <p:cNvPr id="8" name="Footer Placeholder 7">
            <a:extLst>
              <a:ext uri="{FF2B5EF4-FFF2-40B4-BE49-F238E27FC236}">
                <a16:creationId xmlns:a16="http://schemas.microsoft.com/office/drawing/2014/main" id="{3A6C21E9-2AA3-4FE8-B9E2-7CEAD0B4F4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E4B0FF3-255D-4F38-A836-EBE721035FBC}"/>
              </a:ext>
            </a:extLst>
          </p:cNvPr>
          <p:cNvSpPr>
            <a:spLocks noGrp="1"/>
          </p:cNvSpPr>
          <p:nvPr>
            <p:ph type="sldNum" sz="quarter" idx="12"/>
          </p:nvPr>
        </p:nvSpPr>
        <p:spPr/>
        <p:txBody>
          <a:bodyPr/>
          <a:lstStyle/>
          <a:p>
            <a:fld id="{1F9777E4-2B2B-41B2-8203-6865D7FEF817}" type="slidenum">
              <a:rPr lang="en-US" smtClean="0"/>
              <a:t>‹#›</a:t>
            </a:fld>
            <a:endParaRPr lang="en-US"/>
          </a:p>
        </p:txBody>
      </p:sp>
    </p:spTree>
    <p:extLst>
      <p:ext uri="{BB962C8B-B14F-4D97-AF65-F5344CB8AC3E}">
        <p14:creationId xmlns:p14="http://schemas.microsoft.com/office/powerpoint/2010/main" val="2853095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16730-3913-4E79-B73D-14E7D4AD46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39D4DA0-9B04-40D6-9C25-C90A0AFA3E66}"/>
              </a:ext>
            </a:extLst>
          </p:cNvPr>
          <p:cNvSpPr>
            <a:spLocks noGrp="1"/>
          </p:cNvSpPr>
          <p:nvPr>
            <p:ph type="dt" sz="half" idx="10"/>
          </p:nvPr>
        </p:nvSpPr>
        <p:spPr/>
        <p:txBody>
          <a:bodyPr/>
          <a:lstStyle/>
          <a:p>
            <a:fld id="{0D9AF8A2-4A94-43DF-BB92-1AB9C28562F2}" type="datetimeFigureOut">
              <a:rPr lang="en-US" smtClean="0"/>
              <a:t>4/11/2018</a:t>
            </a:fld>
            <a:endParaRPr lang="en-US"/>
          </a:p>
        </p:txBody>
      </p:sp>
      <p:sp>
        <p:nvSpPr>
          <p:cNvPr id="4" name="Footer Placeholder 3">
            <a:extLst>
              <a:ext uri="{FF2B5EF4-FFF2-40B4-BE49-F238E27FC236}">
                <a16:creationId xmlns:a16="http://schemas.microsoft.com/office/drawing/2014/main" id="{AB9E9AC2-AA57-48EE-9213-9ABB56031C9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5993FD7-793E-46EC-87B1-4F79FACA20A0}"/>
              </a:ext>
            </a:extLst>
          </p:cNvPr>
          <p:cNvSpPr>
            <a:spLocks noGrp="1"/>
          </p:cNvSpPr>
          <p:nvPr>
            <p:ph type="sldNum" sz="quarter" idx="12"/>
          </p:nvPr>
        </p:nvSpPr>
        <p:spPr/>
        <p:txBody>
          <a:bodyPr/>
          <a:lstStyle/>
          <a:p>
            <a:fld id="{1F9777E4-2B2B-41B2-8203-6865D7FEF817}" type="slidenum">
              <a:rPr lang="en-US" smtClean="0"/>
              <a:t>‹#›</a:t>
            </a:fld>
            <a:endParaRPr lang="en-US"/>
          </a:p>
        </p:txBody>
      </p:sp>
    </p:spTree>
    <p:extLst>
      <p:ext uri="{BB962C8B-B14F-4D97-AF65-F5344CB8AC3E}">
        <p14:creationId xmlns:p14="http://schemas.microsoft.com/office/powerpoint/2010/main" val="2309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C7B20B-98BF-4B36-B26D-62F42A3B9C11}"/>
              </a:ext>
            </a:extLst>
          </p:cNvPr>
          <p:cNvSpPr>
            <a:spLocks noGrp="1"/>
          </p:cNvSpPr>
          <p:nvPr>
            <p:ph type="dt" sz="half" idx="10"/>
          </p:nvPr>
        </p:nvSpPr>
        <p:spPr/>
        <p:txBody>
          <a:bodyPr/>
          <a:lstStyle/>
          <a:p>
            <a:fld id="{0D9AF8A2-4A94-43DF-BB92-1AB9C28562F2}" type="datetimeFigureOut">
              <a:rPr lang="en-US" smtClean="0"/>
              <a:t>4/11/2018</a:t>
            </a:fld>
            <a:endParaRPr lang="en-US"/>
          </a:p>
        </p:txBody>
      </p:sp>
      <p:sp>
        <p:nvSpPr>
          <p:cNvPr id="3" name="Footer Placeholder 2">
            <a:extLst>
              <a:ext uri="{FF2B5EF4-FFF2-40B4-BE49-F238E27FC236}">
                <a16:creationId xmlns:a16="http://schemas.microsoft.com/office/drawing/2014/main" id="{ABBE8E90-B304-403C-8A9E-C371E2B414C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A6F863C-021F-4C83-BF12-79594F9F0FC9}"/>
              </a:ext>
            </a:extLst>
          </p:cNvPr>
          <p:cNvSpPr>
            <a:spLocks noGrp="1"/>
          </p:cNvSpPr>
          <p:nvPr>
            <p:ph type="sldNum" sz="quarter" idx="12"/>
          </p:nvPr>
        </p:nvSpPr>
        <p:spPr/>
        <p:txBody>
          <a:bodyPr/>
          <a:lstStyle/>
          <a:p>
            <a:fld id="{1F9777E4-2B2B-41B2-8203-6865D7FEF817}" type="slidenum">
              <a:rPr lang="en-US" smtClean="0"/>
              <a:t>‹#›</a:t>
            </a:fld>
            <a:endParaRPr lang="en-US"/>
          </a:p>
        </p:txBody>
      </p:sp>
    </p:spTree>
    <p:extLst>
      <p:ext uri="{BB962C8B-B14F-4D97-AF65-F5344CB8AC3E}">
        <p14:creationId xmlns:p14="http://schemas.microsoft.com/office/powerpoint/2010/main" val="548016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C1F6A-A8EF-4F61-B277-E89A04DE55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0CF5AB-C019-4B99-A982-6A2FBAEC9B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77705E-964D-46C4-9730-458650DC0B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366C13D-D10C-441B-B13D-61FC56E8CB5B}"/>
              </a:ext>
            </a:extLst>
          </p:cNvPr>
          <p:cNvSpPr>
            <a:spLocks noGrp="1"/>
          </p:cNvSpPr>
          <p:nvPr>
            <p:ph type="dt" sz="half" idx="10"/>
          </p:nvPr>
        </p:nvSpPr>
        <p:spPr/>
        <p:txBody>
          <a:bodyPr/>
          <a:lstStyle/>
          <a:p>
            <a:fld id="{0D9AF8A2-4A94-43DF-BB92-1AB9C28562F2}" type="datetimeFigureOut">
              <a:rPr lang="en-US" smtClean="0"/>
              <a:t>4/11/2018</a:t>
            </a:fld>
            <a:endParaRPr lang="en-US"/>
          </a:p>
        </p:txBody>
      </p:sp>
      <p:sp>
        <p:nvSpPr>
          <p:cNvPr id="6" name="Footer Placeholder 5">
            <a:extLst>
              <a:ext uri="{FF2B5EF4-FFF2-40B4-BE49-F238E27FC236}">
                <a16:creationId xmlns:a16="http://schemas.microsoft.com/office/drawing/2014/main" id="{1BECF475-01B6-4660-93E2-D0D1D1823D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F42560-EBED-4B18-9906-FC9684AE64CC}"/>
              </a:ext>
            </a:extLst>
          </p:cNvPr>
          <p:cNvSpPr>
            <a:spLocks noGrp="1"/>
          </p:cNvSpPr>
          <p:nvPr>
            <p:ph type="sldNum" sz="quarter" idx="12"/>
          </p:nvPr>
        </p:nvSpPr>
        <p:spPr/>
        <p:txBody>
          <a:bodyPr/>
          <a:lstStyle/>
          <a:p>
            <a:fld id="{1F9777E4-2B2B-41B2-8203-6865D7FEF817}" type="slidenum">
              <a:rPr lang="en-US" smtClean="0"/>
              <a:t>‹#›</a:t>
            </a:fld>
            <a:endParaRPr lang="en-US"/>
          </a:p>
        </p:txBody>
      </p:sp>
    </p:spTree>
    <p:extLst>
      <p:ext uri="{BB962C8B-B14F-4D97-AF65-F5344CB8AC3E}">
        <p14:creationId xmlns:p14="http://schemas.microsoft.com/office/powerpoint/2010/main" val="2529865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0EDCD-DE15-49DC-8E30-B97456E50A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2C1C2B7-7118-48E9-95A1-7245EDDB6B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7764BC2-3980-4A6A-9E26-5E02213C3F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5DCDDC4-9FF1-4D09-B342-904137486B76}"/>
              </a:ext>
            </a:extLst>
          </p:cNvPr>
          <p:cNvSpPr>
            <a:spLocks noGrp="1"/>
          </p:cNvSpPr>
          <p:nvPr>
            <p:ph type="dt" sz="half" idx="10"/>
          </p:nvPr>
        </p:nvSpPr>
        <p:spPr/>
        <p:txBody>
          <a:bodyPr/>
          <a:lstStyle/>
          <a:p>
            <a:fld id="{0D9AF8A2-4A94-43DF-BB92-1AB9C28562F2}" type="datetimeFigureOut">
              <a:rPr lang="en-US" smtClean="0"/>
              <a:t>4/11/2018</a:t>
            </a:fld>
            <a:endParaRPr lang="en-US"/>
          </a:p>
        </p:txBody>
      </p:sp>
      <p:sp>
        <p:nvSpPr>
          <p:cNvPr id="6" name="Footer Placeholder 5">
            <a:extLst>
              <a:ext uri="{FF2B5EF4-FFF2-40B4-BE49-F238E27FC236}">
                <a16:creationId xmlns:a16="http://schemas.microsoft.com/office/drawing/2014/main" id="{B8FC1288-DD2C-40A7-9A74-DE1DB01804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A8F836-41D8-4410-BFEF-27A50CAD8287}"/>
              </a:ext>
            </a:extLst>
          </p:cNvPr>
          <p:cNvSpPr>
            <a:spLocks noGrp="1"/>
          </p:cNvSpPr>
          <p:nvPr>
            <p:ph type="sldNum" sz="quarter" idx="12"/>
          </p:nvPr>
        </p:nvSpPr>
        <p:spPr/>
        <p:txBody>
          <a:bodyPr/>
          <a:lstStyle/>
          <a:p>
            <a:fld id="{1F9777E4-2B2B-41B2-8203-6865D7FEF817}" type="slidenum">
              <a:rPr lang="en-US" smtClean="0"/>
              <a:t>‹#›</a:t>
            </a:fld>
            <a:endParaRPr lang="en-US"/>
          </a:p>
        </p:txBody>
      </p:sp>
    </p:spTree>
    <p:extLst>
      <p:ext uri="{BB962C8B-B14F-4D97-AF65-F5344CB8AC3E}">
        <p14:creationId xmlns:p14="http://schemas.microsoft.com/office/powerpoint/2010/main" val="2649892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5512D9-4E4A-4EE2-B5AA-114B85D251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055F146-3ED9-48DC-9C8F-0064F4E1C1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4F0A07-B9F0-4F36-9005-BF2FF19F63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9AF8A2-4A94-43DF-BB92-1AB9C28562F2}" type="datetimeFigureOut">
              <a:rPr lang="en-US" smtClean="0"/>
              <a:t>4/11/2018</a:t>
            </a:fld>
            <a:endParaRPr lang="en-US"/>
          </a:p>
        </p:txBody>
      </p:sp>
      <p:sp>
        <p:nvSpPr>
          <p:cNvPr id="5" name="Footer Placeholder 4">
            <a:extLst>
              <a:ext uri="{FF2B5EF4-FFF2-40B4-BE49-F238E27FC236}">
                <a16:creationId xmlns:a16="http://schemas.microsoft.com/office/drawing/2014/main" id="{AC2C493B-1208-4948-A28E-25A9DC9300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B6D36A-4A20-44AB-B160-60D24B2EC0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9777E4-2B2B-41B2-8203-6865D7FEF817}" type="slidenum">
              <a:rPr lang="en-US" smtClean="0"/>
              <a:t>‹#›</a:t>
            </a:fld>
            <a:endParaRPr lang="en-US"/>
          </a:p>
        </p:txBody>
      </p:sp>
    </p:spTree>
    <p:extLst>
      <p:ext uri="{BB962C8B-B14F-4D97-AF65-F5344CB8AC3E}">
        <p14:creationId xmlns:p14="http://schemas.microsoft.com/office/powerpoint/2010/main" val="2955167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info@classsizematters.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council.nyc.gov/press/2017/02/16/1370/" TargetMode="Externa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www.classsizematters.org/sign-up-for-our-newsletter/" TargetMode="External"/><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 Id="rId5" Type="http://schemas.openxmlformats.org/officeDocument/2006/relationships/hyperlink" Target="mailto:info@classsizematters.org" TargetMode="External"/><Relationship Id="rId4" Type="http://schemas.openxmlformats.org/officeDocument/2006/relationships/hyperlink" Target="https://www.eventbrite.com/e/parent-action-conference-2018-an-action-agenda-for-public-schools-tickets-41260953623" TargetMode="Externa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classsizematters.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1986" y="0"/>
            <a:ext cx="9829800" cy="6592954"/>
          </a:xfrm>
        </p:spPr>
        <p:txBody>
          <a:bodyPr>
            <a:normAutofit fontScale="90000"/>
          </a:bodyPr>
          <a:lstStyle/>
          <a:p>
            <a:br>
              <a:rPr lang="en-US" dirty="0"/>
            </a:br>
            <a:br>
              <a:rPr lang="en-US" dirty="0"/>
            </a:br>
            <a:br>
              <a:rPr lang="en-US" dirty="0"/>
            </a:br>
            <a:br>
              <a:rPr lang="en-US" dirty="0"/>
            </a:br>
            <a:br>
              <a:rPr lang="en-US" dirty="0"/>
            </a:br>
            <a:br>
              <a:rPr lang="en-US"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r>
              <a:rPr lang="en-US" sz="4400" dirty="0"/>
              <a:t> </a:t>
            </a: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r>
              <a:rPr lang="en-US" sz="3600" i="1" dirty="0"/>
              <a:t>School Overcrowding &amp; Class Size Citywide </a:t>
            </a:r>
            <a:br>
              <a:rPr lang="en-US" sz="3600" i="1" dirty="0"/>
            </a:br>
            <a:r>
              <a:rPr lang="en-US" sz="3600" i="1" dirty="0"/>
              <a:t>and in District 9 schools</a:t>
            </a:r>
            <a:br>
              <a:rPr lang="en-US" sz="3600" dirty="0"/>
            </a:br>
            <a:br>
              <a:rPr lang="en-US" sz="3600" dirty="0"/>
            </a:br>
            <a:br>
              <a:rPr lang="en-US" sz="4400" dirty="0"/>
            </a:br>
            <a:br>
              <a:rPr lang="en-US" dirty="0"/>
            </a:br>
            <a:r>
              <a:rPr lang="en-US" sz="3600" dirty="0"/>
              <a:t>Presentation to CEC 9</a:t>
            </a:r>
            <a:br>
              <a:rPr lang="en-US" dirty="0"/>
            </a:br>
            <a:br>
              <a:rPr lang="en-US" dirty="0"/>
            </a:br>
            <a:r>
              <a:rPr lang="en-US" sz="2200" dirty="0"/>
              <a:t>Leonie </a:t>
            </a:r>
            <a:r>
              <a:rPr lang="en-US" sz="2200" dirty="0" err="1"/>
              <a:t>Haimson</a:t>
            </a:r>
            <a:r>
              <a:rPr lang="en-US" sz="2200" dirty="0"/>
              <a:t> and Sebastian Spitz</a:t>
            </a:r>
            <a:br>
              <a:rPr lang="en-US" sz="2200" dirty="0"/>
            </a:br>
            <a:r>
              <a:rPr lang="en-US" sz="2200" dirty="0"/>
              <a:t>Class Size Matters</a:t>
            </a:r>
            <a:br>
              <a:rPr lang="en-US" sz="2200" dirty="0"/>
            </a:br>
            <a:r>
              <a:rPr lang="en-US" sz="2200" dirty="0"/>
              <a:t>January 2018</a:t>
            </a:r>
            <a:br>
              <a:rPr lang="en-US" sz="2200" dirty="0"/>
            </a:br>
            <a:r>
              <a:rPr lang="en-US" sz="2200" dirty="0">
                <a:hlinkClick r:id="rId3"/>
              </a:rPr>
              <a:t>info@classsizematters.org</a:t>
            </a:r>
            <a:r>
              <a:rPr lang="en-US" sz="2200" dirty="0"/>
              <a:t> </a:t>
            </a:r>
            <a:br>
              <a:rPr lang="en-US" dirty="0"/>
            </a:br>
            <a:endParaRPr lang="en-US" dirty="0"/>
          </a:p>
        </p:txBody>
      </p:sp>
    </p:spTree>
    <p:extLst>
      <p:ext uri="{BB962C8B-B14F-4D97-AF65-F5344CB8AC3E}">
        <p14:creationId xmlns:p14="http://schemas.microsoft.com/office/powerpoint/2010/main" val="192894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5">
            <a:extLst>
              <a:ext uri="{FF2B5EF4-FFF2-40B4-BE49-F238E27FC236}">
                <a16:creationId xmlns:a16="http://schemas.microsoft.com/office/drawing/2014/main" id="{9EA349C6-6EC2-4674-A1C0-27641EA5F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575" y="1082675"/>
            <a:ext cx="11207750" cy="518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extBox 2">
            <a:extLst>
              <a:ext uri="{FF2B5EF4-FFF2-40B4-BE49-F238E27FC236}">
                <a16:creationId xmlns:a16="http://schemas.microsoft.com/office/drawing/2014/main" id="{B89F786C-F557-4652-9A3F-7EE8EFB8A01F}"/>
              </a:ext>
            </a:extLst>
          </p:cNvPr>
          <p:cNvSpPr txBox="1">
            <a:spLocks noChangeArrowheads="1"/>
          </p:cNvSpPr>
          <p:nvPr/>
        </p:nvSpPr>
        <p:spPr bwMode="auto">
          <a:xfrm>
            <a:off x="900113" y="414338"/>
            <a:ext cx="108410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a:t>Enrollment grew faster than new seats in NYC elementary schools</a:t>
            </a:r>
          </a:p>
        </p:txBody>
      </p:sp>
    </p:spTree>
    <p:extLst>
      <p:ext uri="{BB962C8B-B14F-4D97-AF65-F5344CB8AC3E}">
        <p14:creationId xmlns:p14="http://schemas.microsoft.com/office/powerpoint/2010/main" val="643046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380D58-9F9D-49DA-9CFB-015FB0D5214A}"/>
              </a:ext>
            </a:extLst>
          </p:cNvPr>
          <p:cNvSpPr txBox="1"/>
          <p:nvPr/>
        </p:nvSpPr>
        <p:spPr>
          <a:xfrm>
            <a:off x="1497938" y="544845"/>
            <a:ext cx="9733407" cy="954107"/>
          </a:xfrm>
          <a:prstGeom prst="rect">
            <a:avLst/>
          </a:prstGeom>
          <a:noFill/>
        </p:spPr>
        <p:txBody>
          <a:bodyPr wrap="square" rtlCol="0">
            <a:spAutoFit/>
          </a:bodyPr>
          <a:lstStyle/>
          <a:p>
            <a:r>
              <a:rPr lang="en-US" sz="2800" dirty="0"/>
              <a:t>In District 9, elementary enrollment declined by 203 while capacity increased by 1,549</a:t>
            </a:r>
          </a:p>
        </p:txBody>
      </p:sp>
      <p:pic>
        <p:nvPicPr>
          <p:cNvPr id="5" name="Picture 4">
            <a:extLst>
              <a:ext uri="{FF2B5EF4-FFF2-40B4-BE49-F238E27FC236}">
                <a16:creationId xmlns:a16="http://schemas.microsoft.com/office/drawing/2014/main" id="{8909BB43-7036-484D-B0BD-1E9C7C4CC40E}"/>
              </a:ext>
            </a:extLst>
          </p:cNvPr>
          <p:cNvPicPr>
            <a:picLocks noChangeAspect="1"/>
          </p:cNvPicPr>
          <p:nvPr/>
        </p:nvPicPr>
        <p:blipFill>
          <a:blip r:embed="rId2"/>
          <a:stretch>
            <a:fillRect/>
          </a:stretch>
        </p:blipFill>
        <p:spPr>
          <a:xfrm>
            <a:off x="1537316" y="1498952"/>
            <a:ext cx="9117367" cy="5194811"/>
          </a:xfrm>
          <a:prstGeom prst="rect">
            <a:avLst/>
          </a:prstGeom>
        </p:spPr>
      </p:pic>
    </p:spTree>
    <p:extLst>
      <p:ext uri="{BB962C8B-B14F-4D97-AF65-F5344CB8AC3E}">
        <p14:creationId xmlns:p14="http://schemas.microsoft.com/office/powerpoint/2010/main" val="3522497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
            <a:extLst>
              <a:ext uri="{FF2B5EF4-FFF2-40B4-BE49-F238E27FC236}">
                <a16:creationId xmlns:a16="http://schemas.microsoft.com/office/drawing/2014/main" id="{F51A708C-A3AC-4152-9B1A-964424C679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700" y="1439863"/>
            <a:ext cx="10388600" cy="511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3">
            <a:extLst>
              <a:ext uri="{FF2B5EF4-FFF2-40B4-BE49-F238E27FC236}">
                <a16:creationId xmlns:a16="http://schemas.microsoft.com/office/drawing/2014/main" id="{498D19F9-1758-4B4B-94FD-A7586D1ADFB3}"/>
              </a:ext>
            </a:extLst>
          </p:cNvPr>
          <p:cNvSpPr txBox="1">
            <a:spLocks noChangeArrowheads="1"/>
          </p:cNvSpPr>
          <p:nvPr/>
        </p:nvSpPr>
        <p:spPr bwMode="auto">
          <a:xfrm>
            <a:off x="-2443163" y="471488"/>
            <a:ext cx="169783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dirty="0"/>
              <a:t>While 45,000 net seats were gained citywide, nearly all were </a:t>
            </a:r>
          </a:p>
          <a:p>
            <a:pPr algn="ctr" eaLnBrk="1" hangingPunct="1"/>
            <a:r>
              <a:rPr lang="en-US" altLang="en-US" sz="2800" dirty="0"/>
              <a:t>filled by the increased number of charter school students </a:t>
            </a:r>
          </a:p>
        </p:txBody>
      </p:sp>
    </p:spTree>
    <p:extLst>
      <p:ext uri="{BB962C8B-B14F-4D97-AF65-F5344CB8AC3E}">
        <p14:creationId xmlns:p14="http://schemas.microsoft.com/office/powerpoint/2010/main" val="4273405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November 2017 DOE five-year capital plan still very underfunded </a:t>
            </a:r>
          </a:p>
        </p:txBody>
      </p:sp>
      <p:sp>
        <p:nvSpPr>
          <p:cNvPr id="3" name="Content Placeholder 2"/>
          <p:cNvSpPr>
            <a:spLocks noGrp="1"/>
          </p:cNvSpPr>
          <p:nvPr>
            <p:ph idx="1"/>
          </p:nvPr>
        </p:nvSpPr>
        <p:spPr>
          <a:xfrm>
            <a:off x="1007164" y="1524000"/>
            <a:ext cx="10346635" cy="4929809"/>
          </a:xfrm>
        </p:spPr>
        <p:txBody>
          <a:bodyPr>
            <a:normAutofit fontScale="92500" lnSpcReduction="10000"/>
          </a:bodyPr>
          <a:lstStyle/>
          <a:p>
            <a:r>
              <a:rPr lang="en-US" dirty="0">
                <a:latin typeface="+mj-lt"/>
              </a:rPr>
              <a:t>Funds fewer than 45,000 seats citywide – about half (54%) necessary to alleviate current overcrowding and accommodate enrollment growth, according to DOE estimates.</a:t>
            </a:r>
          </a:p>
          <a:p>
            <a:endParaRPr lang="en-US" dirty="0">
              <a:latin typeface="+mj-lt"/>
            </a:endParaRPr>
          </a:p>
          <a:p>
            <a:r>
              <a:rPr lang="en-US" dirty="0">
                <a:latin typeface="+mj-lt"/>
              </a:rPr>
              <a:t>Only 37% of seats compared to DOE’s </a:t>
            </a:r>
            <a:r>
              <a:rPr lang="en-US">
                <a:latin typeface="+mj-lt"/>
              </a:rPr>
              <a:t>analysis of need have </a:t>
            </a:r>
            <a:r>
              <a:rPr lang="en-US" dirty="0">
                <a:latin typeface="+mj-lt"/>
              </a:rPr>
              <a:t>sites and are in process of scope and design.</a:t>
            </a:r>
          </a:p>
          <a:p>
            <a:endParaRPr lang="en-US" dirty="0">
              <a:latin typeface="+mj-lt"/>
            </a:endParaRPr>
          </a:p>
          <a:p>
            <a:r>
              <a:rPr lang="en-US" dirty="0">
                <a:latin typeface="+mj-lt"/>
              </a:rPr>
              <a:t>There is a huge variation across districts in the number and percent of seats funded compared to DOE’s estimate of need. </a:t>
            </a:r>
          </a:p>
          <a:p>
            <a:endParaRPr lang="en-US" dirty="0">
              <a:latin typeface="+mj-lt"/>
            </a:endParaRPr>
          </a:p>
          <a:p>
            <a:r>
              <a:rPr lang="en-US" dirty="0">
                <a:latin typeface="+mj-lt"/>
              </a:rPr>
              <a:t>Bronx is the most underfunded borough according to the percent of unmet need for seats; Queens in terms of total number of unfunded seats. </a:t>
            </a:r>
          </a:p>
          <a:p>
            <a:endParaRPr lang="en-US" dirty="0">
              <a:latin typeface="+mj-lt"/>
            </a:endParaRPr>
          </a:p>
          <a:p>
            <a:endParaRPr lang="en-US" dirty="0"/>
          </a:p>
        </p:txBody>
      </p:sp>
    </p:spTree>
    <p:extLst>
      <p:ext uri="{BB962C8B-B14F-4D97-AF65-F5344CB8AC3E}">
        <p14:creationId xmlns:p14="http://schemas.microsoft.com/office/powerpoint/2010/main" val="398570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162C1-8690-4585-9EC4-A376B1E5500A}"/>
              </a:ext>
            </a:extLst>
          </p:cNvPr>
          <p:cNvSpPr>
            <a:spLocks noGrp="1"/>
          </p:cNvSpPr>
          <p:nvPr>
            <p:ph type="title"/>
          </p:nvPr>
        </p:nvSpPr>
        <p:spPr>
          <a:xfrm>
            <a:off x="2183757" y="525227"/>
            <a:ext cx="7824486" cy="1325563"/>
          </a:xfrm>
          <a:solidFill>
            <a:schemeClr val="bg1"/>
          </a:solidFill>
        </p:spPr>
        <p:txBody>
          <a:bodyPr>
            <a:normAutofit/>
          </a:bodyPr>
          <a:lstStyle/>
          <a:p>
            <a:pPr algn="ctr">
              <a:defRPr sz="1400" b="0" i="0" u="none" strike="noStrike" kern="1200" spc="0" baseline="0">
                <a:solidFill>
                  <a:prstClr val="black">
                    <a:lumMod val="65000"/>
                    <a:lumOff val="35000"/>
                  </a:prstClr>
                </a:solidFill>
                <a:latin typeface="+mn-lt"/>
                <a:ea typeface="+mn-ea"/>
                <a:cs typeface="+mn-cs"/>
              </a:defRPr>
            </a:pPr>
            <a:r>
              <a:rPr lang="en-US" sz="2800" b="1" dirty="0"/>
              <a:t>DOE Identified need for 83,056 K-8 seats citywide </a:t>
            </a:r>
            <a:br>
              <a:rPr lang="en-US" sz="2800" b="1" dirty="0"/>
            </a:br>
            <a:r>
              <a:rPr lang="en-US" sz="2800" b="1" dirty="0"/>
              <a:t>572 seats in D9</a:t>
            </a:r>
            <a:br>
              <a:rPr lang="en-US" sz="2800" b="1" dirty="0"/>
            </a:br>
            <a:r>
              <a:rPr lang="en-US" sz="1600" b="1" dirty="0"/>
              <a:t>Nov. 2017 capital plan</a:t>
            </a:r>
            <a:br>
              <a:rPr lang="en-US" sz="1600" b="1" dirty="0"/>
            </a:br>
            <a:endParaRPr lang="en-US" dirty="0"/>
          </a:p>
        </p:txBody>
      </p:sp>
      <p:graphicFrame>
        <p:nvGraphicFramePr>
          <p:cNvPr id="5" name="Chart 4">
            <a:extLst>
              <a:ext uri="{FF2B5EF4-FFF2-40B4-BE49-F238E27FC236}">
                <a16:creationId xmlns:a16="http://schemas.microsoft.com/office/drawing/2014/main" id="{3A8F33C6-FE75-45BE-B852-247A67DE2AE0}"/>
              </a:ext>
            </a:extLst>
          </p:cNvPr>
          <p:cNvGraphicFramePr>
            <a:graphicFrameLocks/>
          </p:cNvGraphicFramePr>
          <p:nvPr>
            <p:extLst>
              <p:ext uri="{D42A27DB-BD31-4B8C-83A1-F6EECF244321}">
                <p14:modId xmlns:p14="http://schemas.microsoft.com/office/powerpoint/2010/main" val="2967210451"/>
              </p:ext>
            </p:extLst>
          </p:nvPr>
        </p:nvGraphicFramePr>
        <p:xfrm>
          <a:off x="231495" y="1850789"/>
          <a:ext cx="11736728" cy="487085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EE032659-14B2-4505-9133-E8CA70F9DF0D}"/>
              </a:ext>
            </a:extLst>
          </p:cNvPr>
          <p:cNvSpPr txBox="1"/>
          <p:nvPr/>
        </p:nvSpPr>
        <p:spPr>
          <a:xfrm>
            <a:off x="2504661" y="1594903"/>
            <a:ext cx="9824359" cy="646331"/>
          </a:xfrm>
          <a:prstGeom prst="rect">
            <a:avLst/>
          </a:prstGeom>
          <a:noFill/>
        </p:spPr>
        <p:txBody>
          <a:bodyPr wrap="square" rtlCol="0">
            <a:spAutoFit/>
          </a:bodyPr>
          <a:lstStyle/>
          <a:p>
            <a:r>
              <a:rPr lang="en-US" b="1" i="1" dirty="0"/>
              <a:t>Districts not included below have NO need for new seats according to DOE</a:t>
            </a:r>
          </a:p>
          <a:p>
            <a:endParaRPr lang="en-US" b="1" i="1" dirty="0"/>
          </a:p>
        </p:txBody>
      </p:sp>
    </p:spTree>
    <p:extLst>
      <p:ext uri="{BB962C8B-B14F-4D97-AF65-F5344CB8AC3E}">
        <p14:creationId xmlns:p14="http://schemas.microsoft.com/office/powerpoint/2010/main" val="3613952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6CEFECD6-19BF-434A-A4C8-3CCDFFF15680}"/>
              </a:ext>
            </a:extLst>
          </p:cNvPr>
          <p:cNvGraphicFramePr>
            <a:graphicFrameLocks/>
          </p:cNvGraphicFramePr>
          <p:nvPr>
            <p:extLst>
              <p:ext uri="{D42A27DB-BD31-4B8C-83A1-F6EECF244321}">
                <p14:modId xmlns:p14="http://schemas.microsoft.com/office/powerpoint/2010/main" val="3775791298"/>
              </p:ext>
            </p:extLst>
          </p:nvPr>
        </p:nvGraphicFramePr>
        <p:xfrm>
          <a:off x="347242" y="1750741"/>
          <a:ext cx="10845478" cy="4809857"/>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5">
            <a:extLst>
              <a:ext uri="{FF2B5EF4-FFF2-40B4-BE49-F238E27FC236}">
                <a16:creationId xmlns:a16="http://schemas.microsoft.com/office/drawing/2014/main" id="{2C308C39-E1B4-4A98-AAAB-21E567CA0498}"/>
              </a:ext>
            </a:extLst>
          </p:cNvPr>
          <p:cNvSpPr txBox="1">
            <a:spLocks noGrp="1"/>
          </p:cNvSpPr>
          <p:nvPr>
            <p:ph type="title"/>
          </p:nvPr>
        </p:nvSpPr>
        <p:spPr>
          <a:xfrm>
            <a:off x="838200" y="469293"/>
            <a:ext cx="10515600" cy="1117229"/>
          </a:xfrm>
          <a:prstGeom prst="rect">
            <a:avLst/>
          </a:prstGeom>
          <a:solidFill>
            <a:schemeClr val="bg1"/>
          </a:solidFill>
        </p:spPr>
        <p:txBody>
          <a:bodyPr wrap="square" rtlCol="0">
            <a:spAutoFit/>
          </a:bodyPr>
          <a:lstStyle/>
          <a:p>
            <a:pPr algn="ctr"/>
            <a:r>
              <a:rPr lang="en-US" sz="2800" b="1" dirty="0"/>
              <a:t>54% K-8 seats funded citywide compared to DOE estimate of need</a:t>
            </a:r>
          </a:p>
          <a:p>
            <a:pPr algn="ctr"/>
            <a:r>
              <a:rPr lang="en-US" sz="2800" b="1" i="1" dirty="0"/>
              <a:t>No seats funded in District 9</a:t>
            </a:r>
            <a:br>
              <a:rPr lang="en-US" sz="1800" dirty="0"/>
            </a:br>
            <a:r>
              <a:rPr lang="en-US" sz="1800" dirty="0"/>
              <a:t>Data: Nov. 2017 capital plan</a:t>
            </a:r>
          </a:p>
        </p:txBody>
      </p:sp>
    </p:spTree>
    <p:extLst>
      <p:ext uri="{BB962C8B-B14F-4D97-AF65-F5344CB8AC3E}">
        <p14:creationId xmlns:p14="http://schemas.microsoft.com/office/powerpoint/2010/main" val="2245433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District 9 Overcrowding </a:t>
            </a:r>
            <a:br>
              <a:rPr lang="en-US" dirty="0"/>
            </a:br>
            <a:r>
              <a:rPr lang="en-US" sz="2400" dirty="0"/>
              <a:t>(includes Charters in district buildings)</a:t>
            </a:r>
            <a:endParaRPr lang="en-US" dirty="0"/>
          </a:p>
        </p:txBody>
      </p:sp>
      <p:sp>
        <p:nvSpPr>
          <p:cNvPr id="3" name="Content Placeholder 2"/>
          <p:cNvSpPr>
            <a:spLocks noGrp="1"/>
          </p:cNvSpPr>
          <p:nvPr>
            <p:ph idx="1"/>
          </p:nvPr>
        </p:nvSpPr>
        <p:spPr>
          <a:xfrm>
            <a:off x="838200" y="1825625"/>
            <a:ext cx="10515600" cy="4351338"/>
          </a:xfrm>
          <a:noFill/>
        </p:spPr>
        <p:txBody>
          <a:bodyPr>
            <a:normAutofit fontScale="85000" lnSpcReduction="20000"/>
          </a:bodyPr>
          <a:lstStyle/>
          <a:p>
            <a:pPr>
              <a:lnSpc>
                <a:spcPct val="120000"/>
              </a:lnSpc>
              <a:spcBef>
                <a:spcPts val="0"/>
              </a:spcBef>
            </a:pPr>
            <a:r>
              <a:rPr lang="en-US" dirty="0"/>
              <a:t>We think the need in District 9 is greater </a:t>
            </a:r>
          </a:p>
          <a:p>
            <a:pPr>
              <a:lnSpc>
                <a:spcPct val="120000"/>
              </a:lnSpc>
              <a:spcBef>
                <a:spcPts val="0"/>
              </a:spcBef>
            </a:pPr>
            <a:endParaRPr lang="en-US" dirty="0"/>
          </a:p>
          <a:p>
            <a:pPr>
              <a:lnSpc>
                <a:spcPct val="120000"/>
              </a:lnSpc>
              <a:spcBef>
                <a:spcPts val="0"/>
              </a:spcBef>
            </a:pPr>
            <a:r>
              <a:rPr lang="en-US" dirty="0"/>
              <a:t>51% (30) of K-8 schools in District 9 are overcrowded (at or above 100% target utilization)</a:t>
            </a:r>
          </a:p>
          <a:p>
            <a:pPr>
              <a:lnSpc>
                <a:spcPct val="120000"/>
              </a:lnSpc>
              <a:spcBef>
                <a:spcPts val="0"/>
              </a:spcBef>
            </a:pPr>
            <a:endParaRPr lang="en-US" dirty="0"/>
          </a:p>
          <a:p>
            <a:pPr>
              <a:lnSpc>
                <a:spcPct val="120000"/>
              </a:lnSpc>
              <a:spcBef>
                <a:spcPts val="0"/>
              </a:spcBef>
            </a:pPr>
            <a:r>
              <a:rPr lang="en-US" dirty="0"/>
              <a:t>53% or 14,259</a:t>
            </a:r>
            <a:r>
              <a:rPr lang="en-US" i="1" dirty="0"/>
              <a:t> </a:t>
            </a:r>
            <a:r>
              <a:rPr lang="en-US" dirty="0"/>
              <a:t>K-8 D9 students are in overcrowded schools</a:t>
            </a:r>
          </a:p>
          <a:p>
            <a:pPr>
              <a:lnSpc>
                <a:spcPct val="120000"/>
              </a:lnSpc>
              <a:spcBef>
                <a:spcPts val="0"/>
              </a:spcBef>
            </a:pPr>
            <a:endParaRPr lang="en-US" dirty="0"/>
          </a:p>
          <a:p>
            <a:pPr>
              <a:lnSpc>
                <a:spcPct val="120000"/>
              </a:lnSpc>
              <a:spcBef>
                <a:spcPts val="0"/>
              </a:spcBef>
            </a:pPr>
            <a:r>
              <a:rPr lang="en-US" dirty="0"/>
              <a:t>102 cluster rooms are missing from District 9 schools according to DOE’s utilization formula </a:t>
            </a:r>
          </a:p>
          <a:p>
            <a:pPr>
              <a:lnSpc>
                <a:spcPct val="120000"/>
              </a:lnSpc>
              <a:spcBef>
                <a:spcPts val="0"/>
              </a:spcBef>
            </a:pPr>
            <a:endParaRPr lang="en-US" dirty="0"/>
          </a:p>
          <a:p>
            <a:pPr>
              <a:lnSpc>
                <a:spcPct val="120000"/>
              </a:lnSpc>
              <a:spcBef>
                <a:spcPts val="0"/>
              </a:spcBef>
            </a:pPr>
            <a:r>
              <a:rPr lang="en-US" i="1" dirty="0"/>
              <a:t>Data source: 2016-2017 Blue Book. </a:t>
            </a:r>
          </a:p>
          <a:p>
            <a:pPr>
              <a:lnSpc>
                <a:spcPct val="100000"/>
              </a:lnSpc>
            </a:pPr>
            <a:endParaRPr lang="en-US" dirty="0"/>
          </a:p>
        </p:txBody>
      </p:sp>
    </p:spTree>
    <p:extLst>
      <p:ext uri="{BB962C8B-B14F-4D97-AF65-F5344CB8AC3E}">
        <p14:creationId xmlns:p14="http://schemas.microsoft.com/office/powerpoint/2010/main" val="2954187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 y="467405"/>
            <a:ext cx="12001500" cy="1325563"/>
          </a:xfrm>
        </p:spPr>
        <p:txBody>
          <a:bodyPr>
            <a:normAutofit fontScale="90000"/>
          </a:bodyPr>
          <a:lstStyle/>
          <a:p>
            <a:pPr algn="ctr"/>
            <a:r>
              <a:rPr lang="en-US" dirty="0"/>
              <a:t> </a:t>
            </a:r>
            <a:br>
              <a:rPr lang="en-US" dirty="0"/>
            </a:br>
            <a:br>
              <a:rPr lang="en-US" dirty="0"/>
            </a:br>
            <a:r>
              <a:rPr lang="en-US" sz="4000" i="1" dirty="0"/>
              <a:t>11 Districts between 99% - 80% Utilization, including D9 at 94% </a:t>
            </a:r>
            <a:br>
              <a:rPr lang="en-US" dirty="0"/>
            </a:br>
            <a:r>
              <a:rPr lang="en-US" sz="2700" dirty="0"/>
              <a:t>Data Source: 2016-2017 Blue Book </a:t>
            </a:r>
            <a:br>
              <a:rPr lang="en-US" dirty="0"/>
            </a:br>
            <a:endParaRPr lang="en-US" dirty="0"/>
          </a:p>
        </p:txBody>
      </p:sp>
      <p:graphicFrame>
        <p:nvGraphicFramePr>
          <p:cNvPr id="4" name="Chart 3">
            <a:extLst>
              <a:ext uri="{FF2B5EF4-FFF2-40B4-BE49-F238E27FC236}">
                <a16:creationId xmlns:a16="http://schemas.microsoft.com/office/drawing/2014/main" id="{E22223BF-B458-415A-B284-94A4709FB412}"/>
              </a:ext>
            </a:extLst>
          </p:cNvPr>
          <p:cNvGraphicFramePr>
            <a:graphicFrameLocks/>
          </p:cNvGraphicFramePr>
          <p:nvPr>
            <p:extLst>
              <p:ext uri="{D42A27DB-BD31-4B8C-83A1-F6EECF244321}">
                <p14:modId xmlns:p14="http://schemas.microsoft.com/office/powerpoint/2010/main" val="548594628"/>
              </p:ext>
            </p:extLst>
          </p:nvPr>
        </p:nvGraphicFramePr>
        <p:xfrm>
          <a:off x="679938" y="1792969"/>
          <a:ext cx="10972800" cy="47016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245506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A073B-1375-49AC-AA77-2021A3B8A3DE}"/>
              </a:ext>
            </a:extLst>
          </p:cNvPr>
          <p:cNvSpPr>
            <a:spLocks noGrp="1"/>
          </p:cNvSpPr>
          <p:nvPr>
            <p:ph type="title"/>
          </p:nvPr>
        </p:nvSpPr>
        <p:spPr/>
        <p:txBody>
          <a:bodyPr/>
          <a:lstStyle/>
          <a:p>
            <a:pPr algn="ctr"/>
            <a:r>
              <a:rPr lang="en-US" dirty="0"/>
              <a:t>30 Schools in District 9 at or over 100% -</a:t>
            </a:r>
            <a:br>
              <a:rPr lang="en-US" dirty="0"/>
            </a:br>
            <a:r>
              <a:rPr lang="en-US" sz="2400" dirty="0"/>
              <a:t>(Co-located Charters included)</a:t>
            </a:r>
            <a:br>
              <a:rPr lang="en-US" dirty="0"/>
            </a:br>
            <a:r>
              <a:rPr lang="en-US" sz="1800" dirty="0"/>
              <a:t>Data Source: 2016-2017 Blue Book</a:t>
            </a:r>
            <a:endParaRPr lang="en-US" dirty="0"/>
          </a:p>
        </p:txBody>
      </p:sp>
      <p:graphicFrame>
        <p:nvGraphicFramePr>
          <p:cNvPr id="4" name="Content Placeholder 3">
            <a:extLst>
              <a:ext uri="{FF2B5EF4-FFF2-40B4-BE49-F238E27FC236}">
                <a16:creationId xmlns:a16="http://schemas.microsoft.com/office/drawing/2014/main" id="{3DF03276-DC93-44C2-8E2F-FF62F4A1549F}"/>
              </a:ext>
            </a:extLst>
          </p:cNvPr>
          <p:cNvGraphicFramePr>
            <a:graphicFrameLocks noGrp="1"/>
          </p:cNvGraphicFramePr>
          <p:nvPr>
            <p:ph idx="1"/>
            <p:extLst>
              <p:ext uri="{D42A27DB-BD31-4B8C-83A1-F6EECF244321}">
                <p14:modId xmlns:p14="http://schemas.microsoft.com/office/powerpoint/2010/main" val="3462453962"/>
              </p:ext>
            </p:extLst>
          </p:nvPr>
        </p:nvGraphicFramePr>
        <p:xfrm>
          <a:off x="293915" y="1825625"/>
          <a:ext cx="11723914" cy="478744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858652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018C1-62B8-4E2F-AC5E-5EB8AC979DD4}"/>
              </a:ext>
            </a:extLst>
          </p:cNvPr>
          <p:cNvSpPr>
            <a:spLocks noGrp="1"/>
          </p:cNvSpPr>
          <p:nvPr>
            <p:ph type="title"/>
          </p:nvPr>
        </p:nvSpPr>
        <p:spPr>
          <a:xfrm>
            <a:off x="836840" y="95024"/>
            <a:ext cx="10515600" cy="1325563"/>
          </a:xfrm>
        </p:spPr>
        <p:txBody>
          <a:bodyPr/>
          <a:lstStyle/>
          <a:p>
            <a:pPr algn="ctr"/>
            <a:r>
              <a:rPr lang="en-US" dirty="0"/>
              <a:t>More D9 Overcrowded Schools</a:t>
            </a:r>
          </a:p>
        </p:txBody>
      </p:sp>
      <p:graphicFrame>
        <p:nvGraphicFramePr>
          <p:cNvPr id="4" name="Chart 3">
            <a:extLst>
              <a:ext uri="{FF2B5EF4-FFF2-40B4-BE49-F238E27FC236}">
                <a16:creationId xmlns:a16="http://schemas.microsoft.com/office/drawing/2014/main" id="{86D45A66-FCAD-4FB8-94FD-02D9BB557E6C}"/>
              </a:ext>
            </a:extLst>
          </p:cNvPr>
          <p:cNvGraphicFramePr>
            <a:graphicFrameLocks/>
          </p:cNvGraphicFramePr>
          <p:nvPr>
            <p:extLst>
              <p:ext uri="{D42A27DB-BD31-4B8C-83A1-F6EECF244321}">
                <p14:modId xmlns:p14="http://schemas.microsoft.com/office/powerpoint/2010/main" val="799164481"/>
              </p:ext>
            </p:extLst>
          </p:nvPr>
        </p:nvGraphicFramePr>
        <p:xfrm>
          <a:off x="187780" y="1257300"/>
          <a:ext cx="11813720" cy="55056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39954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007" y="370032"/>
            <a:ext cx="11205883" cy="1325563"/>
          </a:xfrm>
        </p:spPr>
        <p:txBody>
          <a:bodyPr>
            <a:noAutofit/>
          </a:bodyPr>
          <a:lstStyle/>
          <a:p>
            <a:pPr algn="ctr"/>
            <a:r>
              <a:rPr lang="en-US" sz="3600" dirty="0"/>
              <a:t>This fall, District 9, average K-3 class sizes decreased by .2, now 1.1 students below citywide average but 3.0 students above Contracts for Excellence goals set in 2007.</a:t>
            </a:r>
          </a:p>
        </p:txBody>
      </p:sp>
      <p:graphicFrame>
        <p:nvGraphicFramePr>
          <p:cNvPr id="5" name="Chart 4">
            <a:extLst>
              <a:ext uri="{FF2B5EF4-FFF2-40B4-BE49-F238E27FC236}">
                <a16:creationId xmlns:a16="http://schemas.microsoft.com/office/drawing/2014/main" id="{00000000-0008-0000-0900-000003000000}"/>
              </a:ext>
            </a:extLst>
          </p:cNvPr>
          <p:cNvGraphicFramePr>
            <a:graphicFrameLocks/>
          </p:cNvGraphicFramePr>
          <p:nvPr>
            <p:extLst>
              <p:ext uri="{D42A27DB-BD31-4B8C-83A1-F6EECF244321}">
                <p14:modId xmlns:p14="http://schemas.microsoft.com/office/powerpoint/2010/main" val="3940180316"/>
              </p:ext>
            </p:extLst>
          </p:nvPr>
        </p:nvGraphicFramePr>
        <p:xfrm>
          <a:off x="488272" y="1695595"/>
          <a:ext cx="11082721" cy="49360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187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EA816-6805-4966-B7EC-0E3DA04CD07F}"/>
              </a:ext>
            </a:extLst>
          </p:cNvPr>
          <p:cNvSpPr>
            <a:spLocks noGrp="1"/>
          </p:cNvSpPr>
          <p:nvPr>
            <p:ph type="title"/>
          </p:nvPr>
        </p:nvSpPr>
        <p:spPr/>
        <p:txBody>
          <a:bodyPr/>
          <a:lstStyle/>
          <a:p>
            <a:r>
              <a:rPr lang="en-US" dirty="0"/>
              <a:t>Problems with the housing starts &amp; CEQR formula used to project enrollment </a:t>
            </a:r>
          </a:p>
        </p:txBody>
      </p:sp>
      <p:sp>
        <p:nvSpPr>
          <p:cNvPr id="3" name="Content Placeholder 2">
            <a:extLst>
              <a:ext uri="{FF2B5EF4-FFF2-40B4-BE49-F238E27FC236}">
                <a16:creationId xmlns:a16="http://schemas.microsoft.com/office/drawing/2014/main" id="{D6B6EA62-B187-4E01-83A9-8388FEFC0E97}"/>
              </a:ext>
            </a:extLst>
          </p:cNvPr>
          <p:cNvSpPr>
            <a:spLocks noGrp="1"/>
          </p:cNvSpPr>
          <p:nvPr>
            <p:ph idx="1"/>
          </p:nvPr>
        </p:nvSpPr>
        <p:spPr>
          <a:xfrm>
            <a:off x="518160" y="1615736"/>
            <a:ext cx="11155680" cy="4877139"/>
          </a:xfrm>
          <a:solidFill>
            <a:schemeClr val="bg1"/>
          </a:solidFill>
          <a:ln>
            <a:solidFill>
              <a:schemeClr val="bg1"/>
            </a:solidFill>
          </a:ln>
        </p:spPr>
        <p:txBody>
          <a:bodyPr>
            <a:normAutofit fontScale="25000" lnSpcReduction="20000"/>
          </a:bodyPr>
          <a:lstStyle/>
          <a:p>
            <a:pPr>
              <a:lnSpc>
                <a:spcPct val="120000"/>
              </a:lnSpc>
            </a:pPr>
            <a:r>
              <a:rPr lang="en-US" sz="9600" dirty="0"/>
              <a:t>CEQR (</a:t>
            </a:r>
            <a:r>
              <a:rPr lang="en-US" sz="9600" i="1" dirty="0"/>
              <a:t>City Environmental Quality Review)</a:t>
            </a:r>
            <a:r>
              <a:rPr lang="en-US" sz="9600" dirty="0"/>
              <a:t> formula based on census data 20 years old &amp; hasn’t been updated since UPK implemented &amp; </a:t>
            </a:r>
            <a:r>
              <a:rPr lang="en-US" sz="9600" dirty="0" err="1"/>
              <a:t>preK</a:t>
            </a:r>
            <a:r>
              <a:rPr lang="en-US" sz="9600" dirty="0"/>
              <a:t> expanded in DOE schools</a:t>
            </a:r>
          </a:p>
          <a:p>
            <a:pPr marL="0" indent="0">
              <a:lnSpc>
                <a:spcPct val="120000"/>
              </a:lnSpc>
              <a:buNone/>
            </a:pPr>
            <a:endParaRPr lang="en-US" sz="9600" dirty="0"/>
          </a:p>
          <a:p>
            <a:pPr>
              <a:lnSpc>
                <a:spcPct val="120000"/>
              </a:lnSpc>
            </a:pPr>
            <a:r>
              <a:rPr lang="en-US" sz="9600" dirty="0"/>
              <a:t>In 20 of 32 school districts, NO difference between housing start data for 5 </a:t>
            </a:r>
            <a:r>
              <a:rPr lang="en-US" sz="9600" dirty="0" err="1"/>
              <a:t>yr</a:t>
            </a:r>
            <a:r>
              <a:rPr lang="en-US" sz="9600" dirty="0"/>
              <a:t> and 10 </a:t>
            </a:r>
            <a:r>
              <a:rPr lang="en-US" sz="9600" dirty="0" err="1"/>
              <a:t>yr</a:t>
            </a:r>
            <a:r>
              <a:rPr lang="en-US" sz="9600" dirty="0"/>
              <a:t> projections; predicts fewer than 2,000 new units to be built citywide 2019-2024, and not one in Brooklyn.</a:t>
            </a:r>
          </a:p>
          <a:p>
            <a:pPr>
              <a:lnSpc>
                <a:spcPct val="120000"/>
              </a:lnSpc>
            </a:pPr>
            <a:endParaRPr lang="en-US" sz="9600" dirty="0"/>
          </a:p>
          <a:p>
            <a:pPr>
              <a:lnSpc>
                <a:spcPct val="120000"/>
              </a:lnSpc>
            </a:pPr>
            <a:r>
              <a:rPr lang="en-US" sz="9600" dirty="0"/>
              <a:t>Five-year housing start data estimates 3,155 new housing units built in D9 between 2015-2019, but 0 in the following five years</a:t>
            </a:r>
          </a:p>
          <a:p>
            <a:pPr>
              <a:lnSpc>
                <a:spcPct val="120000"/>
              </a:lnSpc>
            </a:pPr>
            <a:endParaRPr lang="en-US" sz="9600" dirty="0"/>
          </a:p>
          <a:p>
            <a:pPr marL="0" indent="0">
              <a:buNone/>
            </a:pPr>
            <a:r>
              <a:rPr lang="en-US" sz="7200" i="1" dirty="0"/>
              <a:t>Data source: NYC SCA, Projected new Housing starts used in 2016-2024 Enrollment projections, 2016-2029 capital plan, March 2017</a:t>
            </a:r>
          </a:p>
        </p:txBody>
      </p:sp>
    </p:spTree>
    <p:extLst>
      <p:ext uri="{BB962C8B-B14F-4D97-AF65-F5344CB8AC3E}">
        <p14:creationId xmlns:p14="http://schemas.microsoft.com/office/powerpoint/2010/main" val="21740189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Problems with school planning process  </a:t>
            </a:r>
          </a:p>
        </p:txBody>
      </p:sp>
      <p:sp>
        <p:nvSpPr>
          <p:cNvPr id="3" name="Content Placeholder 2"/>
          <p:cNvSpPr>
            <a:spLocks noGrp="1"/>
          </p:cNvSpPr>
          <p:nvPr>
            <p:ph idx="1"/>
          </p:nvPr>
        </p:nvSpPr>
        <p:spPr>
          <a:xfrm>
            <a:off x="838200" y="1512116"/>
            <a:ext cx="10515600" cy="4888684"/>
          </a:xfrm>
        </p:spPr>
        <p:txBody>
          <a:bodyPr>
            <a:normAutofit/>
          </a:bodyPr>
          <a:lstStyle/>
          <a:p>
            <a:pPr>
              <a:lnSpc>
                <a:spcPct val="120000"/>
              </a:lnSpc>
            </a:pPr>
            <a:r>
              <a:rPr lang="en-US" dirty="0"/>
              <a:t>Thresholds in city planning process </a:t>
            </a:r>
            <a:r>
              <a:rPr lang="en-US"/>
              <a:t>very high</a:t>
            </a:r>
          </a:p>
          <a:p>
            <a:pPr>
              <a:lnSpc>
                <a:spcPct val="120000"/>
              </a:lnSpc>
            </a:pPr>
            <a:endParaRPr lang="en-US" dirty="0"/>
          </a:p>
          <a:p>
            <a:pPr>
              <a:lnSpc>
                <a:spcPct val="120000"/>
              </a:lnSpc>
            </a:pPr>
            <a:r>
              <a:rPr lang="en-US" dirty="0"/>
              <a:t>A new residential project has to be projected to increase school overcrowding by at least 5% to even consider need for new school --even where schools are already overcrowded</a:t>
            </a:r>
          </a:p>
          <a:p>
            <a:pPr>
              <a:lnSpc>
                <a:spcPct val="120000"/>
              </a:lnSpc>
            </a:pPr>
            <a:endParaRPr lang="en-US"/>
          </a:p>
          <a:p>
            <a:pPr>
              <a:lnSpc>
                <a:spcPct val="120000"/>
              </a:lnSpc>
            </a:pPr>
            <a:r>
              <a:rPr lang="en-US"/>
              <a:t>Planning </a:t>
            </a:r>
            <a:r>
              <a:rPr lang="en-US" dirty="0"/>
              <a:t>process does not take into account cumulative residential development – only considers each proposed project separately. </a:t>
            </a:r>
          </a:p>
          <a:p>
            <a:endParaRPr lang="en-US" dirty="0"/>
          </a:p>
        </p:txBody>
      </p:sp>
    </p:spTree>
    <p:extLst>
      <p:ext uri="{BB962C8B-B14F-4D97-AF65-F5344CB8AC3E}">
        <p14:creationId xmlns:p14="http://schemas.microsoft.com/office/powerpoint/2010/main" val="12353951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1353800" cy="1325563"/>
          </a:xfrm>
        </p:spPr>
        <p:txBody>
          <a:bodyPr/>
          <a:lstStyle/>
          <a:p>
            <a:pPr algn="ctr"/>
            <a:r>
              <a:rPr lang="en-US"/>
              <a:t>More reasons not to trust DOE’s </a:t>
            </a:r>
            <a:r>
              <a:rPr lang="en-US" dirty="0"/>
              <a:t>need estimates </a:t>
            </a:r>
          </a:p>
        </p:txBody>
      </p:sp>
      <p:sp>
        <p:nvSpPr>
          <p:cNvPr id="3" name="Content Placeholder 2"/>
          <p:cNvSpPr>
            <a:spLocks noGrp="1"/>
          </p:cNvSpPr>
          <p:nvPr>
            <p:ph idx="1"/>
          </p:nvPr>
        </p:nvSpPr>
        <p:spPr>
          <a:xfrm>
            <a:off x="838200" y="1391478"/>
            <a:ext cx="10515600" cy="4785485"/>
          </a:xfrm>
        </p:spPr>
        <p:txBody>
          <a:bodyPr>
            <a:normAutofit/>
          </a:bodyPr>
          <a:lstStyle/>
          <a:p>
            <a:r>
              <a:rPr lang="en-US"/>
              <a:t>The DOE estimates also rely upon unreliable enrollment </a:t>
            </a:r>
            <a:r>
              <a:rPr lang="en-US" dirty="0"/>
              <a:t>projections </a:t>
            </a:r>
            <a:r>
              <a:rPr lang="en-US"/>
              <a:t>from consulting </a:t>
            </a:r>
            <a:r>
              <a:rPr lang="en-US" dirty="0"/>
              <a:t>companies</a:t>
            </a:r>
          </a:p>
          <a:p>
            <a:endParaRPr lang="en-US" dirty="0"/>
          </a:p>
          <a:p>
            <a:r>
              <a:rPr lang="en-US"/>
              <a:t>The methodology </a:t>
            </a:r>
            <a:r>
              <a:rPr lang="en-US" dirty="0"/>
              <a:t>DOE uses to incorporate all these unreliable components is non-transparent</a:t>
            </a:r>
          </a:p>
          <a:p>
            <a:endParaRPr lang="en-US" dirty="0"/>
          </a:p>
          <a:p>
            <a:r>
              <a:rPr lang="en-US" dirty="0"/>
              <a:t>DOE says they “overlay” projections from housing starts over consultant enrollment projections but unclear what this means</a:t>
            </a:r>
          </a:p>
          <a:p>
            <a:pPr marL="0" indent="0">
              <a:buNone/>
            </a:pPr>
            <a:endParaRPr lang="en-US"/>
          </a:p>
          <a:p>
            <a:pPr marL="0" indent="0">
              <a:buNone/>
            </a:pPr>
            <a:r>
              <a:rPr lang="en-US" b="1" i="1"/>
              <a:t>Result: we can’t replicate their projections using their own figures </a:t>
            </a:r>
            <a:endParaRPr lang="en-US" b="1" i="1" dirty="0"/>
          </a:p>
        </p:txBody>
      </p:sp>
    </p:spTree>
    <p:extLst>
      <p:ext uri="{BB962C8B-B14F-4D97-AF65-F5344CB8AC3E}">
        <p14:creationId xmlns:p14="http://schemas.microsoft.com/office/powerpoint/2010/main" val="9338782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dirty="0"/>
            </a:br>
            <a:br>
              <a:rPr lang="en-US" dirty="0"/>
            </a:br>
            <a:br>
              <a:rPr lang="en-US" dirty="0"/>
            </a:br>
            <a:br>
              <a:rPr lang="en-US" dirty="0"/>
            </a:br>
            <a:r>
              <a:rPr lang="en-US" dirty="0"/>
              <a:t>Other problems with DOE seat needs assessments</a:t>
            </a:r>
            <a:br>
              <a:rPr lang="en-US" dirty="0"/>
            </a:br>
            <a:br>
              <a:rPr lang="en-US" dirty="0"/>
            </a:br>
            <a:br>
              <a:rPr lang="en-US" dirty="0"/>
            </a:br>
            <a:br>
              <a:rPr lang="en-US" dirty="0"/>
            </a:br>
            <a:br>
              <a:rPr lang="en-US" dirty="0"/>
            </a:br>
            <a:endParaRPr lang="en-US" dirty="0"/>
          </a:p>
        </p:txBody>
      </p:sp>
      <p:sp>
        <p:nvSpPr>
          <p:cNvPr id="3" name="Content Placeholder 2"/>
          <p:cNvSpPr>
            <a:spLocks noGrp="1"/>
          </p:cNvSpPr>
          <p:nvPr>
            <p:ph idx="1"/>
          </p:nvPr>
        </p:nvSpPr>
        <p:spPr>
          <a:xfrm>
            <a:off x="838200" y="1285462"/>
            <a:ext cx="10293626" cy="4891502"/>
          </a:xfrm>
        </p:spPr>
        <p:txBody>
          <a:bodyPr>
            <a:normAutofit fontScale="92500"/>
          </a:bodyPr>
          <a:lstStyle/>
          <a:p>
            <a:r>
              <a:rPr lang="en-US" dirty="0"/>
              <a:t>They don’t account for rapidly expanding charter school population though most of these students attend schools in public school buildings </a:t>
            </a:r>
          </a:p>
          <a:p>
            <a:endParaRPr lang="en-US" dirty="0"/>
          </a:p>
          <a:p>
            <a:r>
              <a:rPr lang="en-US" dirty="0"/>
              <a:t>Claim to be neighborhood-based but define neighborhoods with extremely large areas</a:t>
            </a:r>
          </a:p>
          <a:p>
            <a:endParaRPr lang="en-US" dirty="0"/>
          </a:p>
          <a:p>
            <a:r>
              <a:rPr lang="en-US" dirty="0"/>
              <a:t>Don’t differentiate between the need for elementary and middle school seats</a:t>
            </a:r>
          </a:p>
          <a:p>
            <a:endParaRPr lang="en-US" dirty="0"/>
          </a:p>
          <a:p>
            <a:r>
              <a:rPr lang="en-US" dirty="0"/>
              <a:t>Are infrequently updated; for example, Feb. 2017 capital plan included DOE needs assessment from Jan. 2016</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692256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We need a new planning process for schools</a:t>
            </a:r>
          </a:p>
        </p:txBody>
      </p:sp>
      <p:sp>
        <p:nvSpPr>
          <p:cNvPr id="6" name="TextBox 5"/>
          <p:cNvSpPr txBox="1"/>
          <p:nvPr/>
        </p:nvSpPr>
        <p:spPr>
          <a:xfrm>
            <a:off x="1005840" y="1690688"/>
            <a:ext cx="9940834" cy="5262979"/>
          </a:xfrm>
          <a:prstGeom prst="rect">
            <a:avLst/>
          </a:prstGeom>
          <a:noFill/>
        </p:spPr>
        <p:txBody>
          <a:bodyPr wrap="square" rtlCol="0">
            <a:spAutoFit/>
          </a:bodyPr>
          <a:lstStyle/>
          <a:p>
            <a:pPr marL="285750" indent="-285750">
              <a:buFont typeface="Arial" charset="0"/>
              <a:buChar char="•"/>
            </a:pPr>
            <a:r>
              <a:rPr lang="en-US" sz="2800" dirty="0"/>
              <a:t>Given rapid pace of development throughout the city,  school overcrowding will </a:t>
            </a:r>
            <a:r>
              <a:rPr lang="en-US" sz="2800"/>
              <a:t>become even </a:t>
            </a:r>
            <a:r>
              <a:rPr lang="en-US" sz="2800" dirty="0"/>
              <a:t>worse </a:t>
            </a:r>
          </a:p>
          <a:p>
            <a:pPr marL="285750" indent="-285750">
              <a:buFont typeface="Arial" charset="0"/>
              <a:buChar char="•"/>
            </a:pPr>
            <a:endParaRPr lang="en-US" sz="2800" dirty="0"/>
          </a:p>
          <a:p>
            <a:pPr marL="285750" indent="-285750">
              <a:buFont typeface="Arial" charset="0"/>
              <a:buChar char="•"/>
            </a:pPr>
            <a:r>
              <a:rPr lang="en-US" sz="2800" dirty="0"/>
              <a:t>We need reforms so that schools are built along with new housing and not lagging years later &amp; based on realistic 10-yr not 5yr projections </a:t>
            </a:r>
          </a:p>
          <a:p>
            <a:pPr marL="285750" indent="-285750">
              <a:buFont typeface="Arial" charset="0"/>
              <a:buChar char="•"/>
            </a:pPr>
            <a:endParaRPr lang="en-US" sz="2800" dirty="0"/>
          </a:p>
          <a:p>
            <a:pPr marL="285750" indent="-285750">
              <a:buFont typeface="Arial" charset="0"/>
              <a:buChar char="•"/>
            </a:pPr>
            <a:r>
              <a:rPr lang="en-US" sz="2800" dirty="0"/>
              <a:t>In most large states and districts, developers have to pay an “impact fee” to help fund new infrastructure including schools, </a:t>
            </a:r>
            <a:r>
              <a:rPr lang="en-US" sz="2800" b="1" i="1" dirty="0"/>
              <a:t>but not in NYC </a:t>
            </a:r>
          </a:p>
          <a:p>
            <a:pPr marL="285750" indent="-285750">
              <a:buFont typeface="Arial" charset="0"/>
              <a:buChar char="•"/>
            </a:pPr>
            <a:endParaRPr lang="en-US" sz="2800" b="1" i="1" dirty="0"/>
          </a:p>
          <a:p>
            <a:pPr marL="285750" indent="-285750">
              <a:buFont typeface="Arial" charset="0"/>
              <a:buChar char="•"/>
            </a:pPr>
            <a:endParaRPr lang="en-US" sz="2800" b="1" i="1" dirty="0"/>
          </a:p>
        </p:txBody>
      </p:sp>
    </p:spTree>
    <p:extLst>
      <p:ext uri="{BB962C8B-B14F-4D97-AF65-F5344CB8AC3E}">
        <p14:creationId xmlns:p14="http://schemas.microsoft.com/office/powerpoint/2010/main" val="22197970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DOE Capacity formula underestimates overcrowding by assuming overly large class sizes </a:t>
            </a:r>
          </a:p>
        </p:txBody>
      </p:sp>
      <p:sp>
        <p:nvSpPr>
          <p:cNvPr id="6" name="Content Placeholder 2">
            <a:extLst>
              <a:ext uri="{FF2B5EF4-FFF2-40B4-BE49-F238E27FC236}">
                <a16:creationId xmlns:a16="http://schemas.microsoft.com/office/drawing/2014/main" id="{EDDFF4D4-B422-47A0-9F1D-B8DADC85CFC7}"/>
              </a:ext>
            </a:extLst>
          </p:cNvPr>
          <p:cNvSpPr>
            <a:spLocks noGrp="1"/>
          </p:cNvSpPr>
          <p:nvPr>
            <p:ph idx="1"/>
          </p:nvPr>
        </p:nvSpPr>
        <p:spPr/>
        <p:txBody>
          <a:bodyPr>
            <a:normAutofit/>
          </a:bodyPr>
          <a:lstStyle/>
          <a:p>
            <a:r>
              <a:rPr lang="en-US" dirty="0"/>
              <a:t>Relies on school capacity formula that assumes class sizes larger than current averages grades 4-12 (28 students in 4-8</a:t>
            </a:r>
            <a:r>
              <a:rPr lang="en-US" baseline="30000" dirty="0"/>
              <a:t>th</a:t>
            </a:r>
            <a:r>
              <a:rPr lang="en-US" dirty="0"/>
              <a:t> grades; 30 in HS) </a:t>
            </a:r>
          </a:p>
          <a:p>
            <a:endParaRPr lang="en-US" dirty="0"/>
          </a:p>
          <a:p>
            <a:r>
              <a:rPr lang="en-US" dirty="0"/>
              <a:t>Thus the formula would tend to force class sizes even higher </a:t>
            </a:r>
          </a:p>
          <a:p>
            <a:endParaRPr lang="en-US" dirty="0"/>
          </a:p>
          <a:p>
            <a:r>
              <a:rPr lang="en-US" dirty="0"/>
              <a:t>DOE Blue Book working group urged school capacity be aligned with smaller classes</a:t>
            </a:r>
          </a:p>
          <a:p>
            <a:endParaRPr lang="en-US" dirty="0"/>
          </a:p>
          <a:p>
            <a:r>
              <a:rPr lang="en-US" dirty="0"/>
              <a:t>Mayor’s office rejected their recommendation in July 2015</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2454876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7CF17-F226-495D-8E3C-6E03A84E2B51}"/>
              </a:ext>
            </a:extLst>
          </p:cNvPr>
          <p:cNvSpPr>
            <a:spLocks noGrp="1"/>
          </p:cNvSpPr>
          <p:nvPr>
            <p:ph type="title"/>
          </p:nvPr>
        </p:nvSpPr>
        <p:spPr/>
        <p:txBody>
          <a:bodyPr/>
          <a:lstStyle/>
          <a:p>
            <a:r>
              <a:rPr lang="en-US"/>
              <a:t>I FOILed the decision memo from City Hall</a:t>
            </a:r>
          </a:p>
        </p:txBody>
      </p:sp>
      <p:sp>
        <p:nvSpPr>
          <p:cNvPr id="3" name="Content Placeholder 2">
            <a:extLst>
              <a:ext uri="{FF2B5EF4-FFF2-40B4-BE49-F238E27FC236}">
                <a16:creationId xmlns:a16="http://schemas.microsoft.com/office/drawing/2014/main" id="{F2CA7BFA-7F55-4FD0-86F6-87880CDC8919}"/>
              </a:ext>
            </a:extLst>
          </p:cNvPr>
          <p:cNvSpPr>
            <a:spLocks noGrp="1"/>
          </p:cNvSpPr>
          <p:nvPr>
            <p:ph idx="1"/>
          </p:nvPr>
        </p:nvSpPr>
        <p:spPr>
          <a:xfrm>
            <a:off x="838200" y="1227909"/>
            <a:ext cx="10515600" cy="4949055"/>
          </a:xfrm>
        </p:spPr>
        <p:txBody>
          <a:bodyPr>
            <a:normAutofit/>
          </a:bodyPr>
          <a:lstStyle/>
          <a:p>
            <a:r>
              <a:rPr lang="en-US" sz="2400"/>
              <a:t>In April 2016 I requested memo to </a:t>
            </a:r>
            <a:r>
              <a:rPr lang="en-US" sz="2400" dirty="0"/>
              <a:t>see why the Mayor rejected proposal to align the school capacity formula with </a:t>
            </a:r>
            <a:r>
              <a:rPr lang="en-US" sz="2400"/>
              <a:t>smaller classes</a:t>
            </a:r>
            <a:endParaRPr lang="en-US" sz="2400" dirty="0"/>
          </a:p>
          <a:p>
            <a:r>
              <a:rPr lang="en-US" sz="2400"/>
              <a:t>More than 1 year later,  </a:t>
            </a:r>
            <a:r>
              <a:rPr lang="en-US" sz="2400" dirty="0"/>
              <a:t>I received the memo almost totally </a:t>
            </a:r>
            <a:r>
              <a:rPr lang="en-US" sz="2400"/>
              <a:t>blacked out; here are pgs 1-3</a:t>
            </a:r>
          </a:p>
          <a:p>
            <a:endParaRPr lang="en-US" dirty="0"/>
          </a:p>
          <a:p>
            <a:endParaRPr lang="en-US" dirty="0"/>
          </a:p>
        </p:txBody>
      </p:sp>
      <p:pic>
        <p:nvPicPr>
          <p:cNvPr id="4" name="Picture 3">
            <a:extLst>
              <a:ext uri="{FF2B5EF4-FFF2-40B4-BE49-F238E27FC236}">
                <a16:creationId xmlns:a16="http://schemas.microsoft.com/office/drawing/2014/main" id="{ADB2BDD3-D95B-4601-AD04-79AF6612323E}"/>
              </a:ext>
            </a:extLst>
          </p:cNvPr>
          <p:cNvPicPr>
            <a:picLocks noChangeAspect="1"/>
          </p:cNvPicPr>
          <p:nvPr/>
        </p:nvPicPr>
        <p:blipFill>
          <a:blip r:embed="rId2"/>
          <a:stretch>
            <a:fillRect/>
          </a:stretch>
        </p:blipFill>
        <p:spPr>
          <a:xfrm>
            <a:off x="838200" y="3043646"/>
            <a:ext cx="3335385" cy="3684814"/>
          </a:xfrm>
          <a:prstGeom prst="rect">
            <a:avLst/>
          </a:prstGeom>
        </p:spPr>
      </p:pic>
      <p:pic>
        <p:nvPicPr>
          <p:cNvPr id="5" name="Picture 4">
            <a:extLst>
              <a:ext uri="{FF2B5EF4-FFF2-40B4-BE49-F238E27FC236}">
                <a16:creationId xmlns:a16="http://schemas.microsoft.com/office/drawing/2014/main" id="{7C3D3248-BF7D-4C9D-96D8-99D712D3D233}"/>
              </a:ext>
            </a:extLst>
          </p:cNvPr>
          <p:cNvPicPr>
            <a:picLocks noChangeAspect="1"/>
          </p:cNvPicPr>
          <p:nvPr/>
        </p:nvPicPr>
        <p:blipFill>
          <a:blip r:embed="rId3"/>
          <a:stretch>
            <a:fillRect/>
          </a:stretch>
        </p:blipFill>
        <p:spPr>
          <a:xfrm>
            <a:off x="4480560" y="2734715"/>
            <a:ext cx="2997925" cy="3862028"/>
          </a:xfrm>
          <a:prstGeom prst="rect">
            <a:avLst/>
          </a:prstGeom>
        </p:spPr>
      </p:pic>
      <p:pic>
        <p:nvPicPr>
          <p:cNvPr id="6" name="Picture 5">
            <a:extLst>
              <a:ext uri="{FF2B5EF4-FFF2-40B4-BE49-F238E27FC236}">
                <a16:creationId xmlns:a16="http://schemas.microsoft.com/office/drawing/2014/main" id="{B816FC68-6F3D-48E2-9C0B-684EEEFCB664}"/>
              </a:ext>
            </a:extLst>
          </p:cNvPr>
          <p:cNvPicPr>
            <a:picLocks noChangeAspect="1"/>
          </p:cNvPicPr>
          <p:nvPr/>
        </p:nvPicPr>
        <p:blipFill>
          <a:blip r:embed="rId3"/>
          <a:stretch>
            <a:fillRect/>
          </a:stretch>
        </p:blipFill>
        <p:spPr>
          <a:xfrm>
            <a:off x="8018416" y="2734715"/>
            <a:ext cx="2795453" cy="3862028"/>
          </a:xfrm>
          <a:prstGeom prst="rect">
            <a:avLst/>
          </a:prstGeom>
        </p:spPr>
      </p:pic>
    </p:spTree>
    <p:extLst>
      <p:ext uri="{BB962C8B-B14F-4D97-AF65-F5344CB8AC3E}">
        <p14:creationId xmlns:p14="http://schemas.microsoft.com/office/powerpoint/2010/main" val="15249535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91228-7BA2-4382-9AC0-F94F78E8B593}"/>
              </a:ext>
            </a:extLst>
          </p:cNvPr>
          <p:cNvSpPr>
            <a:spLocks noGrp="1"/>
          </p:cNvSpPr>
          <p:nvPr>
            <p:ph type="title"/>
          </p:nvPr>
        </p:nvSpPr>
        <p:spPr>
          <a:xfrm>
            <a:off x="838199" y="365125"/>
            <a:ext cx="11005457" cy="1325563"/>
          </a:xfrm>
        </p:spPr>
        <p:txBody>
          <a:bodyPr/>
          <a:lstStyle/>
          <a:p>
            <a:r>
              <a:rPr lang="en-US"/>
              <a:t>We have also filed a class size complaint vs DOE</a:t>
            </a:r>
          </a:p>
        </p:txBody>
      </p:sp>
      <p:sp>
        <p:nvSpPr>
          <p:cNvPr id="3" name="Content Placeholder 2">
            <a:extLst>
              <a:ext uri="{FF2B5EF4-FFF2-40B4-BE49-F238E27FC236}">
                <a16:creationId xmlns:a16="http://schemas.microsoft.com/office/drawing/2014/main" id="{667E2242-1D89-4CC6-8C8F-4B8FE8020772}"/>
              </a:ext>
            </a:extLst>
          </p:cNvPr>
          <p:cNvSpPr>
            <a:spLocks noGrp="1"/>
          </p:cNvSpPr>
          <p:nvPr>
            <p:ph idx="1"/>
          </p:nvPr>
        </p:nvSpPr>
        <p:spPr>
          <a:xfrm>
            <a:off x="838200" y="1494972"/>
            <a:ext cx="10515600" cy="4681992"/>
          </a:xfrm>
        </p:spPr>
        <p:txBody>
          <a:bodyPr>
            <a:normAutofit/>
          </a:bodyPr>
          <a:lstStyle/>
          <a:p>
            <a:r>
              <a:rPr lang="en-US" dirty="0"/>
              <a:t>The Contracts for Excellence law passed in 2007 required NYC to lower class sizes in all grades – instead class sizes have increased citywide</a:t>
            </a:r>
          </a:p>
          <a:p>
            <a:endParaRPr lang="en-US" dirty="0"/>
          </a:p>
          <a:p>
            <a:r>
              <a:rPr lang="en-US" dirty="0"/>
              <a:t>We filed a legal complaint in July with the NY State Ed Department against DOE refusal to reduce class size with Public Advocate Tish James &amp; 9 NYC public school parents</a:t>
            </a:r>
          </a:p>
          <a:p>
            <a:endParaRPr lang="en-US" dirty="0"/>
          </a:p>
          <a:p>
            <a:r>
              <a:rPr lang="en-US" dirty="0"/>
              <a:t>The Commissioner ruled against us so we plan to appeal her decision in court </a:t>
            </a:r>
          </a:p>
        </p:txBody>
      </p:sp>
    </p:spTree>
    <p:extLst>
      <p:ext uri="{BB962C8B-B14F-4D97-AF65-F5344CB8AC3E}">
        <p14:creationId xmlns:p14="http://schemas.microsoft.com/office/powerpoint/2010/main" val="40349754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What else is </a:t>
            </a:r>
            <a:r>
              <a:rPr lang="en-US" dirty="0"/>
              <a:t>being done about this? </a:t>
            </a:r>
          </a:p>
        </p:txBody>
      </p:sp>
      <p:sp>
        <p:nvSpPr>
          <p:cNvPr id="5" name="TextBox 4"/>
          <p:cNvSpPr txBox="1"/>
          <p:nvPr/>
        </p:nvSpPr>
        <p:spPr>
          <a:xfrm>
            <a:off x="838200" y="1789611"/>
            <a:ext cx="10959736" cy="4832092"/>
          </a:xfrm>
          <a:prstGeom prst="rect">
            <a:avLst/>
          </a:prstGeom>
          <a:noFill/>
        </p:spPr>
        <p:txBody>
          <a:bodyPr wrap="square" rtlCol="0">
            <a:spAutoFit/>
          </a:bodyPr>
          <a:lstStyle/>
          <a:p>
            <a:pPr marL="285750" indent="-285750">
              <a:buFont typeface="Arial" charset="0"/>
              <a:buChar char="•"/>
            </a:pPr>
            <a:r>
              <a:rPr lang="en-US" sz="2800" dirty="0"/>
              <a:t>Last year, Speaker Mark-</a:t>
            </a:r>
            <a:r>
              <a:rPr lang="en-US" sz="2800" dirty="0" err="1"/>
              <a:t>Viverito</a:t>
            </a:r>
            <a:r>
              <a:rPr lang="en-US" sz="2800" dirty="0"/>
              <a:t> announced that Council would form </a:t>
            </a:r>
            <a:r>
              <a:rPr lang="en-US" sz="2800" dirty="0">
                <a:hlinkClick r:id="rId2"/>
              </a:rPr>
              <a:t>an internal working group</a:t>
            </a:r>
            <a:r>
              <a:rPr lang="en-US" sz="2800" dirty="0"/>
              <a:t> to come up with proposals to reform the school planning process.</a:t>
            </a:r>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r>
              <a:rPr lang="en-US" sz="2800" dirty="0"/>
              <a:t>They are supposed to be releasing their proposals soon.</a:t>
            </a:r>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endParaRPr lang="en-US" sz="2800" dirty="0"/>
          </a:p>
          <a:p>
            <a:pPr marL="285750" indent="-285750">
              <a:buFont typeface="Arial" charset="0"/>
              <a:buChar char="•"/>
            </a:pPr>
            <a:r>
              <a:rPr lang="en-US" sz="2800" dirty="0"/>
              <a:t>We will have to be vigilant to ensure that these proposals are strengthened </a:t>
            </a:r>
            <a:r>
              <a:rPr lang="en-US" sz="2800"/>
              <a:t>and passed into law.</a:t>
            </a:r>
            <a:endParaRPr lang="en-US" sz="2800" dirty="0"/>
          </a:p>
        </p:txBody>
      </p:sp>
    </p:spTree>
    <p:extLst>
      <p:ext uri="{BB962C8B-B14F-4D97-AF65-F5344CB8AC3E}">
        <p14:creationId xmlns:p14="http://schemas.microsoft.com/office/powerpoint/2010/main" val="40772702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3DB5C-F161-434E-98CC-00112863D3E2}"/>
              </a:ext>
            </a:extLst>
          </p:cNvPr>
          <p:cNvSpPr>
            <a:spLocks noGrp="1"/>
          </p:cNvSpPr>
          <p:nvPr>
            <p:ph type="title"/>
          </p:nvPr>
        </p:nvSpPr>
        <p:spPr/>
        <p:txBody>
          <a:bodyPr/>
          <a:lstStyle/>
          <a:p>
            <a:r>
              <a:rPr lang="en-US"/>
              <a:t>How can you help?</a:t>
            </a:r>
          </a:p>
        </p:txBody>
      </p:sp>
      <p:sp>
        <p:nvSpPr>
          <p:cNvPr id="3" name="Content Placeholder 2">
            <a:extLst>
              <a:ext uri="{FF2B5EF4-FFF2-40B4-BE49-F238E27FC236}">
                <a16:creationId xmlns:a16="http://schemas.microsoft.com/office/drawing/2014/main" id="{A9D79A7F-FF7F-4F1D-AF3A-6AECB089F31F}"/>
              </a:ext>
            </a:extLst>
          </p:cNvPr>
          <p:cNvSpPr>
            <a:spLocks noGrp="1"/>
          </p:cNvSpPr>
          <p:nvPr>
            <p:ph idx="1"/>
          </p:nvPr>
        </p:nvSpPr>
        <p:spPr>
          <a:xfrm>
            <a:off x="838200" y="1444488"/>
            <a:ext cx="10515600" cy="4732476"/>
          </a:xfrm>
        </p:spPr>
        <p:txBody>
          <a:bodyPr>
            <a:normAutofit/>
          </a:bodyPr>
          <a:lstStyle/>
          <a:p>
            <a:r>
              <a:rPr lang="en-US" dirty="0"/>
              <a:t>Join our mailing list at </a:t>
            </a:r>
            <a:r>
              <a:rPr lang="en-US" dirty="0">
                <a:hlinkClick r:id="rId2"/>
              </a:rPr>
              <a:t>www.classsizematters.org</a:t>
            </a:r>
            <a:r>
              <a:rPr lang="en-US" dirty="0"/>
              <a:t> or </a:t>
            </a:r>
            <a:r>
              <a:rPr lang="en-US" dirty="0">
                <a:hlinkClick r:id="rId3"/>
              </a:rPr>
              <a:t>https://www.classsizematters.org/sign-up-for-our-newsletter/</a:t>
            </a:r>
            <a:r>
              <a:rPr lang="en-US" dirty="0"/>
              <a:t> </a:t>
            </a:r>
          </a:p>
          <a:p>
            <a:pPr marL="0" indent="0">
              <a:buNone/>
            </a:pPr>
            <a:endParaRPr lang="en-US" dirty="0"/>
          </a:p>
          <a:p>
            <a:r>
              <a:rPr lang="en-US" dirty="0"/>
              <a:t>For more info or to sign up, go to </a:t>
            </a:r>
            <a:r>
              <a:rPr lang="en-US" dirty="0">
                <a:hlinkClick r:id="rId4"/>
              </a:rPr>
              <a:t>https://www.eventbrite.com/e/parent-action-conference-2018-an-action-agenda-for-public-schools-tickets-41260953623</a:t>
            </a:r>
            <a:r>
              <a:rPr lang="en-US" dirty="0"/>
              <a:t> </a:t>
            </a:r>
          </a:p>
          <a:p>
            <a:endParaRPr lang="en-US" dirty="0"/>
          </a:p>
          <a:p>
            <a:r>
              <a:rPr lang="en-US" dirty="0"/>
              <a:t>Any questions?  You can ask us at </a:t>
            </a:r>
            <a:r>
              <a:rPr lang="en-US" dirty="0">
                <a:hlinkClick r:id="rId5"/>
              </a:rPr>
              <a:t>info@classsizematters.org</a:t>
            </a:r>
            <a:r>
              <a:rPr lang="en-US" dirty="0"/>
              <a:t>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271336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5"/>
            <a:ext cx="11044518" cy="1325563"/>
          </a:xfrm>
        </p:spPr>
        <p:txBody>
          <a:bodyPr>
            <a:normAutofit fontScale="90000"/>
          </a:bodyPr>
          <a:lstStyle/>
          <a:p>
            <a:pPr algn="ctr"/>
            <a:r>
              <a:rPr lang="en-US" dirty="0"/>
              <a:t>Average class size grades 4-8 decreased by .1, 2.1 below Citywide average but 1.6 students above C4E goals</a:t>
            </a:r>
          </a:p>
        </p:txBody>
      </p:sp>
      <p:graphicFrame>
        <p:nvGraphicFramePr>
          <p:cNvPr id="5" name="Chart 4">
            <a:extLst>
              <a:ext uri="{FF2B5EF4-FFF2-40B4-BE49-F238E27FC236}">
                <a16:creationId xmlns:a16="http://schemas.microsoft.com/office/drawing/2014/main" id="{00000000-0008-0000-0900-000002000000}"/>
              </a:ext>
            </a:extLst>
          </p:cNvPr>
          <p:cNvGraphicFramePr>
            <a:graphicFrameLocks/>
          </p:cNvGraphicFramePr>
          <p:nvPr>
            <p:extLst>
              <p:ext uri="{D42A27DB-BD31-4B8C-83A1-F6EECF244321}">
                <p14:modId xmlns:p14="http://schemas.microsoft.com/office/powerpoint/2010/main" val="3237554644"/>
              </p:ext>
            </p:extLst>
          </p:nvPr>
        </p:nvGraphicFramePr>
        <p:xfrm>
          <a:off x="573741" y="1690688"/>
          <a:ext cx="11044518" cy="48021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9552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Citywide average HS class sizes stayed the same per class; and remain far above C4E goals </a:t>
            </a:r>
          </a:p>
        </p:txBody>
      </p:sp>
      <p:graphicFrame>
        <p:nvGraphicFramePr>
          <p:cNvPr id="5" name="Chart 4">
            <a:extLst>
              <a:ext uri="{FF2B5EF4-FFF2-40B4-BE49-F238E27FC236}">
                <a16:creationId xmlns:a16="http://schemas.microsoft.com/office/drawing/2014/main" id="{00000000-0008-0000-0000-000002000000}"/>
              </a:ext>
            </a:extLst>
          </p:cNvPr>
          <p:cNvGraphicFramePr>
            <a:graphicFrameLocks/>
          </p:cNvGraphicFramePr>
          <p:nvPr>
            <p:extLst/>
          </p:nvPr>
        </p:nvGraphicFramePr>
        <p:xfrm>
          <a:off x="401216" y="1690689"/>
          <a:ext cx="11206066" cy="48699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3593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7EA8F-390A-49CB-A7BC-B075BB180FB5}"/>
              </a:ext>
            </a:extLst>
          </p:cNvPr>
          <p:cNvSpPr>
            <a:spLocks noGrp="1"/>
          </p:cNvSpPr>
          <p:nvPr>
            <p:ph type="title"/>
          </p:nvPr>
        </p:nvSpPr>
        <p:spPr/>
        <p:txBody>
          <a:bodyPr/>
          <a:lstStyle/>
          <a:p>
            <a:r>
              <a:rPr lang="en-US" dirty="0"/>
              <a:t>DOE promised State Ed in 2014 to focus on reducing class size at Renewal schools </a:t>
            </a:r>
          </a:p>
        </p:txBody>
      </p:sp>
      <p:sp>
        <p:nvSpPr>
          <p:cNvPr id="3" name="Content Placeholder 2">
            <a:extLst>
              <a:ext uri="{FF2B5EF4-FFF2-40B4-BE49-F238E27FC236}">
                <a16:creationId xmlns:a16="http://schemas.microsoft.com/office/drawing/2014/main" id="{FA0EF67F-D460-450C-8350-56EAB0FC30B2}"/>
              </a:ext>
            </a:extLst>
          </p:cNvPr>
          <p:cNvSpPr>
            <a:spLocks noGrp="1"/>
          </p:cNvSpPr>
          <p:nvPr>
            <p:ph idx="1"/>
          </p:nvPr>
        </p:nvSpPr>
        <p:spPr>
          <a:xfrm>
            <a:off x="838200" y="1690687"/>
            <a:ext cx="10515600" cy="4982829"/>
          </a:xfrm>
          <a:noFill/>
        </p:spPr>
        <p:txBody>
          <a:bodyPr>
            <a:normAutofit lnSpcReduction="10000"/>
          </a:bodyPr>
          <a:lstStyle/>
          <a:p>
            <a:endParaRPr lang="en-US" sz="3200" dirty="0"/>
          </a:p>
          <a:p>
            <a:r>
              <a:rPr lang="en-US" sz="3200" dirty="0"/>
              <a:t>Yet 42% of Renewal schools did NOT reduce average class sizes from 2014-2015 to 2017-2018  </a:t>
            </a:r>
          </a:p>
          <a:p>
            <a:endParaRPr lang="en-US" sz="3200" dirty="0"/>
          </a:p>
          <a:p>
            <a:r>
              <a:rPr lang="en-US" sz="3200" dirty="0"/>
              <a:t>73% continue to have maximum class sizes of 30 or more in November 2017.</a:t>
            </a:r>
          </a:p>
          <a:p>
            <a:endParaRPr lang="en-US" sz="3200" dirty="0"/>
          </a:p>
          <a:p>
            <a:r>
              <a:rPr lang="en-US" sz="3200" dirty="0"/>
              <a:t>NO renewal schools capped class sizes at C4E levels</a:t>
            </a:r>
          </a:p>
          <a:p>
            <a:pPr marL="0" indent="0">
              <a:buNone/>
            </a:pPr>
            <a:endParaRPr lang="en-US" sz="3200" dirty="0"/>
          </a:p>
          <a:p>
            <a:r>
              <a:rPr lang="en-US" sz="2200" i="1" dirty="0"/>
              <a:t>Source: Preliminary NYC Class Size Reports, November 2014 and November 2017</a:t>
            </a:r>
          </a:p>
          <a:p>
            <a:endParaRPr lang="en-US" sz="3200" dirty="0"/>
          </a:p>
          <a:p>
            <a:endParaRPr lang="en-US" sz="3200" dirty="0"/>
          </a:p>
        </p:txBody>
      </p:sp>
    </p:spTree>
    <p:extLst>
      <p:ext uri="{BB962C8B-B14F-4D97-AF65-F5344CB8AC3E}">
        <p14:creationId xmlns:p14="http://schemas.microsoft.com/office/powerpoint/2010/main" val="113203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985C-6F53-47A3-8511-7F63B18FD1E9}"/>
              </a:ext>
            </a:extLst>
          </p:cNvPr>
          <p:cNvSpPr>
            <a:spLocks noGrp="1"/>
          </p:cNvSpPr>
          <p:nvPr>
            <p:ph type="title"/>
          </p:nvPr>
        </p:nvSpPr>
        <p:spPr>
          <a:xfrm>
            <a:off x="838200" y="124494"/>
            <a:ext cx="10515600" cy="1030538"/>
          </a:xfrm>
        </p:spPr>
        <p:txBody>
          <a:bodyPr>
            <a:normAutofit/>
          </a:bodyPr>
          <a:lstStyle/>
          <a:p>
            <a:r>
              <a:rPr lang="en-US" dirty="0"/>
              <a:t>Seven Renewal Middle Schools in District 9 </a:t>
            </a:r>
          </a:p>
        </p:txBody>
      </p:sp>
      <p:sp>
        <p:nvSpPr>
          <p:cNvPr id="3" name="Content Placeholder 2">
            <a:extLst>
              <a:ext uri="{FF2B5EF4-FFF2-40B4-BE49-F238E27FC236}">
                <a16:creationId xmlns:a16="http://schemas.microsoft.com/office/drawing/2014/main" id="{AE59812E-7F7C-48B3-8EC0-C056B5BBAA5B}"/>
              </a:ext>
            </a:extLst>
          </p:cNvPr>
          <p:cNvSpPr>
            <a:spLocks noGrp="1"/>
          </p:cNvSpPr>
          <p:nvPr>
            <p:ph idx="1"/>
          </p:nvPr>
        </p:nvSpPr>
        <p:spPr>
          <a:xfrm>
            <a:off x="838200" y="1268042"/>
            <a:ext cx="10515600" cy="5045530"/>
          </a:xfrm>
          <a:noFill/>
        </p:spPr>
        <p:txBody>
          <a:bodyPr>
            <a:normAutofit fontScale="77500" lnSpcReduction="20000"/>
          </a:bodyPr>
          <a:lstStyle/>
          <a:p>
            <a:r>
              <a:rPr lang="en-US" sz="3100" dirty="0"/>
              <a:t>IS 117 Joseph H. Wade, JHS 022 Jordan L. Mott, Urban Science Academy, IS 313 School of Leadership Development, IS 219 New Venture School, New Millennium Business Academy Middle School, IS 339</a:t>
            </a:r>
          </a:p>
          <a:p>
            <a:endParaRPr lang="en-US" sz="3100" dirty="0"/>
          </a:p>
          <a:p>
            <a:r>
              <a:rPr lang="en-US" sz="3100" dirty="0"/>
              <a:t>Five out of these seven schools have increased class sizes since becoming Renewal Schools in 2014, with JHS 22 and Urban Science Academy increasing average class size by more than 3 students per class </a:t>
            </a:r>
          </a:p>
          <a:p>
            <a:endParaRPr lang="en-US" sz="3100" dirty="0"/>
          </a:p>
          <a:p>
            <a:r>
              <a:rPr lang="en-US" sz="3100" dirty="0"/>
              <a:t>All of the schools, except for IS 313, have at least one class of 30 or more students</a:t>
            </a:r>
          </a:p>
          <a:p>
            <a:pPr marL="0" indent="0">
              <a:buNone/>
            </a:pPr>
            <a:endParaRPr lang="en-US" sz="3100" dirty="0"/>
          </a:p>
          <a:p>
            <a:r>
              <a:rPr lang="en-US" sz="3100" dirty="0"/>
              <a:t>Urban Science Academy is set to close at the end of this school year, the other schools will remain in the Renewal Program</a:t>
            </a:r>
          </a:p>
          <a:p>
            <a:endParaRPr lang="en-US" sz="3100" dirty="0"/>
          </a:p>
          <a:p>
            <a:r>
              <a:rPr lang="en-US" sz="3200" i="1" dirty="0"/>
              <a:t>Source: Preliminary NYC Class Size Reports, November 2014 and November 2017</a:t>
            </a:r>
          </a:p>
          <a:p>
            <a:endParaRPr lang="en-US" sz="3100"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394655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5AADD-F7D7-453D-A0DF-D6B0F66AB57D}"/>
              </a:ext>
            </a:extLst>
          </p:cNvPr>
          <p:cNvSpPr>
            <a:spLocks noGrp="1"/>
          </p:cNvSpPr>
          <p:nvPr>
            <p:ph type="title"/>
          </p:nvPr>
        </p:nvSpPr>
        <p:spPr>
          <a:xfrm>
            <a:off x="838199" y="140535"/>
            <a:ext cx="10515600" cy="1325563"/>
          </a:xfrm>
        </p:spPr>
        <p:txBody>
          <a:bodyPr/>
          <a:lstStyle/>
          <a:p>
            <a:pPr algn="ctr"/>
            <a:r>
              <a:rPr lang="en-US" dirty="0"/>
              <a:t>Four Renewal High Schools in District 9</a:t>
            </a:r>
          </a:p>
        </p:txBody>
      </p:sp>
      <p:sp>
        <p:nvSpPr>
          <p:cNvPr id="3" name="Content Placeholder 2">
            <a:extLst>
              <a:ext uri="{FF2B5EF4-FFF2-40B4-BE49-F238E27FC236}">
                <a16:creationId xmlns:a16="http://schemas.microsoft.com/office/drawing/2014/main" id="{06C1B0C7-A19D-4DFE-B79E-07E9606825F9}"/>
              </a:ext>
            </a:extLst>
          </p:cNvPr>
          <p:cNvSpPr>
            <a:spLocks noGrp="1"/>
          </p:cNvSpPr>
          <p:nvPr>
            <p:ph idx="1"/>
          </p:nvPr>
        </p:nvSpPr>
        <p:spPr>
          <a:xfrm>
            <a:off x="336884" y="1466098"/>
            <a:ext cx="11518231" cy="5139072"/>
          </a:xfrm>
        </p:spPr>
        <p:txBody>
          <a:bodyPr>
            <a:normAutofit fontScale="77500" lnSpcReduction="20000"/>
          </a:bodyPr>
          <a:lstStyle/>
          <a:p>
            <a:r>
              <a:rPr lang="en-US" dirty="0"/>
              <a:t>Bronx Early College Academy for Teaching and Learning, Bronx Collegiate Academy, Bronx High School of Business, and </a:t>
            </a:r>
            <a:r>
              <a:rPr lang="en-US" dirty="0" err="1"/>
              <a:t>Dreamyard</a:t>
            </a:r>
            <a:r>
              <a:rPr lang="en-US" dirty="0"/>
              <a:t> Preparatory School </a:t>
            </a:r>
          </a:p>
          <a:p>
            <a:pPr marL="0" indent="0">
              <a:buNone/>
            </a:pPr>
            <a:endParaRPr lang="en-US" dirty="0"/>
          </a:p>
          <a:p>
            <a:r>
              <a:rPr lang="en-US" dirty="0"/>
              <a:t>Two of these schools have seen major increases in </a:t>
            </a:r>
            <a:r>
              <a:rPr lang="en-US"/>
              <a:t>class size since 2014: </a:t>
            </a:r>
            <a:r>
              <a:rPr lang="en-US" dirty="0" err="1"/>
              <a:t>Dreamyard</a:t>
            </a:r>
            <a:r>
              <a:rPr lang="en-US" dirty="0"/>
              <a:t> Preparatory School increased class size from 23.6 to 29.3, and Bronx High School of Business increased class size from 19.6 to 24.5</a:t>
            </a:r>
          </a:p>
          <a:p>
            <a:endParaRPr lang="en-US" dirty="0"/>
          </a:p>
          <a:p>
            <a:r>
              <a:rPr lang="en-US" dirty="0"/>
              <a:t>Class sizes at Bronx Early College Academy and Bronx Collegiate Academy fell by .4 and 1.3 students per class, respectively  </a:t>
            </a:r>
          </a:p>
          <a:p>
            <a:endParaRPr lang="en-US" dirty="0"/>
          </a:p>
          <a:p>
            <a:r>
              <a:rPr lang="en-US" dirty="0"/>
              <a:t>All four schools had major increases in their graduation rates and met the DOE goal of 67%</a:t>
            </a:r>
          </a:p>
          <a:p>
            <a:endParaRPr lang="en-US" dirty="0"/>
          </a:p>
          <a:p>
            <a:r>
              <a:rPr lang="en-US" dirty="0"/>
              <a:t>Bronx Early College and </a:t>
            </a:r>
            <a:r>
              <a:rPr lang="en-US" dirty="0" err="1"/>
              <a:t>Dreamyard</a:t>
            </a:r>
            <a:r>
              <a:rPr lang="en-US" dirty="0"/>
              <a:t> Prep will leave the Renewal Program to become Rise schools starting next year</a:t>
            </a:r>
          </a:p>
          <a:p>
            <a:endParaRPr lang="en-US" dirty="0"/>
          </a:p>
          <a:p>
            <a:r>
              <a:rPr lang="en-US" i="1" dirty="0"/>
              <a:t>Source: Preliminary NYC Class Size Reports, November 2014 and November 2017</a:t>
            </a:r>
          </a:p>
          <a:p>
            <a:endParaRPr lang="en-US" dirty="0"/>
          </a:p>
          <a:p>
            <a:endParaRPr lang="en-US" dirty="0"/>
          </a:p>
        </p:txBody>
      </p:sp>
    </p:spTree>
    <p:extLst>
      <p:ext uri="{BB962C8B-B14F-4D97-AF65-F5344CB8AC3E}">
        <p14:creationId xmlns:p14="http://schemas.microsoft.com/office/powerpoint/2010/main" val="4041995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858" y="78192"/>
            <a:ext cx="12083142" cy="1442495"/>
          </a:xfrm>
          <a:noFill/>
          <a:ln>
            <a:solidFill>
              <a:schemeClr val="bg1"/>
            </a:solidFill>
          </a:ln>
        </p:spPr>
        <p:txBody>
          <a:bodyPr>
            <a:normAutofit/>
          </a:bodyPr>
          <a:lstStyle/>
          <a:p>
            <a:pPr algn="ctr"/>
            <a:r>
              <a:rPr lang="en-US" dirty="0"/>
              <a:t>Scope of school overcrowding enormous</a:t>
            </a:r>
          </a:p>
        </p:txBody>
      </p:sp>
      <p:sp>
        <p:nvSpPr>
          <p:cNvPr id="3" name="Content Placeholder 2"/>
          <p:cNvSpPr>
            <a:spLocks noGrp="1"/>
          </p:cNvSpPr>
          <p:nvPr>
            <p:ph idx="1"/>
          </p:nvPr>
        </p:nvSpPr>
        <p:spPr>
          <a:xfrm>
            <a:off x="1085850" y="1179443"/>
            <a:ext cx="10267950" cy="5458424"/>
          </a:xfrm>
        </p:spPr>
        <p:txBody>
          <a:bodyPr>
            <a:noAutofit/>
          </a:bodyPr>
          <a:lstStyle/>
          <a:p>
            <a:pPr>
              <a:lnSpc>
                <a:spcPct val="120000"/>
              </a:lnSpc>
            </a:pPr>
            <a:r>
              <a:rPr lang="en-US" sz="2000" dirty="0"/>
              <a:t>43% NYC schools were overcrowded last year according to DOE data</a:t>
            </a:r>
          </a:p>
          <a:p>
            <a:pPr>
              <a:lnSpc>
                <a:spcPct val="120000"/>
              </a:lnSpc>
            </a:pPr>
            <a:endParaRPr lang="en-US" sz="2000" dirty="0"/>
          </a:p>
          <a:p>
            <a:pPr>
              <a:lnSpc>
                <a:spcPct val="120000"/>
              </a:lnSpc>
            </a:pPr>
            <a:r>
              <a:rPr lang="en-US" sz="2000" dirty="0"/>
              <a:t>About 575,000 students (56% of total) were enrolled in overcrowded schools</a:t>
            </a:r>
          </a:p>
          <a:p>
            <a:pPr>
              <a:lnSpc>
                <a:spcPct val="120000"/>
              </a:lnSpc>
            </a:pPr>
            <a:endParaRPr lang="en-US" sz="2000" dirty="0"/>
          </a:p>
          <a:p>
            <a:pPr>
              <a:lnSpc>
                <a:spcPct val="120000"/>
              </a:lnSpc>
            </a:pPr>
            <a:r>
              <a:rPr lang="en-US" sz="2000" dirty="0"/>
              <a:t>About 350,000  (68% of total) elementary students enrolled in overcrowded schools</a:t>
            </a:r>
          </a:p>
          <a:p>
            <a:pPr>
              <a:lnSpc>
                <a:spcPct val="120000"/>
              </a:lnSpc>
            </a:pPr>
            <a:endParaRPr lang="en-US" sz="2000" dirty="0"/>
          </a:p>
          <a:p>
            <a:pPr>
              <a:lnSpc>
                <a:spcPct val="120000"/>
              </a:lnSpc>
            </a:pPr>
            <a:r>
              <a:rPr lang="en-US" sz="2000" dirty="0"/>
              <a:t>About 50,000 (33% of total) middle school students enrolled in overcrowded schools  </a:t>
            </a:r>
          </a:p>
          <a:p>
            <a:pPr>
              <a:lnSpc>
                <a:spcPct val="120000"/>
              </a:lnSpc>
            </a:pPr>
            <a:endParaRPr lang="en-US" sz="2000" dirty="0"/>
          </a:p>
          <a:p>
            <a:pPr>
              <a:lnSpc>
                <a:spcPct val="120000"/>
              </a:lnSpc>
            </a:pPr>
            <a:r>
              <a:rPr lang="en-US" sz="2000" dirty="0"/>
              <a:t>About 175,000 (49% of total ) HS students enrolled in overcrowded schools</a:t>
            </a:r>
          </a:p>
          <a:p>
            <a:pPr marL="0" indent="0">
              <a:lnSpc>
                <a:spcPct val="120000"/>
              </a:lnSpc>
              <a:buNone/>
            </a:pPr>
            <a:br>
              <a:rPr lang="en-US" sz="2000" dirty="0"/>
            </a:br>
            <a:r>
              <a:rPr lang="en-US" sz="2000" i="1" dirty="0"/>
              <a:t>Data source: Schools at or above 100% according to SCA “Blue Book” 2016-2017</a:t>
            </a:r>
          </a:p>
          <a:p>
            <a:pPr marL="0" indent="0">
              <a:lnSpc>
                <a:spcPct val="120000"/>
              </a:lnSpc>
              <a:buNone/>
            </a:pPr>
            <a:br>
              <a:rPr lang="en-US" sz="2000" dirty="0"/>
            </a:br>
            <a:endParaRPr lang="en-US" sz="2000" b="1" dirty="0"/>
          </a:p>
        </p:txBody>
      </p:sp>
    </p:spTree>
    <p:extLst>
      <p:ext uri="{BB962C8B-B14F-4D97-AF65-F5344CB8AC3E}">
        <p14:creationId xmlns:p14="http://schemas.microsoft.com/office/powerpoint/2010/main" val="2989140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5297D-9495-462C-A2D9-51C6D2E56CF1}"/>
              </a:ext>
            </a:extLst>
          </p:cNvPr>
          <p:cNvSpPr>
            <a:spLocks noGrp="1"/>
          </p:cNvSpPr>
          <p:nvPr>
            <p:ph type="title"/>
          </p:nvPr>
        </p:nvSpPr>
        <p:spPr/>
        <p:txBody>
          <a:bodyPr/>
          <a:lstStyle/>
          <a:p>
            <a:r>
              <a:rPr lang="en-US"/>
              <a:t>Why are our schools so overcrowded?</a:t>
            </a:r>
          </a:p>
        </p:txBody>
      </p:sp>
      <p:sp>
        <p:nvSpPr>
          <p:cNvPr id="6" name="Content Placeholder 2">
            <a:extLst>
              <a:ext uri="{FF2B5EF4-FFF2-40B4-BE49-F238E27FC236}">
                <a16:creationId xmlns:a16="http://schemas.microsoft.com/office/drawing/2014/main" id="{F824B271-1251-4A3C-9E8B-61740A5A9A35}"/>
              </a:ext>
            </a:extLst>
          </p:cNvPr>
          <p:cNvSpPr>
            <a:spLocks noGrp="1"/>
          </p:cNvSpPr>
          <p:nvPr>
            <p:ph idx="1"/>
          </p:nvPr>
        </p:nvSpPr>
        <p:spPr>
          <a:xfrm>
            <a:off x="838200" y="1470991"/>
            <a:ext cx="10515600" cy="4705972"/>
          </a:xfrm>
        </p:spPr>
        <p:txBody>
          <a:bodyPr>
            <a:normAutofit fontScale="92500" lnSpcReduction="20000"/>
          </a:bodyPr>
          <a:lstStyle/>
          <a:p>
            <a:r>
              <a:rPr lang="en-US" dirty="0"/>
              <a:t>Bloomberg claimed to have created 100,000 new seats between 2004 and 2013</a:t>
            </a:r>
          </a:p>
          <a:p>
            <a:endParaRPr lang="en-US" dirty="0"/>
          </a:p>
          <a:p>
            <a:r>
              <a:rPr lang="en-US" dirty="0"/>
              <a:t>Yet only 45,000 new NET seats created if seat loss taken into account </a:t>
            </a:r>
          </a:p>
          <a:p>
            <a:endParaRPr lang="en-US" dirty="0"/>
          </a:p>
          <a:p>
            <a:r>
              <a:rPr lang="en-US" dirty="0"/>
              <a:t>About 55,000 seats were lost due to lapsed leases, elimination of TCUs (trailers), annexes, and mini- buildings </a:t>
            </a:r>
          </a:p>
          <a:p>
            <a:endParaRPr lang="en-US" dirty="0"/>
          </a:p>
          <a:p>
            <a:r>
              <a:rPr lang="en-US" dirty="0"/>
              <a:t>Also, enrollment grew fast especially at the elementary school level</a:t>
            </a:r>
          </a:p>
          <a:p>
            <a:endParaRPr lang="en-US" dirty="0"/>
          </a:p>
          <a:p>
            <a:r>
              <a:rPr lang="en-US" i="1" dirty="0"/>
              <a:t>The following charts are from our recent Seat Loss report, available online at </a:t>
            </a:r>
            <a:r>
              <a:rPr lang="en-US" i="1" dirty="0">
                <a:hlinkClick r:id="rId2"/>
              </a:rPr>
              <a:t>www.classsizematters.org</a:t>
            </a:r>
            <a:r>
              <a:rPr lang="en-US" i="1" dirty="0"/>
              <a:t>  </a:t>
            </a:r>
          </a:p>
        </p:txBody>
      </p:sp>
    </p:spTree>
    <p:extLst>
      <p:ext uri="{BB962C8B-B14F-4D97-AF65-F5344CB8AC3E}">
        <p14:creationId xmlns:p14="http://schemas.microsoft.com/office/powerpoint/2010/main" val="27768266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376</TotalTime>
  <Words>1601</Words>
  <Application>Microsoft Office PowerPoint</Application>
  <PresentationFormat>Widescreen</PresentationFormat>
  <Paragraphs>179</Paragraphs>
  <Slides>29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Office Theme</vt:lpstr>
      <vt:lpstr>                                            School Overcrowding &amp; Class Size Citywide  and in District 9 schools    Presentation to CEC 9  Leonie Haimson and Sebastian Spitz Class Size Matters January 2018 info@classsizematters.org  </vt:lpstr>
      <vt:lpstr>This fall, District 9, average K-3 class sizes decreased by .2, now 1.1 students below citywide average but 3.0 students above Contracts for Excellence goals set in 2007.</vt:lpstr>
      <vt:lpstr>Average class size grades 4-8 decreased by .1, 2.1 below Citywide average but 1.6 students above C4E goals</vt:lpstr>
      <vt:lpstr>Citywide average HS class sizes stayed the same per class; and remain far above C4E goals </vt:lpstr>
      <vt:lpstr>DOE promised State Ed in 2014 to focus on reducing class size at Renewal schools </vt:lpstr>
      <vt:lpstr>Seven Renewal Middle Schools in District 9 </vt:lpstr>
      <vt:lpstr>Four Renewal High Schools in District 9</vt:lpstr>
      <vt:lpstr>Scope of school overcrowding enormous</vt:lpstr>
      <vt:lpstr>Why are our schools so overcrowded?</vt:lpstr>
      <vt:lpstr>PowerPoint Presentation</vt:lpstr>
      <vt:lpstr>PowerPoint Presentation</vt:lpstr>
      <vt:lpstr>PowerPoint Presentation</vt:lpstr>
      <vt:lpstr>November 2017 DOE five-year capital plan still very underfunded </vt:lpstr>
      <vt:lpstr>DOE Identified need for 83,056 K-8 seats citywide  572 seats in D9 Nov. 2017 capital plan </vt:lpstr>
      <vt:lpstr>54% K-8 seats funded citywide compared to DOE estimate of need No seats funded in District 9 Data: Nov. 2017 capital plan</vt:lpstr>
      <vt:lpstr>District 9 Overcrowding  (includes Charters in district buildings)</vt:lpstr>
      <vt:lpstr>   11 Districts between 99% - 80% Utilization, including D9 at 94%  Data Source: 2016-2017 Blue Book  </vt:lpstr>
      <vt:lpstr>30 Schools in District 9 at or over 100% - (Co-located Charters included) Data Source: 2016-2017 Blue Book</vt:lpstr>
      <vt:lpstr>More D9 Overcrowded Schools</vt:lpstr>
      <vt:lpstr>Problems with the housing starts &amp; CEQR formula used to project enrollment </vt:lpstr>
      <vt:lpstr>Problems with school planning process  </vt:lpstr>
      <vt:lpstr>More reasons not to trust DOE’s need estimates </vt:lpstr>
      <vt:lpstr>    Other problems with DOE seat needs assessments     </vt:lpstr>
      <vt:lpstr>We need a new planning process for schools</vt:lpstr>
      <vt:lpstr>DOE Capacity formula underestimates overcrowding by assuming overly large class sizes </vt:lpstr>
      <vt:lpstr>I FOILed the decision memo from City Hall</vt:lpstr>
      <vt:lpstr>We have also filed a class size complaint vs DOE</vt:lpstr>
      <vt:lpstr>What else is being done about this? </vt:lpstr>
      <vt:lpstr>How can you help?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Overcrowding &amp; Class Size Citywide  and in District 9 schools    Presentation to CEC 9  Leonie Haimson and Sebastian Spitz Class Size Matters December 2017 info@classsizematters.org</dc:title>
  <dc:creator>Sebastian Spitz</dc:creator>
  <cp:lastModifiedBy>Sebastian Spitz</cp:lastModifiedBy>
  <cp:revision>32</cp:revision>
  <dcterms:created xsi:type="dcterms:W3CDTF">2017-12-20T21:16:13Z</dcterms:created>
  <dcterms:modified xsi:type="dcterms:W3CDTF">2018-04-11T19:01:29Z</dcterms:modified>
</cp:coreProperties>
</file>