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8" r:id="rId3"/>
    <p:sldId id="259" r:id="rId4"/>
    <p:sldId id="260" r:id="rId5"/>
    <p:sldId id="296" r:id="rId6"/>
    <p:sldId id="262" r:id="rId7"/>
    <p:sldId id="281" r:id="rId8"/>
    <p:sldId id="307" r:id="rId9"/>
    <p:sldId id="265" r:id="rId10"/>
    <p:sldId id="267" r:id="rId11"/>
    <p:sldId id="268" r:id="rId12"/>
    <p:sldId id="266" r:id="rId13"/>
    <p:sldId id="273" r:id="rId14"/>
    <p:sldId id="274" r:id="rId15"/>
    <p:sldId id="275" r:id="rId16"/>
    <p:sldId id="263" r:id="rId17"/>
    <p:sldId id="284" r:id="rId18"/>
    <p:sldId id="285" r:id="rId19"/>
    <p:sldId id="286" r:id="rId20"/>
    <p:sldId id="277" r:id="rId21"/>
    <p:sldId id="298" r:id="rId22"/>
    <p:sldId id="299" r:id="rId23"/>
    <p:sldId id="300" r:id="rId24"/>
    <p:sldId id="301" r:id="rId25"/>
    <p:sldId id="302" r:id="rId26"/>
    <p:sldId id="303" r:id="rId27"/>
    <p:sldId id="304" r:id="rId28"/>
    <p:sldId id="305" r:id="rId29"/>
    <p:sldId id="30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an Spitz" initials="SS" lastIdx="1" clrIdx="0">
    <p:extLst>
      <p:ext uri="{19B8F6BF-5375-455C-9EA6-DF929625EA0E}">
        <p15:presenceInfo xmlns:p15="http://schemas.microsoft.com/office/powerpoint/2012/main" userId="33810cc1b65b7e7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07" autoAdjust="0"/>
    <p:restoredTop sz="94660"/>
  </p:normalViewPr>
  <p:slideViewPr>
    <p:cSldViewPr snapToGrid="0">
      <p:cViewPr varScale="1">
        <p:scale>
          <a:sx n="87" d="100"/>
          <a:sy n="87" d="100"/>
        </p:scale>
        <p:origin x="44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D9 K-3rd Class size trend</a:t>
            </a:r>
          </a:p>
        </c:rich>
      </c:tx>
      <c:layout>
        <c:manualLayout>
          <c:xMode val="edge"/>
          <c:yMode val="edge"/>
          <c:x val="0.40977303532625514"/>
          <c:y val="4.0412283246596854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2691354406557745E-2"/>
          <c:y val="0.15935254455476885"/>
          <c:w val="0.87136705868531739"/>
          <c:h val="0.67169330820217055"/>
        </c:manualLayout>
      </c:layout>
      <c:lineChart>
        <c:grouping val="standard"/>
        <c:varyColors val="0"/>
        <c:ser>
          <c:idx val="0"/>
          <c:order val="0"/>
          <c:tx>
            <c:strRef>
              <c:f>'D9'!$A$8</c:f>
              <c:strCache>
                <c:ptCount val="1"/>
                <c:pt idx="0">
                  <c:v>C4E goals</c:v>
                </c:pt>
              </c:strCache>
            </c:strRef>
          </c:tx>
          <c:spPr>
            <a:ln w="38100" cap="rnd">
              <a:solidFill>
                <a:schemeClr val="accent1"/>
              </a:solidFill>
              <a:round/>
            </a:ln>
            <a:effectLst/>
          </c:spPr>
          <c:marker>
            <c:symbol val="none"/>
          </c:marker>
          <c:dLbls>
            <c:dLbl>
              <c:idx val="1"/>
              <c:layout>
                <c:manualLayout>
                  <c:x val="-3.4377839160617896E-3"/>
                  <c:y val="2.31562893535362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A35-4957-85E8-D8C21DC3D84F}"/>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'D9'!$B$7:$M$7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'D9'!$B$8:$M$8</c:f>
              <c:numCache>
                <c:formatCode>General</c:formatCode>
                <c:ptCount val="12"/>
                <c:pt idx="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3A35-4957-85E8-D8C21DC3D84F}"/>
            </c:ext>
          </c:extLst>
        </c:ser>
        <c:ser>
          <c:idx val="1"/>
          <c:order val="1"/>
          <c:tx>
            <c:strRef>
              <c:f>'D9'!$A$9</c:f>
              <c:strCache>
                <c:ptCount val="1"/>
                <c:pt idx="0">
                  <c:v>Citywide actual</c:v>
                </c:pt>
              </c:strCache>
            </c:strRef>
          </c:tx>
          <c:spPr>
            <a:ln w="38100" cap="rnd">
              <a:solidFill>
                <a:schemeClr val="bg1">
                  <a:lumMod val="65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4-3A35-4957-85E8-D8C21DC3D84F}"/>
                </c:ext>
              </c:extLst>
            </c:dLbl>
            <c:dLbl>
              <c:idx val="1"/>
              <c:layout>
                <c:manualLayout>
                  <c:x val="-1.1459279720205686E-3"/>
                  <c:y val="-7.718763117845550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A35-4957-85E8-D8C21DC3D84F}"/>
                </c:ext>
              </c:extLst>
            </c:dLbl>
            <c:dLbl>
              <c:idx val="2"/>
              <c:layout>
                <c:manualLayout>
                  <c:x val="0"/>
                  <c:y val="-2.83021314321000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A35-4957-85E8-D8C21DC3D84F}"/>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'D9'!$B$7:$M$7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'D9'!$B$9:$M$9</c:f>
              <c:numCache>
                <c:formatCode>General</c:formatCode>
                <c:ptCount val="12"/>
                <c:pt idx="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3A35-4957-85E8-D8C21DC3D84F}"/>
            </c:ext>
          </c:extLst>
        </c:ser>
        <c:ser>
          <c:idx val="2"/>
          <c:order val="2"/>
          <c:tx>
            <c:strRef>
              <c:f>'D9'!$A$10</c:f>
              <c:strCache>
                <c:ptCount val="1"/>
                <c:pt idx="0">
                  <c:v>D9</c:v>
                </c:pt>
              </c:strCache>
            </c:strRef>
          </c:tx>
          <c:spPr>
            <a:ln w="38100" cap="rnd">
              <a:solidFill>
                <a:srgbClr val="FF0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3A35-4957-85E8-D8C21DC3D84F}"/>
                </c:ext>
              </c:extLst>
            </c:dLbl>
            <c:dLbl>
              <c:idx val="1"/>
              <c:layout>
                <c:manualLayout>
                  <c:x val="2.1008436795789558E-17"/>
                  <c:y val="-4.1166736628509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35-4957-85E8-D8C21DC3D84F}"/>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'D9'!$B$7:$M$7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'D9'!$B$10:$M$10</c:f>
              <c:numCache>
                <c:formatCode>General</c:formatCode>
                <c:ptCount val="12"/>
                <c:pt idx="0">
                  <c:v>21</c:v>
                </c:pt>
                <c:pt idx="1">
                  <c:v>21.2</c:v>
                </c:pt>
                <c:pt idx="2" formatCode="0.0">
                  <c:v>21</c:v>
                </c:pt>
                <c:pt idx="3">
                  <c:v>21.2</c:v>
                </c:pt>
                <c:pt idx="4">
                  <c:v>22.1</c:v>
                </c:pt>
                <c:pt idx="5" formatCode="0.0">
                  <c:v>23</c:v>
                </c:pt>
                <c:pt idx="6">
                  <c:v>23.4</c:v>
                </c:pt>
                <c:pt idx="7" formatCode="0.0">
                  <c:v>24.33</c:v>
                </c:pt>
                <c:pt idx="8" formatCode="0.0">
                  <c:v>24.085287846481876</c:v>
                </c:pt>
                <c:pt idx="9">
                  <c:v>23.9</c:v>
                </c:pt>
                <c:pt idx="10" formatCode="0.0">
                  <c:v>23.059080962800877</c:v>
                </c:pt>
                <c:pt idx="11" formatCode="0.0">
                  <c:v>22.919282511210763</c:v>
                </c:pt>
              </c:numCache>
            </c:numRef>
          </c:val>
          <c:smooth val="0"/>
          <c:extLst>
            <c:ext xmlns:c16="http://schemas.microsoft.com/office/drawing/2014/chart" uri="{C3380CC4-5D6E-409C-BE32-E72D297353CC}">
              <c16:uniqueId val="{00000002-3A35-4957-85E8-D8C21DC3D84F}"/>
            </c:ext>
          </c:extLst>
        </c:ser>
        <c:dLbls>
          <c:showLegendKey val="0"/>
          <c:showVal val="0"/>
          <c:showCatName val="0"/>
          <c:showSerName val="0"/>
          <c:showPercent val="0"/>
          <c:showBubbleSize val="0"/>
        </c:dLbls>
        <c:smooth val="0"/>
        <c:axId val="-812823008"/>
        <c:axId val="-812819024"/>
      </c:lineChart>
      <c:catAx>
        <c:axId val="-812823008"/>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School Year</a:t>
                </a:r>
              </a:p>
            </c:rich>
          </c:tx>
          <c:layout>
            <c:manualLayout>
              <c:xMode val="edge"/>
              <c:yMode val="edge"/>
              <c:x val="8.1024235835224945E-2"/>
              <c:y val="0.90431387691794041"/>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2819024"/>
        <c:crosses val="autoZero"/>
        <c:auto val="1"/>
        <c:lblAlgn val="ctr"/>
        <c:lblOffset val="100"/>
        <c:noMultiLvlLbl val="0"/>
      </c:catAx>
      <c:valAx>
        <c:axId val="-812819024"/>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8.4123745423168184E-3"/>
              <c:y val="0.32701380706414723"/>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2823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0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D9 4-8th Class size trend</a:t>
            </a:r>
          </a:p>
        </c:rich>
      </c:tx>
      <c:layout>
        <c:manualLayout>
          <c:xMode val="edge"/>
          <c:yMode val="edge"/>
          <c:x val="0.41520118849912691"/>
          <c:y val="3.966942561795282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035832799584372E-2"/>
          <c:y val="0.10481974150527666"/>
          <c:w val="0.90699286288455505"/>
          <c:h val="0.72347619948994069"/>
        </c:manualLayout>
      </c:layout>
      <c:lineChart>
        <c:grouping val="standard"/>
        <c:varyColors val="0"/>
        <c:ser>
          <c:idx val="0"/>
          <c:order val="0"/>
          <c:tx>
            <c:strRef>
              <c:f>'D9'!$A$15</c:f>
              <c:strCache>
                <c:ptCount val="1"/>
                <c:pt idx="0">
                  <c:v>C4E target</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'D9'!$B$14:$M$14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'D9'!$B$15:$M$15</c:f>
              <c:numCache>
                <c:formatCode>General</c:formatCode>
                <c:ptCount val="12"/>
                <c:pt idx="0">
                  <c:v>25.6</c:v>
                </c:pt>
                <c:pt idx="1">
                  <c:v>24.8</c:v>
                </c:pt>
                <c:pt idx="2">
                  <c:v>24.6</c:v>
                </c:pt>
                <c:pt idx="3">
                  <c:v>23.8</c:v>
                </c:pt>
                <c:pt idx="4">
                  <c:v>23.3</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3D0F-4867-AB47-F813DA3A0224}"/>
            </c:ext>
          </c:extLst>
        </c:ser>
        <c:ser>
          <c:idx val="1"/>
          <c:order val="1"/>
          <c:tx>
            <c:strRef>
              <c:f>'D9'!$A$16</c:f>
              <c:strCache>
                <c:ptCount val="1"/>
                <c:pt idx="0">
                  <c:v>Citywide actual</c:v>
                </c:pt>
              </c:strCache>
            </c:strRef>
          </c:tx>
          <c:spPr>
            <a:ln w="38100" cap="rnd">
              <a:solidFill>
                <a:schemeClr val="bg1">
                  <a:lumMod val="65000"/>
                </a:schemeClr>
              </a:solidFill>
              <a:round/>
            </a:ln>
            <a:effectLst/>
          </c:spPr>
          <c:marker>
            <c:symbol val="none"/>
          </c:marker>
          <c:dLbls>
            <c:dLbl>
              <c:idx val="1"/>
              <c:layout>
                <c:manualLayout>
                  <c:x val="1.1498917381455246E-3"/>
                  <c:y val="-3.96694256179528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0F-4867-AB47-F813DA3A0224}"/>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'D9'!$B$14:$M$14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'D9'!$B$16:$M$16</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3D0F-4867-AB47-F813DA3A0224}"/>
            </c:ext>
          </c:extLst>
        </c:ser>
        <c:ser>
          <c:idx val="2"/>
          <c:order val="2"/>
          <c:tx>
            <c:strRef>
              <c:f>'D9'!$A$17</c:f>
              <c:strCache>
                <c:ptCount val="1"/>
                <c:pt idx="0">
                  <c:v>D9</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'D9'!$B$14:$M$14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'D9'!$B$17:$M$17</c:f>
              <c:numCache>
                <c:formatCode>General</c:formatCode>
                <c:ptCount val="12"/>
                <c:pt idx="0">
                  <c:v>24.9</c:v>
                </c:pt>
                <c:pt idx="1">
                  <c:v>23.8</c:v>
                </c:pt>
                <c:pt idx="2" formatCode="0.0">
                  <c:v>24</c:v>
                </c:pt>
                <c:pt idx="3">
                  <c:v>24.3</c:v>
                </c:pt>
                <c:pt idx="4" formatCode="0.0">
                  <c:v>24</c:v>
                </c:pt>
                <c:pt idx="5">
                  <c:v>24.2</c:v>
                </c:pt>
                <c:pt idx="6">
                  <c:v>24.8</c:v>
                </c:pt>
                <c:pt idx="7">
                  <c:v>25.1</c:v>
                </c:pt>
                <c:pt idx="8" formatCode="0.0">
                  <c:v>24.546168958742633</c:v>
                </c:pt>
                <c:pt idx="9" formatCode="0.0">
                  <c:v>25</c:v>
                </c:pt>
                <c:pt idx="10" formatCode="0.0">
                  <c:v>24.595573440643864</c:v>
                </c:pt>
                <c:pt idx="11" formatCode="0.0">
                  <c:v>24.548979591836734</c:v>
                </c:pt>
              </c:numCache>
            </c:numRef>
          </c:val>
          <c:smooth val="0"/>
          <c:extLst>
            <c:ext xmlns:c16="http://schemas.microsoft.com/office/drawing/2014/chart" uri="{C3380CC4-5D6E-409C-BE32-E72D297353CC}">
              <c16:uniqueId val="{00000002-3D0F-4867-AB47-F813DA3A0224}"/>
            </c:ext>
          </c:extLst>
        </c:ser>
        <c:dLbls>
          <c:showLegendKey val="0"/>
          <c:showVal val="0"/>
          <c:showCatName val="0"/>
          <c:showSerName val="0"/>
          <c:showPercent val="0"/>
          <c:showBubbleSize val="0"/>
        </c:dLbls>
        <c:smooth val="0"/>
        <c:axId val="-812979568"/>
        <c:axId val="-812975584"/>
      </c:lineChart>
      <c:catAx>
        <c:axId val="-81297956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9.1508656149593859E-2"/>
              <c:y val="0.9282670583215522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2975584"/>
        <c:crosses val="autoZero"/>
        <c:auto val="1"/>
        <c:lblAlgn val="ctr"/>
        <c:lblOffset val="100"/>
        <c:noMultiLvlLbl val="0"/>
      </c:catAx>
      <c:valAx>
        <c:axId val="-812975584"/>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layout>
            <c:manualLayout>
              <c:xMode val="edge"/>
              <c:yMode val="edge"/>
              <c:x val="1.3798700857746803E-2"/>
              <c:y val="0.28763540445217983"/>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2979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7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0-3D9D-408E-9207-502210C28036}"/>
              </c:ext>
            </c:extLst>
          </c:dPt>
          <c:dPt>
            <c:idx val="5"/>
            <c:invertIfNegative val="0"/>
            <c:bubble3D val="0"/>
            <c:spPr>
              <a:solidFill>
                <a:srgbClr val="FF0000"/>
              </a:solidFill>
              <a:ln>
                <a:noFill/>
              </a:ln>
              <a:effectLst/>
            </c:spPr>
            <c:extLst>
              <c:ext xmlns:c16="http://schemas.microsoft.com/office/drawing/2014/chart" uri="{C3380CC4-5D6E-409C-BE32-E72D297353CC}">
                <c16:uniqueId val="{00000000-A945-4ACD-BDB4-E4494115DD5C}"/>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5845038850858937"/>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0070C0"/>
              </a:solidFill>
              <a:ln>
                <a:noFill/>
              </a:ln>
              <a:effectLst/>
            </c:spPr>
            <c:extLst>
              <c:ext xmlns:c16="http://schemas.microsoft.com/office/drawing/2014/chart" uri="{C3380CC4-5D6E-409C-BE32-E72D297353CC}">
                <c16:uniqueId val="{00000000-D9D6-4990-B92F-F2C2F4217A70}"/>
              </c:ext>
            </c:extLst>
          </c:dPt>
          <c:dPt>
            <c:idx val="4"/>
            <c:invertIfNegative val="0"/>
            <c:bubble3D val="0"/>
            <c:spPr>
              <a:solidFill>
                <a:srgbClr val="0070C0"/>
              </a:solidFill>
              <a:ln>
                <a:noFill/>
              </a:ln>
              <a:effectLst/>
            </c:spPr>
            <c:extLst>
              <c:ext xmlns:c16="http://schemas.microsoft.com/office/drawing/2014/chart" uri="{C3380CC4-5D6E-409C-BE32-E72D297353CC}">
                <c16:uniqueId val="{00000000-6481-4A6F-A80B-F29EAC00F488}"/>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District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70C0"/>
            </a:solidFill>
            <a:ln>
              <a:noFill/>
            </a:ln>
            <a:effectLst/>
          </c:spPr>
          <c:invertIfNegative val="0"/>
          <c:dPt>
            <c:idx val="4"/>
            <c:invertIfNegative val="0"/>
            <c:bubble3D val="0"/>
            <c:spPr>
              <a:solidFill>
                <a:srgbClr val="FF0000"/>
              </a:solidFill>
              <a:ln>
                <a:noFill/>
              </a:ln>
              <a:effectLst/>
            </c:spPr>
            <c:extLst>
              <c:ext xmlns:c16="http://schemas.microsoft.com/office/drawing/2014/chart" uri="{C3380CC4-5D6E-409C-BE32-E72D297353CC}">
                <c16:uniqueId val="{00000000-4240-43AF-9601-01FE351ACD83}"/>
              </c:ext>
            </c:extLst>
          </c:dPt>
          <c:dPt>
            <c:idx val="5"/>
            <c:invertIfNegative val="0"/>
            <c:bubble3D val="0"/>
            <c:spPr>
              <a:solidFill>
                <a:srgbClr val="0070C0"/>
              </a:solidFill>
              <a:ln>
                <a:noFill/>
              </a:ln>
              <a:effectLst/>
            </c:spPr>
            <c:extLst>
              <c:ext xmlns:c16="http://schemas.microsoft.com/office/drawing/2014/chart" uri="{C3380CC4-5D6E-409C-BE32-E72D297353CC}">
                <c16:uniqueId val="{00000000-A3AF-4A5A-9EA2-8F1894FF166F}"/>
              </c:ext>
            </c:extLst>
          </c:dPt>
          <c:dPt>
            <c:idx val="7"/>
            <c:invertIfNegative val="0"/>
            <c:bubble3D val="0"/>
            <c:spPr>
              <a:solidFill>
                <a:srgbClr val="0070C0"/>
              </a:solidFill>
              <a:ln>
                <a:noFill/>
              </a:ln>
              <a:effectLst/>
            </c:spPr>
            <c:extLst>
              <c:ext xmlns:c16="http://schemas.microsoft.com/office/drawing/2014/chart" uri="{C3380CC4-5D6E-409C-BE32-E72D297353CC}">
                <c16:uniqueId val="{00000001-8FB9-46DC-9AD1-6A210D1B6FA2}"/>
              </c:ext>
            </c:extLst>
          </c:dPt>
          <c:dPt>
            <c:idx val="9"/>
            <c:invertIfNegative val="0"/>
            <c:bubble3D val="0"/>
            <c:spPr>
              <a:solidFill>
                <a:srgbClr val="0070C0"/>
              </a:solidFill>
              <a:ln>
                <a:noFill/>
              </a:ln>
              <a:effectLst/>
            </c:spPr>
            <c:extLst>
              <c:ext xmlns:c16="http://schemas.microsoft.com/office/drawing/2014/chart" uri="{C3380CC4-5D6E-409C-BE32-E72D297353CC}">
                <c16:uniqueId val="{00000000-D1B1-4424-A91F-31174B74C84F}"/>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district'!$H$14:$H$24</c:f>
              <c:strCache>
                <c:ptCount val="11"/>
                <c:pt idx="0">
                  <c:v>D30</c:v>
                </c:pt>
                <c:pt idx="1">
                  <c:v>D8</c:v>
                </c:pt>
                <c:pt idx="2">
                  <c:v>D2</c:v>
                </c:pt>
                <c:pt idx="3">
                  <c:v>D12</c:v>
                </c:pt>
                <c:pt idx="4">
                  <c:v>D9</c:v>
                </c:pt>
                <c:pt idx="5">
                  <c:v>D6</c:v>
                </c:pt>
                <c:pt idx="6">
                  <c:v>D29</c:v>
                </c:pt>
                <c:pt idx="7">
                  <c:v>D3</c:v>
                </c:pt>
                <c:pt idx="8">
                  <c:v>D7</c:v>
                </c:pt>
                <c:pt idx="9">
                  <c:v>D4</c:v>
                </c:pt>
                <c:pt idx="10">
                  <c:v>D1</c:v>
                </c:pt>
              </c:strCache>
            </c:strRef>
          </c:cat>
          <c:val>
            <c:numRef>
              <c:f>'Util. by district'!$I$14:$I$24</c:f>
              <c:numCache>
                <c:formatCode>0%</c:formatCode>
                <c:ptCount val="11"/>
                <c:pt idx="0">
                  <c:v>0.9906952965235174</c:v>
                </c:pt>
                <c:pt idx="1">
                  <c:v>0.95252529755271254</c:v>
                </c:pt>
                <c:pt idx="2">
                  <c:v>0.94988110481068233</c:v>
                </c:pt>
                <c:pt idx="3">
                  <c:v>0.93637428204985218</c:v>
                </c:pt>
                <c:pt idx="4">
                  <c:v>0.93615137766958056</c:v>
                </c:pt>
                <c:pt idx="5">
                  <c:v>0.89764339220296352</c:v>
                </c:pt>
                <c:pt idx="6">
                  <c:v>0.89591527987897124</c:v>
                </c:pt>
                <c:pt idx="7">
                  <c:v>0.89040277279789648</c:v>
                </c:pt>
                <c:pt idx="8">
                  <c:v>0.8842708470557239</c:v>
                </c:pt>
                <c:pt idx="9">
                  <c:v>0.86607805924581238</c:v>
                </c:pt>
                <c:pt idx="10">
                  <c:v>0.80426456888520859</c:v>
                </c:pt>
              </c:numCache>
            </c:numRef>
          </c:val>
          <c:extLst>
            <c:ext xmlns:c16="http://schemas.microsoft.com/office/drawing/2014/chart" uri="{C3380CC4-5D6E-409C-BE32-E72D297353CC}">
              <c16:uniqueId val="{00000000-8FB9-46DC-9AD1-6A210D1B6FA2}"/>
            </c:ext>
          </c:extLst>
        </c:ser>
        <c:dLbls>
          <c:dLblPos val="outEnd"/>
          <c:showLegendKey val="0"/>
          <c:showVal val="1"/>
          <c:showCatName val="0"/>
          <c:showSerName val="0"/>
          <c:showPercent val="0"/>
          <c:showBubbleSize val="0"/>
        </c:dLbls>
        <c:gapWidth val="219"/>
        <c:overlap val="-27"/>
        <c:axId val="1082418232"/>
        <c:axId val="1082419872"/>
      </c:barChart>
      <c:catAx>
        <c:axId val="1082418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82419872"/>
        <c:crosses val="autoZero"/>
        <c:auto val="1"/>
        <c:lblAlgn val="ctr"/>
        <c:lblOffset val="100"/>
        <c:noMultiLvlLbl val="0"/>
      </c:catAx>
      <c:valAx>
        <c:axId val="1082419872"/>
        <c:scaling>
          <c:orientation val="minMax"/>
        </c:scaling>
        <c:delete val="1"/>
        <c:axPos val="l"/>
        <c:numFmt formatCode="0%" sourceLinked="1"/>
        <c:majorTickMark val="out"/>
        <c:minorTickMark val="none"/>
        <c:tickLblPos val="nextTo"/>
        <c:crossAx val="1082418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'D9'!$C$2:$C$16</c:f>
              <c:strCache>
                <c:ptCount val="15"/>
                <c:pt idx="0">
                  <c:v>P.S. 170 </c:v>
                </c:pt>
                <c:pt idx="1">
                  <c:v>P.S. 163</c:v>
                </c:pt>
                <c:pt idx="2">
                  <c:v>P.S. 53</c:v>
                </c:pt>
                <c:pt idx="3">
                  <c:v>P.S. 35</c:v>
                </c:pt>
                <c:pt idx="4">
                  <c:v>LUCERO ELEMENTARY SCHOOL</c:v>
                </c:pt>
                <c:pt idx="5">
                  <c:v>P.S. 53</c:v>
                </c:pt>
                <c:pt idx="6">
                  <c:v>ICAHN CHARTER SCHOOL 6</c:v>
                </c:pt>
                <c:pt idx="7">
                  <c:v>THE BX SCHL CONTINUOUS LEARNERS</c:v>
                </c:pt>
                <c:pt idx="8">
                  <c:v>P.S. 114</c:v>
                </c:pt>
                <c:pt idx="9">
                  <c:v>THE FAMILY SCHOOL</c:v>
                </c:pt>
                <c:pt idx="10">
                  <c:v>P.S. 204</c:v>
                </c:pt>
                <c:pt idx="11">
                  <c:v>P.S. 109</c:v>
                </c:pt>
                <c:pt idx="12">
                  <c:v>THE WALTON AVENUE SCHOOL</c:v>
                </c:pt>
                <c:pt idx="13">
                  <c:v>P.S. 4</c:v>
                </c:pt>
                <c:pt idx="14">
                  <c:v>P.S. 11</c:v>
                </c:pt>
              </c:strCache>
            </c:strRef>
          </c:cat>
          <c:val>
            <c:numRef>
              <c:f>'D9'!$I$2:$I$16</c:f>
              <c:numCache>
                <c:formatCode>0%</c:formatCode>
                <c:ptCount val="15"/>
                <c:pt idx="0">
                  <c:v>2.2800000000000002</c:v>
                </c:pt>
                <c:pt idx="1">
                  <c:v>1.97</c:v>
                </c:pt>
                <c:pt idx="2">
                  <c:v>1.77</c:v>
                </c:pt>
                <c:pt idx="3">
                  <c:v>1.58</c:v>
                </c:pt>
                <c:pt idx="4">
                  <c:v>1.44</c:v>
                </c:pt>
                <c:pt idx="5">
                  <c:v>1.37</c:v>
                </c:pt>
                <c:pt idx="6">
                  <c:v>1.33</c:v>
                </c:pt>
                <c:pt idx="7">
                  <c:v>1.28</c:v>
                </c:pt>
                <c:pt idx="8">
                  <c:v>1.27</c:v>
                </c:pt>
                <c:pt idx="9">
                  <c:v>1.27</c:v>
                </c:pt>
                <c:pt idx="10">
                  <c:v>1.22</c:v>
                </c:pt>
                <c:pt idx="11">
                  <c:v>1.1599999999999999</c:v>
                </c:pt>
                <c:pt idx="12">
                  <c:v>1.1599999999999999</c:v>
                </c:pt>
                <c:pt idx="13">
                  <c:v>1.1599999999999999</c:v>
                </c:pt>
                <c:pt idx="14">
                  <c:v>1.1400000000000001</c:v>
                </c:pt>
              </c:numCache>
            </c:numRef>
          </c:val>
          <c:extLst>
            <c:ext xmlns:c16="http://schemas.microsoft.com/office/drawing/2014/chart" uri="{C3380CC4-5D6E-409C-BE32-E72D297353CC}">
              <c16:uniqueId val="{00000000-5DEF-472F-A757-BEF913399078}"/>
            </c:ext>
          </c:extLst>
        </c:ser>
        <c:dLbls>
          <c:dLblPos val="outEnd"/>
          <c:showLegendKey val="0"/>
          <c:showVal val="1"/>
          <c:showCatName val="0"/>
          <c:showSerName val="0"/>
          <c:showPercent val="0"/>
          <c:showBubbleSize val="0"/>
        </c:dLbls>
        <c:gapWidth val="219"/>
        <c:overlap val="-27"/>
        <c:axId val="530039048"/>
        <c:axId val="530040688"/>
      </c:barChart>
      <c:catAx>
        <c:axId val="530039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30040688"/>
        <c:crosses val="autoZero"/>
        <c:auto val="1"/>
        <c:lblAlgn val="ctr"/>
        <c:lblOffset val="100"/>
        <c:noMultiLvlLbl val="0"/>
      </c:catAx>
      <c:valAx>
        <c:axId val="530040688"/>
        <c:scaling>
          <c:orientation val="minMax"/>
        </c:scaling>
        <c:delete val="1"/>
        <c:axPos val="l"/>
        <c:numFmt formatCode="0%" sourceLinked="1"/>
        <c:majorTickMark val="none"/>
        <c:minorTickMark val="none"/>
        <c:tickLblPos val="nextTo"/>
        <c:crossAx val="530039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170066619136327E-2"/>
          <c:y val="2.6324794828657055E-2"/>
          <c:w val="0.97565986676172733"/>
          <c:h val="0.5153960231942496"/>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'D9'!$C$17:$C$31</c:f>
              <c:strCache>
                <c:ptCount val="15"/>
                <c:pt idx="0">
                  <c:v>P.S. 73</c:v>
                </c:pt>
                <c:pt idx="1">
                  <c:v>P.S. 555</c:v>
                </c:pt>
                <c:pt idx="2">
                  <c:v>NEW AMERICAN ACAD. ROBERTO CLEMENT ST. PARK</c:v>
                </c:pt>
                <c:pt idx="3">
                  <c:v>P.S. 110</c:v>
                </c:pt>
                <c:pt idx="4">
                  <c:v>P.S. 236</c:v>
                </c:pt>
                <c:pt idx="5">
                  <c:v>M.S. 128</c:v>
                </c:pt>
                <c:pt idx="6">
                  <c:v>P.S. 28</c:v>
                </c:pt>
                <c:pt idx="7">
                  <c:v>P.S./I.S. 218</c:v>
                </c:pt>
                <c:pt idx="8">
                  <c:v>SCI AND TECH ACAD.: MOTT HALL SCHOOL</c:v>
                </c:pt>
                <c:pt idx="9">
                  <c:v>THE HIGHBRIDGE GREEN SCHOOL</c:v>
                </c:pt>
                <c:pt idx="10">
                  <c:v>P.S. 199</c:v>
                </c:pt>
                <c:pt idx="11">
                  <c:v>SUCCESS ACADEMY</c:v>
                </c:pt>
                <c:pt idx="12">
                  <c:v>P.S. 70</c:v>
                </c:pt>
                <c:pt idx="13">
                  <c:v>P.S. 4</c:v>
                </c:pt>
                <c:pt idx="14">
                  <c:v>P.S. 70</c:v>
                </c:pt>
              </c:strCache>
            </c:strRef>
          </c:cat>
          <c:val>
            <c:numRef>
              <c:f>'D9'!$I$17:$I$31</c:f>
              <c:numCache>
                <c:formatCode>0%</c:formatCode>
                <c:ptCount val="15"/>
                <c:pt idx="0">
                  <c:v>1.1300000000000001</c:v>
                </c:pt>
                <c:pt idx="1">
                  <c:v>1.1300000000000001</c:v>
                </c:pt>
                <c:pt idx="2">
                  <c:v>1.08</c:v>
                </c:pt>
                <c:pt idx="3">
                  <c:v>1.08</c:v>
                </c:pt>
                <c:pt idx="4">
                  <c:v>1.08</c:v>
                </c:pt>
                <c:pt idx="5">
                  <c:v>1.05</c:v>
                </c:pt>
                <c:pt idx="6">
                  <c:v>1.04</c:v>
                </c:pt>
                <c:pt idx="7">
                  <c:v>1.02</c:v>
                </c:pt>
                <c:pt idx="8">
                  <c:v>1.01</c:v>
                </c:pt>
                <c:pt idx="9">
                  <c:v>1.01</c:v>
                </c:pt>
                <c:pt idx="10">
                  <c:v>1.01</c:v>
                </c:pt>
                <c:pt idx="11">
                  <c:v>1.01</c:v>
                </c:pt>
                <c:pt idx="12">
                  <c:v>1.01</c:v>
                </c:pt>
                <c:pt idx="13">
                  <c:v>1.01</c:v>
                </c:pt>
                <c:pt idx="14">
                  <c:v>1</c:v>
                </c:pt>
              </c:numCache>
            </c:numRef>
          </c:val>
          <c:extLst>
            <c:ext xmlns:c16="http://schemas.microsoft.com/office/drawing/2014/chart" uri="{C3380CC4-5D6E-409C-BE32-E72D297353CC}">
              <c16:uniqueId val="{00000000-0B7A-4A2B-ABAB-F6EEE4C45C92}"/>
            </c:ext>
          </c:extLst>
        </c:ser>
        <c:dLbls>
          <c:dLblPos val="outEnd"/>
          <c:showLegendKey val="0"/>
          <c:showVal val="1"/>
          <c:showCatName val="0"/>
          <c:showSerName val="0"/>
          <c:showPercent val="0"/>
          <c:showBubbleSize val="0"/>
        </c:dLbls>
        <c:gapWidth val="219"/>
        <c:overlap val="-27"/>
        <c:axId val="528369952"/>
        <c:axId val="528370280"/>
      </c:barChart>
      <c:catAx>
        <c:axId val="528369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28370280"/>
        <c:crosses val="autoZero"/>
        <c:auto val="1"/>
        <c:lblAlgn val="ctr"/>
        <c:lblOffset val="100"/>
        <c:noMultiLvlLbl val="0"/>
      </c:catAx>
      <c:valAx>
        <c:axId val="528370280"/>
        <c:scaling>
          <c:orientation val="minMax"/>
        </c:scaling>
        <c:delete val="1"/>
        <c:axPos val="l"/>
        <c:numFmt formatCode="0%" sourceLinked="1"/>
        <c:majorTickMark val="none"/>
        <c:minorTickMark val="none"/>
        <c:tickLblPos val="nextTo"/>
        <c:crossAx val="5283699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CE03AD-89CF-4E42-A3EC-3C7A4783D5F3}"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B2D3D-51C2-4BB1-9897-D48669FC654F}" type="slidenum">
              <a:rPr lang="en-US" smtClean="0"/>
              <a:t>‹#›</a:t>
            </a:fld>
            <a:endParaRPr lang="en-US"/>
          </a:p>
        </p:txBody>
      </p:sp>
    </p:spTree>
    <p:extLst>
      <p:ext uri="{BB962C8B-B14F-4D97-AF65-F5344CB8AC3E}">
        <p14:creationId xmlns:p14="http://schemas.microsoft.com/office/powerpoint/2010/main" val="605675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198347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AD34-CCFE-4B7F-8FDF-20D754B8F3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7F24FC-DD2D-4505-A515-FDF247700D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EACCD0-7721-4EA9-9AD5-02F4C593E35E}"/>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5" name="Footer Placeholder 4">
            <a:extLst>
              <a:ext uri="{FF2B5EF4-FFF2-40B4-BE49-F238E27FC236}">
                <a16:creationId xmlns:a16="http://schemas.microsoft.com/office/drawing/2014/main" id="{31B9B21E-3DD8-43A5-9F09-611699BAC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EE1529-A992-4FC3-BA10-4944462F8809}"/>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3060829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3E94E-1D92-44C4-9305-1927A342EC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55105D-E3D7-4FAC-9729-CAF7D97F1E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A6047-7C2A-46D9-AFF0-D80803D4686B}"/>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5" name="Footer Placeholder 4">
            <a:extLst>
              <a:ext uri="{FF2B5EF4-FFF2-40B4-BE49-F238E27FC236}">
                <a16:creationId xmlns:a16="http://schemas.microsoft.com/office/drawing/2014/main" id="{E17B946E-D0C9-4262-B5CE-B1FA77320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AE49DC-0155-4CDE-8CAF-BA977368997B}"/>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3769576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42BA78-41CF-4AD9-82A4-2F23FDA103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6BB58F-389B-48D8-ADCA-1E545F10318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4617A7-E7E1-4AF9-8B2B-E4BC6BAB10C3}"/>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5" name="Footer Placeholder 4">
            <a:extLst>
              <a:ext uri="{FF2B5EF4-FFF2-40B4-BE49-F238E27FC236}">
                <a16:creationId xmlns:a16="http://schemas.microsoft.com/office/drawing/2014/main" id="{F742D557-29DD-4B64-AE3A-9A107265E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723081-EA9C-4BCE-9EED-7BFE999E7031}"/>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2178693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7BCFC-A61D-407F-856C-6017130372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341809-F398-43FB-9C44-F43CF46EC22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DC444-E2F0-4D30-9CB2-91CF2F638AE7}"/>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5" name="Footer Placeholder 4">
            <a:extLst>
              <a:ext uri="{FF2B5EF4-FFF2-40B4-BE49-F238E27FC236}">
                <a16:creationId xmlns:a16="http://schemas.microsoft.com/office/drawing/2014/main" id="{71D61A96-CECD-4135-B2D8-1CD3BB3A1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25DD1-AC53-4D3E-B579-819B8590650C}"/>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218516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4391C-38C9-4DBC-B804-31D510C6E1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BC451A-B26F-4783-9BA4-947BEE38F8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79AF41-1EB3-4E97-ACA6-CD3AE84D5CF6}"/>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5" name="Footer Placeholder 4">
            <a:extLst>
              <a:ext uri="{FF2B5EF4-FFF2-40B4-BE49-F238E27FC236}">
                <a16:creationId xmlns:a16="http://schemas.microsoft.com/office/drawing/2014/main" id="{A4EB1F95-DD52-4827-99E8-5AB18D3A06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4B20B4-F7AB-4EB3-B542-2135500D601F}"/>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89654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68DE3-4BAF-4BBF-AC44-8927265FD3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A6C40A-1F79-4EFE-9B92-E827A4F2AD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5C9CD2-1A38-41F4-904E-0B07CB49CE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4DD15E-6250-49EE-8AE5-BEE2E61C091E}"/>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6" name="Footer Placeholder 5">
            <a:extLst>
              <a:ext uri="{FF2B5EF4-FFF2-40B4-BE49-F238E27FC236}">
                <a16:creationId xmlns:a16="http://schemas.microsoft.com/office/drawing/2014/main" id="{E24F87D9-D7C1-489A-85DD-9E10028F18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F38E98-E001-4C02-A7F1-95ACAAF7A6C5}"/>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218257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FF2EB-B56E-4A00-B639-76FE2DD41D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D0C0D3-E26A-418F-8FC3-897D6668D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DFCED4-28AD-4602-B374-BC88A9B779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E794F9-BA85-4076-96F9-E8D5D2B09A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B58C3D-3F44-438F-A66F-D20C8BB9DC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A5A67A-2771-4371-825F-2C0AA4C6D8D1}"/>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8" name="Footer Placeholder 7">
            <a:extLst>
              <a:ext uri="{FF2B5EF4-FFF2-40B4-BE49-F238E27FC236}">
                <a16:creationId xmlns:a16="http://schemas.microsoft.com/office/drawing/2014/main" id="{3A6C21E9-2AA3-4FE8-B9E2-7CEAD0B4F4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4B0FF3-255D-4F38-A836-EBE721035FBC}"/>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285309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16730-3913-4E79-B73D-14E7D4AD46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9D4DA0-9B04-40D6-9C25-C90A0AFA3E66}"/>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4" name="Footer Placeholder 3">
            <a:extLst>
              <a:ext uri="{FF2B5EF4-FFF2-40B4-BE49-F238E27FC236}">
                <a16:creationId xmlns:a16="http://schemas.microsoft.com/office/drawing/2014/main" id="{AB9E9AC2-AA57-48EE-9213-9ABB56031C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993FD7-793E-46EC-87B1-4F79FACA20A0}"/>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2309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7B20B-98BF-4B36-B26D-62F42A3B9C11}"/>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3" name="Footer Placeholder 2">
            <a:extLst>
              <a:ext uri="{FF2B5EF4-FFF2-40B4-BE49-F238E27FC236}">
                <a16:creationId xmlns:a16="http://schemas.microsoft.com/office/drawing/2014/main" id="{ABBE8E90-B304-403C-8A9E-C371E2B414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6F863C-021F-4C83-BF12-79594F9F0FC9}"/>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548016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1F6A-A8EF-4F61-B277-E89A04DE55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0CF5AB-C019-4B99-A982-6A2FBAEC9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77705E-964D-46C4-9730-458650DC0B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66C13D-D10C-441B-B13D-61FC56E8CB5B}"/>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6" name="Footer Placeholder 5">
            <a:extLst>
              <a:ext uri="{FF2B5EF4-FFF2-40B4-BE49-F238E27FC236}">
                <a16:creationId xmlns:a16="http://schemas.microsoft.com/office/drawing/2014/main" id="{1BECF475-01B6-4660-93E2-D0D1D1823D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F42560-EBED-4B18-9906-FC9684AE64CC}"/>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252986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0EDCD-DE15-49DC-8E30-B97456E50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C1C2B7-7118-48E9-95A1-7245EDDB6B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764BC2-3980-4A6A-9E26-5E02213C3F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CDDC4-9FF1-4D09-B342-904137486B76}"/>
              </a:ext>
            </a:extLst>
          </p:cNvPr>
          <p:cNvSpPr>
            <a:spLocks noGrp="1"/>
          </p:cNvSpPr>
          <p:nvPr>
            <p:ph type="dt" sz="half" idx="10"/>
          </p:nvPr>
        </p:nvSpPr>
        <p:spPr/>
        <p:txBody>
          <a:bodyPr/>
          <a:lstStyle/>
          <a:p>
            <a:fld id="{0D9AF8A2-4A94-43DF-BB92-1AB9C28562F2}" type="datetimeFigureOut">
              <a:rPr lang="en-US" smtClean="0"/>
              <a:t>4/11/2018</a:t>
            </a:fld>
            <a:endParaRPr lang="en-US"/>
          </a:p>
        </p:txBody>
      </p:sp>
      <p:sp>
        <p:nvSpPr>
          <p:cNvPr id="6" name="Footer Placeholder 5">
            <a:extLst>
              <a:ext uri="{FF2B5EF4-FFF2-40B4-BE49-F238E27FC236}">
                <a16:creationId xmlns:a16="http://schemas.microsoft.com/office/drawing/2014/main" id="{B8FC1288-DD2C-40A7-9A74-DE1DB0180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A8F836-41D8-4410-BFEF-27A50CAD8287}"/>
              </a:ext>
            </a:extLst>
          </p:cNvPr>
          <p:cNvSpPr>
            <a:spLocks noGrp="1"/>
          </p:cNvSpPr>
          <p:nvPr>
            <p:ph type="sldNum" sz="quarter" idx="12"/>
          </p:nvPr>
        </p:nvSpPr>
        <p:spPr/>
        <p:txBody>
          <a:bodyPr/>
          <a:lstStyle/>
          <a:p>
            <a:fld id="{1F9777E4-2B2B-41B2-8203-6865D7FEF817}" type="slidenum">
              <a:rPr lang="en-US" smtClean="0"/>
              <a:t>‹#›</a:t>
            </a:fld>
            <a:endParaRPr lang="en-US"/>
          </a:p>
        </p:txBody>
      </p:sp>
    </p:spTree>
    <p:extLst>
      <p:ext uri="{BB962C8B-B14F-4D97-AF65-F5344CB8AC3E}">
        <p14:creationId xmlns:p14="http://schemas.microsoft.com/office/powerpoint/2010/main" val="264989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5512D9-4E4A-4EE2-B5AA-114B85D251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55F146-3ED9-48DC-9C8F-0064F4E1C1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4F0A07-B9F0-4F36-9005-BF2FF19F63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AF8A2-4A94-43DF-BB92-1AB9C28562F2}" type="datetimeFigureOut">
              <a:rPr lang="en-US" smtClean="0"/>
              <a:t>4/11/2018</a:t>
            </a:fld>
            <a:endParaRPr lang="en-US"/>
          </a:p>
        </p:txBody>
      </p:sp>
      <p:sp>
        <p:nvSpPr>
          <p:cNvPr id="5" name="Footer Placeholder 4">
            <a:extLst>
              <a:ext uri="{FF2B5EF4-FFF2-40B4-BE49-F238E27FC236}">
                <a16:creationId xmlns:a16="http://schemas.microsoft.com/office/drawing/2014/main" id="{AC2C493B-1208-4948-A28E-25A9DC9300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6D36A-4A20-44AB-B160-60D24B2EC0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777E4-2B2B-41B2-8203-6865D7FEF817}" type="slidenum">
              <a:rPr lang="en-US" smtClean="0"/>
              <a:t>‹#›</a:t>
            </a:fld>
            <a:endParaRPr lang="en-US"/>
          </a:p>
        </p:txBody>
      </p:sp>
    </p:spTree>
    <p:extLst>
      <p:ext uri="{BB962C8B-B14F-4D97-AF65-F5344CB8AC3E}">
        <p14:creationId xmlns:p14="http://schemas.microsoft.com/office/powerpoint/2010/main" val="2955167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9 schools</a:t>
            </a:r>
            <a:br>
              <a:rPr lang="en-US" sz="3600" dirty="0"/>
            </a:br>
            <a:br>
              <a:rPr lang="en-US" sz="3600" dirty="0"/>
            </a:br>
            <a:br>
              <a:rPr lang="en-US" sz="4400" dirty="0"/>
            </a:br>
            <a:br>
              <a:rPr lang="en-US" dirty="0"/>
            </a:br>
            <a:r>
              <a:rPr lang="en-US" sz="3600" dirty="0"/>
              <a:t>Presentation to CEC 9</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497938" y="544845"/>
            <a:ext cx="9733407" cy="954107"/>
          </a:xfrm>
          <a:prstGeom prst="rect">
            <a:avLst/>
          </a:prstGeom>
          <a:noFill/>
        </p:spPr>
        <p:txBody>
          <a:bodyPr wrap="square" rtlCol="0">
            <a:spAutoFit/>
          </a:bodyPr>
          <a:lstStyle/>
          <a:p>
            <a:r>
              <a:rPr lang="en-US" sz="2800" dirty="0"/>
              <a:t>In District 9, elementary enrollment declined by 203 while capacity increased by 1,549</a:t>
            </a:r>
          </a:p>
        </p:txBody>
      </p:sp>
      <p:pic>
        <p:nvPicPr>
          <p:cNvPr id="5" name="Picture 4">
            <a:extLst>
              <a:ext uri="{FF2B5EF4-FFF2-40B4-BE49-F238E27FC236}">
                <a16:creationId xmlns:a16="http://schemas.microsoft.com/office/drawing/2014/main" id="{8909BB43-7036-484D-B0BD-1E9C7C4CC40E}"/>
              </a:ext>
            </a:extLst>
          </p:cNvPr>
          <p:cNvPicPr>
            <a:picLocks noChangeAspect="1"/>
          </p:cNvPicPr>
          <p:nvPr/>
        </p:nvPicPr>
        <p:blipFill>
          <a:blip r:embed="rId2"/>
          <a:stretch>
            <a:fillRect/>
          </a:stretch>
        </p:blipFill>
        <p:spPr>
          <a:xfrm>
            <a:off x="1537316" y="1498952"/>
            <a:ext cx="9117367" cy="5194811"/>
          </a:xfrm>
          <a:prstGeom prst="rect">
            <a:avLst/>
          </a:prstGeom>
        </p:spPr>
      </p:pic>
    </p:spTree>
    <p:extLst>
      <p:ext uri="{BB962C8B-B14F-4D97-AF65-F5344CB8AC3E}">
        <p14:creationId xmlns:p14="http://schemas.microsoft.com/office/powerpoint/2010/main" val="3522497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t>
            </a:r>
            <a:r>
              <a:rPr lang="en-US">
                <a:latin typeface="+mj-lt"/>
              </a:rPr>
              <a:t>analysis of need have </a:t>
            </a:r>
            <a:r>
              <a:rPr lang="en-US" dirty="0">
                <a:latin typeface="+mj-lt"/>
              </a:rPr>
              <a:t>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98570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572 seats in D9</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2967210451"/>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3775791298"/>
              </p:ext>
            </p:extLst>
          </p:nvPr>
        </p:nvGraphicFramePr>
        <p:xfrm>
          <a:off x="347242" y="1750741"/>
          <a:ext cx="10845478" cy="480985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469293"/>
            <a:ext cx="10515600" cy="1117229"/>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i="1" dirty="0"/>
              <a:t>No seats funded in District 9</a:t>
            </a: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9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825625"/>
            <a:ext cx="10515600" cy="4351338"/>
          </a:xfrm>
          <a:noFill/>
        </p:spPr>
        <p:txBody>
          <a:bodyPr>
            <a:normAutofit fontScale="85000" lnSpcReduction="20000"/>
          </a:bodyPr>
          <a:lstStyle/>
          <a:p>
            <a:pPr>
              <a:lnSpc>
                <a:spcPct val="120000"/>
              </a:lnSpc>
              <a:spcBef>
                <a:spcPts val="0"/>
              </a:spcBef>
            </a:pPr>
            <a:r>
              <a:rPr lang="en-US" dirty="0"/>
              <a:t>We think the need in District 9 is greater </a:t>
            </a:r>
          </a:p>
          <a:p>
            <a:pPr>
              <a:lnSpc>
                <a:spcPct val="120000"/>
              </a:lnSpc>
              <a:spcBef>
                <a:spcPts val="0"/>
              </a:spcBef>
            </a:pPr>
            <a:endParaRPr lang="en-US" dirty="0"/>
          </a:p>
          <a:p>
            <a:pPr>
              <a:lnSpc>
                <a:spcPct val="120000"/>
              </a:lnSpc>
              <a:spcBef>
                <a:spcPts val="0"/>
              </a:spcBef>
            </a:pPr>
            <a:r>
              <a:rPr lang="en-US" dirty="0"/>
              <a:t>51% (30) of K-8 schools in District 9 are overcrowded (at or above 100% target utilization)</a:t>
            </a:r>
          </a:p>
          <a:p>
            <a:pPr>
              <a:lnSpc>
                <a:spcPct val="120000"/>
              </a:lnSpc>
              <a:spcBef>
                <a:spcPts val="0"/>
              </a:spcBef>
            </a:pPr>
            <a:endParaRPr lang="en-US" dirty="0"/>
          </a:p>
          <a:p>
            <a:pPr>
              <a:lnSpc>
                <a:spcPct val="120000"/>
              </a:lnSpc>
              <a:spcBef>
                <a:spcPts val="0"/>
              </a:spcBef>
            </a:pPr>
            <a:r>
              <a:rPr lang="en-US" dirty="0"/>
              <a:t>53% or 14,259</a:t>
            </a:r>
            <a:r>
              <a:rPr lang="en-US" i="1" dirty="0"/>
              <a:t> </a:t>
            </a:r>
            <a:r>
              <a:rPr lang="en-US" dirty="0"/>
              <a:t>K-8 D9 students are in overcrowded schools</a:t>
            </a:r>
          </a:p>
          <a:p>
            <a:pPr>
              <a:lnSpc>
                <a:spcPct val="120000"/>
              </a:lnSpc>
              <a:spcBef>
                <a:spcPts val="0"/>
              </a:spcBef>
            </a:pPr>
            <a:endParaRPr lang="en-US" dirty="0"/>
          </a:p>
          <a:p>
            <a:pPr>
              <a:lnSpc>
                <a:spcPct val="120000"/>
              </a:lnSpc>
              <a:spcBef>
                <a:spcPts val="0"/>
              </a:spcBef>
            </a:pPr>
            <a:r>
              <a:rPr lang="en-US" dirty="0"/>
              <a:t>102 cluster rooms are missing from District 9 schools according to DOE’s utilization formula </a:t>
            </a:r>
          </a:p>
          <a:p>
            <a:pPr>
              <a:lnSpc>
                <a:spcPct val="120000"/>
              </a:lnSpc>
              <a:spcBef>
                <a:spcPts val="0"/>
              </a:spcBef>
            </a:pPr>
            <a:endParaRPr lang="en-US" dirty="0"/>
          </a:p>
          <a:p>
            <a:pPr>
              <a:lnSpc>
                <a:spcPct val="120000"/>
              </a:lnSpc>
              <a:spcBef>
                <a:spcPts val="0"/>
              </a:spcBef>
            </a:pPr>
            <a:r>
              <a:rPr lang="en-US" i="1" dirty="0"/>
              <a:t>Data source: 2016-2017 Blue Book. </a:t>
            </a:r>
          </a:p>
          <a:p>
            <a:pPr>
              <a:lnSpc>
                <a:spcPct val="100000"/>
              </a:lnSpc>
            </a:pPr>
            <a:endParaRPr lang="en-US" dirty="0"/>
          </a:p>
        </p:txBody>
      </p:sp>
    </p:spTree>
    <p:extLst>
      <p:ext uri="{BB962C8B-B14F-4D97-AF65-F5344CB8AC3E}">
        <p14:creationId xmlns:p14="http://schemas.microsoft.com/office/powerpoint/2010/main" val="295418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467405"/>
            <a:ext cx="12001500" cy="1325563"/>
          </a:xfrm>
        </p:spPr>
        <p:txBody>
          <a:bodyPr>
            <a:normAutofit fontScale="90000"/>
          </a:bodyPr>
          <a:lstStyle/>
          <a:p>
            <a:pPr algn="ctr"/>
            <a:r>
              <a:rPr lang="en-US" dirty="0"/>
              <a:t> </a:t>
            </a:r>
            <a:br>
              <a:rPr lang="en-US" dirty="0"/>
            </a:br>
            <a:br>
              <a:rPr lang="en-US" dirty="0"/>
            </a:br>
            <a:r>
              <a:rPr lang="en-US" sz="4000" i="1" dirty="0"/>
              <a:t>11 Districts between 99% - 80% Utilization, including D9 at 94% </a:t>
            </a:r>
            <a:br>
              <a:rPr lang="en-US" dirty="0"/>
            </a:br>
            <a:r>
              <a:rPr lang="en-US" sz="2700" dirty="0"/>
              <a:t>Data Source: 2016-2017 Blue Book </a:t>
            </a:r>
            <a:br>
              <a:rPr lang="en-US" dirty="0"/>
            </a:br>
            <a:endParaRPr lang="en-US" dirty="0"/>
          </a:p>
        </p:txBody>
      </p:sp>
      <p:graphicFrame>
        <p:nvGraphicFramePr>
          <p:cNvPr id="4" name="Chart 3">
            <a:extLst>
              <a:ext uri="{FF2B5EF4-FFF2-40B4-BE49-F238E27FC236}">
                <a16:creationId xmlns:a16="http://schemas.microsoft.com/office/drawing/2014/main" id="{E22223BF-B458-415A-B284-94A4709FB412}"/>
              </a:ext>
            </a:extLst>
          </p:cNvPr>
          <p:cNvGraphicFramePr>
            <a:graphicFrameLocks/>
          </p:cNvGraphicFramePr>
          <p:nvPr>
            <p:extLst>
              <p:ext uri="{D42A27DB-BD31-4B8C-83A1-F6EECF244321}">
                <p14:modId xmlns:p14="http://schemas.microsoft.com/office/powerpoint/2010/main" val="548594628"/>
              </p:ext>
            </p:extLst>
          </p:nvPr>
        </p:nvGraphicFramePr>
        <p:xfrm>
          <a:off x="679938" y="1792969"/>
          <a:ext cx="10972800" cy="4701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4550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073B-1375-49AC-AA77-2021A3B8A3DE}"/>
              </a:ext>
            </a:extLst>
          </p:cNvPr>
          <p:cNvSpPr>
            <a:spLocks noGrp="1"/>
          </p:cNvSpPr>
          <p:nvPr>
            <p:ph type="title"/>
          </p:nvPr>
        </p:nvSpPr>
        <p:spPr/>
        <p:txBody>
          <a:bodyPr/>
          <a:lstStyle/>
          <a:p>
            <a:pPr algn="ctr"/>
            <a:r>
              <a:rPr lang="en-US" dirty="0"/>
              <a:t>30 Schools in District 9 at or over 100% -</a:t>
            </a:r>
            <a:br>
              <a:rPr lang="en-US" dirty="0"/>
            </a:br>
            <a:r>
              <a:rPr lang="en-US" sz="2400" dirty="0"/>
              <a:t>(Co-located Charters included)</a:t>
            </a:r>
            <a:br>
              <a:rPr lang="en-US" dirty="0"/>
            </a:br>
            <a:r>
              <a:rPr lang="en-US" sz="1800" dirty="0"/>
              <a:t>Data Source: 2016-2017 Blue Book</a:t>
            </a:r>
            <a:endParaRPr lang="en-US" dirty="0"/>
          </a:p>
        </p:txBody>
      </p:sp>
      <p:graphicFrame>
        <p:nvGraphicFramePr>
          <p:cNvPr id="4" name="Content Placeholder 3">
            <a:extLst>
              <a:ext uri="{FF2B5EF4-FFF2-40B4-BE49-F238E27FC236}">
                <a16:creationId xmlns:a16="http://schemas.microsoft.com/office/drawing/2014/main" id="{3DF03276-DC93-44C2-8E2F-FF62F4A1549F}"/>
              </a:ext>
            </a:extLst>
          </p:cNvPr>
          <p:cNvGraphicFramePr>
            <a:graphicFrameLocks noGrp="1"/>
          </p:cNvGraphicFramePr>
          <p:nvPr>
            <p:ph idx="1"/>
            <p:extLst>
              <p:ext uri="{D42A27DB-BD31-4B8C-83A1-F6EECF244321}">
                <p14:modId xmlns:p14="http://schemas.microsoft.com/office/powerpoint/2010/main" val="3462453962"/>
              </p:ext>
            </p:extLst>
          </p:nvPr>
        </p:nvGraphicFramePr>
        <p:xfrm>
          <a:off x="293915" y="1825625"/>
          <a:ext cx="11723914" cy="47874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5865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018C1-62B8-4E2F-AC5E-5EB8AC979DD4}"/>
              </a:ext>
            </a:extLst>
          </p:cNvPr>
          <p:cNvSpPr>
            <a:spLocks noGrp="1"/>
          </p:cNvSpPr>
          <p:nvPr>
            <p:ph type="title"/>
          </p:nvPr>
        </p:nvSpPr>
        <p:spPr>
          <a:xfrm>
            <a:off x="836840" y="95024"/>
            <a:ext cx="10515600" cy="1325563"/>
          </a:xfrm>
        </p:spPr>
        <p:txBody>
          <a:bodyPr/>
          <a:lstStyle/>
          <a:p>
            <a:pPr algn="ctr"/>
            <a:r>
              <a:rPr lang="en-US" dirty="0"/>
              <a:t>More D9 Overcrowded Schools</a:t>
            </a:r>
          </a:p>
        </p:txBody>
      </p:sp>
      <p:graphicFrame>
        <p:nvGraphicFramePr>
          <p:cNvPr id="4" name="Chart 3">
            <a:extLst>
              <a:ext uri="{FF2B5EF4-FFF2-40B4-BE49-F238E27FC236}">
                <a16:creationId xmlns:a16="http://schemas.microsoft.com/office/drawing/2014/main" id="{86D45A66-FCAD-4FB8-94FD-02D9BB557E6C}"/>
              </a:ext>
            </a:extLst>
          </p:cNvPr>
          <p:cNvGraphicFramePr>
            <a:graphicFrameLocks/>
          </p:cNvGraphicFramePr>
          <p:nvPr>
            <p:extLst>
              <p:ext uri="{D42A27DB-BD31-4B8C-83A1-F6EECF244321}">
                <p14:modId xmlns:p14="http://schemas.microsoft.com/office/powerpoint/2010/main" val="799164481"/>
              </p:ext>
            </p:extLst>
          </p:nvPr>
        </p:nvGraphicFramePr>
        <p:xfrm>
          <a:off x="187780" y="1257300"/>
          <a:ext cx="11813720" cy="5505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9954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9, average K-3 class sizes decreased by .2, now 1.1 students below citywide average but 3.0 students above Contracts for Excellence goals set in 2007.</a:t>
            </a:r>
          </a:p>
        </p:txBody>
      </p:sp>
      <p:graphicFrame>
        <p:nvGraphicFramePr>
          <p:cNvPr id="5" name="Chart 4">
            <a:extLst>
              <a:ext uri="{FF2B5EF4-FFF2-40B4-BE49-F238E27FC236}">
                <a16:creationId xmlns:a16="http://schemas.microsoft.com/office/drawing/2014/main" id="{00000000-0008-0000-0900-000003000000}"/>
              </a:ext>
            </a:extLst>
          </p:cNvPr>
          <p:cNvGraphicFramePr>
            <a:graphicFrameLocks/>
          </p:cNvGraphicFramePr>
          <p:nvPr>
            <p:extLst>
              <p:ext uri="{D42A27DB-BD31-4B8C-83A1-F6EECF244321}">
                <p14:modId xmlns:p14="http://schemas.microsoft.com/office/powerpoint/2010/main" val="3940180316"/>
              </p:ext>
            </p:extLst>
          </p:nvPr>
        </p:nvGraphicFramePr>
        <p:xfrm>
          <a:off x="488272" y="1695595"/>
          <a:ext cx="11082721" cy="49360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3,155 new housing units built in D9 between 2015-2019, but 0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dirty="0"/>
              <a:t>They don’t 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dirty="0"/>
              <a:t>Don’t differentiate between the need for elementary and middle school seats</a:t>
            </a:r>
          </a:p>
          <a:p>
            <a:endParaRPr lang="en-US" dirty="0"/>
          </a:p>
          <a:p>
            <a:r>
              <a:rPr lang="en-US" dirty="0"/>
              <a:t>Are infrequently updated; for example, Feb. 2017 capital plan included 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a:t>
            </a:r>
            <a:r>
              <a:rPr lang="en-US" sz="2800"/>
              <a:t>become even </a:t>
            </a:r>
            <a:r>
              <a:rPr lang="en-US" sz="2800" dirty="0"/>
              <a:t>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decreased by .1, 2.1 below Citywide average but 1.6 students above C4E goals</a:t>
            </a:r>
          </a:p>
        </p:txBody>
      </p:sp>
      <p:graphicFrame>
        <p:nvGraphicFramePr>
          <p:cNvPr id="5" name="Chart 4">
            <a:extLst>
              <a:ext uri="{FF2B5EF4-FFF2-40B4-BE49-F238E27FC236}">
                <a16:creationId xmlns:a16="http://schemas.microsoft.com/office/drawing/2014/main" id="{00000000-0008-0000-0900-000002000000}"/>
              </a:ext>
            </a:extLst>
          </p:cNvPr>
          <p:cNvGraphicFramePr>
            <a:graphicFrameLocks/>
          </p:cNvGraphicFramePr>
          <p:nvPr>
            <p:extLst>
              <p:ext uri="{D42A27DB-BD31-4B8C-83A1-F6EECF244321}">
                <p14:modId xmlns:p14="http://schemas.microsoft.com/office/powerpoint/2010/main" val="3237554644"/>
              </p:ext>
            </p:extLst>
          </p:nvPr>
        </p:nvGraphicFramePr>
        <p:xfrm>
          <a:off x="573741" y="1690688"/>
          <a:ext cx="11044518" cy="4802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982829"/>
          </a:xfrm>
          <a:noFill/>
        </p:spPr>
        <p:txBody>
          <a:bodyPr>
            <a:normAutofit lnSpcReduction="1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capped class sizes at C4E levels</a:t>
            </a:r>
          </a:p>
          <a:p>
            <a:pPr marL="0" indent="0">
              <a:buNone/>
            </a:pPr>
            <a:endParaRPr lang="en-US" sz="3200" dirty="0"/>
          </a:p>
          <a:p>
            <a:r>
              <a:rPr lang="en-US" sz="2200" i="1" dirty="0"/>
              <a:t>Source: Preliminary NYC Class Size Reports, November 2014 and November 2017</a:t>
            </a:r>
          </a:p>
          <a:p>
            <a:endParaRPr lang="en-US" sz="3200" dirty="0"/>
          </a:p>
          <a:p>
            <a:endParaRPr lang="en-US" sz="3200" dirty="0"/>
          </a:p>
        </p:txBody>
      </p:sp>
    </p:spTree>
    <p:extLst>
      <p:ext uri="{BB962C8B-B14F-4D97-AF65-F5344CB8AC3E}">
        <p14:creationId xmlns:p14="http://schemas.microsoft.com/office/powerpoint/2010/main" val="1132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a:xfrm>
            <a:off x="838200" y="124494"/>
            <a:ext cx="10515600" cy="1030538"/>
          </a:xfrm>
        </p:spPr>
        <p:txBody>
          <a:bodyPr>
            <a:normAutofit/>
          </a:bodyPr>
          <a:lstStyle/>
          <a:p>
            <a:r>
              <a:rPr lang="en-US" dirty="0"/>
              <a:t>Seven Renewal Middle Schools in District 9 </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838200" y="1268042"/>
            <a:ext cx="10515600" cy="5045530"/>
          </a:xfrm>
          <a:noFill/>
        </p:spPr>
        <p:txBody>
          <a:bodyPr>
            <a:normAutofit fontScale="77500" lnSpcReduction="20000"/>
          </a:bodyPr>
          <a:lstStyle/>
          <a:p>
            <a:r>
              <a:rPr lang="en-US" sz="3100" dirty="0"/>
              <a:t>IS 117 Joseph H. Wade, JHS 022 Jordan L. Mott, Urban Science Academy, IS 313 School of Leadership Development, IS 219 New Venture School, New Millennium Business Academy Middle School, IS 339</a:t>
            </a:r>
          </a:p>
          <a:p>
            <a:endParaRPr lang="en-US" sz="3100" dirty="0"/>
          </a:p>
          <a:p>
            <a:r>
              <a:rPr lang="en-US" sz="3100" dirty="0"/>
              <a:t>Five out of these seven schools have increased class sizes since becoming Renewal Schools in 2014, with JHS 22 and Urban Science Academy increasing average class size by more than 3 students per class </a:t>
            </a:r>
          </a:p>
          <a:p>
            <a:endParaRPr lang="en-US" sz="3100" dirty="0"/>
          </a:p>
          <a:p>
            <a:r>
              <a:rPr lang="en-US" sz="3100" dirty="0"/>
              <a:t>All of the schools, except for IS 313, have at least one class of 30 or more students</a:t>
            </a:r>
          </a:p>
          <a:p>
            <a:pPr marL="0" indent="0">
              <a:buNone/>
            </a:pPr>
            <a:endParaRPr lang="en-US" sz="3100" dirty="0"/>
          </a:p>
          <a:p>
            <a:r>
              <a:rPr lang="en-US" sz="3100" dirty="0"/>
              <a:t>Urban Science Academy is set to close at the end of this school year, the other schools will remain in the Renewal Program</a:t>
            </a:r>
          </a:p>
          <a:p>
            <a:endParaRPr lang="en-US" sz="3100" dirty="0"/>
          </a:p>
          <a:p>
            <a:r>
              <a:rPr lang="en-US" sz="3200" i="1" dirty="0"/>
              <a:t>Source: Preliminary NYC Class Size Reports, November 2014 and November 2017</a:t>
            </a:r>
          </a:p>
          <a:p>
            <a:endParaRPr lang="en-US" sz="31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5AADD-F7D7-453D-A0DF-D6B0F66AB57D}"/>
              </a:ext>
            </a:extLst>
          </p:cNvPr>
          <p:cNvSpPr>
            <a:spLocks noGrp="1"/>
          </p:cNvSpPr>
          <p:nvPr>
            <p:ph type="title"/>
          </p:nvPr>
        </p:nvSpPr>
        <p:spPr>
          <a:xfrm>
            <a:off x="838199" y="140535"/>
            <a:ext cx="10515600" cy="1325563"/>
          </a:xfrm>
        </p:spPr>
        <p:txBody>
          <a:bodyPr/>
          <a:lstStyle/>
          <a:p>
            <a:pPr algn="ctr"/>
            <a:r>
              <a:rPr lang="en-US" dirty="0"/>
              <a:t>Four Renewal High Schools in District 9</a:t>
            </a:r>
          </a:p>
        </p:txBody>
      </p:sp>
      <p:sp>
        <p:nvSpPr>
          <p:cNvPr id="3" name="Content Placeholder 2">
            <a:extLst>
              <a:ext uri="{FF2B5EF4-FFF2-40B4-BE49-F238E27FC236}">
                <a16:creationId xmlns:a16="http://schemas.microsoft.com/office/drawing/2014/main" id="{06C1B0C7-A19D-4DFE-B79E-07E9606825F9}"/>
              </a:ext>
            </a:extLst>
          </p:cNvPr>
          <p:cNvSpPr>
            <a:spLocks noGrp="1"/>
          </p:cNvSpPr>
          <p:nvPr>
            <p:ph idx="1"/>
          </p:nvPr>
        </p:nvSpPr>
        <p:spPr>
          <a:xfrm>
            <a:off x="336884" y="1466098"/>
            <a:ext cx="11518231" cy="5139072"/>
          </a:xfrm>
        </p:spPr>
        <p:txBody>
          <a:bodyPr>
            <a:normAutofit fontScale="77500" lnSpcReduction="20000"/>
          </a:bodyPr>
          <a:lstStyle/>
          <a:p>
            <a:r>
              <a:rPr lang="en-US" dirty="0"/>
              <a:t>Bronx Early College Academy for Teaching and Learning, Bronx Collegiate Academy, Bronx High School of Business, and </a:t>
            </a:r>
            <a:r>
              <a:rPr lang="en-US" dirty="0" err="1"/>
              <a:t>Dreamyard</a:t>
            </a:r>
            <a:r>
              <a:rPr lang="en-US" dirty="0"/>
              <a:t> Preparatory School </a:t>
            </a:r>
          </a:p>
          <a:p>
            <a:pPr marL="0" indent="0">
              <a:buNone/>
            </a:pPr>
            <a:endParaRPr lang="en-US" dirty="0"/>
          </a:p>
          <a:p>
            <a:r>
              <a:rPr lang="en-US" dirty="0"/>
              <a:t>Two of these schools have seen major increases in </a:t>
            </a:r>
            <a:r>
              <a:rPr lang="en-US"/>
              <a:t>class size since 2014: </a:t>
            </a:r>
            <a:r>
              <a:rPr lang="en-US" dirty="0" err="1"/>
              <a:t>Dreamyard</a:t>
            </a:r>
            <a:r>
              <a:rPr lang="en-US" dirty="0"/>
              <a:t> Preparatory School increased class size from 23.6 to 29.3, and Bronx High School of Business increased class size from 19.6 to 24.5</a:t>
            </a:r>
          </a:p>
          <a:p>
            <a:endParaRPr lang="en-US" dirty="0"/>
          </a:p>
          <a:p>
            <a:r>
              <a:rPr lang="en-US" dirty="0"/>
              <a:t>Class sizes at Bronx Early College Academy and Bronx Collegiate Academy fell by .4 and 1.3 students per class, respectively  </a:t>
            </a:r>
          </a:p>
          <a:p>
            <a:endParaRPr lang="en-US" dirty="0"/>
          </a:p>
          <a:p>
            <a:r>
              <a:rPr lang="en-US" dirty="0"/>
              <a:t>All four schools had major increases in their graduation rates and met the DOE goal of 67%</a:t>
            </a:r>
          </a:p>
          <a:p>
            <a:endParaRPr lang="en-US" dirty="0"/>
          </a:p>
          <a:p>
            <a:r>
              <a:rPr lang="en-US" dirty="0"/>
              <a:t>Bronx Early College and </a:t>
            </a:r>
            <a:r>
              <a:rPr lang="en-US" dirty="0" err="1"/>
              <a:t>Dreamyard</a:t>
            </a:r>
            <a:r>
              <a:rPr lang="en-US" dirty="0"/>
              <a:t> Prep will leave the Renewal Program to become Rise schools starting next year</a:t>
            </a:r>
          </a:p>
          <a:p>
            <a:endParaRPr lang="en-US" dirty="0"/>
          </a:p>
          <a:p>
            <a:r>
              <a:rPr lang="en-US" i="1" dirty="0"/>
              <a:t>Source: Preliminary NYC Class Size Reports, November 2014 and November 2017</a:t>
            </a:r>
          </a:p>
          <a:p>
            <a:endParaRPr lang="en-US" dirty="0"/>
          </a:p>
          <a:p>
            <a:endParaRPr lang="en-US" dirty="0"/>
          </a:p>
        </p:txBody>
      </p:sp>
    </p:spTree>
    <p:extLst>
      <p:ext uri="{BB962C8B-B14F-4D97-AF65-F5344CB8AC3E}">
        <p14:creationId xmlns:p14="http://schemas.microsoft.com/office/powerpoint/2010/main" val="4041995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1601</Words>
  <Application>Microsoft Office PowerPoint</Application>
  <PresentationFormat>Widescreen</PresentationFormat>
  <Paragraphs>179</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                                            School Overcrowding &amp; Class Size Citywide  and in District 9 schools    Presentation to CEC 9  Leonie Haimson and Sebastian Spitz Class Size Matters January 2018 info@classsizematters.org  </vt:lpstr>
      <vt:lpstr>This fall, District 9, average K-3 class sizes decreased by .2, now 1.1 students below citywide average but 3.0 students above Contracts for Excellence goals set in 2007.</vt:lpstr>
      <vt:lpstr>Average class size grades 4-8 decreased by .1, 2.1 below Citywide average but 1.6 students above C4E goals</vt:lpstr>
      <vt:lpstr>Citywide average HS class sizes stayed the same per class; and remain far above C4E goals </vt:lpstr>
      <vt:lpstr>DOE promised State Ed in 2014 to focus on reducing class size at Renewal schools </vt:lpstr>
      <vt:lpstr>Seven Renewal Middle Schools in District 9 </vt:lpstr>
      <vt:lpstr>Four Renewal High Schools in District 9</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572 seats in D9 Nov. 2017 capital plan </vt:lpstr>
      <vt:lpstr>54% K-8 seats funded citywide compared to DOE estimate of need No seats funded in District 9 Data: Nov. 2017 capital plan</vt:lpstr>
      <vt:lpstr>District 9 Overcrowding  (includes Charters in district buildings)</vt:lpstr>
      <vt:lpstr>   11 Districts between 99% - 80% Utilization, including D9 at 94%  Data Source: 2016-2017 Blue Book  </vt:lpstr>
      <vt:lpstr>30 Schools in District 9 at or over 100% - (Co-located Charters included) Data Source: 2016-2017 Blue Book</vt:lpstr>
      <vt:lpstr>More D9 Overcrowded Schools</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Overcrowding &amp; Class Size Citywide  and in District 9 schools    Presentation to CEC 9  Leonie Haimson and Sebastian Spitz Class Size Matters December 2017 info@classsizematters.org</dc:title>
  <dc:creator>Sebastian Spitz</dc:creator>
  <cp:lastModifiedBy>Sebastian Spitz</cp:lastModifiedBy>
  <cp:revision>32</cp:revision>
  <dcterms:created xsi:type="dcterms:W3CDTF">2017-12-20T21:16:13Z</dcterms:created>
  <dcterms:modified xsi:type="dcterms:W3CDTF">2018-04-11T19:01:29Z</dcterms:modified>
</cp:coreProperties>
</file>