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59" r:id="rId4"/>
    <p:sldId id="260" r:id="rId5"/>
    <p:sldId id="294" r:id="rId6"/>
    <p:sldId id="262" r:id="rId7"/>
    <p:sldId id="296" r:id="rId8"/>
    <p:sldId id="306" r:id="rId9"/>
    <p:sldId id="265" r:id="rId10"/>
    <p:sldId id="267" r:id="rId11"/>
    <p:sldId id="268" r:id="rId12"/>
    <p:sldId id="266" r:id="rId13"/>
    <p:sldId id="273" r:id="rId14"/>
    <p:sldId id="274" r:id="rId15"/>
    <p:sldId id="275" r:id="rId16"/>
    <p:sldId id="263" r:id="rId17"/>
    <p:sldId id="283" r:id="rId18"/>
    <p:sldId id="271" r:id="rId19"/>
    <p:sldId id="284" r:id="rId20"/>
    <p:sldId id="277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6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ebastian\Dropbox\Class%20Size%20Matters%20Team%20Folder\Data%20and%20Reports\Class%20Size%20Data\2006-2017%20citywide%20&amp;%20district%20class%20size%20trends%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D8</a:t>
            </a:r>
            <a:r>
              <a:rPr lang="en-US" b="1" baseline="0">
                <a:solidFill>
                  <a:schemeClr val="tx1"/>
                </a:solidFill>
              </a:rPr>
              <a:t> K-3rd Class size trend</a:t>
            </a:r>
            <a:endParaRPr lang="en-US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2168794923951549E-2"/>
          <c:y val="0.10224047363026761"/>
          <c:w val="0.9153645380167309"/>
          <c:h val="0.73315501243669434"/>
        </c:manualLayout>
      </c:layout>
      <c:lineChart>
        <c:grouping val="standard"/>
        <c:varyColors val="0"/>
        <c:ser>
          <c:idx val="0"/>
          <c:order val="0"/>
          <c:tx>
            <c:strRef>
              <c:f>'D8'!$A$10</c:f>
              <c:strCache>
                <c:ptCount val="1"/>
                <c:pt idx="0">
                  <c:v>C4E goals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'D8'!$B$9:$M$9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'D8'!$B$10:$M$10</c:f>
              <c:numCache>
                <c:formatCode>General</c:formatCode>
                <c:ptCount val="12"/>
                <c:pt idx="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>
                  <c:v>19.899999999999999</c:v>
                </c:pt>
                <c:pt idx="10">
                  <c:v>19.899999999999999</c:v>
                </c:pt>
                <c:pt idx="11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69D-496B-AFB3-B35D69CFFF3F}"/>
            </c:ext>
          </c:extLst>
        </c:ser>
        <c:ser>
          <c:idx val="1"/>
          <c:order val="1"/>
          <c:tx>
            <c:strRef>
              <c:f>'D8'!$A$11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9D-496B-AFB3-B35D69CFFF3F}"/>
                </c:ext>
              </c:extLst>
            </c:dLbl>
            <c:dLbl>
              <c:idx val="1"/>
              <c:layout>
                <c:manualLayout>
                  <c:x val="-3.2614478717516389E-2"/>
                  <c:y val="-2.32159751907955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69D-496B-AFB3-B35D69CFFF3F}"/>
                </c:ext>
              </c:extLst>
            </c:dLbl>
            <c:dLbl>
              <c:idx val="5"/>
              <c:layout>
                <c:manualLayout>
                  <c:x val="-3.1991145364550513E-2"/>
                  <c:y val="2.06364223918182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69D-496B-AFB3-B35D69CFFF3F}"/>
                </c:ext>
              </c:extLst>
            </c:dLbl>
            <c:dLbl>
              <c:idx val="6"/>
              <c:layout>
                <c:manualLayout>
                  <c:x val="-2.6324478519406148E-2"/>
                  <c:y val="2.57955279897727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69D-496B-AFB3-B35D69CFFF3F}"/>
                </c:ext>
              </c:extLst>
            </c:dLbl>
            <c:dLbl>
              <c:idx val="11"/>
              <c:layout>
                <c:manualLayout>
                  <c:x val="-2.9382336883433183E-2"/>
                  <c:y val="-4.64319503815910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69D-496B-AFB3-B35D69CFFF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'D8'!$B$9:$M$9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'D8'!$B$11:$M$11</c:f>
              <c:numCache>
                <c:formatCode>General</c:formatCode>
                <c:ptCount val="12"/>
                <c:pt idx="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 formatCode="0.0">
                  <c:v>24.86</c:v>
                </c:pt>
                <c:pt idx="8" formatCode="0.0">
                  <c:v>24.70293504689128</c:v>
                </c:pt>
                <c:pt idx="9">
                  <c:v>24.6</c:v>
                </c:pt>
                <c:pt idx="10">
                  <c:v>24.2</c:v>
                </c:pt>
                <c:pt idx="11" formatCode="0.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69D-496B-AFB3-B35D69CFFF3F}"/>
            </c:ext>
          </c:extLst>
        </c:ser>
        <c:ser>
          <c:idx val="2"/>
          <c:order val="2"/>
          <c:tx>
            <c:strRef>
              <c:f>'D8'!$A$12</c:f>
              <c:strCache>
                <c:ptCount val="1"/>
                <c:pt idx="0">
                  <c:v>D8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7457811888435029E-2"/>
                  <c:y val="-3.3534186386704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69D-496B-AFB3-B35D69CFFF3F}"/>
                </c:ext>
              </c:extLst>
            </c:dLbl>
            <c:dLbl>
              <c:idx val="1"/>
              <c:layout>
                <c:manualLayout>
                  <c:x val="-2.9724478626492787E-2"/>
                  <c:y val="-3.61137391856819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69D-496B-AFB3-B35D69CFFF3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69D-496B-AFB3-B35D69CFFF3F}"/>
                </c:ext>
              </c:extLst>
            </c:dLbl>
            <c:dLbl>
              <c:idx val="3"/>
              <c:layout>
                <c:manualLayout>
                  <c:x val="-2.9724478626492766E-2"/>
                  <c:y val="-2.06364223918182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69D-496B-AFB3-B35D69CFFF3F}"/>
                </c:ext>
              </c:extLst>
            </c:dLbl>
            <c:dLbl>
              <c:idx val="4"/>
              <c:layout>
                <c:manualLayout>
                  <c:x val="-2.8591145257463892E-2"/>
                  <c:y val="-4.12728447836364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69D-496B-AFB3-B35D69CFFF3F}"/>
                </c:ext>
              </c:extLst>
            </c:dLbl>
            <c:dLbl>
              <c:idx val="5"/>
              <c:layout>
                <c:manualLayout>
                  <c:x val="-3.3586379010594698E-2"/>
                  <c:y val="-2.579542643257597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24.0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172668246908185E-2"/>
                      <c:h val="7.071854154115889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969D-496B-AFB3-B35D69CFFF3F}"/>
                </c:ext>
              </c:extLst>
            </c:dLbl>
            <c:dLbl>
              <c:idx val="6"/>
              <c:layout>
                <c:manualLayout>
                  <c:x val="-2.5191145150377275E-2"/>
                  <c:y val="-3.09546335877273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69D-496B-AFB3-B35D69CFFF3F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69D-496B-AFB3-B35D69CFFF3F}"/>
                </c:ext>
              </c:extLst>
            </c:dLbl>
            <c:dLbl>
              <c:idx val="11"/>
              <c:layout>
                <c:manualLayout>
                  <c:x val="-3.164900362149093E-2"/>
                  <c:y val="3.61137391856818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69D-496B-AFB3-B35D69CFFF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'D8'!$B$9:$M$9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'D8'!$B$12:$M$12</c:f>
              <c:numCache>
                <c:formatCode>General</c:formatCode>
                <c:ptCount val="12"/>
                <c:pt idx="0">
                  <c:v>21.2</c:v>
                </c:pt>
                <c:pt idx="1">
                  <c:v>21.4</c:v>
                </c:pt>
                <c:pt idx="2">
                  <c:v>21.4</c:v>
                </c:pt>
                <c:pt idx="3">
                  <c:v>22.5</c:v>
                </c:pt>
                <c:pt idx="4">
                  <c:v>23.1</c:v>
                </c:pt>
                <c:pt idx="5">
                  <c:v>24</c:v>
                </c:pt>
                <c:pt idx="6" formatCode="0.0">
                  <c:v>24.619596541786745</c:v>
                </c:pt>
                <c:pt idx="7" formatCode="0.0">
                  <c:v>24.49</c:v>
                </c:pt>
                <c:pt idx="8" formatCode="0.0">
                  <c:v>24.34173669467787</c:v>
                </c:pt>
                <c:pt idx="9">
                  <c:v>24.1</c:v>
                </c:pt>
                <c:pt idx="10" formatCode="0.0">
                  <c:v>24.169139465875372</c:v>
                </c:pt>
                <c:pt idx="11" formatCode="0.0">
                  <c:v>23.867692307692309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69D-496B-AFB3-B35D69CFFF3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782147232"/>
        <c:axId val="-782142432"/>
      </c:lineChart>
      <c:catAx>
        <c:axId val="-7821472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 Year</a:t>
                </a:r>
              </a:p>
            </c:rich>
          </c:tx>
          <c:layout>
            <c:manualLayout>
              <c:xMode val="edge"/>
              <c:yMode val="edge"/>
              <c:x val="8.0841383123613123E-2"/>
              <c:y val="0.9243297326567728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82142432"/>
        <c:crossesAt val="0"/>
        <c:auto val="1"/>
        <c:lblAlgn val="ctr"/>
        <c:lblOffset val="100"/>
        <c:noMultiLvlLbl val="0"/>
      </c:catAx>
      <c:valAx>
        <c:axId val="-782142432"/>
        <c:scaling>
          <c:orientation val="minMax"/>
          <c:min val="17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 Class</a:t>
                </a:r>
                <a:r>
                  <a:rPr lang="en-US" sz="1600" baseline="0" dirty="0"/>
                  <a:t> Size </a:t>
                </a:r>
                <a:endParaRPr lang="en-US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82147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>
                <a:solidFill>
                  <a:schemeClr val="tx1"/>
                </a:solidFill>
              </a:rPr>
              <a:t>D8 4-8th  Class size trend </a:t>
            </a:r>
          </a:p>
        </c:rich>
      </c:tx>
      <c:layout>
        <c:manualLayout>
          <c:xMode val="edge"/>
          <c:yMode val="edge"/>
          <c:x val="0.41338149961650655"/>
          <c:y val="4.14986654870589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5173968223327466E-2"/>
          <c:y val="0.1027998732983658"/>
          <c:w val="0.92217722151181436"/>
          <c:h val="0.72833752302389665"/>
        </c:manualLayout>
      </c:layout>
      <c:lineChart>
        <c:grouping val="standard"/>
        <c:varyColors val="0"/>
        <c:ser>
          <c:idx val="0"/>
          <c:order val="0"/>
          <c:tx>
            <c:strRef>
              <c:f>'D8'!$A$17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2.2997836845196581E-3"/>
                  <c:y val="3.3717665708235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663-4A7C-9E6D-82123992CF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'D8'!$B$16:$M$16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'D8'!$B$17:$M$17</c:f>
              <c:numCache>
                <c:formatCode>General</c:formatCode>
                <c:ptCount val="12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 formatCode="0.0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  <c:pt idx="11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663-4A7C-9E6D-82123992CF1A}"/>
            </c:ext>
          </c:extLst>
        </c:ser>
        <c:ser>
          <c:idx val="1"/>
          <c:order val="1"/>
          <c:tx>
            <c:strRef>
              <c:f>'D8'!$A$18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2.2997836845196581E-3"/>
                  <c:y val="-4.14986654870589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663-4A7C-9E6D-82123992CF1A}"/>
                </c:ext>
              </c:extLst>
            </c:dLbl>
            <c:dLbl>
              <c:idx val="3"/>
              <c:layout>
                <c:manualLayout>
                  <c:x val="-3.4496755267795294E-3"/>
                  <c:y val="-3.1123999115294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663-4A7C-9E6D-82123992CF1A}"/>
                </c:ext>
              </c:extLst>
            </c:dLbl>
            <c:dLbl>
              <c:idx val="4"/>
              <c:layout>
                <c:manualLayout>
                  <c:x val="0"/>
                  <c:y val="-5.18733318588238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663-4A7C-9E6D-82123992CF1A}"/>
                </c:ext>
              </c:extLst>
            </c:dLbl>
            <c:dLbl>
              <c:idx val="7"/>
              <c:layout>
                <c:manualLayout>
                  <c:x val="-1.1498918422597447E-3"/>
                  <c:y val="-2.074933274352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663-4A7C-9E6D-82123992CF1A}"/>
                </c:ext>
              </c:extLst>
            </c:dLbl>
            <c:dLbl>
              <c:idx val="9"/>
              <c:layout>
                <c:manualLayout>
                  <c:x val="-2.2997836845196581E-3"/>
                  <c:y val="-3.8904998894117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663-4A7C-9E6D-82123992CF1A}"/>
                </c:ext>
              </c:extLst>
            </c:dLbl>
            <c:dLbl>
              <c:idx val="11"/>
              <c:layout>
                <c:manualLayout>
                  <c:x val="-1.7248377633897603E-2"/>
                  <c:y val="-5.1873331858823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663-4A7C-9E6D-82123992CF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'D8'!$B$16:$M$16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'D8'!$B$18:$M$18</c:f>
              <c:numCache>
                <c:formatCode>General</c:formatCode>
                <c:ptCount val="12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 formatCode="0.0">
                  <c:v>26.8</c:v>
                </c:pt>
                <c:pt idx="8" formatCode="0.0">
                  <c:v>26.662623389660364</c:v>
                </c:pt>
                <c:pt idx="9">
                  <c:v>26.7</c:v>
                </c:pt>
                <c:pt idx="10">
                  <c:v>26.6</c:v>
                </c:pt>
                <c:pt idx="11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663-4A7C-9E6D-82123992CF1A}"/>
            </c:ext>
          </c:extLst>
        </c:ser>
        <c:ser>
          <c:idx val="2"/>
          <c:order val="2"/>
          <c:tx>
            <c:strRef>
              <c:f>'D8'!$A$19</c:f>
              <c:strCache>
                <c:ptCount val="1"/>
                <c:pt idx="0">
                  <c:v>D8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1.149891842259829E-3"/>
                  <c:y val="-2.0749332743529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63-4A7C-9E6D-82123992CF1A}"/>
                </c:ext>
              </c:extLst>
            </c:dLbl>
            <c:dLbl>
              <c:idx val="3"/>
              <c:layout>
                <c:manualLayout>
                  <c:x val="0"/>
                  <c:y val="2.5936665929411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663-4A7C-9E6D-82123992CF1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663-4A7C-9E6D-82123992CF1A}"/>
                </c:ext>
              </c:extLst>
            </c:dLbl>
            <c:dLbl>
              <c:idx val="9"/>
              <c:layout>
                <c:manualLayout>
                  <c:x val="-1.149891842259829E-3"/>
                  <c:y val="2.8530332522353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663-4A7C-9E6D-82123992CF1A}"/>
                </c:ext>
              </c:extLst>
            </c:dLbl>
            <c:dLbl>
              <c:idx val="11"/>
              <c:layout>
                <c:manualLayout>
                  <c:x val="-1.7248377633897603E-2"/>
                  <c:y val="3.8904998894117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663-4A7C-9E6D-82123992CF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'D8'!$B$16:$M$16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'D8'!$B$19:$M$19</c:f>
              <c:numCache>
                <c:formatCode>General</c:formatCode>
                <c:ptCount val="12"/>
                <c:pt idx="0">
                  <c:v>26.2</c:v>
                </c:pt>
                <c:pt idx="1">
                  <c:v>25.4</c:v>
                </c:pt>
                <c:pt idx="2" formatCode="0.0">
                  <c:v>25</c:v>
                </c:pt>
                <c:pt idx="3">
                  <c:v>25.7</c:v>
                </c:pt>
                <c:pt idx="4">
                  <c:v>25.9</c:v>
                </c:pt>
                <c:pt idx="5">
                  <c:v>25.9</c:v>
                </c:pt>
                <c:pt idx="6" formatCode="0.0">
                  <c:v>25.899742930591259</c:v>
                </c:pt>
                <c:pt idx="7" formatCode="0.0">
                  <c:v>26.47</c:v>
                </c:pt>
                <c:pt idx="8" formatCode="0.0">
                  <c:v>26.714285714285715</c:v>
                </c:pt>
                <c:pt idx="9">
                  <c:v>26.6</c:v>
                </c:pt>
                <c:pt idx="10" formatCode="0.0">
                  <c:v>26.048387096774192</c:v>
                </c:pt>
                <c:pt idx="11" formatCode="0.0">
                  <c:v>26.547945205479451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663-4A7C-9E6D-82123992CF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48932048"/>
        <c:axId val="-531417424"/>
      </c:lineChart>
      <c:catAx>
        <c:axId val="-1489320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 Year </a:t>
                </a:r>
              </a:p>
            </c:rich>
          </c:tx>
          <c:layout>
            <c:manualLayout>
              <c:xMode val="edge"/>
              <c:yMode val="edge"/>
              <c:x val="6.9542742339932115E-2"/>
              <c:y val="0.922400150473507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31417424"/>
        <c:crosses val="autoZero"/>
        <c:auto val="1"/>
        <c:lblAlgn val="ctr"/>
        <c:lblOffset val="100"/>
        <c:noMultiLvlLbl val="0"/>
      </c:catAx>
      <c:valAx>
        <c:axId val="-53141742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 Class Size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8932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29729112785874E-2"/>
          <c:y val="0.17840978798150098"/>
          <c:w val="0.8555901776769832"/>
          <c:h val="0.69761036731500969"/>
        </c:manualLayout>
      </c:layout>
      <c:lineChart>
        <c:grouping val="standard"/>
        <c:varyColors val="0"/>
        <c:ser>
          <c:idx val="0"/>
          <c:order val="0"/>
          <c:tx>
            <c:strRef>
              <c:f>'Citywide trends 2007-2016'!$B$6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8.2308992290425556E-3"/>
                  <c:y val="-3.830092102337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2007-2016'!$C$6:$M$6</c:f>
              <c:numCache>
                <c:formatCode>General</c:formatCode>
                <c:ptCount val="11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  <c:pt idx="10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54-4929-9BF8-CD60B1BB6283}"/>
            </c:ext>
          </c:extLst>
        </c:ser>
        <c:ser>
          <c:idx val="1"/>
          <c:order val="1"/>
          <c:tx>
            <c:strRef>
              <c:f>'Citywide trends 2007-2016'!$B$7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6231884057971015E-3"/>
                  <c:y val="2.9893947103405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2007-2016'!$C$7:$M$7</c:f>
              <c:numCache>
                <c:formatCode>General</c:formatCode>
                <c:ptCount val="11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  <c:pt idx="10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54-4929-9BF8-CD60B1BB6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47348368"/>
        <c:axId val="-269716448"/>
      </c:lineChart>
      <c:catAx>
        <c:axId val="-747348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School Year 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69716448"/>
        <c:crosses val="autoZero"/>
        <c:auto val="1"/>
        <c:lblAlgn val="ctr"/>
        <c:lblOffset val="100"/>
        <c:noMultiLvlLbl val="0"/>
      </c:catAx>
      <c:valAx>
        <c:axId val="-269716448"/>
        <c:scaling>
          <c:orientation val="minMax"/>
          <c:max val="28"/>
          <c:min val="24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4.8081101788977456E-4"/>
              <c:y val="0.363695913003713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74734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369527178667881"/>
          <c:y val="0.48116747305018143"/>
          <c:w val="0.13785062193312791"/>
          <c:h val="0.2078325625409559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83958540514765E-2"/>
          <c:y val="2.8526207866413217E-2"/>
          <c:w val="0.90132133371706702"/>
          <c:h val="0.81516752970186745"/>
        </c:manualLayout>
      </c:layout>
      <c:barChart>
        <c:barDir val="col"/>
        <c:grouping val="clustered"/>
        <c:varyColors val="0"/>
        <c:ser>
          <c:idx val="0"/>
          <c:order val="0"/>
          <c:tx>
            <c:v>Total Need by District</c:v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FFC-4F20-989A-6CCCB4A2941C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491-40A8-ACD0-812BD6631513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632-46AB-90DF-A00F28F817D5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3D9D-408E-9207-502210C28036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50A-45D9-B5CD-A5433D19AD9E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50A-45D9-B5CD-A5433D19AD9E}"/>
              </c:ext>
            </c:extLst>
          </c:dPt>
          <c:dLbls>
            <c:dLbl>
              <c:idx val="4"/>
              <c:layout>
                <c:manualLayout>
                  <c:x val="2.164146600313097E-3"/>
                  <c:y val="-5.47542699399879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0A-45D9-B5CD-A5433D19A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'!$D$2:$D$26</c:f>
              <c:numCache>
                <c:formatCode>General</c:formatCode>
                <c:ptCount val="25"/>
                <c:pt idx="0">
                  <c:v>3232</c:v>
                </c:pt>
                <c:pt idx="1">
                  <c:v>692</c:v>
                </c:pt>
                <c:pt idx="2">
                  <c:v>245</c:v>
                </c:pt>
                <c:pt idx="3">
                  <c:v>1028</c:v>
                </c:pt>
                <c:pt idx="4">
                  <c:v>1028</c:v>
                </c:pt>
                <c:pt idx="5">
                  <c:v>572</c:v>
                </c:pt>
                <c:pt idx="6">
                  <c:v>5692</c:v>
                </c:pt>
                <c:pt idx="7">
                  <c:v>2492</c:v>
                </c:pt>
                <c:pt idx="8">
                  <c:v>1484</c:v>
                </c:pt>
                <c:pt idx="9">
                  <c:v>3417</c:v>
                </c:pt>
                <c:pt idx="10">
                  <c:v>1563</c:v>
                </c:pt>
                <c:pt idx="11">
                  <c:v>7546</c:v>
                </c:pt>
                <c:pt idx="12">
                  <c:v>1000</c:v>
                </c:pt>
                <c:pt idx="13">
                  <c:v>10322</c:v>
                </c:pt>
                <c:pt idx="14">
                  <c:v>2436</c:v>
                </c:pt>
                <c:pt idx="15">
                  <c:v>1300</c:v>
                </c:pt>
                <c:pt idx="16">
                  <c:v>9403</c:v>
                </c:pt>
                <c:pt idx="17">
                  <c:v>5123</c:v>
                </c:pt>
                <c:pt idx="18">
                  <c:v>2504</c:v>
                </c:pt>
                <c:pt idx="19">
                  <c:v>1736</c:v>
                </c:pt>
                <c:pt idx="20">
                  <c:v>3638</c:v>
                </c:pt>
                <c:pt idx="21">
                  <c:v>5975</c:v>
                </c:pt>
                <c:pt idx="22">
                  <c:v>3348</c:v>
                </c:pt>
                <c:pt idx="23">
                  <c:v>6880</c:v>
                </c:pt>
                <c:pt idx="24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0D-4D4F-A696-2193E613C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District</a:t>
                </a:r>
              </a:p>
            </c:rich>
          </c:tx>
          <c:layout>
            <c:manualLayout>
              <c:xMode val="edge"/>
              <c:yMode val="edge"/>
              <c:x val="0.44688920114703168"/>
              <c:y val="0.945307479645213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Total</a:t>
                </a:r>
                <a:r>
                  <a:rPr lang="en-US" sz="1800" baseline="0" dirty="0"/>
                  <a:t> Need 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4.5089227593925673E-4"/>
              <c:y val="0.330294919596218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12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868911448624028E-2"/>
          <c:y val="9.7537066634500361E-2"/>
          <c:w val="0.90625014406926074"/>
          <c:h val="0.758450388508589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F5A-4BB9-951C-29B9AB10E3E6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A5-4157-8FA8-DCE1E3F13E12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8A5-4157-8FA8-DCE1E3F13E12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9D6-4990-B92F-F2C2F4217A70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6481-4A6F-A80B-F29EAC00F488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025-47FE-8C02-B6DA5578918F}"/>
              </c:ext>
            </c:extLst>
          </c:dPt>
          <c:dLbls>
            <c:dLbl>
              <c:idx val="1"/>
              <c:layout>
                <c:manualLayout>
                  <c:x val="-8.1969646704368408E-3"/>
                  <c:y val="-1.43821557452027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A5-4157-8FA8-DCE1E3F13E12}"/>
                </c:ext>
              </c:extLst>
            </c:dLbl>
            <c:dLbl>
              <c:idx val="2"/>
              <c:layout>
                <c:manualLayout>
                  <c:x val="3.5129848587586456E-3"/>
                  <c:y val="5.10640008845731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A5-4157-8FA8-DCE1E3F13E12}"/>
                </c:ext>
              </c:extLst>
            </c:dLbl>
            <c:dLbl>
              <c:idx val="12"/>
              <c:layout>
                <c:manualLayout>
                  <c:x val="-3.51298485875864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A5-4157-8FA8-DCE1E3F13E12}"/>
                </c:ext>
              </c:extLst>
            </c:dLbl>
            <c:dLbl>
              <c:idx val="23"/>
              <c:layout>
                <c:manualLayout>
                  <c:x val="8.5856233399154644E-3"/>
                  <c:y val="2.60005290186381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A5-4157-8FA8-DCE1E3F13E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'!$H$2:$H$26</c:f>
              <c:numCache>
                <c:formatCode>0.0%</c:formatCode>
                <c:ptCount val="25"/>
                <c:pt idx="0">
                  <c:v>0.97462871287128716</c:v>
                </c:pt>
                <c:pt idx="1">
                  <c:v>1</c:v>
                </c:pt>
                <c:pt idx="2">
                  <c:v>1</c:v>
                </c:pt>
                <c:pt idx="3">
                  <c:v>0.44357976653696496</c:v>
                </c:pt>
                <c:pt idx="4">
                  <c:v>0.33463035019455251</c:v>
                </c:pt>
                <c:pt idx="5">
                  <c:v>0</c:v>
                </c:pt>
                <c:pt idx="6">
                  <c:v>0.51791988756148977</c:v>
                </c:pt>
                <c:pt idx="7">
                  <c:v>0.21990369181380418</c:v>
                </c:pt>
                <c:pt idx="8">
                  <c:v>0.61455525606469008</c:v>
                </c:pt>
                <c:pt idx="9">
                  <c:v>0.75885279484928303</c:v>
                </c:pt>
                <c:pt idx="10">
                  <c:v>0.63403710812539982</c:v>
                </c:pt>
                <c:pt idx="11">
                  <c:v>0.52014312218393854</c:v>
                </c:pt>
                <c:pt idx="12">
                  <c:v>1</c:v>
                </c:pt>
                <c:pt idx="13">
                  <c:v>0.47171090873861654</c:v>
                </c:pt>
                <c:pt idx="14">
                  <c:v>0.37931034482758619</c:v>
                </c:pt>
                <c:pt idx="15">
                  <c:v>0.32</c:v>
                </c:pt>
                <c:pt idx="16">
                  <c:v>0.49994682548122937</c:v>
                </c:pt>
                <c:pt idx="17">
                  <c:v>0.40288893226625022</c:v>
                </c:pt>
                <c:pt idx="18">
                  <c:v>0.36900958466453676</c:v>
                </c:pt>
                <c:pt idx="19">
                  <c:v>0.55990783410138245</c:v>
                </c:pt>
                <c:pt idx="20">
                  <c:v>0.52776250687190762</c:v>
                </c:pt>
                <c:pt idx="21">
                  <c:v>0.74577405857740586</c:v>
                </c:pt>
                <c:pt idx="22">
                  <c:v>0.51881720430107525</c:v>
                </c:pt>
                <c:pt idx="23">
                  <c:v>0.52252906976744184</c:v>
                </c:pt>
                <c:pt idx="24">
                  <c:v>0.86250000000000004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A5-4157-8FA8-DCE1E3F13E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District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Percent</a:t>
                </a:r>
                <a:r>
                  <a:rPr lang="en-US" sz="1600" baseline="0" dirty="0"/>
                  <a:t> of Seat Need funded in the Capital Plan </a:t>
                </a:r>
                <a:endParaRPr lang="en-US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crossAx val="883732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DAA-420F-8978-952E723AB441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3AF-4A5A-9EA2-8F1894FF166F}"/>
              </c:ext>
            </c:extLst>
          </c:dPt>
          <c:dPt>
            <c:idx val="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FB9-46DC-9AD1-6A210D1B6FA2}"/>
              </c:ext>
            </c:extLst>
          </c:dPt>
          <c:dPt>
            <c:idx val="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1B1-4424-A91F-31174B74C8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'Util. by district'!$H$14:$H$24</c:f>
              <c:strCache>
                <c:ptCount val="11"/>
                <c:pt idx="0">
                  <c:v>D30</c:v>
                </c:pt>
                <c:pt idx="1">
                  <c:v>D8</c:v>
                </c:pt>
                <c:pt idx="2">
                  <c:v>D2</c:v>
                </c:pt>
                <c:pt idx="3">
                  <c:v>D12</c:v>
                </c:pt>
                <c:pt idx="4">
                  <c:v>D9</c:v>
                </c:pt>
                <c:pt idx="5">
                  <c:v>D6</c:v>
                </c:pt>
                <c:pt idx="6">
                  <c:v>D29</c:v>
                </c:pt>
                <c:pt idx="7">
                  <c:v>D3</c:v>
                </c:pt>
                <c:pt idx="8">
                  <c:v>D7</c:v>
                </c:pt>
                <c:pt idx="9">
                  <c:v>D4</c:v>
                </c:pt>
                <c:pt idx="10">
                  <c:v>D1</c:v>
                </c:pt>
              </c:strCache>
            </c:strRef>
          </c:cat>
          <c:val>
            <c:numRef>
              <c:f>'Util. by district'!$I$14:$I$24</c:f>
              <c:numCache>
                <c:formatCode>0%</c:formatCode>
                <c:ptCount val="11"/>
                <c:pt idx="0">
                  <c:v>0.9906952965235174</c:v>
                </c:pt>
                <c:pt idx="1">
                  <c:v>0.95252529755271254</c:v>
                </c:pt>
                <c:pt idx="2">
                  <c:v>0.94988110481068233</c:v>
                </c:pt>
                <c:pt idx="3">
                  <c:v>0.93637428204985218</c:v>
                </c:pt>
                <c:pt idx="4">
                  <c:v>0.93615137766958056</c:v>
                </c:pt>
                <c:pt idx="5">
                  <c:v>0.89764339220296352</c:v>
                </c:pt>
                <c:pt idx="6">
                  <c:v>0.89591527987897124</c:v>
                </c:pt>
                <c:pt idx="7">
                  <c:v>0.89040277279789648</c:v>
                </c:pt>
                <c:pt idx="8">
                  <c:v>0.8842708470557239</c:v>
                </c:pt>
                <c:pt idx="9">
                  <c:v>0.86607805924581238</c:v>
                </c:pt>
                <c:pt idx="10">
                  <c:v>0.80426456888520859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B9-46DC-9AD1-6A210D1B6FA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82418232"/>
        <c:axId val="1082419872"/>
      </c:barChart>
      <c:catAx>
        <c:axId val="1082418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2419872"/>
        <c:crosses val="autoZero"/>
        <c:auto val="1"/>
        <c:lblAlgn val="ctr"/>
        <c:lblOffset val="100"/>
        <c:noMultiLvlLbl val="0"/>
      </c:catAx>
      <c:valAx>
        <c:axId val="10824198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082418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497883259085552E-3"/>
          <c:y val="2.9931972789115645E-2"/>
          <c:w val="0.97543488561000391"/>
          <c:h val="0.817269698430553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'D8'!$C$2:$C$13</c:f>
              <c:strCache>
                <c:ptCount val="12"/>
                <c:pt idx="0">
                  <c:v>ICAHN CHARTER SCHOOL 7</c:v>
                </c:pt>
                <c:pt idx="1">
                  <c:v>BOYS PREP CHARTER SCHL OF THE BX</c:v>
                </c:pt>
                <c:pt idx="2">
                  <c:v>P.S. 93 </c:v>
                </c:pt>
                <c:pt idx="3">
                  <c:v>I.S. 562</c:v>
                </c:pt>
                <c:pt idx="4">
                  <c:v>SUCCESS ACADEMY CHARTER SCHOOL-X3</c:v>
                </c:pt>
                <c:pt idx="5">
                  <c:v>P.S. 69</c:v>
                </c:pt>
                <c:pt idx="6">
                  <c:v>P.S. 119</c:v>
                </c:pt>
                <c:pt idx="7">
                  <c:v>P.S. 14</c:v>
                </c:pt>
                <c:pt idx="8">
                  <c:v>P.S. 71</c:v>
                </c:pt>
                <c:pt idx="9">
                  <c:v>SUCCESS ACADEMY </c:v>
                </c:pt>
                <c:pt idx="10">
                  <c:v>P.S. 138</c:v>
                </c:pt>
                <c:pt idx="11">
                  <c:v>P.S. 152</c:v>
                </c:pt>
              </c:strCache>
            </c:strRef>
          </c:cat>
          <c:val>
            <c:numRef>
              <c:f>'D8'!$I$2:$I$13</c:f>
              <c:numCache>
                <c:formatCode>0%</c:formatCode>
                <c:ptCount val="12"/>
                <c:pt idx="0">
                  <c:v>4.6900000000000004</c:v>
                </c:pt>
                <c:pt idx="1">
                  <c:v>3.66</c:v>
                </c:pt>
                <c:pt idx="2">
                  <c:v>3.0300000000000002</c:v>
                </c:pt>
                <c:pt idx="3">
                  <c:v>1.74</c:v>
                </c:pt>
                <c:pt idx="4">
                  <c:v>1.6300000000000001</c:v>
                </c:pt>
                <c:pt idx="5">
                  <c:v>1.56</c:v>
                </c:pt>
                <c:pt idx="6">
                  <c:v>1.51</c:v>
                </c:pt>
                <c:pt idx="7">
                  <c:v>1.49</c:v>
                </c:pt>
                <c:pt idx="8">
                  <c:v>1.35</c:v>
                </c:pt>
                <c:pt idx="9">
                  <c:v>1.35</c:v>
                </c:pt>
                <c:pt idx="10">
                  <c:v>1.34</c:v>
                </c:pt>
                <c:pt idx="11">
                  <c:v>1.33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16-4FCE-97CE-E7EB5C0B461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8031136"/>
        <c:axId val="518037368"/>
      </c:barChart>
      <c:catAx>
        <c:axId val="51803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3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037368"/>
        <c:crosses val="autoZero"/>
        <c:auto val="1"/>
        <c:lblAlgn val="ctr"/>
        <c:lblOffset val="100"/>
        <c:noMultiLvlLbl val="0"/>
      </c:catAx>
      <c:valAx>
        <c:axId val="51803736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18031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'D8'!$C$14:$C$26</c:f>
              <c:strCache>
                <c:ptCount val="13"/>
                <c:pt idx="0">
                  <c:v>I.S. 337</c:v>
                </c:pt>
                <c:pt idx="1">
                  <c:v>P.S. 107</c:v>
                </c:pt>
                <c:pt idx="2">
                  <c:v>X352 SPED</c:v>
                </c:pt>
                <c:pt idx="3">
                  <c:v>GIRLS PREP CHARTER SCHOOL</c:v>
                </c:pt>
                <c:pt idx="4">
                  <c:v>P.S. 69</c:v>
                </c:pt>
                <c:pt idx="5">
                  <c:v>P.S. 130</c:v>
                </c:pt>
                <c:pt idx="6">
                  <c:v>P.S. 72</c:v>
                </c:pt>
                <c:pt idx="7">
                  <c:v>P.S. 182</c:v>
                </c:pt>
                <c:pt idx="8">
                  <c:v>P.S. 75</c:v>
                </c:pt>
                <c:pt idx="9">
                  <c:v>P.S. 36</c:v>
                </c:pt>
                <c:pt idx="10">
                  <c:v>P.S. 69</c:v>
                </c:pt>
                <c:pt idx="11">
                  <c:v>SOUNDVIEW ACAD. CULTURE / SCHOLARSHIP</c:v>
                </c:pt>
                <c:pt idx="12">
                  <c:v>P.S. 304</c:v>
                </c:pt>
              </c:strCache>
            </c:strRef>
          </c:cat>
          <c:val>
            <c:numRef>
              <c:f>'D8'!$I$14:$I$26</c:f>
              <c:numCache>
                <c:formatCode>0%</c:formatCode>
                <c:ptCount val="13"/>
                <c:pt idx="0">
                  <c:v>1.29</c:v>
                </c:pt>
                <c:pt idx="1">
                  <c:v>1.25</c:v>
                </c:pt>
                <c:pt idx="2">
                  <c:v>1.19</c:v>
                </c:pt>
                <c:pt idx="3">
                  <c:v>1.1599999999999999</c:v>
                </c:pt>
                <c:pt idx="4">
                  <c:v>1.1500000000000001</c:v>
                </c:pt>
                <c:pt idx="5">
                  <c:v>1.1300000000000001</c:v>
                </c:pt>
                <c:pt idx="6">
                  <c:v>1.08</c:v>
                </c:pt>
                <c:pt idx="7">
                  <c:v>1.07</c:v>
                </c:pt>
                <c:pt idx="8">
                  <c:v>1.03</c:v>
                </c:pt>
                <c:pt idx="9">
                  <c:v>1.02</c:v>
                </c:pt>
                <c:pt idx="10">
                  <c:v>1.02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A8-49CE-BA69-29AEA0F8D2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28309928"/>
        <c:axId val="528311568"/>
      </c:barChart>
      <c:catAx>
        <c:axId val="528309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311568"/>
        <c:crosses val="autoZero"/>
        <c:auto val="1"/>
        <c:lblAlgn val="ctr"/>
        <c:lblOffset val="100"/>
        <c:noMultiLvlLbl val="0"/>
      </c:catAx>
      <c:valAx>
        <c:axId val="52831156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28309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0.48312</cdr:x>
      <cdr:y>0.06829</cdr:y>
    </cdr:from>
    <cdr:to>
      <cdr:x>0.68565</cdr:x>
      <cdr:y>0.40162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0935F4C-DE1E-4E3F-9E20-31F17E775DEF}"/>
            </a:ext>
          </a:extLst>
        </cdr:cNvPr>
        <cdr:cNvSpPr txBox="1"/>
      </cdr:nvSpPr>
      <cdr:spPr>
        <a:xfrm xmlns:a="http://schemas.openxmlformats.org/drawingml/2006/main">
          <a:off x="2181225" y="187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0.51477</cdr:x>
      <cdr:y>0.11765</cdr:y>
    </cdr:from>
    <cdr:to>
      <cdr:x>0.7173</cdr:x>
      <cdr:y>0.39537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C93FBBA-057B-4201-A551-B7341FE7B9E9}"/>
            </a:ext>
          </a:extLst>
        </cdr:cNvPr>
        <cdr:cNvSpPr txBox="1"/>
      </cdr:nvSpPr>
      <cdr:spPr>
        <a:xfrm xmlns:a="http://schemas.openxmlformats.org/drawingml/2006/main">
          <a:off x="2324100" y="3873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0.29325</cdr:x>
      <cdr:y>0.02204</cdr:y>
    </cdr:from>
    <cdr:to>
      <cdr:x>0.74262</cdr:x>
      <cdr:y>0.21212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370579A-83CD-41D0-9EC4-8EC352C7B362}"/>
            </a:ext>
          </a:extLst>
        </cdr:cNvPr>
        <cdr:cNvSpPr txBox="1"/>
      </cdr:nvSpPr>
      <cdr:spPr>
        <a:xfrm xmlns:a="http://schemas.openxmlformats.org/drawingml/2006/main">
          <a:off x="1323975" y="76199"/>
          <a:ext cx="2028825" cy="657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0.35443</cdr:x>
      <cdr:y>0.03581</cdr:y>
    </cdr:from>
    <cdr:to>
      <cdr:x>0.77426</cdr:x>
      <cdr:y>0.24793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A06BE128-C966-41D7-BC95-CBFD7C36277D}"/>
            </a:ext>
          </a:extLst>
        </cdr:cNvPr>
        <cdr:cNvSpPr txBox="1"/>
      </cdr:nvSpPr>
      <cdr:spPr>
        <a:xfrm xmlns:a="http://schemas.openxmlformats.org/drawingml/2006/main">
          <a:off x="1600199" y="123824"/>
          <a:ext cx="1895475" cy="733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0.30043</cdr:x>
      <cdr:y>0.01992</cdr:y>
    </cdr:from>
    <cdr:to>
      <cdr:x>0.81098</cdr:x>
      <cdr:y>0.17743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1A62104B-785E-4AB0-9377-7192354B40A6}"/>
            </a:ext>
          </a:extLst>
        </cdr:cNvPr>
        <cdr:cNvSpPr txBox="1"/>
      </cdr:nvSpPr>
      <cdr:spPr>
        <a:xfrm xmlns:a="http://schemas.openxmlformats.org/drawingml/2006/main">
          <a:off x="3159227" y="95157"/>
          <a:ext cx="5368740" cy="7523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Citywide HS class size average</a:t>
          </a:r>
        </a:p>
        <a:p xmlns:a="http://schemas.openxmlformats.org/drawingml/2006/main">
          <a:pPr algn="ctr"/>
          <a:r>
            <a:rPr lang="en-US" sz="1400" b="1" dirty="0"/>
            <a:t>Compared</a:t>
          </a:r>
          <a:r>
            <a:rPr lang="en-US" sz="1400" b="1" baseline="0" dirty="0"/>
            <a:t> to C4E goals</a:t>
          </a:r>
        </a:p>
        <a:p xmlns:a="http://schemas.openxmlformats.org/drawingml/2006/main">
          <a:pPr algn="ctr"/>
          <a:r>
            <a:rPr lang="en-US" sz="1400" b="1" baseline="0" dirty="0"/>
            <a:t>Up 1.5% since 2007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83D6D-E2CD-4E0E-8410-88A1DFBC1E0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77971-C31D-4CE5-B12D-9DDAD483E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82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19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F8E35-044D-4F3F-B627-C1E078918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D6124C-AC4D-422C-A4DD-17A330D843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B18A3-EF2C-48BF-A70B-0FE540D30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D285-93EC-4461-AA29-0506A99011F1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0FE3D-9892-4F26-B669-20D7CB681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FE5F1-D6A8-4EE0-969B-04D0184A1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08828-421B-4D15-AEE8-3A1FCDDF3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06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BE13B-4355-401C-AA35-7A3003916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570A2F-45A3-4659-8D6F-19D408116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F8880-5A87-46A7-8887-2807EA41C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D285-93EC-4461-AA29-0506A99011F1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65E42-352B-40DC-BA54-91BBA7CA1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EDC5E-D882-4C50-B899-BDE997964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08828-421B-4D15-AEE8-3A1FCDDF3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756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0C1BA4-1690-4B1D-9427-C5C4889335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81C0E5-8098-434F-A244-8F936FF986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16717-E8F1-4FB9-B05A-C4CB472CA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D285-93EC-4461-AA29-0506A99011F1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8D8D4-3A95-400E-9A5D-BF6BA80DB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CFD87-84AB-48B3-8A57-1F0368EA6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08828-421B-4D15-AEE8-3A1FCDDF3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2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8B1DD-C33D-4C71-8369-BA8EE00FB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FBE29-015F-436C-88E1-1DC87E151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B8E6E-195E-463E-BBAF-0EE3CC9C1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D285-93EC-4461-AA29-0506A99011F1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54C80-B239-4C06-B458-72EEED943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42642-5B63-4896-A981-722378FAE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08828-421B-4D15-AEE8-3A1FCDDF3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9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AE093-C81E-49B8-9FD7-EF578957F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962C9C-C809-4DB9-9494-D2C280D26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E72D2-1EF0-4BD4-A3D8-C4E6F5E6D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D285-93EC-4461-AA29-0506A99011F1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B9278-5C7D-4E0D-B2A9-9CE64CBBC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27325-66A9-4E71-AC13-301BD92A2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08828-421B-4D15-AEE8-3A1FCDDF3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0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4991B-FB77-4F77-98BD-05BA687C3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ED4AD-342F-45DA-85B4-D9EE7A2062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6F30B0-BB15-42FB-9A63-2AE3C7B60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499A0C-2BA1-4D2D-8F65-CBA5A4573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D285-93EC-4461-AA29-0506A99011F1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7BDB8-44E4-428A-844B-95427CFD2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1B1EC3-9C32-48B9-B41D-125076487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08828-421B-4D15-AEE8-3A1FCDDF3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41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45D39-BB3B-4791-9C79-6C3081817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8BCD3-E74F-485E-AFA2-46E678843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AC00D-7F05-4E60-953D-F801D651ED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2329F3-24EA-4C38-951F-ED4FB7015F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F81355-8D5C-452F-A4D4-411DA1827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BE0FBD-6BB6-48F8-88C4-FDF6C6299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D285-93EC-4461-AA29-0506A99011F1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6EDD37-C056-4AC4-8329-91EBF641F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44943E-1B9F-4E63-A701-5FC12B5D8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08828-421B-4D15-AEE8-3A1FCDDF3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F68AF-E18A-4337-961E-CDB0E24D2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594575-FA6E-44CF-9541-E896DA0F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D285-93EC-4461-AA29-0506A99011F1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616F63-7BC2-4F05-B09B-A3B721D84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142474-BB8E-49BC-A142-D0E322CA9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08828-421B-4D15-AEE8-3A1FCDDF3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9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96FE6A-FB8B-4616-B334-BC50F4AE3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D285-93EC-4461-AA29-0506A99011F1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F3AF19-FA39-48BA-8025-9F823D8D3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69CF69-A760-48CA-A00E-D53B82293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08828-421B-4D15-AEE8-3A1FCDDF3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7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6A52B-CEED-4551-9819-BDDAAFFDE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31DC8-7E84-4CE4-8EC8-671CBE463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FE34A7-8237-4C71-99EA-4A9BAE892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EFF166-A19B-4C70-B719-68CCDC6A6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D285-93EC-4461-AA29-0506A99011F1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87EE6E-6425-4351-85C8-4DBA30D07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02F082-44A5-47D5-865E-5D94A07AF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08828-421B-4D15-AEE8-3A1FCDDF3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77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D5F38-1396-4CCA-8DEC-E123E45D4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2A3ABE-8CF7-4D81-862A-3D65BA8CE3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BFD56-152A-45DD-8B4D-C0B896759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41283C-FF51-451F-B222-F55379062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D285-93EC-4461-AA29-0506A99011F1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F71411-0056-43D2-B32C-2D11EBCD8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E3361-F632-445F-B866-0DEB4BA3D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08828-421B-4D15-AEE8-3A1FCDDF3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7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10EAE1-8D87-4626-9941-6142B62D6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960894-E778-46D7-89FB-55F6C5700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4547C-CE1A-4B48-8AF8-0AE341D3D5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2D285-93EC-4461-AA29-0506A99011F1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16651-0FBD-4724-9598-72B651355A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EE404-8760-467D-93F7-D2346DC1F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08828-421B-4D15-AEE8-3A1FCDDF3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7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lasssizematter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council.nyc.gov/press/2017/02/16/1370/" TargetMode="Externa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sssizematters.org/sign-up-for-our-newsletter/" TargetMode="External"/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classsizematters.org" TargetMode="External"/><Relationship Id="rId4" Type="http://schemas.openxmlformats.org/officeDocument/2006/relationships/hyperlink" Target="https://www.eventbrite.com/e/parent-action-conference-2018-an-action-agenda-for-public-schools-tickets-4126095362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986" y="0"/>
            <a:ext cx="9829800" cy="659295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 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3600" i="1" dirty="0"/>
              <a:t>School Overcrowding &amp; Class Size Citywide </a:t>
            </a:r>
            <a:br>
              <a:rPr lang="en-US" sz="3600" i="1" dirty="0"/>
            </a:br>
            <a:r>
              <a:rPr lang="en-US" sz="3600" i="1" dirty="0"/>
              <a:t>and in District 8 schools</a:t>
            </a:r>
            <a:br>
              <a:rPr lang="en-US" sz="3600" dirty="0"/>
            </a:br>
            <a:br>
              <a:rPr lang="en-US" sz="3600" dirty="0"/>
            </a:br>
            <a:br>
              <a:rPr lang="en-US" sz="4400" dirty="0"/>
            </a:br>
            <a:br>
              <a:rPr lang="en-US" dirty="0"/>
            </a:br>
            <a:r>
              <a:rPr lang="en-US" sz="3600" dirty="0"/>
              <a:t>Presentation to CEC 8</a:t>
            </a:r>
            <a:br>
              <a:rPr lang="en-US" dirty="0"/>
            </a:br>
            <a:br>
              <a:rPr lang="en-US" dirty="0"/>
            </a:br>
            <a:r>
              <a:rPr lang="en-US" sz="2200" dirty="0"/>
              <a:t>Leonie </a:t>
            </a:r>
            <a:r>
              <a:rPr lang="en-US" sz="2200" dirty="0" err="1"/>
              <a:t>Haimson</a:t>
            </a:r>
            <a:r>
              <a:rPr lang="en-US" sz="2200" dirty="0"/>
              <a:t> and Sebastian Spitz</a:t>
            </a:r>
            <a:br>
              <a:rPr lang="en-US" sz="2200" dirty="0"/>
            </a:br>
            <a:r>
              <a:rPr lang="en-US" sz="2200" dirty="0"/>
              <a:t>Class Size Matters</a:t>
            </a:r>
            <a:br>
              <a:rPr lang="en-US" sz="2200" dirty="0"/>
            </a:br>
            <a:r>
              <a:rPr lang="en-US" sz="2200" dirty="0"/>
              <a:t>January 2018</a:t>
            </a:r>
            <a:br>
              <a:rPr lang="en-US" sz="2200" dirty="0"/>
            </a:br>
            <a:r>
              <a:rPr lang="en-US" sz="2200" dirty="0">
                <a:hlinkClick r:id="rId3"/>
              </a:rPr>
              <a:t>info@classsizematters.org</a:t>
            </a:r>
            <a:r>
              <a:rPr lang="en-US" sz="22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4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>
            <a:extLst>
              <a:ext uri="{FF2B5EF4-FFF2-40B4-BE49-F238E27FC236}">
                <a16:creationId xmlns:a16="http://schemas.microsoft.com/office/drawing/2014/main" id="{9EA349C6-6EC2-4674-A1C0-27641EA5F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1082675"/>
            <a:ext cx="11207750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2">
            <a:extLst>
              <a:ext uri="{FF2B5EF4-FFF2-40B4-BE49-F238E27FC236}">
                <a16:creationId xmlns:a16="http://schemas.microsoft.com/office/drawing/2014/main" id="{B89F786C-F557-4652-9A3F-7EE8EFB8A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14338"/>
            <a:ext cx="10841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Enrollment grew faster than new seats in NYC elementary schools</a:t>
            </a:r>
          </a:p>
        </p:txBody>
      </p:sp>
    </p:spTree>
    <p:extLst>
      <p:ext uri="{BB962C8B-B14F-4D97-AF65-F5344CB8AC3E}">
        <p14:creationId xmlns:p14="http://schemas.microsoft.com/office/powerpoint/2010/main" val="643046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380D58-9F9D-49DA-9CFB-015FB0D5214A}"/>
              </a:ext>
            </a:extLst>
          </p:cNvPr>
          <p:cNvSpPr txBox="1"/>
          <p:nvPr/>
        </p:nvSpPr>
        <p:spPr>
          <a:xfrm>
            <a:off x="1497938" y="544845"/>
            <a:ext cx="97334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 District 8, elementary enrollment increased by 882, while capacity decreased by 439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EE29FC-10FA-4E94-B23D-A193430D30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7316" y="1498952"/>
            <a:ext cx="9117367" cy="519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497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extLst>
              <a:ext uri="{FF2B5EF4-FFF2-40B4-BE49-F238E27FC236}">
                <a16:creationId xmlns:a16="http://schemas.microsoft.com/office/drawing/2014/main" id="{F51A708C-A3AC-4152-9B1A-964424C67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439863"/>
            <a:ext cx="10388600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3">
            <a:extLst>
              <a:ext uri="{FF2B5EF4-FFF2-40B4-BE49-F238E27FC236}">
                <a16:creationId xmlns:a16="http://schemas.microsoft.com/office/drawing/2014/main" id="{498D19F9-1758-4B4B-94FD-A7586D1AD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443163" y="471488"/>
            <a:ext cx="169783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While 45,000 net seats were gained citywide, nearly all were </a:t>
            </a:r>
          </a:p>
          <a:p>
            <a:pPr algn="ctr" eaLnBrk="1" hangingPunct="1"/>
            <a:r>
              <a:rPr lang="en-US" altLang="en-US" sz="2800" dirty="0"/>
              <a:t>filled by the increased number of charter school students </a:t>
            </a:r>
          </a:p>
        </p:txBody>
      </p:sp>
    </p:spTree>
    <p:extLst>
      <p:ext uri="{BB962C8B-B14F-4D97-AF65-F5344CB8AC3E}">
        <p14:creationId xmlns:p14="http://schemas.microsoft.com/office/powerpoint/2010/main" val="4273405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November 2017 DOE five-year capital plan still very underfunded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64" y="1524000"/>
            <a:ext cx="10346635" cy="492980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Funds fewer than 45,000 seats citywide – about half (54%) necessary to alleviate current overcrowding and accommodate enrollment growth, according to DOE estimates.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Only 37% of seats compared to DOE’s </a:t>
            </a:r>
            <a:r>
              <a:rPr lang="en-US">
                <a:latin typeface="+mj-lt"/>
              </a:rPr>
              <a:t>analysis of need have </a:t>
            </a:r>
            <a:r>
              <a:rPr lang="en-US" dirty="0">
                <a:latin typeface="+mj-lt"/>
              </a:rPr>
              <a:t>sites and are in process of scope and design.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There is a huge variation across districts in the number and percent of seats funded compared to DOE’s estimate of need.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Bronx is the most underfunded borough according to the percent of unmet need for seats; Queens in terms of total number of unfunded seats. </a:t>
            </a:r>
          </a:p>
          <a:p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0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162C1-8690-4585-9EC4-A376B1E5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757" y="525227"/>
            <a:ext cx="7824486" cy="13255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DOE Identified need for 83,056 K-8 seats citywide </a:t>
            </a:r>
            <a:br>
              <a:rPr lang="en-US" sz="2800" b="1" dirty="0"/>
            </a:br>
            <a:r>
              <a:rPr lang="en-US" sz="2800" b="1" dirty="0"/>
              <a:t>1,028 seats in D8</a:t>
            </a:r>
            <a:br>
              <a:rPr lang="en-US" sz="2800" b="1" dirty="0"/>
            </a:br>
            <a:r>
              <a:rPr lang="en-US" sz="1600" b="1" dirty="0"/>
              <a:t>Nov. 2017 capital plan</a:t>
            </a:r>
            <a:br>
              <a:rPr lang="en-US" sz="1600" b="1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A8F33C6-FE75-45BE-B852-247A67DE2A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2507759"/>
              </p:ext>
            </p:extLst>
          </p:nvPr>
        </p:nvGraphicFramePr>
        <p:xfrm>
          <a:off x="231495" y="1850789"/>
          <a:ext cx="11736728" cy="4870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032659-14B2-4505-9133-E8CA70F9DF0D}"/>
              </a:ext>
            </a:extLst>
          </p:cNvPr>
          <p:cNvSpPr txBox="1"/>
          <p:nvPr/>
        </p:nvSpPr>
        <p:spPr>
          <a:xfrm>
            <a:off x="2504661" y="1594903"/>
            <a:ext cx="982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below have NO need for new seats according to DOE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13952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CEFECD6-19BF-434A-A4C8-3CCDFFF156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3178134"/>
              </p:ext>
            </p:extLst>
          </p:nvPr>
        </p:nvGraphicFramePr>
        <p:xfrm>
          <a:off x="347242" y="1750741"/>
          <a:ext cx="10845478" cy="4809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2C308C39-E1B4-4A98-AAAB-21E567CA04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44644"/>
            <a:ext cx="10515600" cy="13665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54% K-8 seats funded citywide compared to DOE estimate of need</a:t>
            </a:r>
          </a:p>
          <a:p>
            <a:pPr algn="ctr"/>
            <a:r>
              <a:rPr lang="en-US" sz="2800" b="1" i="1" dirty="0"/>
              <a:t>33.5% in D8</a:t>
            </a:r>
          </a:p>
          <a:p>
            <a:pPr algn="ctr"/>
            <a:br>
              <a:rPr lang="en-US" sz="1800" dirty="0"/>
            </a:br>
            <a:r>
              <a:rPr lang="en-US" sz="1800" dirty="0"/>
              <a:t>Data: Nov. 2017 capital plan</a:t>
            </a:r>
          </a:p>
        </p:txBody>
      </p:sp>
    </p:spTree>
    <p:extLst>
      <p:ext uri="{BB962C8B-B14F-4D97-AF65-F5344CB8AC3E}">
        <p14:creationId xmlns:p14="http://schemas.microsoft.com/office/powerpoint/2010/main" val="2245433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District 8 Overcrowding </a:t>
            </a:r>
            <a:br>
              <a:rPr lang="en-US" dirty="0"/>
            </a:br>
            <a:r>
              <a:rPr lang="en-US" sz="2400" dirty="0"/>
              <a:t>(includes Charters in district buildings)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We think the need in District 8 is greater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31% (25) of K-8 schools in District 8 are overcrowded (at or above 100% target utilization)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57% or 12,081</a:t>
            </a:r>
            <a:r>
              <a:rPr lang="en-US" i="1" dirty="0"/>
              <a:t> </a:t>
            </a:r>
            <a:r>
              <a:rPr lang="en-US" dirty="0"/>
              <a:t>K-8 D8 students are in overcrowded schools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87 cluster rooms are missing from District 8 schools according to DOE’s utilization formula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i="1" dirty="0"/>
              <a:t>Data source: 2016-2017 Blue Book. 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8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" y="467405"/>
            <a:ext cx="120015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i="1" dirty="0"/>
              <a:t>11 Districts between 99% - 80% Utilization, including D8 at 95% </a:t>
            </a:r>
            <a:br>
              <a:rPr lang="en-US" dirty="0"/>
            </a:br>
            <a:r>
              <a:rPr lang="en-US" sz="2700" dirty="0"/>
              <a:t>Data Source: 2016-2017 Blue Book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22223BF-B458-415A-B284-94A4709FB4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9597954"/>
              </p:ext>
            </p:extLst>
          </p:nvPr>
        </p:nvGraphicFramePr>
        <p:xfrm>
          <a:off x="679938" y="1792969"/>
          <a:ext cx="10972800" cy="4701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4550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314" y="6350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25 Schools in District 8 at or over 100% -</a:t>
            </a:r>
            <a:br>
              <a:rPr lang="en-US" dirty="0"/>
            </a:br>
            <a:r>
              <a:rPr lang="en-US" sz="2400" dirty="0"/>
              <a:t>(Co-located Charters included)</a:t>
            </a:r>
            <a:br>
              <a:rPr lang="en-US" dirty="0"/>
            </a:br>
            <a:r>
              <a:rPr lang="en-US" sz="1800" dirty="0"/>
              <a:t>Data Source: 2016-2017 Blue Book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1200" y="365125"/>
            <a:ext cx="107587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9E452B5-0E7C-4263-B4E1-6AEFB5F0B2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754179"/>
              </p:ext>
            </p:extLst>
          </p:nvPr>
        </p:nvGraphicFramePr>
        <p:xfrm>
          <a:off x="144379" y="1960630"/>
          <a:ext cx="11935326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067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14AC8-78E8-43B8-AF26-AE940E95B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Overutilized D8 Schools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F5B4449-1774-4B62-BFCC-A6A598999E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434547"/>
              </p:ext>
            </p:extLst>
          </p:nvPr>
        </p:nvGraphicFramePr>
        <p:xfrm>
          <a:off x="320842" y="1825624"/>
          <a:ext cx="11550316" cy="4863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8414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007" y="370032"/>
            <a:ext cx="11205883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This fall, District 8, average K-3 class sizes decreased by .3, now .1 students below citywide average but 4.0 students above Contracts for Excellence goals set in 2007.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8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9703187"/>
              </p:ext>
            </p:extLst>
          </p:nvPr>
        </p:nvGraphicFramePr>
        <p:xfrm>
          <a:off x="621008" y="1805940"/>
          <a:ext cx="11205882" cy="4923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87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A816-6805-4966-B7EC-0E3DA04CD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the housing starts &amp; CEQR formula used to project enrollment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6EA62-B187-4E01-83A9-8388FEFC0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615736"/>
            <a:ext cx="11155680" cy="4877139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9600" dirty="0"/>
              <a:t>CEQR (</a:t>
            </a:r>
            <a:r>
              <a:rPr lang="en-US" sz="9600" i="1" dirty="0"/>
              <a:t>City Environmental Quality Review)</a:t>
            </a:r>
            <a:r>
              <a:rPr lang="en-US" sz="9600" dirty="0"/>
              <a:t> formula based on census data 20 years old &amp; hasn’t been updated since UPK implemented &amp; </a:t>
            </a:r>
            <a:r>
              <a:rPr lang="en-US" sz="9600" dirty="0" err="1"/>
              <a:t>preK</a:t>
            </a:r>
            <a:r>
              <a:rPr lang="en-US" sz="9600" dirty="0"/>
              <a:t> expanded in DOE schools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In 20 of 32 school districts, NO difference between housing start data for 5 </a:t>
            </a:r>
            <a:r>
              <a:rPr lang="en-US" sz="9600" dirty="0" err="1"/>
              <a:t>yr</a:t>
            </a:r>
            <a:r>
              <a:rPr lang="en-US" sz="9600" dirty="0"/>
              <a:t> and 10 </a:t>
            </a:r>
            <a:r>
              <a:rPr lang="en-US" sz="9600" dirty="0" err="1"/>
              <a:t>yr</a:t>
            </a:r>
            <a:r>
              <a:rPr lang="en-US" sz="9600" dirty="0"/>
              <a:t> projections; predicts fewer than 2,000 new units to be built citywide 2019-2024, and not one in Brooklyn.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Five-year housing start data estimates 1,522 new housing units built in D8 between 2015-2019, but 0 in the following five years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 marL="0" indent="0">
              <a:buNone/>
            </a:pPr>
            <a:r>
              <a:rPr lang="en-US" sz="7200" i="1" dirty="0"/>
              <a:t>Data source: NYC SCA, Projected new Housing starts used in 2016-2024 Enrollment projections, 2016-2029 capital plan, March 2017</a:t>
            </a:r>
          </a:p>
        </p:txBody>
      </p:sp>
    </p:spTree>
    <p:extLst>
      <p:ext uri="{BB962C8B-B14F-4D97-AF65-F5344CB8AC3E}">
        <p14:creationId xmlns:p14="http://schemas.microsoft.com/office/powerpoint/2010/main" val="2174018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with school planning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116"/>
            <a:ext cx="10515600" cy="48886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Thresholds in city planning process </a:t>
            </a:r>
            <a:r>
              <a:rPr lang="en-US"/>
              <a:t>very high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 new residential project has to be projected to increase school overcrowding by at least 5% to even consider need for new school --even where schools are already overcrowded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Planning </a:t>
            </a:r>
            <a:r>
              <a:rPr lang="en-US" dirty="0"/>
              <a:t>process does not take into account cumulative residential development – only considers each proposed project separately.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951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pPr algn="ctr"/>
            <a:r>
              <a:rPr lang="en-US"/>
              <a:t>More reasons not to trust DOE’s </a:t>
            </a:r>
            <a:r>
              <a:rPr lang="en-US" dirty="0"/>
              <a:t>need estimates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4785485"/>
          </a:xfrm>
        </p:spPr>
        <p:txBody>
          <a:bodyPr>
            <a:normAutofit/>
          </a:bodyPr>
          <a:lstStyle/>
          <a:p>
            <a:r>
              <a:rPr lang="en-US"/>
              <a:t>The DOE estimates also rely upon unreliable enrollment </a:t>
            </a:r>
            <a:r>
              <a:rPr lang="en-US" dirty="0"/>
              <a:t>projections </a:t>
            </a:r>
            <a:r>
              <a:rPr lang="en-US"/>
              <a:t>from consulting </a:t>
            </a:r>
            <a:r>
              <a:rPr lang="en-US" dirty="0"/>
              <a:t>companies</a:t>
            </a:r>
          </a:p>
          <a:p>
            <a:endParaRPr lang="en-US" dirty="0"/>
          </a:p>
          <a:p>
            <a:r>
              <a:rPr lang="en-US"/>
              <a:t>The methodology </a:t>
            </a:r>
            <a:r>
              <a:rPr lang="en-US" dirty="0"/>
              <a:t>DOE uses to incorporate all these unreliable components is non-transparent</a:t>
            </a:r>
          </a:p>
          <a:p>
            <a:endParaRPr lang="en-US" dirty="0"/>
          </a:p>
          <a:p>
            <a:r>
              <a:rPr lang="en-US" dirty="0"/>
              <a:t>DOE says they “overlay” projections from housing starts over consultant enrollment projections but unclear what this means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 i="1"/>
              <a:t>Result: we can’t replicate their projections using their own figures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338782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Other problems with DOE seat needs assessments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2"/>
            <a:ext cx="10293626" cy="4891502"/>
          </a:xfrm>
        </p:spPr>
        <p:txBody>
          <a:bodyPr>
            <a:normAutofit fontScale="92500"/>
          </a:bodyPr>
          <a:lstStyle/>
          <a:p>
            <a:r>
              <a:rPr lang="en-US" dirty="0"/>
              <a:t>They don’t account for rapidly expanding charter school population though most of these students attend schools in public school buildings </a:t>
            </a:r>
          </a:p>
          <a:p>
            <a:endParaRPr lang="en-US" dirty="0"/>
          </a:p>
          <a:p>
            <a:r>
              <a:rPr lang="en-US" dirty="0"/>
              <a:t>Claim to be neighborhood-based but define neighborhoods with extremely large areas</a:t>
            </a:r>
          </a:p>
          <a:p>
            <a:endParaRPr lang="en-US" dirty="0"/>
          </a:p>
          <a:p>
            <a:r>
              <a:rPr lang="en-US" dirty="0"/>
              <a:t>Don’t differentiate between the need for elementary and middle school seats</a:t>
            </a:r>
          </a:p>
          <a:p>
            <a:endParaRPr lang="en-US" dirty="0"/>
          </a:p>
          <a:p>
            <a:r>
              <a:rPr lang="en-US" dirty="0"/>
              <a:t>Are infrequently updated; for example, Feb. 2017 capital plan included DOE needs assessment from Jan. 2016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562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need a new planning process for schools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1690688"/>
            <a:ext cx="99408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Given rapid pace of development throughout the city,  school overcrowding will become even worse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need reforms so that schools are built along with new housing and not lagging years later &amp; based on realistic 10-yr not 5yr projections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In most large states and districts, developers have to pay an “impact fee” to help fund new infrastructure including schools, </a:t>
            </a:r>
            <a:r>
              <a:rPr lang="en-US" sz="2800" b="1" i="1" dirty="0"/>
              <a:t>but not in NYC </a:t>
            </a:r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2197970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DOE Capacity formula underestimates overcrowding by assuming overly large class sizes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DDFF4D4-B422-47A0-9F1D-B8DADC85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Relies on school capacity formula that assumes class sizes larger than current averages grades 4-12 (28 students in 4-8</a:t>
            </a:r>
            <a:r>
              <a:rPr lang="en-US" baseline="30000" dirty="0"/>
              <a:t>th</a:t>
            </a:r>
            <a:r>
              <a:rPr lang="en-US" dirty="0"/>
              <a:t> grades; 30 in HS) </a:t>
            </a:r>
          </a:p>
          <a:p>
            <a:endParaRPr lang="en-US" dirty="0"/>
          </a:p>
          <a:p>
            <a:r>
              <a:rPr lang="en-US" dirty="0"/>
              <a:t>Thus the formula would tend to force class sizes even higher </a:t>
            </a:r>
          </a:p>
          <a:p>
            <a:endParaRPr lang="en-US" dirty="0"/>
          </a:p>
          <a:p>
            <a:r>
              <a:rPr lang="en-US" dirty="0"/>
              <a:t>DOE Blue Book working group urged school capacity be aligned with smaller classes</a:t>
            </a:r>
          </a:p>
          <a:p>
            <a:endParaRPr lang="en-US" dirty="0"/>
          </a:p>
          <a:p>
            <a:r>
              <a:rPr lang="en-US" dirty="0"/>
              <a:t>Mayor’s office rejected their recommendation in July 2015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6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7CF17-F226-495D-8E3C-6E03A84E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FOILed the decision memo from City Hall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A7BFA-7F55-4FD0-86F6-87880CDC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5"/>
          </a:xfrm>
        </p:spPr>
        <p:txBody>
          <a:bodyPr>
            <a:normAutofit/>
          </a:bodyPr>
          <a:lstStyle/>
          <a:p>
            <a:r>
              <a:rPr lang="en-US" sz="2400"/>
              <a:t>In April 2016 I requested memo to </a:t>
            </a:r>
            <a:r>
              <a:rPr lang="en-US" sz="2400" dirty="0"/>
              <a:t>see why the Mayor rejected proposal to align the school capacity formula with </a:t>
            </a:r>
            <a:r>
              <a:rPr lang="en-US" sz="2400"/>
              <a:t>smaller classes</a:t>
            </a:r>
            <a:endParaRPr lang="en-US" sz="2400" dirty="0"/>
          </a:p>
          <a:p>
            <a:r>
              <a:rPr lang="en-US" sz="2400"/>
              <a:t>More than 1 year later,  </a:t>
            </a:r>
            <a:r>
              <a:rPr lang="en-US" sz="2400" dirty="0"/>
              <a:t>I received the memo almost totally </a:t>
            </a:r>
            <a:r>
              <a:rPr lang="en-US" sz="2400"/>
              <a:t>blacked out; here are pgs 1-3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B2BDD3-D95B-4601-AD04-79AF66123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43646"/>
            <a:ext cx="3335385" cy="36848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3D3248-BF7D-4C9D-96D8-99D712D3D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560" y="2734715"/>
            <a:ext cx="2997925" cy="38620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16FC68-6F3D-48E2-9C0B-684EEEFCB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8416" y="2734715"/>
            <a:ext cx="2795453" cy="386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535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91228-7BA2-4382-9AC0-F94F78E8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5457" cy="1325563"/>
          </a:xfrm>
        </p:spPr>
        <p:txBody>
          <a:bodyPr/>
          <a:lstStyle/>
          <a:p>
            <a:r>
              <a:rPr lang="en-US"/>
              <a:t>We have also filed a class size complaint vs DOE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E2242-1D89-4CC6-8C8F-4B8FE8020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972"/>
            <a:ext cx="10515600" cy="4681992"/>
          </a:xfrm>
        </p:spPr>
        <p:txBody>
          <a:bodyPr>
            <a:normAutofit/>
          </a:bodyPr>
          <a:lstStyle/>
          <a:p>
            <a:r>
              <a:rPr lang="en-US" dirty="0"/>
              <a:t>The Contracts for Excellence law passed in 2007 required NYC to lower class sizes in all grades – instead class sizes have increased citywide</a:t>
            </a:r>
          </a:p>
          <a:p>
            <a:endParaRPr lang="en-US" dirty="0"/>
          </a:p>
          <a:p>
            <a:r>
              <a:rPr lang="en-US" dirty="0"/>
              <a:t>We filed a legal complaint in July with the NY State Ed Department against DOE refusal to reduce class size with Public Advocate Tish James &amp; 9 NYC public school parents</a:t>
            </a:r>
          </a:p>
          <a:p>
            <a:endParaRPr lang="en-US" dirty="0"/>
          </a:p>
          <a:p>
            <a:r>
              <a:rPr lang="en-US" dirty="0"/>
              <a:t>The Commissioner ruled against us so we plan to appeal her decision in court </a:t>
            </a:r>
          </a:p>
        </p:txBody>
      </p:sp>
    </p:spTree>
    <p:extLst>
      <p:ext uri="{BB962C8B-B14F-4D97-AF65-F5344CB8AC3E}">
        <p14:creationId xmlns:p14="http://schemas.microsoft.com/office/powerpoint/2010/main" val="40349754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else is </a:t>
            </a:r>
            <a:r>
              <a:rPr lang="en-US" dirty="0"/>
              <a:t>being done about this?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89611"/>
            <a:ext cx="109597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Last year, Speaker Mark-</a:t>
            </a:r>
            <a:r>
              <a:rPr lang="en-US" sz="2800" dirty="0" err="1"/>
              <a:t>Viverito</a:t>
            </a:r>
            <a:r>
              <a:rPr lang="en-US" sz="2800" dirty="0"/>
              <a:t> announced that Council would form </a:t>
            </a:r>
            <a:r>
              <a:rPr lang="en-US" sz="2800" dirty="0">
                <a:hlinkClick r:id="rId2"/>
              </a:rPr>
              <a:t>an internal working group</a:t>
            </a:r>
            <a:r>
              <a:rPr lang="en-US" sz="2800" dirty="0"/>
              <a:t> to come up with proposals to reform the school planning process.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They are supposed to be releasing their proposals soon.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will have to be vigilant to ensure that these proposals are strengthened </a:t>
            </a:r>
            <a:r>
              <a:rPr lang="en-US" sz="2800"/>
              <a:t>and passed into law.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72702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DB5C-F161-434E-98CC-00112863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you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9A7F-FF7F-4F1D-AF3A-6AECB089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8"/>
            <a:ext cx="10515600" cy="4732476"/>
          </a:xfrm>
        </p:spPr>
        <p:txBody>
          <a:bodyPr>
            <a:normAutofit/>
          </a:bodyPr>
          <a:lstStyle/>
          <a:p>
            <a:r>
              <a:rPr lang="en-US" dirty="0"/>
              <a:t>Join our mailing list at </a:t>
            </a:r>
            <a:r>
              <a:rPr lang="en-US" dirty="0">
                <a:hlinkClick r:id="rId2"/>
              </a:rPr>
              <a:t>www.classsizematters.org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https://www.classsizematters.org/sign-up-for-our-newsletter/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more info or to sign up, go to </a:t>
            </a:r>
            <a:r>
              <a:rPr lang="en-US" dirty="0">
                <a:hlinkClick r:id="rId4"/>
              </a:rPr>
              <a:t>https://www.eventbrite.com/e/parent-action-conference-2018-an-action-agenda-for-public-schools-tickets-41260953623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Any questions?  You can ask us at </a:t>
            </a:r>
            <a:r>
              <a:rPr lang="en-US" dirty="0">
                <a:hlinkClick r:id="rId5"/>
              </a:rPr>
              <a:t>info@classsizematters.org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3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104451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Average class size grades 4-8 increased to 26.5, just below Citywide average but 3.6 students above C4E goals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8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1084962"/>
              </p:ext>
            </p:extLst>
          </p:nvPr>
        </p:nvGraphicFramePr>
        <p:xfrm>
          <a:off x="609600" y="1690688"/>
          <a:ext cx="11044517" cy="489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55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Citywide average HS class sizes stayed the same per class; and remain far above C4E goals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3809843"/>
              </p:ext>
            </p:extLst>
          </p:nvPr>
        </p:nvGraphicFramePr>
        <p:xfrm>
          <a:off x="401216" y="1690689"/>
          <a:ext cx="11206066" cy="4869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59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7EA8F-390A-49CB-A7BC-B075BB180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 promised State Ed in 2014 to focus on reducing class size at Renewal schools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EF67F-D460-450C-8350-56EAB0FC3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982829"/>
          </a:xfrm>
          <a:noFill/>
        </p:spPr>
        <p:txBody>
          <a:bodyPr>
            <a:normAutofit lnSpcReduction="10000"/>
          </a:bodyPr>
          <a:lstStyle/>
          <a:p>
            <a:endParaRPr lang="en-US" sz="3200" dirty="0"/>
          </a:p>
          <a:p>
            <a:r>
              <a:rPr lang="en-US" sz="3200" dirty="0"/>
              <a:t>Yet 42% of Renewal schools did NOT reduce average class sizes from 2014-2015 to 2017-2018  </a:t>
            </a:r>
          </a:p>
          <a:p>
            <a:endParaRPr lang="en-US" sz="3200" dirty="0"/>
          </a:p>
          <a:p>
            <a:r>
              <a:rPr lang="en-US" sz="3200" dirty="0"/>
              <a:t>73% continue to have maximum class sizes of 30 or more in November 2017.</a:t>
            </a:r>
          </a:p>
          <a:p>
            <a:endParaRPr lang="en-US" sz="3200" dirty="0"/>
          </a:p>
          <a:p>
            <a:r>
              <a:rPr lang="en-US" sz="3200" dirty="0"/>
              <a:t>NO renewal schools capped class sizes at C4E levels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2200" i="1" dirty="0"/>
              <a:t>Source: Preliminary NYC Class Size Reports, November 2014 and November 2017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203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C985C-6F53-47A3-8511-7F63B18FD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351"/>
            <a:ext cx="10515600" cy="1325563"/>
          </a:xfrm>
        </p:spPr>
        <p:txBody>
          <a:bodyPr/>
          <a:lstStyle/>
          <a:p>
            <a:r>
              <a:rPr lang="en-US" dirty="0"/>
              <a:t>Four Renewal K-8 Schools in District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9812E-7F7C-48B3-8EC0-C056B5BBA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857" y="1273630"/>
            <a:ext cx="11381014" cy="5473400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en-US" dirty="0"/>
              <a:t>MS 301 Paul Dunbar, JHS 123 James M. Kieran, The Hunts Point School, Bronx Mathematics Preparatory School </a:t>
            </a:r>
          </a:p>
          <a:p>
            <a:endParaRPr lang="en-US" dirty="0"/>
          </a:p>
          <a:p>
            <a:r>
              <a:rPr lang="en-US" dirty="0"/>
              <a:t>Three of these four schools have decreased class sizes since becoming Renewal Schools, some by a substantial amount, such as MS 301 (29.2 to 22.1) and Bronx Mathematics Preparatory School (28.0 to 22.6)</a:t>
            </a:r>
          </a:p>
          <a:p>
            <a:endParaRPr lang="en-US" dirty="0"/>
          </a:p>
          <a:p>
            <a:r>
              <a:rPr lang="en-US" dirty="0"/>
              <a:t>One Renewal School in D8 increased class sizes, JHS 123 (26.0 to 27.1)</a:t>
            </a:r>
          </a:p>
          <a:p>
            <a:endParaRPr lang="en-US" dirty="0"/>
          </a:p>
          <a:p>
            <a:r>
              <a:rPr lang="en-US" dirty="0"/>
              <a:t>JHS 123, MS301, and the Hunts Point School all have at least one class of  30 or more</a:t>
            </a:r>
          </a:p>
          <a:p>
            <a:endParaRPr lang="en-US" dirty="0"/>
          </a:p>
          <a:p>
            <a:r>
              <a:rPr lang="en-US" i="1" dirty="0"/>
              <a:t>Source: Preliminary NYC Class Size Reports, November 2014 and November 2017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55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AA880-55C4-4A1D-B226-513C359E9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183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Three Renewal High Schools in District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29082-B7C6-480F-AF23-6B0322CE8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929" y="1371600"/>
            <a:ext cx="11772900" cy="5290457"/>
          </a:xfrm>
        </p:spPr>
        <p:txBody>
          <a:bodyPr>
            <a:normAutofit fontScale="25000" lnSpcReduction="20000"/>
          </a:bodyPr>
          <a:lstStyle/>
          <a:p>
            <a:r>
              <a:rPr lang="en-US" sz="7800" dirty="0"/>
              <a:t>Holcombe L. Rucker School of Community Research, Herbert H. Lehman HS, and Longwood Preparatory Academy</a:t>
            </a:r>
          </a:p>
          <a:p>
            <a:endParaRPr lang="en-US" sz="7800" dirty="0"/>
          </a:p>
          <a:p>
            <a:r>
              <a:rPr lang="en-US" sz="7800" dirty="0"/>
              <a:t>Class sizes at all three schools fell from Nov 2014, the year the Renewal Program began, to Nov 2017 </a:t>
            </a:r>
          </a:p>
          <a:p>
            <a:endParaRPr lang="en-US" sz="7800" dirty="0"/>
          </a:p>
          <a:p>
            <a:r>
              <a:rPr lang="en-US" sz="7800" dirty="0"/>
              <a:t>Herbert Lehman HS still has classes of 30 or more, although the other two high schools do not</a:t>
            </a:r>
          </a:p>
          <a:p>
            <a:endParaRPr lang="en-US" sz="7800" dirty="0"/>
          </a:p>
          <a:p>
            <a:r>
              <a:rPr lang="en-US" sz="7800" dirty="0"/>
              <a:t>Graduation rates at Herbert A. Lehman increased from 53% (2014) to 59% (2017), but still below DOE goal of 67%  </a:t>
            </a:r>
            <a:br>
              <a:rPr lang="en-US" sz="7800" dirty="0"/>
            </a:br>
            <a:r>
              <a:rPr lang="en-US" sz="7800" dirty="0"/>
              <a:t> </a:t>
            </a:r>
          </a:p>
          <a:p>
            <a:r>
              <a:rPr lang="en-US" sz="7800" dirty="0"/>
              <a:t>Graduation rates at Holcombe L. Rucker increased from 49% to 55%, still below DOE goal of 67%</a:t>
            </a:r>
          </a:p>
          <a:p>
            <a:endParaRPr lang="en-US" sz="7800" dirty="0"/>
          </a:p>
          <a:p>
            <a:r>
              <a:rPr lang="en-US" sz="7800" dirty="0"/>
              <a:t>Next year, </a:t>
            </a:r>
            <a:r>
              <a:rPr lang="en-US" sz="7800" dirty="0" err="1"/>
              <a:t>Holcome</a:t>
            </a:r>
            <a:r>
              <a:rPr lang="en-US" sz="7800" dirty="0"/>
              <a:t> L. Rucker School of Community Research will be merged into another school </a:t>
            </a:r>
          </a:p>
          <a:p>
            <a:endParaRPr lang="en-US" sz="7800" dirty="0"/>
          </a:p>
          <a:p>
            <a:r>
              <a:rPr lang="en-US" sz="7800" dirty="0"/>
              <a:t>Graduation Rates at Longwood Preparatory Academy  rose from 41% to 50%, below DOE goal</a:t>
            </a:r>
          </a:p>
          <a:p>
            <a:endParaRPr lang="en-US" sz="7800" dirty="0"/>
          </a:p>
          <a:p>
            <a:r>
              <a:rPr lang="en-US" sz="7800" i="1" dirty="0"/>
              <a:t>Source: Preliminary NYC Class Size Reports, November 2014 and November 2017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968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78192"/>
            <a:ext cx="12083142" cy="1442495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Scope of school overcrowding enormous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0" y="1179443"/>
            <a:ext cx="10267950" cy="545842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43% NYC schools were overcrowded last year according to DOE data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575,000 students (56% of total) were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350,000  (68% of total) elementary students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50,000 (33% of total) middle school students enrolled in overcrowded schools  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175,000 (49% of total ) HS students enrolled in overcrowded schools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r>
              <a:rPr lang="en-US" sz="2000" i="1" dirty="0"/>
              <a:t>Data source: Schools at or above 100% according to SCA “Blue Book” 2016-2017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89140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5297D-9495-462C-A2D9-51C6D2E5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our schools so overcrowded?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824B271-1251-4A3C-9E8B-61740A5A9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Bloomberg claimed to have created 100,000 new seats between 2004 and 2013</a:t>
            </a:r>
          </a:p>
          <a:p>
            <a:endParaRPr lang="en-US" dirty="0"/>
          </a:p>
          <a:p>
            <a:r>
              <a:rPr lang="en-US" dirty="0"/>
              <a:t>Yet only 45,000 new NET seats created if seat loss taken into account </a:t>
            </a:r>
          </a:p>
          <a:p>
            <a:endParaRPr lang="en-US" dirty="0"/>
          </a:p>
          <a:p>
            <a:r>
              <a:rPr lang="en-US" dirty="0"/>
              <a:t>About 55,000 seats were lost due to lapsed leases, elimination of TCUs (trailers), annexes, and mini- buildings </a:t>
            </a:r>
          </a:p>
          <a:p>
            <a:endParaRPr lang="en-US" dirty="0"/>
          </a:p>
          <a:p>
            <a:r>
              <a:rPr lang="en-US" dirty="0"/>
              <a:t>Also, enrollment grew fast especially at the elementary school level</a:t>
            </a:r>
          </a:p>
          <a:p>
            <a:endParaRPr lang="en-US" dirty="0"/>
          </a:p>
          <a:p>
            <a:r>
              <a:rPr lang="en-US" i="1" dirty="0"/>
              <a:t>The following charts are from our recent Seat Loss report, available online at </a:t>
            </a:r>
            <a:r>
              <a:rPr lang="en-US" i="1" dirty="0">
                <a:hlinkClick r:id="rId2"/>
              </a:rPr>
              <a:t>www.classsizematters.org</a:t>
            </a:r>
            <a:r>
              <a:rPr lang="en-US" i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76826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1534</Words>
  <Application>Microsoft Office PowerPoint</Application>
  <PresentationFormat>Widescreen</PresentationFormat>
  <Paragraphs>184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                                            School Overcrowding &amp; Class Size Citywide  and in District 8 schools    Presentation to CEC 8  Leonie Haimson and Sebastian Spitz Class Size Matters January 2018 info@classsizematters.org  </vt:lpstr>
      <vt:lpstr>This fall, District 8, average K-3 class sizes decreased by .3, now .1 students below citywide average but 4.0 students above Contracts for Excellence goals set in 2007.</vt:lpstr>
      <vt:lpstr>Average class size grades 4-8 increased to 26.5, just below Citywide average but 3.6 students above C4E goals</vt:lpstr>
      <vt:lpstr>Citywide average HS class sizes stayed the same per class; and remain far above C4E goals </vt:lpstr>
      <vt:lpstr>DOE promised State Ed in 2014 to focus on reducing class size at Renewal schools </vt:lpstr>
      <vt:lpstr>Four Renewal K-8 Schools in District 8</vt:lpstr>
      <vt:lpstr>Three Renewal High Schools in District 8</vt:lpstr>
      <vt:lpstr>Scope of school overcrowding enormous</vt:lpstr>
      <vt:lpstr>Why are our schools so overcrowded?</vt:lpstr>
      <vt:lpstr>PowerPoint Presentation</vt:lpstr>
      <vt:lpstr>PowerPoint Presentation</vt:lpstr>
      <vt:lpstr>PowerPoint Presentation</vt:lpstr>
      <vt:lpstr>November 2017 DOE five-year capital plan still very underfunded </vt:lpstr>
      <vt:lpstr>DOE Identified need for 83,056 K-8 seats citywide  1,028 seats in D8 Nov. 2017 capital plan </vt:lpstr>
      <vt:lpstr>54% K-8 seats funded citywide compared to DOE estimate of need 33.5% in D8  Data: Nov. 2017 capital plan</vt:lpstr>
      <vt:lpstr>District 8 Overcrowding  (includes Charters in district buildings)</vt:lpstr>
      <vt:lpstr>   11 Districts between 99% - 80% Utilization, including D8 at 95%  Data Source: 2016-2017 Blue Book  </vt:lpstr>
      <vt:lpstr> 25 Schools in District 8 at or over 100% - (Co-located Charters included) Data Source: 2016-2017 Blue Book  </vt:lpstr>
      <vt:lpstr>More Overutilized D8 Schools </vt:lpstr>
      <vt:lpstr>Problems with the housing starts &amp; CEQR formula used to project enrollment </vt:lpstr>
      <vt:lpstr>Problems with school planning process  </vt:lpstr>
      <vt:lpstr>More reasons not to trust DOE’s need estimates </vt:lpstr>
      <vt:lpstr>    Other problems with DOE seat needs assessments     </vt:lpstr>
      <vt:lpstr>We need a new planning process for schools</vt:lpstr>
      <vt:lpstr>DOE Capacity formula underestimates overcrowding by assuming overly large class sizes </vt:lpstr>
      <vt:lpstr>I FOILed the decision memo from City Hall</vt:lpstr>
      <vt:lpstr>We have also filed a class size complaint vs DOE</vt:lpstr>
      <vt:lpstr>What else is being done about this? </vt:lpstr>
      <vt:lpstr>How can you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Overcrowding &amp; Class Size Citywide  and in District 8 schools    Presentation to CEC 8  Leonie Haimson and Sebastian Spitz Class Size Matters December 2017 info@classsizematters.org</dc:title>
  <dc:creator>Sebastian Spitz</dc:creator>
  <cp:lastModifiedBy>Sebastian Spitz</cp:lastModifiedBy>
  <cp:revision>31</cp:revision>
  <dcterms:created xsi:type="dcterms:W3CDTF">2017-12-20T20:26:14Z</dcterms:created>
  <dcterms:modified xsi:type="dcterms:W3CDTF">2018-04-11T18:59:45Z</dcterms:modified>
</cp:coreProperties>
</file>