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94" r:id="rId6"/>
    <p:sldId id="262" r:id="rId7"/>
    <p:sldId id="296" r:id="rId8"/>
    <p:sldId id="306" r:id="rId9"/>
    <p:sldId id="265" r:id="rId10"/>
    <p:sldId id="267" r:id="rId11"/>
    <p:sldId id="268" r:id="rId12"/>
    <p:sldId id="266" r:id="rId13"/>
    <p:sldId id="273" r:id="rId14"/>
    <p:sldId id="274" r:id="rId15"/>
    <p:sldId id="275" r:id="rId16"/>
    <p:sldId id="263" r:id="rId17"/>
    <p:sldId id="283" r:id="rId18"/>
    <p:sldId id="271" r:id="rId19"/>
    <p:sldId id="284" r:id="rId20"/>
    <p:sldId id="277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D8</a:t>
            </a:r>
            <a:r>
              <a:rPr lang="en-US" b="1" baseline="0">
                <a:solidFill>
                  <a:schemeClr val="tx1"/>
                </a:solidFill>
              </a:rPr>
              <a:t> K-3rd Class size trend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168794923951549E-2"/>
          <c:y val="0.10224047363026761"/>
          <c:w val="0.9153645380167309"/>
          <c:h val="0.73315501243669434"/>
        </c:manualLayout>
      </c:layout>
      <c:lineChart>
        <c:grouping val="standard"/>
        <c:varyColors val="0"/>
        <c:ser>
          <c:idx val="0"/>
          <c:order val="0"/>
          <c:tx>
            <c:strRef>
              <c:f>'D8'!$A$10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'D8'!$B$10:$M$10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9D-496B-AFB3-B35D69CFFF3F}"/>
            </c:ext>
          </c:extLst>
        </c:ser>
        <c:ser>
          <c:idx val="1"/>
          <c:order val="1"/>
          <c:tx>
            <c:strRef>
              <c:f>'D8'!$A$11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9D-496B-AFB3-B35D69CFFF3F}"/>
                </c:ext>
              </c:extLst>
            </c:dLbl>
            <c:dLbl>
              <c:idx val="1"/>
              <c:layout>
                <c:manualLayout>
                  <c:x val="-3.2614478717516389E-2"/>
                  <c:y val="-2.32159751907955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9D-496B-AFB3-B35D69CFFF3F}"/>
                </c:ext>
              </c:extLst>
            </c:dLbl>
            <c:dLbl>
              <c:idx val="5"/>
              <c:layout>
                <c:manualLayout>
                  <c:x val="-3.1991145364550513E-2"/>
                  <c:y val="2.06364223918182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69D-496B-AFB3-B35D69CFFF3F}"/>
                </c:ext>
              </c:extLst>
            </c:dLbl>
            <c:dLbl>
              <c:idx val="6"/>
              <c:layout>
                <c:manualLayout>
                  <c:x val="-2.6324478519406148E-2"/>
                  <c:y val="2.5795527989772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69D-496B-AFB3-B35D69CFFF3F}"/>
                </c:ext>
              </c:extLst>
            </c:dLbl>
            <c:dLbl>
              <c:idx val="11"/>
              <c:layout>
                <c:manualLayout>
                  <c:x val="-2.9382336883433183E-2"/>
                  <c:y val="-4.6431950381591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69D-496B-AFB3-B35D69CFFF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'D8'!$B$11:$M$11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9D-496B-AFB3-B35D69CFFF3F}"/>
            </c:ext>
          </c:extLst>
        </c:ser>
        <c:ser>
          <c:idx val="2"/>
          <c:order val="2"/>
          <c:tx>
            <c:strRef>
              <c:f>'D8'!$A$12</c:f>
              <c:strCache>
                <c:ptCount val="1"/>
                <c:pt idx="0">
                  <c:v>D8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457811888435029E-2"/>
                  <c:y val="-3.3534186386704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9D-496B-AFB3-B35D69CFFF3F}"/>
                </c:ext>
              </c:extLst>
            </c:dLbl>
            <c:dLbl>
              <c:idx val="1"/>
              <c:layout>
                <c:manualLayout>
                  <c:x val="-2.9724478626492787E-2"/>
                  <c:y val="-3.61137391856819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9D-496B-AFB3-B35D69CFFF3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9D-496B-AFB3-B35D69CFFF3F}"/>
                </c:ext>
              </c:extLst>
            </c:dLbl>
            <c:dLbl>
              <c:idx val="3"/>
              <c:layout>
                <c:manualLayout>
                  <c:x val="-2.9724478626492766E-2"/>
                  <c:y val="-2.0636422391818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9D-496B-AFB3-B35D69CFFF3F}"/>
                </c:ext>
              </c:extLst>
            </c:dLbl>
            <c:dLbl>
              <c:idx val="4"/>
              <c:layout>
                <c:manualLayout>
                  <c:x val="-2.8591145257463892E-2"/>
                  <c:y val="-4.1272844783636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9D-496B-AFB3-B35D69CFFF3F}"/>
                </c:ext>
              </c:extLst>
            </c:dLbl>
            <c:dLbl>
              <c:idx val="5"/>
              <c:layout>
                <c:manualLayout>
                  <c:x val="-3.3586379010594698E-2"/>
                  <c:y val="-2.57954264325759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172668246908185E-2"/>
                      <c:h val="7.07185415411588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69D-496B-AFB3-B35D69CFFF3F}"/>
                </c:ext>
              </c:extLst>
            </c:dLbl>
            <c:dLbl>
              <c:idx val="6"/>
              <c:layout>
                <c:manualLayout>
                  <c:x val="-2.5191145150377275E-2"/>
                  <c:y val="-3.09546335877273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69D-496B-AFB3-B35D69CFFF3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69D-496B-AFB3-B35D69CFFF3F}"/>
                </c:ext>
              </c:extLst>
            </c:dLbl>
            <c:dLbl>
              <c:idx val="11"/>
              <c:layout>
                <c:manualLayout>
                  <c:x val="-3.164900362149093E-2"/>
                  <c:y val="3.6113739185681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9D-496B-AFB3-B35D69CFFF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'D8'!$B$12:$M$12</c:f>
              <c:numCache>
                <c:formatCode>General</c:formatCode>
                <c:ptCount val="12"/>
                <c:pt idx="0">
                  <c:v>21.2</c:v>
                </c:pt>
                <c:pt idx="1">
                  <c:v>21.4</c:v>
                </c:pt>
                <c:pt idx="2">
                  <c:v>21.4</c:v>
                </c:pt>
                <c:pt idx="3">
                  <c:v>22.5</c:v>
                </c:pt>
                <c:pt idx="4">
                  <c:v>23.1</c:v>
                </c:pt>
                <c:pt idx="5">
                  <c:v>24</c:v>
                </c:pt>
                <c:pt idx="6" formatCode="0.0">
                  <c:v>24.619596541786745</c:v>
                </c:pt>
                <c:pt idx="7" formatCode="0.0">
                  <c:v>24.49</c:v>
                </c:pt>
                <c:pt idx="8" formatCode="0.0">
                  <c:v>24.34173669467787</c:v>
                </c:pt>
                <c:pt idx="9">
                  <c:v>24.1</c:v>
                </c:pt>
                <c:pt idx="10" formatCode="0.0">
                  <c:v>24.169139465875372</c:v>
                </c:pt>
                <c:pt idx="11" formatCode="0.0">
                  <c:v>23.867692307692309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9D-496B-AFB3-B35D69CFFF3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782147232"/>
        <c:axId val="-782142432"/>
      </c:lineChart>
      <c:catAx>
        <c:axId val="-782147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0841383123613123E-2"/>
              <c:y val="0.924329732656772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82142432"/>
        <c:crossesAt val="0"/>
        <c:auto val="1"/>
        <c:lblAlgn val="ctr"/>
        <c:lblOffset val="100"/>
        <c:noMultiLvlLbl val="0"/>
      </c:catAx>
      <c:valAx>
        <c:axId val="-78214243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</a:t>
                </a:r>
                <a:r>
                  <a:rPr lang="en-US" sz="1600" baseline="0" dirty="0"/>
                  <a:t> Size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8214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D8 4-8th  Class size trend </a:t>
            </a:r>
          </a:p>
        </c:rich>
      </c:tx>
      <c:layout>
        <c:manualLayout>
          <c:xMode val="edge"/>
          <c:yMode val="edge"/>
          <c:x val="0.41338149961650655"/>
          <c:y val="4.14986654870589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173968223327466E-2"/>
          <c:y val="0.1027998732983658"/>
          <c:w val="0.92217722151181436"/>
          <c:h val="0.72833752302389665"/>
        </c:manualLayout>
      </c:layout>
      <c:lineChart>
        <c:grouping val="standard"/>
        <c:varyColors val="0"/>
        <c:ser>
          <c:idx val="0"/>
          <c:order val="0"/>
          <c:tx>
            <c:strRef>
              <c:f>'D8'!$A$17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2997836845196581E-3"/>
                  <c:y val="3.3717665708235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63-4A7C-9E6D-82123992CF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'D8'!$B$16:$M$16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'D8'!$B$17:$M$17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63-4A7C-9E6D-82123992CF1A}"/>
            </c:ext>
          </c:extLst>
        </c:ser>
        <c:ser>
          <c:idx val="1"/>
          <c:order val="1"/>
          <c:tx>
            <c:strRef>
              <c:f>'D8'!$A$18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2.2997836845196581E-3"/>
                  <c:y val="-4.1498665487058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63-4A7C-9E6D-82123992CF1A}"/>
                </c:ext>
              </c:extLst>
            </c:dLbl>
            <c:dLbl>
              <c:idx val="3"/>
              <c:layout>
                <c:manualLayout>
                  <c:x val="-3.4496755267795294E-3"/>
                  <c:y val="-3.1123999115294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63-4A7C-9E6D-82123992CF1A}"/>
                </c:ext>
              </c:extLst>
            </c:dLbl>
            <c:dLbl>
              <c:idx val="4"/>
              <c:layout>
                <c:manualLayout>
                  <c:x val="0"/>
                  <c:y val="-5.1873331858823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63-4A7C-9E6D-82123992CF1A}"/>
                </c:ext>
              </c:extLst>
            </c:dLbl>
            <c:dLbl>
              <c:idx val="7"/>
              <c:layout>
                <c:manualLayout>
                  <c:x val="-1.1498918422597447E-3"/>
                  <c:y val="-2.07493327435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663-4A7C-9E6D-82123992CF1A}"/>
                </c:ext>
              </c:extLst>
            </c:dLbl>
            <c:dLbl>
              <c:idx val="9"/>
              <c:layout>
                <c:manualLayout>
                  <c:x val="-2.2997836845196581E-3"/>
                  <c:y val="-3.8904998894117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63-4A7C-9E6D-82123992CF1A}"/>
                </c:ext>
              </c:extLst>
            </c:dLbl>
            <c:dLbl>
              <c:idx val="11"/>
              <c:layout>
                <c:manualLayout>
                  <c:x val="-1.7248377633897603E-2"/>
                  <c:y val="-5.187333185882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63-4A7C-9E6D-82123992CF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'D8'!$B$16:$M$16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'D8'!$B$18:$M$18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63-4A7C-9E6D-82123992CF1A}"/>
            </c:ext>
          </c:extLst>
        </c:ser>
        <c:ser>
          <c:idx val="2"/>
          <c:order val="2"/>
          <c:tx>
            <c:strRef>
              <c:f>'D8'!$A$19</c:f>
              <c:strCache>
                <c:ptCount val="1"/>
                <c:pt idx="0">
                  <c:v>D8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1.149891842259829E-3"/>
                  <c:y val="-2.0749332743529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63-4A7C-9E6D-82123992CF1A}"/>
                </c:ext>
              </c:extLst>
            </c:dLbl>
            <c:dLbl>
              <c:idx val="3"/>
              <c:layout>
                <c:manualLayout>
                  <c:x val="0"/>
                  <c:y val="2.5936665929411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63-4A7C-9E6D-82123992CF1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63-4A7C-9E6D-82123992CF1A}"/>
                </c:ext>
              </c:extLst>
            </c:dLbl>
            <c:dLbl>
              <c:idx val="9"/>
              <c:layout>
                <c:manualLayout>
                  <c:x val="-1.149891842259829E-3"/>
                  <c:y val="2.8530332522353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63-4A7C-9E6D-82123992CF1A}"/>
                </c:ext>
              </c:extLst>
            </c:dLbl>
            <c:dLbl>
              <c:idx val="11"/>
              <c:layout>
                <c:manualLayout>
                  <c:x val="-1.7248377633897603E-2"/>
                  <c:y val="3.8904998894117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663-4A7C-9E6D-82123992CF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'D8'!$B$16:$M$16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'D8'!$B$19:$M$19</c:f>
              <c:numCache>
                <c:formatCode>General</c:formatCode>
                <c:ptCount val="12"/>
                <c:pt idx="0">
                  <c:v>26.2</c:v>
                </c:pt>
                <c:pt idx="1">
                  <c:v>25.4</c:v>
                </c:pt>
                <c:pt idx="2" formatCode="0.0">
                  <c:v>25</c:v>
                </c:pt>
                <c:pt idx="3">
                  <c:v>25.7</c:v>
                </c:pt>
                <c:pt idx="4">
                  <c:v>25.9</c:v>
                </c:pt>
                <c:pt idx="5">
                  <c:v>25.9</c:v>
                </c:pt>
                <c:pt idx="6" formatCode="0.0">
                  <c:v>25.899742930591259</c:v>
                </c:pt>
                <c:pt idx="7" formatCode="0.0">
                  <c:v>26.47</c:v>
                </c:pt>
                <c:pt idx="8" formatCode="0.0">
                  <c:v>26.714285714285715</c:v>
                </c:pt>
                <c:pt idx="9">
                  <c:v>26.6</c:v>
                </c:pt>
                <c:pt idx="10" formatCode="0.0">
                  <c:v>26.048387096774192</c:v>
                </c:pt>
                <c:pt idx="11" formatCode="0.0">
                  <c:v>26.547945205479451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63-4A7C-9E6D-82123992C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8932048"/>
        <c:axId val="-531417424"/>
      </c:lineChart>
      <c:catAx>
        <c:axId val="-148932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 </a:t>
                </a:r>
              </a:p>
            </c:rich>
          </c:tx>
          <c:layout>
            <c:manualLayout>
              <c:xMode val="edge"/>
              <c:yMode val="edge"/>
              <c:x val="6.9542742339932115E-2"/>
              <c:y val="0.922400150473507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1417424"/>
        <c:crosses val="autoZero"/>
        <c:auto val="1"/>
        <c:lblAlgn val="ctr"/>
        <c:lblOffset val="100"/>
        <c:noMultiLvlLbl val="0"/>
      </c:catAx>
      <c:valAx>
        <c:axId val="-53141742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893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0A-45D9-B5CD-A5433D19AD9E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DAA-420F-8978-952E723AB441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AF-4A5A-9EA2-8F1894FF166F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B9-46DC-9AD1-6A210D1B6FA2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1B1-4424-A91F-31174B74C8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district'!$H$14:$H$24</c:f>
              <c:strCache>
                <c:ptCount val="11"/>
                <c:pt idx="0">
                  <c:v>D30</c:v>
                </c:pt>
                <c:pt idx="1">
                  <c:v>D8</c:v>
                </c:pt>
                <c:pt idx="2">
                  <c:v>D2</c:v>
                </c:pt>
                <c:pt idx="3">
                  <c:v>D12</c:v>
                </c:pt>
                <c:pt idx="4">
                  <c:v>D9</c:v>
                </c:pt>
                <c:pt idx="5">
                  <c:v>D6</c:v>
                </c:pt>
                <c:pt idx="6">
                  <c:v>D29</c:v>
                </c:pt>
                <c:pt idx="7">
                  <c:v>D3</c:v>
                </c:pt>
                <c:pt idx="8">
                  <c:v>D7</c:v>
                </c:pt>
                <c:pt idx="9">
                  <c:v>D4</c:v>
                </c:pt>
                <c:pt idx="10">
                  <c:v>D1</c:v>
                </c:pt>
              </c:strCache>
            </c:strRef>
          </c:cat>
          <c:val>
            <c:numRef>
              <c:f>'Util. by district'!$I$14:$I$24</c:f>
              <c:numCache>
                <c:formatCode>0%</c:formatCode>
                <c:ptCount val="11"/>
                <c:pt idx="0">
                  <c:v>0.9906952965235174</c:v>
                </c:pt>
                <c:pt idx="1">
                  <c:v>0.95252529755271254</c:v>
                </c:pt>
                <c:pt idx="2">
                  <c:v>0.94988110481068233</c:v>
                </c:pt>
                <c:pt idx="3">
                  <c:v>0.93637428204985218</c:v>
                </c:pt>
                <c:pt idx="4">
                  <c:v>0.93615137766958056</c:v>
                </c:pt>
                <c:pt idx="5">
                  <c:v>0.89764339220296352</c:v>
                </c:pt>
                <c:pt idx="6">
                  <c:v>0.89591527987897124</c:v>
                </c:pt>
                <c:pt idx="7">
                  <c:v>0.89040277279789648</c:v>
                </c:pt>
                <c:pt idx="8">
                  <c:v>0.8842708470557239</c:v>
                </c:pt>
                <c:pt idx="9">
                  <c:v>0.86607805924581238</c:v>
                </c:pt>
                <c:pt idx="10">
                  <c:v>0.80426456888520859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9-46DC-9AD1-6A210D1B6F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418232"/>
        <c:axId val="1082419872"/>
      </c:barChart>
      <c:catAx>
        <c:axId val="108241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19872"/>
        <c:crosses val="autoZero"/>
        <c:auto val="1"/>
        <c:lblAlgn val="ctr"/>
        <c:lblOffset val="100"/>
        <c:noMultiLvlLbl val="0"/>
      </c:catAx>
      <c:valAx>
        <c:axId val="10824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8241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97883259085552E-3"/>
          <c:y val="2.9931972789115645E-2"/>
          <c:w val="0.97543488561000391"/>
          <c:h val="0.81726969843055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'D8'!$C$2:$C$13</c:f>
              <c:strCache>
                <c:ptCount val="12"/>
                <c:pt idx="0">
                  <c:v>ICAHN CHARTER SCHOOL 7</c:v>
                </c:pt>
                <c:pt idx="1">
                  <c:v>BOYS PREP CHARTER SCHL OF THE BX</c:v>
                </c:pt>
                <c:pt idx="2">
                  <c:v>P.S. 93 </c:v>
                </c:pt>
                <c:pt idx="3">
                  <c:v>I.S. 562</c:v>
                </c:pt>
                <c:pt idx="4">
                  <c:v>SUCCESS ACADEMY CHARTER SCHOOL-X3</c:v>
                </c:pt>
                <c:pt idx="5">
                  <c:v>P.S. 69</c:v>
                </c:pt>
                <c:pt idx="6">
                  <c:v>P.S. 119</c:v>
                </c:pt>
                <c:pt idx="7">
                  <c:v>P.S. 14</c:v>
                </c:pt>
                <c:pt idx="8">
                  <c:v>P.S. 71</c:v>
                </c:pt>
                <c:pt idx="9">
                  <c:v>SUCCESS ACADEMY </c:v>
                </c:pt>
                <c:pt idx="10">
                  <c:v>P.S. 138</c:v>
                </c:pt>
                <c:pt idx="11">
                  <c:v>P.S. 152</c:v>
                </c:pt>
              </c:strCache>
            </c:strRef>
          </c:cat>
          <c:val>
            <c:numRef>
              <c:f>'D8'!$I$2:$I$13</c:f>
              <c:numCache>
                <c:formatCode>0%</c:formatCode>
                <c:ptCount val="12"/>
                <c:pt idx="0">
                  <c:v>4.6900000000000004</c:v>
                </c:pt>
                <c:pt idx="1">
                  <c:v>3.66</c:v>
                </c:pt>
                <c:pt idx="2">
                  <c:v>3.0300000000000002</c:v>
                </c:pt>
                <c:pt idx="3">
                  <c:v>1.74</c:v>
                </c:pt>
                <c:pt idx="4">
                  <c:v>1.6300000000000001</c:v>
                </c:pt>
                <c:pt idx="5">
                  <c:v>1.56</c:v>
                </c:pt>
                <c:pt idx="6">
                  <c:v>1.51</c:v>
                </c:pt>
                <c:pt idx="7">
                  <c:v>1.49</c:v>
                </c:pt>
                <c:pt idx="8">
                  <c:v>1.35</c:v>
                </c:pt>
                <c:pt idx="9">
                  <c:v>1.35</c:v>
                </c:pt>
                <c:pt idx="10">
                  <c:v>1.34</c:v>
                </c:pt>
                <c:pt idx="11">
                  <c:v>1.33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16-4FCE-97CE-E7EB5C0B46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8031136"/>
        <c:axId val="518037368"/>
      </c:barChart>
      <c:catAx>
        <c:axId val="51803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3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037368"/>
        <c:crosses val="autoZero"/>
        <c:auto val="1"/>
        <c:lblAlgn val="ctr"/>
        <c:lblOffset val="100"/>
        <c:noMultiLvlLbl val="0"/>
      </c:catAx>
      <c:valAx>
        <c:axId val="5180373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803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'D8'!$C$14:$C$26</c:f>
              <c:strCache>
                <c:ptCount val="13"/>
                <c:pt idx="0">
                  <c:v>I.S. 337</c:v>
                </c:pt>
                <c:pt idx="1">
                  <c:v>P.S. 107</c:v>
                </c:pt>
                <c:pt idx="2">
                  <c:v>X352 SPED</c:v>
                </c:pt>
                <c:pt idx="3">
                  <c:v>GIRLS PREP CHARTER SCHOOL</c:v>
                </c:pt>
                <c:pt idx="4">
                  <c:v>P.S. 69</c:v>
                </c:pt>
                <c:pt idx="5">
                  <c:v>P.S. 130</c:v>
                </c:pt>
                <c:pt idx="6">
                  <c:v>P.S. 72</c:v>
                </c:pt>
                <c:pt idx="7">
                  <c:v>P.S. 182</c:v>
                </c:pt>
                <c:pt idx="8">
                  <c:v>P.S. 75</c:v>
                </c:pt>
                <c:pt idx="9">
                  <c:v>P.S. 36</c:v>
                </c:pt>
                <c:pt idx="10">
                  <c:v>P.S. 69</c:v>
                </c:pt>
                <c:pt idx="11">
                  <c:v>SOUNDVIEW ACAD. CULTURE / SCHOLARSHIP</c:v>
                </c:pt>
                <c:pt idx="12">
                  <c:v>P.S. 304</c:v>
                </c:pt>
              </c:strCache>
            </c:strRef>
          </c:cat>
          <c:val>
            <c:numRef>
              <c:f>'D8'!$I$14:$I$26</c:f>
              <c:numCache>
                <c:formatCode>0%</c:formatCode>
                <c:ptCount val="13"/>
                <c:pt idx="0">
                  <c:v>1.29</c:v>
                </c:pt>
                <c:pt idx="1">
                  <c:v>1.25</c:v>
                </c:pt>
                <c:pt idx="2">
                  <c:v>1.19</c:v>
                </c:pt>
                <c:pt idx="3">
                  <c:v>1.1599999999999999</c:v>
                </c:pt>
                <c:pt idx="4">
                  <c:v>1.1500000000000001</c:v>
                </c:pt>
                <c:pt idx="5">
                  <c:v>1.1300000000000001</c:v>
                </c:pt>
                <c:pt idx="6">
                  <c:v>1.08</c:v>
                </c:pt>
                <c:pt idx="7">
                  <c:v>1.07</c:v>
                </c:pt>
                <c:pt idx="8">
                  <c:v>1.03</c:v>
                </c:pt>
                <c:pt idx="9">
                  <c:v>1.02</c:v>
                </c:pt>
                <c:pt idx="10">
                  <c:v>1.02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A8-49CE-BA69-29AEA0F8D2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8309928"/>
        <c:axId val="528311568"/>
      </c:barChart>
      <c:catAx>
        <c:axId val="528309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311568"/>
        <c:crosses val="autoZero"/>
        <c:auto val="1"/>
        <c:lblAlgn val="ctr"/>
        <c:lblOffset val="100"/>
        <c:noMultiLvlLbl val="0"/>
      </c:catAx>
      <c:valAx>
        <c:axId val="528311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28309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83D6D-E2CD-4E0E-8410-88A1DFBC1E0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77971-C31D-4CE5-B12D-9DDAD483E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8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1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F8E35-044D-4F3F-B627-C1E078918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6124C-AC4D-422C-A4DD-17A330D84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B18A3-EF2C-48BF-A70B-0FE540D3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FE3D-9892-4F26-B669-20D7CB681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FE5F1-D6A8-4EE0-969B-04D0184A1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0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E13B-4355-401C-AA35-7A3003916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570A2F-45A3-4659-8D6F-19D408116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F8880-5A87-46A7-8887-2807EA41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65E42-352B-40DC-BA54-91BBA7CA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EDC5E-D882-4C50-B899-BDE997964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5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0C1BA4-1690-4B1D-9427-C5C488933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81C0E5-8098-434F-A244-8F936FF986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16717-E8F1-4FB9-B05A-C4CB472CA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8D8D4-3A95-400E-9A5D-BF6BA80DB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CFD87-84AB-48B3-8A57-1F0368EA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2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B1DD-C33D-4C71-8369-BA8EE00FB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BE29-015F-436C-88E1-1DC87E15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B8E6E-195E-463E-BBAF-0EE3CC9C1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54C80-B239-4C06-B458-72EEED94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42642-5B63-4896-A981-722378FA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9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E093-C81E-49B8-9FD7-EF578957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62C9C-C809-4DB9-9494-D2C280D2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E72D2-1EF0-4BD4-A3D8-C4E6F5E6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B9278-5C7D-4E0D-B2A9-9CE64CBB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27325-66A9-4E71-AC13-301BD92A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991B-FB77-4F77-98BD-05BA687C3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ED4AD-342F-45DA-85B4-D9EE7A206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F30B0-BB15-42FB-9A63-2AE3C7B60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99A0C-2BA1-4D2D-8F65-CBA5A4573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7BDB8-44E4-428A-844B-95427CFD2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B1EC3-9C32-48B9-B41D-12507648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4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45D39-BB3B-4791-9C79-6C3081817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8BCD3-E74F-485E-AFA2-46E678843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AC00D-7F05-4E60-953D-F801D651E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2329F3-24EA-4C38-951F-ED4FB7015F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F81355-8D5C-452F-A4D4-411DA1827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E0FBD-6BB6-48F8-88C4-FDF6C6299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6EDD37-C056-4AC4-8329-91EBF641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44943E-1B9F-4E63-A701-5FC12B5D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F68AF-E18A-4337-961E-CDB0E24D2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594575-FA6E-44CF-9541-E896DA0F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616F63-7BC2-4F05-B09B-A3B721D8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142474-BB8E-49BC-A142-D0E322CA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9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96FE6A-FB8B-4616-B334-BC50F4AE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F3AF19-FA39-48BA-8025-9F823D8D3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9CF69-A760-48CA-A00E-D53B82293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7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6A52B-CEED-4551-9819-BDDAAFFDE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31DC8-7E84-4CE4-8EC8-671CBE463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FE34A7-8237-4C71-99EA-4A9BAE892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FF166-A19B-4C70-B719-68CCDC6A6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7EE6E-6425-4351-85C8-4DBA30D0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2F082-44A5-47D5-865E-5D94A07A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7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5F38-1396-4CCA-8DEC-E123E45D4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2A3ABE-8CF7-4D81-862A-3D65BA8CE3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BFD56-152A-45DD-8B4D-C0B896759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1283C-FF51-451F-B222-F5537906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71411-0056-43D2-B32C-2D11EBCD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E3361-F632-445F-B866-0DEB4BA3D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7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10EAE1-8D87-4626-9941-6142B62D6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60894-E778-46D7-89FB-55F6C5700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4547C-CE1A-4B48-8AF8-0AE341D3D5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D285-93EC-4461-AA29-0506A99011F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16651-0FBD-4724-9598-72B65135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EE404-8760-467D-93F7-D2346DC1F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08828-421B-4D15-AEE8-3A1FCDD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7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8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8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497938" y="54484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8, elementary enrollment increased by 882, while capacity decreased by 439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E29FC-10FA-4E94-B23D-A193430D3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316" y="1498952"/>
            <a:ext cx="9117367" cy="519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</a:t>
            </a:r>
            <a:r>
              <a:rPr lang="en-US">
                <a:latin typeface="+mj-lt"/>
              </a:rPr>
              <a:t>analysis of need have </a:t>
            </a:r>
            <a:r>
              <a:rPr lang="en-US" dirty="0">
                <a:latin typeface="+mj-lt"/>
              </a:rPr>
              <a:t>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1,028 seats in D8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507759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178134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33.5% in D8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8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District 8 is greater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31% (25) of K-8 schools in District 8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57% or 12,081</a:t>
            </a:r>
            <a:r>
              <a:rPr lang="en-US" i="1" dirty="0"/>
              <a:t> </a:t>
            </a:r>
            <a:r>
              <a:rPr lang="en-US" dirty="0"/>
              <a:t>K-8 D8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87 cluster rooms are missing from District 8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11 Districts between 99% - 80% Utilization, including D8 at 95%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223BF-B458-415A-B284-94A4709FB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597954"/>
              </p:ext>
            </p:extLst>
          </p:nvPr>
        </p:nvGraphicFramePr>
        <p:xfrm>
          <a:off x="679938" y="1792969"/>
          <a:ext cx="10972800" cy="470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55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25 Schools in District 8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E452B5-0E7C-4263-B4E1-6AEFB5F0B2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754179"/>
              </p:ext>
            </p:extLst>
          </p:nvPr>
        </p:nvGraphicFramePr>
        <p:xfrm>
          <a:off x="144379" y="1960630"/>
          <a:ext cx="11935326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14AC8-78E8-43B8-AF26-AE940E95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Overutilized D8 Schools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5B4449-1774-4B62-BFCC-A6A598999E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434547"/>
              </p:ext>
            </p:extLst>
          </p:nvPr>
        </p:nvGraphicFramePr>
        <p:xfrm>
          <a:off x="320842" y="1825624"/>
          <a:ext cx="11550316" cy="4863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841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8, average K-3 class sizes decreased by .3, now .1 students below citywide average but 4.0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703187"/>
              </p:ext>
            </p:extLst>
          </p:nvPr>
        </p:nvGraphicFramePr>
        <p:xfrm>
          <a:off x="621008" y="1805940"/>
          <a:ext cx="11205882" cy="4923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1,522 new housing units built in D8 between 2015-2019, but 0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to 26.5, just below Citywide average but 3.6 students above C4E goals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084962"/>
              </p:ext>
            </p:extLst>
          </p:nvPr>
        </p:nvGraphicFramePr>
        <p:xfrm>
          <a:off x="609600" y="1690688"/>
          <a:ext cx="11044517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809843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51"/>
            <a:ext cx="10515600" cy="1325563"/>
          </a:xfrm>
        </p:spPr>
        <p:txBody>
          <a:bodyPr/>
          <a:lstStyle/>
          <a:p>
            <a:r>
              <a:rPr lang="en-US" dirty="0"/>
              <a:t>Four Renewal K-8 Schools in District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273630"/>
            <a:ext cx="11381014" cy="547340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MS 301 Paul Dunbar, JHS 123 James M. Kieran, The Hunts Point School, Bronx Mathematics Preparatory School </a:t>
            </a:r>
          </a:p>
          <a:p>
            <a:endParaRPr lang="en-US" dirty="0"/>
          </a:p>
          <a:p>
            <a:r>
              <a:rPr lang="en-US" dirty="0"/>
              <a:t>Three of these four schools have decreased class sizes since becoming Renewal Schools, some by a substantial amount, such as MS 301 (29.2 to 22.1) and Bronx Mathematics Preparatory School (28.0 to 22.6)</a:t>
            </a:r>
          </a:p>
          <a:p>
            <a:endParaRPr lang="en-US" dirty="0"/>
          </a:p>
          <a:p>
            <a:r>
              <a:rPr lang="en-US" dirty="0"/>
              <a:t>One Renewal School in D8 increased class sizes, JHS 123 (26.0 to 27.1)</a:t>
            </a:r>
          </a:p>
          <a:p>
            <a:endParaRPr lang="en-US" dirty="0"/>
          </a:p>
          <a:p>
            <a:r>
              <a:rPr lang="en-US" dirty="0"/>
              <a:t>JHS 123, MS301, and the Hunts Point School all have at least one class of  30 or more</a:t>
            </a:r>
          </a:p>
          <a:p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AA880-55C4-4A1D-B226-513C359E9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83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Three Renewal High Schools in District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29082-B7C6-480F-AF23-6B0322CE8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929" y="1371600"/>
            <a:ext cx="11772900" cy="5290457"/>
          </a:xfrm>
        </p:spPr>
        <p:txBody>
          <a:bodyPr>
            <a:normAutofit fontScale="25000" lnSpcReduction="20000"/>
          </a:bodyPr>
          <a:lstStyle/>
          <a:p>
            <a:r>
              <a:rPr lang="en-US" sz="7800" dirty="0"/>
              <a:t>Holcombe L. Rucker School of Community Research, Herbert H. Lehman HS, and Longwood Preparatory Academy</a:t>
            </a:r>
          </a:p>
          <a:p>
            <a:endParaRPr lang="en-US" sz="7800" dirty="0"/>
          </a:p>
          <a:p>
            <a:r>
              <a:rPr lang="en-US" sz="7800" dirty="0"/>
              <a:t>Class sizes at all three schools fell from Nov 2014, the year the Renewal Program began, to Nov 2017 </a:t>
            </a:r>
          </a:p>
          <a:p>
            <a:endParaRPr lang="en-US" sz="7800" dirty="0"/>
          </a:p>
          <a:p>
            <a:r>
              <a:rPr lang="en-US" sz="7800" dirty="0"/>
              <a:t>Herbert Lehman HS still has classes of 30 or more, although the other two high schools do not</a:t>
            </a:r>
          </a:p>
          <a:p>
            <a:endParaRPr lang="en-US" sz="7800" dirty="0"/>
          </a:p>
          <a:p>
            <a:r>
              <a:rPr lang="en-US" sz="7800" dirty="0"/>
              <a:t>Graduation rates at Herbert A. Lehman increased from 53% (2014) to 59% (2017), but still below DOE goal of 67%  </a:t>
            </a:r>
            <a:br>
              <a:rPr lang="en-US" sz="7800" dirty="0"/>
            </a:br>
            <a:r>
              <a:rPr lang="en-US" sz="7800" dirty="0"/>
              <a:t> </a:t>
            </a:r>
          </a:p>
          <a:p>
            <a:r>
              <a:rPr lang="en-US" sz="7800" dirty="0"/>
              <a:t>Graduation rates at Holcombe L. Rucker increased from 49% to 55%, still below DOE goal of 67%</a:t>
            </a:r>
          </a:p>
          <a:p>
            <a:endParaRPr lang="en-US" sz="7800" dirty="0"/>
          </a:p>
          <a:p>
            <a:r>
              <a:rPr lang="en-US" sz="7800" dirty="0"/>
              <a:t>Next year, </a:t>
            </a:r>
            <a:r>
              <a:rPr lang="en-US" sz="7800" dirty="0" err="1"/>
              <a:t>Holcome</a:t>
            </a:r>
            <a:r>
              <a:rPr lang="en-US" sz="7800" dirty="0"/>
              <a:t> L. Rucker School of Community Research will be merged into another school </a:t>
            </a:r>
          </a:p>
          <a:p>
            <a:endParaRPr lang="en-US" sz="7800" dirty="0"/>
          </a:p>
          <a:p>
            <a:r>
              <a:rPr lang="en-US" sz="7800" dirty="0"/>
              <a:t>Graduation Rates at Longwood Preparatory Academy  rose from 41% to 50%, below DOE goal</a:t>
            </a:r>
          </a:p>
          <a:p>
            <a:endParaRPr lang="en-US" sz="7800" dirty="0"/>
          </a:p>
          <a:p>
            <a:r>
              <a:rPr lang="en-US" sz="7800" i="1" dirty="0"/>
              <a:t>Source: Preliminary NYC Class Size Reports, November 2014 and November 2017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6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1534</Words>
  <Application>Microsoft Office PowerPoint</Application>
  <PresentationFormat>Widescreen</PresentationFormat>
  <Paragraphs>184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8 schools    Presentation to CEC 8  Leonie Haimson and Sebastian Spitz Class Size Matters January 2018 info@classsizematters.org  </vt:lpstr>
      <vt:lpstr>This fall, District 8, average K-3 class sizes decreased by .3, now .1 students below citywide average but 4.0 students above Contracts for Excellence goals set in 2007.</vt:lpstr>
      <vt:lpstr>Average class size grades 4-8 increased to 26.5, just below Citywide average but 3.6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Four Renewal K-8 Schools in District 8</vt:lpstr>
      <vt:lpstr>Three Renewal High Schools in District 8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1,028 seats in D8 Nov. 2017 capital plan </vt:lpstr>
      <vt:lpstr>54% K-8 seats funded citywide compared to DOE estimate of need 33.5% in D8  Data: Nov. 2017 capital plan</vt:lpstr>
      <vt:lpstr>District 8 Overcrowding  (includes Charters in district buildings)</vt:lpstr>
      <vt:lpstr>   11 Districts between 99% - 80% Utilization, including D8 at 95%  Data Source: 2016-2017 Blue Book  </vt:lpstr>
      <vt:lpstr> 25 Schools in District 8 at or over 100% - (Co-located Charters included) Data Source: 2016-2017 Blue Book  </vt:lpstr>
      <vt:lpstr>More Overutilized D8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Overcrowding &amp; Class Size Citywide  and in District 8 schools    Presentation to CEC 8  Leonie Haimson and Sebastian Spitz Class Size Matters December 2017 info@classsizematters.org</dc:title>
  <dc:creator>Sebastian Spitz</dc:creator>
  <cp:lastModifiedBy>Sebastian Spitz</cp:lastModifiedBy>
  <cp:revision>31</cp:revision>
  <dcterms:created xsi:type="dcterms:W3CDTF">2017-12-20T20:26:14Z</dcterms:created>
  <dcterms:modified xsi:type="dcterms:W3CDTF">2018-04-11T18:59:45Z</dcterms:modified>
</cp:coreProperties>
</file>