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98" r:id="rId6"/>
    <p:sldId id="262" r:id="rId7"/>
    <p:sldId id="309" r:id="rId8"/>
    <p:sldId id="282" r:id="rId9"/>
    <p:sldId id="283" r:id="rId10"/>
    <p:sldId id="284" r:id="rId11"/>
    <p:sldId id="285" r:id="rId12"/>
    <p:sldId id="286" r:id="rId13"/>
    <p:sldId id="274" r:id="rId14"/>
    <p:sldId id="275" r:id="rId15"/>
    <p:sldId id="263" r:id="rId16"/>
    <p:sldId id="288" r:id="rId17"/>
    <p:sldId id="271" r:id="rId18"/>
    <p:sldId id="277" r:id="rId19"/>
    <p:sldId id="300" r:id="rId20"/>
    <p:sldId id="301" r:id="rId21"/>
    <p:sldId id="302" r:id="rId22"/>
    <p:sldId id="303" r:id="rId23"/>
    <p:sldId id="304" r:id="rId24"/>
    <p:sldId id="305" r:id="rId25"/>
    <p:sldId id="306" r:id="rId26"/>
    <p:sldId id="307" r:id="rId27"/>
    <p:sldId id="30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7" autoAdjust="0"/>
    <p:restoredTop sz="94660"/>
  </p:normalViewPr>
  <p:slideViewPr>
    <p:cSldViewPr snapToGrid="0">
      <p:cViewPr varScale="1">
        <p:scale>
          <a:sx n="87" d="100"/>
          <a:sy n="87"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600" b="1" i="0" u="none" strike="noStrike" kern="1200" spc="0" baseline="0">
                <a:solidFill>
                  <a:schemeClr val="tx1"/>
                </a:solidFill>
                <a:latin typeface="+mn-lt"/>
                <a:ea typeface="+mn-ea"/>
                <a:cs typeface="+mn-cs"/>
              </a:defRPr>
            </a:pPr>
            <a:r>
              <a:rPr lang="en-US" sz="1600" b="1">
                <a:solidFill>
                  <a:schemeClr val="tx1"/>
                </a:solidFill>
              </a:rPr>
              <a:t>D6 K-3rd Class size trend</a:t>
            </a:r>
          </a:p>
        </c:rich>
      </c:tx>
      <c:layout>
        <c:manualLayout>
          <c:xMode val="edge"/>
          <c:yMode val="edge"/>
          <c:x val="0.41328448631599113"/>
          <c:y val="2.9016342686600721E-2"/>
        </c:manualLayout>
      </c:layout>
      <c:overlay val="0"/>
      <c:spPr>
        <a:noFill/>
        <a:ln>
          <a:noFill/>
        </a:ln>
        <a:effectLst/>
      </c:spPr>
      <c:txPr>
        <a:bodyPr rot="0" spcFirstLastPara="1" vertOverflow="ellipsis" vert="horz" wrap="square" anchor="ctr" anchorCtr="1"/>
        <a:lstStyle/>
        <a:p>
          <a:pPr algn="ct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4399060743361329E-2"/>
          <c:y val="9.5258289191921461E-2"/>
          <c:w val="0.89831921322041286"/>
          <c:h val="0.71706725086417256"/>
        </c:manualLayout>
      </c:layout>
      <c:lineChart>
        <c:grouping val="standard"/>
        <c:varyColors val="0"/>
        <c:ser>
          <c:idx val="0"/>
          <c:order val="0"/>
          <c:tx>
            <c:strRef>
              <c:f>'D6'!$A$8</c:f>
              <c:strCache>
                <c:ptCount val="1"/>
                <c:pt idx="0">
                  <c:v>C4E goals</c:v>
                </c:pt>
              </c:strCache>
            </c:strRef>
          </c:tx>
          <c:spPr>
            <a:ln w="38100" cap="rnd">
              <a:solidFill>
                <a:schemeClr val="accent1"/>
              </a:solidFill>
              <a:round/>
            </a:ln>
            <a:effectLst/>
          </c:spPr>
          <c:marker>
            <c:symbol val="none"/>
          </c:marker>
          <c:dLbls>
            <c:dLbl>
              <c:idx val="1"/>
              <c:layout>
                <c:manualLayout>
                  <c:x val="-3.2830155572572968E-2"/>
                  <c:y val="2.82513125131069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90F-4897-9809-0CA62226FD27}"/>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'D6'!$B$7:$M$7</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'D6'!$B$8:$M$8</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690F-4897-9809-0CA62226FD27}"/>
            </c:ext>
          </c:extLst>
        </c:ser>
        <c:ser>
          <c:idx val="1"/>
          <c:order val="1"/>
          <c:tx>
            <c:strRef>
              <c:f>'D6'!$A$9</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690F-4897-9809-0CA62226FD27}"/>
                </c:ext>
              </c:extLst>
            </c:dLbl>
            <c:dLbl>
              <c:idx val="2"/>
              <c:layout>
                <c:manualLayout>
                  <c:x val="-3.2830155572572968E-2"/>
                  <c:y val="-4.36611193384379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90F-4897-9809-0CA62226FD27}"/>
                </c:ext>
              </c:extLst>
            </c:dLbl>
            <c:dLbl>
              <c:idx val="5"/>
              <c:layout>
                <c:manualLayout>
                  <c:x val="-3.6319315457967342E-2"/>
                  <c:y val="-3.59562159257725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90F-4897-9809-0CA62226FD27}"/>
                </c:ext>
              </c:extLst>
            </c:dLbl>
            <c:dLbl>
              <c:idx val="6"/>
              <c:layout>
                <c:manualLayout>
                  <c:x val="-2.9724475973914855E-2"/>
                  <c:y val="-2.31147102379966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A0-4E72-A0F6-4933E8C78EEC}"/>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'D6'!$B$7:$M$7</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'D6'!$B$9:$M$9</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690F-4897-9809-0CA62226FD27}"/>
            </c:ext>
          </c:extLst>
        </c:ser>
        <c:ser>
          <c:idx val="2"/>
          <c:order val="2"/>
          <c:tx>
            <c:strRef>
              <c:f>'D6'!$A$10</c:f>
              <c:strCache>
                <c:ptCount val="1"/>
                <c:pt idx="0">
                  <c:v>D6</c:v>
                </c:pt>
              </c:strCache>
            </c:strRef>
          </c:tx>
          <c:spPr>
            <a:ln w="38100" cap="rnd">
              <a:solidFill>
                <a:srgbClr val="FF0000"/>
              </a:solidFill>
              <a:round/>
            </a:ln>
            <a:effectLst/>
          </c:spPr>
          <c:marker>
            <c:symbol val="none"/>
          </c:marker>
          <c:dLbls>
            <c:dLbl>
              <c:idx val="1"/>
              <c:layout>
                <c:manualLayout>
                  <c:x val="-2.2836597239406006E-2"/>
                  <c:y val="-4.87977216135483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90F-4897-9809-0CA62226FD27}"/>
                </c:ext>
              </c:extLst>
            </c:dLbl>
            <c:dLbl>
              <c:idx val="2"/>
              <c:layout>
                <c:manualLayout>
                  <c:x val="-3.0504048982310052E-2"/>
                  <c:y val="7.704903412665432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90F-4897-9809-0CA62226FD27}"/>
                </c:ext>
              </c:extLst>
            </c:dLbl>
            <c:dLbl>
              <c:idx val="4"/>
              <c:layout>
                <c:manualLayout>
                  <c:x val="-2.8177942392047132E-2"/>
                  <c:y val="-2.56830113755517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90F-4897-9809-0CA62226FD27}"/>
                </c:ext>
              </c:extLst>
            </c:dLbl>
            <c:dLbl>
              <c:idx val="5"/>
              <c:layout>
                <c:manualLayout>
                  <c:x val="-3.6319315457967342E-2"/>
                  <c:y val="1.54098068253310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90F-4897-9809-0CA62226FD27}"/>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'D6'!$B$7:$M$7</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'D6'!$B$10:$M$10</c:f>
              <c:numCache>
                <c:formatCode>0.0</c:formatCode>
                <c:ptCount val="12"/>
                <c:pt idx="0" formatCode="General">
                  <c:v>22.4</c:v>
                </c:pt>
                <c:pt idx="1">
                  <c:v>21</c:v>
                </c:pt>
                <c:pt idx="2" formatCode="General">
                  <c:v>21.3</c:v>
                </c:pt>
                <c:pt idx="3" formatCode="General">
                  <c:v>22.6</c:v>
                </c:pt>
                <c:pt idx="4" formatCode="General">
                  <c:v>23.2</c:v>
                </c:pt>
                <c:pt idx="5" formatCode="General">
                  <c:v>23.7</c:v>
                </c:pt>
                <c:pt idx="6" formatCode="General">
                  <c:v>24.1</c:v>
                </c:pt>
                <c:pt idx="7" formatCode="General">
                  <c:v>24.4</c:v>
                </c:pt>
                <c:pt idx="8" formatCode="General">
                  <c:v>23.7</c:v>
                </c:pt>
                <c:pt idx="9" formatCode="General">
                  <c:v>23.8</c:v>
                </c:pt>
                <c:pt idx="10">
                  <c:v>22.902027027027028</c:v>
                </c:pt>
                <c:pt idx="11">
                  <c:v>22.353356890459363</c:v>
                </c:pt>
              </c:numCache>
            </c:numRef>
          </c:val>
          <c:smooth val="0"/>
          <c:extLst>
            <c:ext xmlns:c16="http://schemas.microsoft.com/office/drawing/2014/chart" uri="{C3380CC4-5D6E-409C-BE32-E72D297353CC}">
              <c16:uniqueId val="{00000002-690F-4897-9809-0CA62226FD27}"/>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a:t>
                </a:r>
                <a:r>
                  <a:rPr lang="en-US" sz="1600" baseline="0" dirty="0"/>
                  <a:t> Year</a:t>
                </a:r>
                <a:endParaRPr lang="en-US" sz="1600" dirty="0"/>
              </a:p>
            </c:rich>
          </c:tx>
          <c:layout>
            <c:manualLayout>
              <c:xMode val="edge"/>
              <c:yMode val="edge"/>
              <c:x val="8.8969963366563792E-2"/>
              <c:y val="0.9129689702710043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6.4615166872615034E-3"/>
              <c:y val="0.29408200727092121"/>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solidFill>
                  <a:schemeClr val="tx1"/>
                </a:solidFill>
              </a:rPr>
              <a:t>D6 4-8th</a:t>
            </a:r>
            <a:r>
              <a:rPr lang="en-US" sz="1600" b="1" baseline="0">
                <a:solidFill>
                  <a:schemeClr val="tx1"/>
                </a:solidFill>
              </a:rPr>
              <a:t> Class size trend</a:t>
            </a:r>
            <a:endParaRPr lang="en-US" sz="1600" b="1">
              <a:solidFill>
                <a:schemeClr val="tx1"/>
              </a:solidFill>
            </a:endParaRPr>
          </a:p>
        </c:rich>
      </c:tx>
      <c:layout>
        <c:manualLayout>
          <c:xMode val="edge"/>
          <c:yMode val="edge"/>
          <c:x val="0.38717597447443242"/>
          <c:y val="1.9604524390386256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0176907981649642E-2"/>
          <c:y val="0.14374261067930891"/>
          <c:w val="0.84235013972193773"/>
          <c:h val="0.65837888517766896"/>
        </c:manualLayout>
      </c:layout>
      <c:lineChart>
        <c:grouping val="standard"/>
        <c:varyColors val="0"/>
        <c:ser>
          <c:idx val="0"/>
          <c:order val="0"/>
          <c:tx>
            <c:strRef>
              <c:f>'D6'!$A$15</c:f>
              <c:strCache>
                <c:ptCount val="1"/>
                <c:pt idx="0">
                  <c:v>C4E goals</c:v>
                </c:pt>
              </c:strCache>
            </c:strRef>
          </c:tx>
          <c:spPr>
            <a:ln w="38100" cap="rnd">
              <a:solidFill>
                <a:schemeClr val="accent1"/>
              </a:solidFill>
              <a:round/>
            </a:ln>
            <a:effectLst/>
          </c:spPr>
          <c:marker>
            <c:symbol val="none"/>
          </c:marker>
          <c:dLbls>
            <c:dLbl>
              <c:idx val="1"/>
              <c:layout>
                <c:manualLayout>
                  <c:x val="-3.0158762926548718E-2"/>
                  <c:y val="2.91195514963739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F36-41D2-BCDC-8DA43CE509E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'D6'!$B$14:$M$14</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'D6'!$B$15:$M$15</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ED9C-49D3-85B8-1180F8D66B4A}"/>
            </c:ext>
          </c:extLst>
        </c:ser>
        <c:ser>
          <c:idx val="1"/>
          <c:order val="1"/>
          <c:tx>
            <c:strRef>
              <c:f>'D6'!$A$16</c:f>
              <c:strCache>
                <c:ptCount val="1"/>
                <c:pt idx="0">
                  <c:v>Citywide actual</c:v>
                </c:pt>
              </c:strCache>
            </c:strRef>
          </c:tx>
          <c:spPr>
            <a:ln w="38100" cap="rnd">
              <a:solidFill>
                <a:schemeClr val="bg1">
                  <a:lumMod val="75000"/>
                </a:schemeClr>
              </a:solidFill>
              <a:round/>
            </a:ln>
            <a:effectLst/>
          </c:spPr>
          <c:marker>
            <c:symbol val="none"/>
          </c:marker>
          <c:dLbls>
            <c:dLbl>
              <c:idx val="2"/>
              <c:layout>
                <c:manualLayout>
                  <c:x val="-3.342225223117349E-2"/>
                  <c:y val="-3.97084793132371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9C-49D3-85B8-1180F8D66B4A}"/>
                </c:ext>
              </c:extLst>
            </c:dLbl>
            <c:dLbl>
              <c:idx val="3"/>
              <c:layout>
                <c:manualLayout>
                  <c:x val="-3.618127984556397E-2"/>
                  <c:y val="-2.11778556337264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D9C-49D3-85B8-1180F8D66B4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'D6'!$B$14:$M$14</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'D6'!$B$16:$M$16</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ED9C-49D3-85B8-1180F8D66B4A}"/>
            </c:ext>
          </c:extLst>
        </c:ser>
        <c:ser>
          <c:idx val="2"/>
          <c:order val="2"/>
          <c:tx>
            <c:strRef>
              <c:f>'D6'!$A$17</c:f>
              <c:strCache>
                <c:ptCount val="1"/>
                <c:pt idx="0">
                  <c:v>D6</c:v>
                </c:pt>
              </c:strCache>
            </c:strRef>
          </c:tx>
          <c:spPr>
            <a:ln w="38100" cap="rnd">
              <a:solidFill>
                <a:srgbClr val="FF0000"/>
              </a:solidFill>
              <a:round/>
            </a:ln>
            <a:effectLst/>
          </c:spPr>
          <c:marker>
            <c:symbol val="none"/>
          </c:marker>
          <c:dLbls>
            <c:dLbl>
              <c:idx val="0"/>
              <c:layout>
                <c:manualLayout>
                  <c:x val="-3.6181279845563984E-2"/>
                  <c:y val="-4.23557112674530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9C-49D3-85B8-1180F8D66B4A}"/>
                </c:ext>
              </c:extLst>
            </c:dLbl>
            <c:dLbl>
              <c:idx val="1"/>
              <c:layout>
                <c:manualLayout>
                  <c:x val="-3.3422252231173517E-2"/>
                  <c:y val="-5.5591871038532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9C-49D3-85B8-1180F8D66B4A}"/>
                </c:ext>
              </c:extLst>
            </c:dLbl>
            <c:dLbl>
              <c:idx val="2"/>
              <c:layout>
                <c:manualLayout>
                  <c:x val="-3.618127984556397E-2"/>
                  <c:y val="-2.11778556337265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D9C-49D3-85B8-1180F8D66B4A}"/>
                </c:ext>
              </c:extLst>
            </c:dLbl>
            <c:dLbl>
              <c:idx val="3"/>
              <c:layout>
                <c:manualLayout>
                  <c:x val="-3.618127984556397E-2"/>
                  <c:y val="1.85306236795106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D9C-49D3-85B8-1180F8D66B4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'D6'!$B$14:$M$14</c:f>
              <c:strCache>
                <c:ptCount val="12"/>
                <c:pt idx="0">
                  <c:v>2006-07</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'D6'!$B$17:$M$17</c:f>
              <c:numCache>
                <c:formatCode>General</c:formatCode>
                <c:ptCount val="12"/>
                <c:pt idx="0" formatCode="0.0">
                  <c:v>25.8</c:v>
                </c:pt>
                <c:pt idx="1">
                  <c:v>25.1</c:v>
                </c:pt>
                <c:pt idx="2">
                  <c:v>24.8</c:v>
                </c:pt>
                <c:pt idx="3">
                  <c:v>25.6</c:v>
                </c:pt>
                <c:pt idx="4">
                  <c:v>25.8</c:v>
                </c:pt>
                <c:pt idx="5">
                  <c:v>25.7</c:v>
                </c:pt>
                <c:pt idx="6" formatCode="0.0">
                  <c:v>26</c:v>
                </c:pt>
                <c:pt idx="7" formatCode="0.0">
                  <c:v>25.31</c:v>
                </c:pt>
                <c:pt idx="8">
                  <c:v>24.8</c:v>
                </c:pt>
                <c:pt idx="9">
                  <c:v>25.3</c:v>
                </c:pt>
                <c:pt idx="10" formatCode="0.0">
                  <c:v>25.056603773584907</c:v>
                </c:pt>
                <c:pt idx="11" formatCode="0.0">
                  <c:v>24.734627831715212</c:v>
                </c:pt>
              </c:numCache>
            </c:numRef>
          </c:val>
          <c:smooth val="0"/>
          <c:extLst>
            <c:ext xmlns:c16="http://schemas.microsoft.com/office/drawing/2014/chart" uri="{C3380CC4-5D6E-409C-BE32-E72D297353CC}">
              <c16:uniqueId val="{00000002-ED9C-49D3-85B8-1180F8D66B4A}"/>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8.4878398495977822E-2"/>
              <c:y val="0.9013307864321650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1.0811517532951639E-2"/>
              <c:y val="0.3103654347380199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073984396602913"/>
          <c:y val="0.87190023729203592"/>
          <c:w val="0.57682270634515898"/>
          <c:h val="0.10956914401638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6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5"/>
            <c:invertIfNegative val="0"/>
            <c:bubble3D val="0"/>
            <c:spPr>
              <a:solidFill>
                <a:srgbClr val="FF0000"/>
              </a:solidFill>
              <a:ln>
                <a:noFill/>
              </a:ln>
              <a:effectLst/>
            </c:spPr>
            <c:extLst>
              <c:ext xmlns:c16="http://schemas.microsoft.com/office/drawing/2014/chart" uri="{C3380CC4-5D6E-409C-BE32-E72D297353CC}">
                <c16:uniqueId val="{00000000-A3AF-4A5A-9EA2-8F1894FF166F}"/>
              </c:ext>
            </c:extLst>
          </c:dPt>
          <c:dPt>
            <c:idx val="7"/>
            <c:invertIfNegative val="0"/>
            <c:bubble3D val="0"/>
            <c:spPr>
              <a:solidFill>
                <a:srgbClr val="0070C0"/>
              </a:solidFill>
              <a:ln>
                <a:noFill/>
              </a:ln>
              <a:effectLst/>
            </c:spPr>
            <c:extLst>
              <c:ext xmlns:c16="http://schemas.microsoft.com/office/drawing/2014/chart" uri="{C3380CC4-5D6E-409C-BE32-E72D297353CC}">
                <c16:uniqueId val="{00000001-8FB9-46DC-9AD1-6A210D1B6FA2}"/>
              </c:ext>
            </c:extLst>
          </c:dPt>
          <c:dPt>
            <c:idx val="9"/>
            <c:invertIfNegative val="0"/>
            <c:bubble3D val="0"/>
            <c:spPr>
              <a:solidFill>
                <a:srgbClr val="0070C0"/>
              </a:solidFill>
              <a:ln>
                <a:noFill/>
              </a:ln>
              <a:effectLst/>
            </c:spPr>
            <c:extLst>
              <c:ext xmlns:c16="http://schemas.microsoft.com/office/drawing/2014/chart" uri="{C3380CC4-5D6E-409C-BE32-E72D297353CC}">
                <c16:uniqueId val="{00000000-D1B1-4424-A91F-31174B74C84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district'!$H$14:$H$24</c:f>
              <c:strCache>
                <c:ptCount val="11"/>
                <c:pt idx="0">
                  <c:v>D30</c:v>
                </c:pt>
                <c:pt idx="1">
                  <c:v>D8</c:v>
                </c:pt>
                <c:pt idx="2">
                  <c:v>D2</c:v>
                </c:pt>
                <c:pt idx="3">
                  <c:v>D12</c:v>
                </c:pt>
                <c:pt idx="4">
                  <c:v>D9</c:v>
                </c:pt>
                <c:pt idx="5">
                  <c:v>D6</c:v>
                </c:pt>
                <c:pt idx="6">
                  <c:v>D29</c:v>
                </c:pt>
                <c:pt idx="7">
                  <c:v>D3</c:v>
                </c:pt>
                <c:pt idx="8">
                  <c:v>D7</c:v>
                </c:pt>
                <c:pt idx="9">
                  <c:v>D4</c:v>
                </c:pt>
                <c:pt idx="10">
                  <c:v>D1</c:v>
                </c:pt>
              </c:strCache>
            </c:strRef>
          </c:cat>
          <c:val>
            <c:numRef>
              <c:f>'Util. by district'!$I$14:$I$24</c:f>
              <c:numCache>
                <c:formatCode>0%</c:formatCode>
                <c:ptCount val="11"/>
                <c:pt idx="0">
                  <c:v>0.9906952965235174</c:v>
                </c:pt>
                <c:pt idx="1">
                  <c:v>0.95252529755271254</c:v>
                </c:pt>
                <c:pt idx="2">
                  <c:v>0.94988110481068233</c:v>
                </c:pt>
                <c:pt idx="3">
                  <c:v>0.93637428204985218</c:v>
                </c:pt>
                <c:pt idx="4">
                  <c:v>0.93615137766958056</c:v>
                </c:pt>
                <c:pt idx="5">
                  <c:v>0.89764339220296352</c:v>
                </c:pt>
                <c:pt idx="6">
                  <c:v>0.89591527987897124</c:v>
                </c:pt>
                <c:pt idx="7">
                  <c:v>0.89040277279789648</c:v>
                </c:pt>
                <c:pt idx="8">
                  <c:v>0.8842708470557239</c:v>
                </c:pt>
                <c:pt idx="9">
                  <c:v>0.86607805924581238</c:v>
                </c:pt>
                <c:pt idx="10">
                  <c:v>0.80426456888520859</c:v>
                </c:pt>
              </c:numCache>
            </c:numRef>
          </c:val>
          <c:extLst>
            <c:ext xmlns:c16="http://schemas.microsoft.com/office/drawing/2014/chart" uri="{C3380CC4-5D6E-409C-BE32-E72D297353CC}">
              <c16:uniqueId val="{00000000-8FB9-46DC-9AD1-6A210D1B6FA2}"/>
            </c:ext>
          </c:extLst>
        </c:ser>
        <c:dLbls>
          <c:dLblPos val="outEnd"/>
          <c:showLegendKey val="0"/>
          <c:showVal val="1"/>
          <c:showCatName val="0"/>
          <c:showSerName val="0"/>
          <c:showPercent val="0"/>
          <c:showBubbleSize val="0"/>
        </c:dLbls>
        <c:gapWidth val="219"/>
        <c:overlap val="-27"/>
        <c:axId val="1082418232"/>
        <c:axId val="1082419872"/>
      </c:barChart>
      <c:catAx>
        <c:axId val="1082418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082419872"/>
        <c:crosses val="autoZero"/>
        <c:auto val="1"/>
        <c:lblAlgn val="ctr"/>
        <c:lblOffset val="100"/>
        <c:noMultiLvlLbl val="0"/>
      </c:catAx>
      <c:valAx>
        <c:axId val="1082419872"/>
        <c:scaling>
          <c:orientation val="minMax"/>
        </c:scaling>
        <c:delete val="1"/>
        <c:axPos val="l"/>
        <c:numFmt formatCode="0%" sourceLinked="1"/>
        <c:majorTickMark val="out"/>
        <c:minorTickMark val="none"/>
        <c:tickLblPos val="nextTo"/>
        <c:crossAx val="10824182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'D6'!$C$2:$C$18</c:f>
              <c:strCache>
                <c:ptCount val="17"/>
                <c:pt idx="0">
                  <c:v>KIPP NYC WASH. HGHTS. ACADEMY I </c:v>
                </c:pt>
                <c:pt idx="1">
                  <c:v>P.S. 314</c:v>
                </c:pt>
                <c:pt idx="2">
                  <c:v>P.S. 187</c:v>
                </c:pt>
                <c:pt idx="3">
                  <c:v>P.S./I.S. 278</c:v>
                </c:pt>
                <c:pt idx="4">
                  <c:v>DOS PUENTES ELEMENTARY SCHOOL</c:v>
                </c:pt>
                <c:pt idx="5">
                  <c:v>P.S. 311</c:v>
                </c:pt>
                <c:pt idx="6">
                  <c:v>P.S. 210</c:v>
                </c:pt>
                <c:pt idx="7">
                  <c:v>P.S. 8</c:v>
                </c:pt>
                <c:pt idx="8">
                  <c:v>P.S. 325</c:v>
                </c:pt>
                <c:pt idx="9">
                  <c:v>P.S. 366</c:v>
                </c:pt>
                <c:pt idx="10">
                  <c:v>P.S. 4</c:v>
                </c:pt>
                <c:pt idx="11">
                  <c:v>I.S. 528</c:v>
                </c:pt>
                <c:pt idx="12">
                  <c:v>P.S. 48</c:v>
                </c:pt>
                <c:pt idx="13">
                  <c:v>P.S. 18</c:v>
                </c:pt>
                <c:pt idx="14">
                  <c:v>P.S. 192</c:v>
                </c:pt>
                <c:pt idx="15">
                  <c:v>P.S. 98</c:v>
                </c:pt>
                <c:pt idx="16">
                  <c:v>P.S. 128</c:v>
                </c:pt>
              </c:strCache>
            </c:strRef>
          </c:cat>
          <c:val>
            <c:numRef>
              <c:f>'D6'!$I$2:$I$18</c:f>
              <c:numCache>
                <c:formatCode>0%</c:formatCode>
                <c:ptCount val="17"/>
                <c:pt idx="0">
                  <c:v>2.2400000000000002</c:v>
                </c:pt>
                <c:pt idx="1">
                  <c:v>1.82</c:v>
                </c:pt>
                <c:pt idx="2">
                  <c:v>1.49</c:v>
                </c:pt>
                <c:pt idx="3">
                  <c:v>1.3900000000000001</c:v>
                </c:pt>
                <c:pt idx="4">
                  <c:v>1.33</c:v>
                </c:pt>
                <c:pt idx="5">
                  <c:v>1.28</c:v>
                </c:pt>
                <c:pt idx="6">
                  <c:v>1.27</c:v>
                </c:pt>
                <c:pt idx="7">
                  <c:v>1.26</c:v>
                </c:pt>
                <c:pt idx="8">
                  <c:v>1.26</c:v>
                </c:pt>
                <c:pt idx="9">
                  <c:v>1.24</c:v>
                </c:pt>
                <c:pt idx="10">
                  <c:v>1.2</c:v>
                </c:pt>
                <c:pt idx="11">
                  <c:v>1.1500000000000001</c:v>
                </c:pt>
                <c:pt idx="12">
                  <c:v>1.1500000000000001</c:v>
                </c:pt>
                <c:pt idx="13">
                  <c:v>1.0900000000000001</c:v>
                </c:pt>
                <c:pt idx="14">
                  <c:v>1.0900000000000001</c:v>
                </c:pt>
                <c:pt idx="15">
                  <c:v>1.08</c:v>
                </c:pt>
                <c:pt idx="16">
                  <c:v>1.07</c:v>
                </c:pt>
              </c:numCache>
            </c:numRef>
          </c:val>
          <c:extLst>
            <c:ext xmlns:c16="http://schemas.microsoft.com/office/drawing/2014/chart" uri="{C3380CC4-5D6E-409C-BE32-E72D297353CC}">
              <c16:uniqueId val="{00000000-DD39-4ACB-B895-F966FA2D824A}"/>
            </c:ext>
          </c:extLst>
        </c:ser>
        <c:dLbls>
          <c:dLblPos val="outEnd"/>
          <c:showLegendKey val="0"/>
          <c:showVal val="1"/>
          <c:showCatName val="0"/>
          <c:showSerName val="0"/>
          <c:showPercent val="0"/>
          <c:showBubbleSize val="0"/>
        </c:dLbls>
        <c:gapWidth val="219"/>
        <c:overlap val="-27"/>
        <c:axId val="416746056"/>
        <c:axId val="416746384"/>
      </c:barChart>
      <c:catAx>
        <c:axId val="416746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416746384"/>
        <c:crosses val="autoZero"/>
        <c:auto val="1"/>
        <c:lblAlgn val="ctr"/>
        <c:lblOffset val="100"/>
        <c:noMultiLvlLbl val="0"/>
      </c:catAx>
      <c:valAx>
        <c:axId val="416746384"/>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4167460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FF6816-AEF0-4AA1-8806-2A8536E84A95}"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1D636-8AF2-4532-83D6-C216B841F5A6}" type="slidenum">
              <a:rPr lang="en-US" smtClean="0"/>
              <a:t>‹#›</a:t>
            </a:fld>
            <a:endParaRPr lang="en-US"/>
          </a:p>
        </p:txBody>
      </p:sp>
    </p:spTree>
    <p:extLst>
      <p:ext uri="{BB962C8B-B14F-4D97-AF65-F5344CB8AC3E}">
        <p14:creationId xmlns:p14="http://schemas.microsoft.com/office/powerpoint/2010/main" val="4155143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165592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0BF40-3E2D-416A-8FAA-A38CFC21FB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7F0036-1A6A-4BCB-B7F2-C6326BA135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3B2EBE-4A7D-4905-8393-B28C671D515D}"/>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371CC351-565B-4A55-9043-F88A2313A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28842-6E21-45DF-ABD7-F4E3DB10305C}"/>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413056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8D056-E395-4D07-9B55-3454F10D7F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E00213-14EB-4C5C-BB7D-3CAAFCC3B8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6C38D-97A3-47BF-BF25-27A97DF4FB4C}"/>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419218E1-561C-40B1-A20D-0DA4466D5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001C0-4C66-4DCA-B125-99AD9CB0A10F}"/>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407751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995130-641D-4A25-AE87-1E2D5697A2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0EE3F-1BEF-4CD3-8571-E0E6D5976E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D67A2C-021E-438B-8805-6B771AB668C1}"/>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C781F49A-F27A-44D1-8393-32C3796B3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6848CE-1838-447E-817C-691B2CFB8D67}"/>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80511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353B-7F4F-4718-86C8-60AEC36869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B46B12-4C46-4C1A-9FF4-DEB20EA5C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91A171-EF64-43B0-B32C-269DA6EFF60A}"/>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FB8E76D9-DA0A-4047-A646-30AFA8526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47AFD0-312F-4251-9185-F95ACC70851B}"/>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298703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914D-E2C4-46D1-BACD-C1D57E63A0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0F30ED-71BD-497B-8CD4-325A2BF1A7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02703D-9DFC-41C8-84B7-E09C5AFDEF91}"/>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3C3DADAA-F900-4CAF-AEF8-0F32432D7E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2A665E-1596-4CED-BD5A-1192170641D2}"/>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286752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A8F65-6F9D-4C52-8538-C392E4D114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BDB62B-41D6-4580-852B-E2DDE807D4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37F404-7916-42A9-BCE1-1EBD17A2CC8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BA58D7-9B99-47FA-8CDB-6310317CA2FC}"/>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6" name="Footer Placeholder 5">
            <a:extLst>
              <a:ext uri="{FF2B5EF4-FFF2-40B4-BE49-F238E27FC236}">
                <a16:creationId xmlns:a16="http://schemas.microsoft.com/office/drawing/2014/main" id="{06D2EB5B-23EA-487A-8AB2-A30600DEF0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702B02-780A-4677-8C6E-E9A244272D37}"/>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3389600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12E85-9A4D-43CE-8496-BE217DD2B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86038E-2D9D-418E-86B7-0B349316A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D6A67D8-F27B-4679-B7C3-469A6C7672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0B52-1C10-4587-9CDC-A6386258B2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363360-E91B-49FF-8AF1-43CB42EFFEF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1C6E80-E52B-4249-92C8-16A7623DE1CC}"/>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8" name="Footer Placeholder 7">
            <a:extLst>
              <a:ext uri="{FF2B5EF4-FFF2-40B4-BE49-F238E27FC236}">
                <a16:creationId xmlns:a16="http://schemas.microsoft.com/office/drawing/2014/main" id="{F01A04BC-092E-4057-B077-E9B6BA3641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E206DD-AC15-4F46-9738-7CA38B725CE9}"/>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566742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F06B7-40AF-462F-9776-09000422C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A4F3AD-8935-43A1-B51C-739D5892F277}"/>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4" name="Footer Placeholder 3">
            <a:extLst>
              <a:ext uri="{FF2B5EF4-FFF2-40B4-BE49-F238E27FC236}">
                <a16:creationId xmlns:a16="http://schemas.microsoft.com/office/drawing/2014/main" id="{783E56E5-8AC2-44E6-AA4D-391A9672E5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D7E0F9-0864-4F82-952E-2D22B9C4C45C}"/>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2829744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84A8C3-5D32-4174-B954-D8A015C2EBD5}"/>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3" name="Footer Placeholder 2">
            <a:extLst>
              <a:ext uri="{FF2B5EF4-FFF2-40B4-BE49-F238E27FC236}">
                <a16:creationId xmlns:a16="http://schemas.microsoft.com/office/drawing/2014/main" id="{126F84FD-B0E8-4D88-948C-87A6022F69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6BBEF3-3465-4556-B15C-9821D225E8C0}"/>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239454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1DD01-885A-4BB7-8A6A-8762351655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745933-EBBC-44AC-86E7-48CFDCBF16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A23256-C0CC-4FE0-95D1-94B98E5188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3E8E14-A39B-4BE8-B363-CD6C758710D5}"/>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6" name="Footer Placeholder 5">
            <a:extLst>
              <a:ext uri="{FF2B5EF4-FFF2-40B4-BE49-F238E27FC236}">
                <a16:creationId xmlns:a16="http://schemas.microsoft.com/office/drawing/2014/main" id="{4FE0BACE-0F54-4958-9E89-1D8174079F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F46CE-D514-484B-988D-2BA48F06ABC7}"/>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2557228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DC0F5-97C5-4F0D-A63E-C2B37DC82B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87F480-3FC8-44C9-BDB8-6167CC1B31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6CF0D6-357C-4A00-A69F-B835665146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E1BECD-5C98-4833-94CC-73ED075B542E}"/>
              </a:ext>
            </a:extLst>
          </p:cNvPr>
          <p:cNvSpPr>
            <a:spLocks noGrp="1"/>
          </p:cNvSpPr>
          <p:nvPr>
            <p:ph type="dt" sz="half" idx="10"/>
          </p:nvPr>
        </p:nvSpPr>
        <p:spPr/>
        <p:txBody>
          <a:bodyPr/>
          <a:lstStyle/>
          <a:p>
            <a:fld id="{BF9AEBAF-8C1E-423B-8EB9-7C3566F13C2A}" type="datetimeFigureOut">
              <a:rPr lang="en-US" smtClean="0"/>
              <a:t>4/11/2018</a:t>
            </a:fld>
            <a:endParaRPr lang="en-US"/>
          </a:p>
        </p:txBody>
      </p:sp>
      <p:sp>
        <p:nvSpPr>
          <p:cNvPr id="6" name="Footer Placeholder 5">
            <a:extLst>
              <a:ext uri="{FF2B5EF4-FFF2-40B4-BE49-F238E27FC236}">
                <a16:creationId xmlns:a16="http://schemas.microsoft.com/office/drawing/2014/main" id="{F2D010F9-2010-4D2E-A074-B1C363EA6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963A4-C84B-413B-BDE0-A5BCE66A81BD}"/>
              </a:ext>
            </a:extLst>
          </p:cNvPr>
          <p:cNvSpPr>
            <a:spLocks noGrp="1"/>
          </p:cNvSpPr>
          <p:nvPr>
            <p:ph type="sldNum" sz="quarter" idx="12"/>
          </p:nvPr>
        </p:nvSpPr>
        <p:spPr/>
        <p:txBody>
          <a:bodyPr/>
          <a:lstStyle/>
          <a:p>
            <a:fld id="{73183213-939E-4499-8BE2-96167AB2F11F}" type="slidenum">
              <a:rPr lang="en-US" smtClean="0"/>
              <a:t>‹#›</a:t>
            </a:fld>
            <a:endParaRPr lang="en-US"/>
          </a:p>
        </p:txBody>
      </p:sp>
    </p:spTree>
    <p:extLst>
      <p:ext uri="{BB962C8B-B14F-4D97-AF65-F5344CB8AC3E}">
        <p14:creationId xmlns:p14="http://schemas.microsoft.com/office/powerpoint/2010/main" val="45452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DE7D66-7751-4AC3-B52D-E22AAB3D1B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BA5DA2-71BA-43D4-8F34-34985E5CF1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C03519-7D8A-4A56-8661-69F6BD797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AEBAF-8C1E-423B-8EB9-7C3566F13C2A}" type="datetimeFigureOut">
              <a:rPr lang="en-US" smtClean="0"/>
              <a:t>4/11/2018</a:t>
            </a:fld>
            <a:endParaRPr lang="en-US"/>
          </a:p>
        </p:txBody>
      </p:sp>
      <p:sp>
        <p:nvSpPr>
          <p:cNvPr id="5" name="Footer Placeholder 4">
            <a:extLst>
              <a:ext uri="{FF2B5EF4-FFF2-40B4-BE49-F238E27FC236}">
                <a16:creationId xmlns:a16="http://schemas.microsoft.com/office/drawing/2014/main" id="{04852F08-7ED2-4357-973D-61B9FF2468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F6C6D2-280B-4CB8-A335-AAF7F2FAE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83213-939E-4499-8BE2-96167AB2F11F}" type="slidenum">
              <a:rPr lang="en-US" smtClean="0"/>
              <a:t>‹#›</a:t>
            </a:fld>
            <a:endParaRPr lang="en-US"/>
          </a:p>
        </p:txBody>
      </p:sp>
    </p:spTree>
    <p:extLst>
      <p:ext uri="{BB962C8B-B14F-4D97-AF65-F5344CB8AC3E}">
        <p14:creationId xmlns:p14="http://schemas.microsoft.com/office/powerpoint/2010/main" val="1035547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6 schools</a:t>
            </a:r>
            <a:br>
              <a:rPr lang="en-US" sz="3600" dirty="0"/>
            </a:br>
            <a:br>
              <a:rPr lang="en-US" sz="3600" dirty="0"/>
            </a:br>
            <a:br>
              <a:rPr lang="en-US" sz="4400" dirty="0"/>
            </a:br>
            <a:br>
              <a:rPr lang="en-US" dirty="0"/>
            </a:br>
            <a:r>
              <a:rPr lang="en-US" sz="3600" dirty="0"/>
              <a:t>Presentation to CEC 6</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190625" y="544845"/>
            <a:ext cx="10401300" cy="954107"/>
          </a:xfrm>
          <a:prstGeom prst="rect">
            <a:avLst/>
          </a:prstGeom>
          <a:noFill/>
        </p:spPr>
        <p:txBody>
          <a:bodyPr wrap="square" rtlCol="0">
            <a:spAutoFit/>
          </a:bodyPr>
          <a:lstStyle/>
          <a:p>
            <a:pPr algn="ctr"/>
            <a:r>
              <a:rPr lang="en-US" sz="2800" dirty="0"/>
              <a:t>In District 6, Elementary school capacity increased while enrollment declined, unlike other Manhattan districts</a:t>
            </a:r>
          </a:p>
        </p:txBody>
      </p:sp>
      <p:pic>
        <p:nvPicPr>
          <p:cNvPr id="4" name="Picture 3">
            <a:extLst>
              <a:ext uri="{FF2B5EF4-FFF2-40B4-BE49-F238E27FC236}">
                <a16:creationId xmlns:a16="http://schemas.microsoft.com/office/drawing/2014/main" id="{6927CDDD-A736-4B91-81BB-9E9E70ABE8AC}"/>
              </a:ext>
            </a:extLst>
          </p:cNvPr>
          <p:cNvPicPr>
            <a:picLocks noChangeAspect="1"/>
          </p:cNvPicPr>
          <p:nvPr/>
        </p:nvPicPr>
        <p:blipFill>
          <a:blip r:embed="rId2"/>
          <a:stretch>
            <a:fillRect/>
          </a:stretch>
        </p:blipFill>
        <p:spPr>
          <a:xfrm>
            <a:off x="1229297" y="1498952"/>
            <a:ext cx="9733406" cy="5145688"/>
          </a:xfrm>
          <a:prstGeom prst="rect">
            <a:avLst/>
          </a:prstGeom>
        </p:spPr>
      </p:pic>
    </p:spTree>
    <p:extLst>
      <p:ext uri="{BB962C8B-B14F-4D97-AF65-F5344CB8AC3E}">
        <p14:creationId xmlns:p14="http://schemas.microsoft.com/office/powerpoint/2010/main" val="2665598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2603188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077331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DOE says no need for seats in District 6</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2912359917"/>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1820697262"/>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dirty="0"/>
              <a:t>Again, DOE says no need for seats in D6</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6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5"/>
            <a:ext cx="10515600" cy="4667250"/>
          </a:xfrm>
          <a:solidFill>
            <a:schemeClr val="bg1"/>
          </a:solidFill>
        </p:spPr>
        <p:txBody>
          <a:bodyPr>
            <a:normAutofit fontScale="92500" lnSpcReduction="20000"/>
          </a:bodyPr>
          <a:lstStyle/>
          <a:p>
            <a:pPr>
              <a:lnSpc>
                <a:spcPct val="120000"/>
              </a:lnSpc>
              <a:spcBef>
                <a:spcPts val="0"/>
              </a:spcBef>
            </a:pPr>
            <a:r>
              <a:rPr lang="en-US" dirty="0"/>
              <a:t>We think there is need in District 6</a:t>
            </a:r>
          </a:p>
          <a:p>
            <a:pPr>
              <a:lnSpc>
                <a:spcPct val="120000"/>
              </a:lnSpc>
              <a:spcBef>
                <a:spcPts val="0"/>
              </a:spcBef>
            </a:pPr>
            <a:endParaRPr lang="en-US" dirty="0"/>
          </a:p>
          <a:p>
            <a:pPr>
              <a:lnSpc>
                <a:spcPct val="120000"/>
              </a:lnSpc>
              <a:spcBef>
                <a:spcPts val="0"/>
              </a:spcBef>
            </a:pPr>
            <a:r>
              <a:rPr lang="en-US" dirty="0"/>
              <a:t>43% (17) of K-8 schools in District 6 are overcrowded (at or above 100% target utilization)</a:t>
            </a:r>
          </a:p>
          <a:p>
            <a:pPr>
              <a:lnSpc>
                <a:spcPct val="120000"/>
              </a:lnSpc>
              <a:spcBef>
                <a:spcPts val="0"/>
              </a:spcBef>
            </a:pPr>
            <a:endParaRPr lang="en-US" dirty="0"/>
          </a:p>
          <a:p>
            <a:pPr>
              <a:lnSpc>
                <a:spcPct val="120000"/>
              </a:lnSpc>
              <a:spcBef>
                <a:spcPts val="0"/>
              </a:spcBef>
            </a:pPr>
            <a:r>
              <a:rPr lang="en-US" dirty="0"/>
              <a:t>43% or 7,113</a:t>
            </a:r>
            <a:r>
              <a:rPr lang="en-US" i="1" dirty="0"/>
              <a:t> </a:t>
            </a:r>
            <a:r>
              <a:rPr lang="en-US" dirty="0"/>
              <a:t>K-8 D6 students are in overcrowded schools</a:t>
            </a:r>
          </a:p>
          <a:p>
            <a:pPr>
              <a:lnSpc>
                <a:spcPct val="120000"/>
              </a:lnSpc>
              <a:spcBef>
                <a:spcPts val="0"/>
              </a:spcBef>
            </a:pPr>
            <a:endParaRPr lang="en-US" dirty="0"/>
          </a:p>
          <a:p>
            <a:pPr>
              <a:lnSpc>
                <a:spcPct val="120000"/>
              </a:lnSpc>
              <a:spcBef>
                <a:spcPts val="0"/>
              </a:spcBef>
            </a:pPr>
            <a:r>
              <a:rPr lang="en-US" dirty="0"/>
              <a:t>81 cluster rooms are missing from District 6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11 Districts between 99% - 80% Utilization, including D6 at 90% </a:t>
            </a:r>
            <a:br>
              <a:rPr lang="en-US" dirty="0"/>
            </a:br>
            <a:r>
              <a:rPr lang="en-US" sz="2700" dirty="0"/>
              <a:t>Data Source: 2016-2017 Blue Book </a:t>
            </a:r>
            <a:br>
              <a:rPr lang="en-US" dirty="0"/>
            </a:br>
            <a:endParaRPr lang="en-US" dirty="0"/>
          </a:p>
        </p:txBody>
      </p:sp>
      <p:graphicFrame>
        <p:nvGraphicFramePr>
          <p:cNvPr id="4" name="Chart 3">
            <a:extLst>
              <a:ext uri="{FF2B5EF4-FFF2-40B4-BE49-F238E27FC236}">
                <a16:creationId xmlns:a16="http://schemas.microsoft.com/office/drawing/2014/main" id="{E22223BF-B458-415A-B284-94A4709FB412}"/>
              </a:ext>
            </a:extLst>
          </p:cNvPr>
          <p:cNvGraphicFramePr>
            <a:graphicFrameLocks/>
          </p:cNvGraphicFramePr>
          <p:nvPr>
            <p:extLst>
              <p:ext uri="{D42A27DB-BD31-4B8C-83A1-F6EECF244321}">
                <p14:modId xmlns:p14="http://schemas.microsoft.com/office/powerpoint/2010/main" val="2965786030"/>
              </p:ext>
            </p:extLst>
          </p:nvPr>
        </p:nvGraphicFramePr>
        <p:xfrm>
          <a:off x="679938" y="1792969"/>
          <a:ext cx="10972800" cy="4701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4550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 17 Schools in District 6 at or over 100% -</a:t>
            </a:r>
            <a:br>
              <a:rPr lang="en-US" dirty="0"/>
            </a:br>
            <a:r>
              <a:rPr lang="en-US" sz="2400" dirty="0"/>
              <a:t>(Co-located Charters included)</a:t>
            </a:r>
            <a:br>
              <a:rPr lang="en-US" dirty="0"/>
            </a:br>
            <a:r>
              <a:rPr lang="en-US" sz="1800" dirty="0"/>
              <a:t>Data Source: 2015-2016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ECE0E0F3-7267-4808-A5E4-A03F06F0B2C7}"/>
              </a:ext>
            </a:extLst>
          </p:cNvPr>
          <p:cNvGraphicFramePr>
            <a:graphicFrameLocks/>
          </p:cNvGraphicFramePr>
          <p:nvPr>
            <p:extLst>
              <p:ext uri="{D42A27DB-BD31-4B8C-83A1-F6EECF244321}">
                <p14:modId xmlns:p14="http://schemas.microsoft.com/office/powerpoint/2010/main" val="3353510668"/>
              </p:ext>
            </p:extLst>
          </p:nvPr>
        </p:nvGraphicFramePr>
        <p:xfrm>
          <a:off x="368968" y="2230572"/>
          <a:ext cx="11815169" cy="44108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561 new housing units built in D6 between 2015-2019, but just 2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6, average K-3 class sizes decreased by .5, now 1.6 students below citywide average and 2.5 students above Contracts for Excellence goals set in 2007.</a:t>
            </a:r>
          </a:p>
        </p:txBody>
      </p:sp>
      <p:graphicFrame>
        <p:nvGraphicFramePr>
          <p:cNvPr id="4" name="Chart 3">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130835694"/>
              </p:ext>
            </p:extLst>
          </p:nvPr>
        </p:nvGraphicFramePr>
        <p:xfrm>
          <a:off x="477832" y="1695595"/>
          <a:ext cx="11205883" cy="4944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a:t>
            </a:r>
            <a:r>
              <a:rPr lang="en-US" sz="2800"/>
              <a:t>even worse </a:t>
            </a:r>
            <a:endParaRPr lang="en-US" sz="2800" dirty="0"/>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remained decreased by .4, now 1.9 below Citywide average but 1.8 students above C4E goals</a:t>
            </a:r>
          </a:p>
        </p:txBody>
      </p:sp>
      <p:graphicFrame>
        <p:nvGraphicFramePr>
          <p:cNvPr id="4" name="Chart 3">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4013960499"/>
              </p:ext>
            </p:extLst>
          </p:nvPr>
        </p:nvGraphicFramePr>
        <p:xfrm>
          <a:off x="609600" y="1690688"/>
          <a:ext cx="11044518" cy="4797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519940592"/>
              </p:ext>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p:txBody>
          <a:bodyPr/>
          <a:lstStyle/>
          <a:p>
            <a:r>
              <a:rPr lang="en-US" dirty="0"/>
              <a:t>Three Renewal Schools in District 6</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507958"/>
            <a:ext cx="10515600" cy="5239071"/>
          </a:xfrm>
          <a:solidFill>
            <a:schemeClr val="bg1"/>
          </a:solidFill>
        </p:spPr>
        <p:txBody>
          <a:bodyPr>
            <a:normAutofit fontScale="85000" lnSpcReduction="20000"/>
          </a:bodyPr>
          <a:lstStyle/>
          <a:p>
            <a:r>
              <a:rPr lang="en-US" dirty="0"/>
              <a:t>IS 528 Bea Fuller Rodgers School, High School for Health Careers and Sciences, and PS 132 Juan Pablo Duarte </a:t>
            </a:r>
          </a:p>
          <a:p>
            <a:endParaRPr lang="en-US" dirty="0"/>
          </a:p>
          <a:p>
            <a:r>
              <a:rPr lang="en-US" dirty="0"/>
              <a:t>Class sizes at IS 528 Bea Fuller Rodgers School have gone up, from 21.7 in November 2014, the year the renewal program began, to 24.9 in November 2017, although it does not have any classes of 30 or more. IS 528 is “graduating” from the Renewal Program to become a Rise School </a:t>
            </a:r>
          </a:p>
          <a:p>
            <a:pPr marL="0" indent="0">
              <a:buNone/>
            </a:pPr>
            <a:endParaRPr lang="en-US" dirty="0"/>
          </a:p>
          <a:p>
            <a:r>
              <a:rPr lang="en-US" dirty="0"/>
              <a:t>PS 132 has seen major class size reduction, from 23.8 in November 2014 to 19.8 this November, and does not have any classes of 30 or more</a:t>
            </a:r>
          </a:p>
          <a:p>
            <a:endParaRPr lang="en-US" dirty="0"/>
          </a:p>
          <a:p>
            <a:r>
              <a:rPr lang="en-US" dirty="0"/>
              <a:t>The High School for Health Careers and Sciences is closing after the 2017-2018 school year. Class sizes their have decreased from 29.1 in November 2014 to 25.3 this November, but it still has at least one class of 30 or more</a:t>
            </a:r>
          </a:p>
          <a:p>
            <a:endParaRPr lang="en-US" dirty="0"/>
          </a:p>
          <a:p>
            <a:r>
              <a:rPr lang="en-US" i="1" dirty="0"/>
              <a:t>Source: Preliminary NYC Class Size Reports, November 2014 and November 2017</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429021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3698227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1499</Words>
  <Application>Microsoft Office PowerPoint</Application>
  <PresentationFormat>Widescreen</PresentationFormat>
  <Paragraphs>166</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6 schools    Presentation to CEC 6  Leonie Haimson and Sebastian Spitz Class Size Matters January 2018 info@classsizematters.org  </vt:lpstr>
      <vt:lpstr>This fall, District 6, average K-3 class sizes decreased by .5, now 1.6 students below citywide average and 2.5 students above Contracts for Excellence goals set in 2007.</vt:lpstr>
      <vt:lpstr>Average class size grades 4-8 remained decreased by .4, now 1.9 below Citywide average but 1.8 students above C4E goals</vt:lpstr>
      <vt:lpstr>Citywide average HS class sizes stayed the same per class; and remain far above C4E goals </vt:lpstr>
      <vt:lpstr>DOE promised State Ed in 2014 to focus on reducing class size at Renewal schools </vt:lpstr>
      <vt:lpstr>Three Renewal Schools in District 6</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DOE says no need for seats in District 6 Nov. 2017 capital plan </vt:lpstr>
      <vt:lpstr>54% K-8 seats funded citywide compared to DOE estimate of need Again, DOE says no need for seats in D6  Data: Nov. 2017 capital plan</vt:lpstr>
      <vt:lpstr>District 6 Overcrowding  (includes Charters in district buildings)</vt:lpstr>
      <vt:lpstr>   11 Districts between 99% - 80% Utilization, including D6 at 90%  Data Source: 2016-2017 Blue Book  </vt:lpstr>
      <vt:lpstr> 17 Schools in District 6 at or over 100% - (Co-located Charters included) Data Source: 2015-2016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Overcrowding &amp; Class Size Citywide  and in District 6 schools    Presentation to CEC 6  Leonie Haimson and Sebastian Spitz Class Size Matters December 2017 info@classsizematters.org</dc:title>
  <dc:creator>Sebastian Spitz</dc:creator>
  <cp:lastModifiedBy>Sebastian Spitz</cp:lastModifiedBy>
  <cp:revision>28</cp:revision>
  <dcterms:created xsi:type="dcterms:W3CDTF">2017-12-20T16:57:32Z</dcterms:created>
  <dcterms:modified xsi:type="dcterms:W3CDTF">2018-04-11T18:59:11Z</dcterms:modified>
</cp:coreProperties>
</file>