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258" r:id="rId3"/>
    <p:sldId id="259" r:id="rId4"/>
    <p:sldId id="260" r:id="rId5"/>
    <p:sldId id="297" r:id="rId6"/>
    <p:sldId id="262" r:id="rId7"/>
    <p:sldId id="308" r:id="rId8"/>
    <p:sldId id="282" r:id="rId9"/>
    <p:sldId id="283" r:id="rId10"/>
    <p:sldId id="284" r:id="rId11"/>
    <p:sldId id="285" r:id="rId12"/>
    <p:sldId id="286" r:id="rId13"/>
    <p:sldId id="274" r:id="rId14"/>
    <p:sldId id="275" r:id="rId15"/>
    <p:sldId id="263" r:id="rId16"/>
    <p:sldId id="270" r:id="rId17"/>
    <p:sldId id="271" r:id="rId18"/>
    <p:sldId id="277" r:id="rId19"/>
    <p:sldId id="299" r:id="rId20"/>
    <p:sldId id="300" r:id="rId21"/>
    <p:sldId id="301" r:id="rId22"/>
    <p:sldId id="302" r:id="rId23"/>
    <p:sldId id="303" r:id="rId24"/>
    <p:sldId id="304" r:id="rId25"/>
    <p:sldId id="305" r:id="rId26"/>
    <p:sldId id="306" r:id="rId27"/>
    <p:sldId id="307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36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ropbox\Class%20Size%20Matters%20Team%20Folder\Data%20and%20Reports\Class%20Size%20Data\2006-2017%20citywide%20&amp;%20district%20class%20size%20trend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ropbox\Class%20Size%20Matters%20Team%20Folder\Data%20and%20Reports\Class%20Size%20Data\2006-2017%20citywide%20&amp;%20district%20class%20size%20trend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ebastian\Dropbox\Class%20Size%20Matters%20Team%20Folder\Data%20and%20Reports\Class%20Size%20Data\2006-2017%20citywide%20&amp;%20district%20class%20size%20trends%20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Capital%20Plan%20November%202017%20Need%20and%20Funding%20with%20Char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Capital%20Plan%20November%202017%20Need%20and%20Funding%20with%20Char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>
                <a:solidFill>
                  <a:schemeClr val="tx1"/>
                </a:solidFill>
              </a:rPr>
              <a:t>D5 K-3rd Class </a:t>
            </a:r>
            <a:r>
              <a:rPr lang="en-US" sz="1600" b="1" baseline="0">
                <a:solidFill>
                  <a:schemeClr val="tx1"/>
                </a:solidFill>
              </a:rPr>
              <a:t> size trend</a:t>
            </a:r>
            <a:r>
              <a:rPr lang="en-US" sz="1600" b="1">
                <a:solidFill>
                  <a:schemeClr val="tx1"/>
                </a:solidFill>
              </a:rPr>
              <a:t> </a:t>
            </a:r>
          </a:p>
        </c:rich>
      </c:tx>
      <c:layout>
        <c:manualLayout>
          <c:xMode val="edge"/>
          <c:yMode val="edge"/>
          <c:x val="0.35245252987839798"/>
          <c:y val="2.257763408512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198169860278607"/>
          <c:y val="0.124712589968611"/>
          <c:w val="0.80809215672331636"/>
          <c:h val="0.64840518954969706"/>
        </c:manualLayout>
      </c:layout>
      <c:lineChart>
        <c:grouping val="standard"/>
        <c:varyColors val="0"/>
        <c:ser>
          <c:idx val="0"/>
          <c:order val="0"/>
          <c:tx>
            <c:strRef>
              <c:f>'D5'!$A$9</c:f>
              <c:strCache>
                <c:ptCount val="1"/>
                <c:pt idx="0">
                  <c:v>C4E goals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3.0961513525270736E-2"/>
                  <c:y val="3.06138039885837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963-48E6-89CF-DB88DC446865}"/>
                </c:ext>
              </c:extLst>
            </c:dLbl>
            <c:dLbl>
              <c:idx val="2"/>
              <c:layout>
                <c:manualLayout>
                  <c:x val="-3.2142008952245241E-2"/>
                  <c:y val="1.88392639929745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963-48E6-89CF-DB88DC446865}"/>
                </c:ext>
              </c:extLst>
            </c:dLbl>
            <c:dLbl>
              <c:idx val="3"/>
              <c:layout>
                <c:manualLayout>
                  <c:x val="-2.5059036390398248E-2"/>
                  <c:y val="-1.88392639929745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963-48E6-89CF-DB88DC446865}"/>
                </c:ext>
              </c:extLst>
            </c:dLbl>
            <c:dLbl>
              <c:idx val="11"/>
              <c:layout>
                <c:manualLayout>
                  <c:x val="-2.8600522671321724E-2"/>
                  <c:y val="-2.59039879903401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963-48E6-89CF-DB88DC4468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overflow" horzOverflow="overflow" vert="horz" wrap="square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'D5'!$B$8:$M$8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'D5'!$B$9:$M$9</c:f>
              <c:numCache>
                <c:formatCode>General</c:formatCode>
                <c:ptCount val="12"/>
                <c:pt idx="0">
                  <c:v>21</c:v>
                </c:pt>
                <c:pt idx="1">
                  <c:v>20.7</c:v>
                </c:pt>
                <c:pt idx="2">
                  <c:v>20.5</c:v>
                </c:pt>
                <c:pt idx="3">
                  <c:v>20.3</c:v>
                </c:pt>
                <c:pt idx="4">
                  <c:v>20.100000000000001</c:v>
                </c:pt>
                <c:pt idx="5">
                  <c:v>19.899999999999999</c:v>
                </c:pt>
                <c:pt idx="6">
                  <c:v>19.899999999999999</c:v>
                </c:pt>
                <c:pt idx="7">
                  <c:v>19.899999999999999</c:v>
                </c:pt>
                <c:pt idx="8">
                  <c:v>19.899999999999999</c:v>
                </c:pt>
                <c:pt idx="9">
                  <c:v>19.899999999999999</c:v>
                </c:pt>
                <c:pt idx="10">
                  <c:v>19.899999999999999</c:v>
                </c:pt>
                <c:pt idx="11">
                  <c:v>19.899999999999999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963-48E6-89CF-DB88DC446865}"/>
            </c:ext>
          </c:extLst>
        </c:ser>
        <c:ser>
          <c:idx val="1"/>
          <c:order val="1"/>
          <c:tx>
            <c:strRef>
              <c:f>'D5'!$A$10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 cap="rnd">
              <a:solidFill>
                <a:schemeClr val="bg1">
                  <a:lumMod val="6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963-48E6-89CF-DB88DC446865}"/>
                </c:ext>
              </c:extLst>
            </c:dLbl>
            <c:dLbl>
              <c:idx val="1"/>
              <c:layout>
                <c:manualLayout>
                  <c:x val="-2.9781018098296228E-2"/>
                  <c:y val="-3.06138039885837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963-48E6-89CF-DB88DC4468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'D5'!$B$8:$M$8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'D5'!$B$10:$M$10</c:f>
              <c:numCache>
                <c:formatCode>General</c:formatCode>
                <c:ptCount val="12"/>
                <c:pt idx="0">
                  <c:v>21</c:v>
                </c:pt>
                <c:pt idx="1">
                  <c:v>20.9</c:v>
                </c:pt>
                <c:pt idx="2">
                  <c:v>21.4</c:v>
                </c:pt>
                <c:pt idx="3">
                  <c:v>22.1</c:v>
                </c:pt>
                <c:pt idx="4">
                  <c:v>22.9</c:v>
                </c:pt>
                <c:pt idx="5">
                  <c:v>23.9</c:v>
                </c:pt>
                <c:pt idx="6">
                  <c:v>24.5</c:v>
                </c:pt>
                <c:pt idx="7" formatCode="0.0">
                  <c:v>24.86</c:v>
                </c:pt>
                <c:pt idx="8" formatCode="0.0">
                  <c:v>24.70293504689128</c:v>
                </c:pt>
                <c:pt idx="9">
                  <c:v>24.6</c:v>
                </c:pt>
                <c:pt idx="10">
                  <c:v>24.2</c:v>
                </c:pt>
                <c:pt idx="11" formatCode="0.0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963-48E6-89CF-DB88DC446865}"/>
            </c:ext>
          </c:extLst>
        </c:ser>
        <c:ser>
          <c:idx val="2"/>
          <c:order val="2"/>
          <c:tx>
            <c:strRef>
              <c:f>'D5'!$A$11</c:f>
              <c:strCache>
                <c:ptCount val="1"/>
                <c:pt idx="0">
                  <c:v>D5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layout>
                <c:manualLayout>
                  <c:x val="-2.5059036390398248E-2"/>
                  <c:y val="2.8258895989461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963-48E6-89CF-DB88DC4468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'D5'!$B$8:$M$8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'D5'!$B$11:$M$11</c:f>
              <c:numCache>
                <c:formatCode>General</c:formatCode>
                <c:ptCount val="12"/>
                <c:pt idx="0">
                  <c:v>19.7</c:v>
                </c:pt>
                <c:pt idx="1">
                  <c:v>19.100000000000001</c:v>
                </c:pt>
                <c:pt idx="2">
                  <c:v>18.899999999999999</c:v>
                </c:pt>
                <c:pt idx="3">
                  <c:v>20.100000000000001</c:v>
                </c:pt>
                <c:pt idx="4">
                  <c:v>20.9</c:v>
                </c:pt>
                <c:pt idx="5">
                  <c:v>21.6</c:v>
                </c:pt>
                <c:pt idx="6">
                  <c:v>21.4</c:v>
                </c:pt>
                <c:pt idx="7" formatCode="0.0">
                  <c:v>20.85</c:v>
                </c:pt>
                <c:pt idx="8">
                  <c:v>21.3</c:v>
                </c:pt>
                <c:pt idx="9">
                  <c:v>21.4</c:v>
                </c:pt>
                <c:pt idx="10" formatCode="0.0">
                  <c:v>21.156716417910449</c:v>
                </c:pt>
                <c:pt idx="11" formatCode="0.0">
                  <c:v>19.551470588235293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963-48E6-89CF-DB88DC44686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-813244928"/>
        <c:axId val="-813240128"/>
      </c:lineChart>
      <c:catAx>
        <c:axId val="-8132449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School Year</a:t>
                </a:r>
              </a:p>
            </c:rich>
          </c:tx>
          <c:layout>
            <c:manualLayout>
              <c:xMode val="edge"/>
              <c:yMode val="edge"/>
              <c:x val="0.14350353381770828"/>
              <c:y val="0.8613717580148458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13240128"/>
        <c:crosses val="autoZero"/>
        <c:auto val="1"/>
        <c:lblAlgn val="ctr"/>
        <c:lblOffset val="100"/>
        <c:noMultiLvlLbl val="0"/>
      </c:catAx>
      <c:valAx>
        <c:axId val="-813240128"/>
        <c:scaling>
          <c:orientation val="minMax"/>
          <c:min val="17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Average</a:t>
                </a:r>
                <a:r>
                  <a:rPr lang="en-US" baseline="0" dirty="0"/>
                  <a:t> Class Size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2.5139254307994977E-2"/>
              <c:y val="0.2850252698316630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132449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755643953283987"/>
          <c:y val="0.8579174602892049"/>
          <c:w val="0.35557990908326165"/>
          <c:h val="5.966075974153123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/>
              <a:t>D5</a:t>
            </a:r>
            <a:r>
              <a:rPr lang="en-US" sz="1600" b="1" baseline="0"/>
              <a:t>  4-8th Class size trend</a:t>
            </a:r>
            <a:endParaRPr lang="en-US" sz="16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1514606452856247E-2"/>
          <c:y val="0.10768798874817388"/>
          <c:w val="0.91527071883519329"/>
          <c:h val="0.71949555414618871"/>
        </c:manualLayout>
      </c:layout>
      <c:lineChart>
        <c:grouping val="standard"/>
        <c:varyColors val="0"/>
        <c:ser>
          <c:idx val="0"/>
          <c:order val="0"/>
          <c:tx>
            <c:strRef>
              <c:f>'D5'!$A$16</c:f>
              <c:strCache>
                <c:ptCount val="1"/>
                <c:pt idx="0">
                  <c:v>C4E target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8"/>
              <c:layout>
                <c:manualLayout>
                  <c:x val="-3.4458171044312154E-2"/>
                  <c:y val="-4.09509074797679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DBE-450F-81C4-D8F113E194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'D5'!$B$15:$M$15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'D5'!$B$16:$M$16</c:f>
              <c:numCache>
                <c:formatCode>General</c:formatCode>
                <c:ptCount val="12"/>
                <c:pt idx="0">
                  <c:v>25.6</c:v>
                </c:pt>
                <c:pt idx="1">
                  <c:v>24.8</c:v>
                </c:pt>
                <c:pt idx="2">
                  <c:v>24.6</c:v>
                </c:pt>
                <c:pt idx="3">
                  <c:v>23.8</c:v>
                </c:pt>
                <c:pt idx="4">
                  <c:v>23.3</c:v>
                </c:pt>
                <c:pt idx="5">
                  <c:v>22.9</c:v>
                </c:pt>
                <c:pt idx="6">
                  <c:v>22.9</c:v>
                </c:pt>
                <c:pt idx="7">
                  <c:v>22.9</c:v>
                </c:pt>
                <c:pt idx="8">
                  <c:v>22.9</c:v>
                </c:pt>
                <c:pt idx="9">
                  <c:v>22.9</c:v>
                </c:pt>
                <c:pt idx="10">
                  <c:v>22.9</c:v>
                </c:pt>
                <c:pt idx="11">
                  <c:v>22.9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DBE-450F-81C4-D8F113E1942D}"/>
            </c:ext>
          </c:extLst>
        </c:ser>
        <c:ser>
          <c:idx val="1"/>
          <c:order val="1"/>
          <c:tx>
            <c:strRef>
              <c:f>'D5'!$A$17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57150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3.0921286115331598E-2"/>
                  <c:y val="-1.79160220223984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DBE-450F-81C4-D8F113E194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'D5'!$B$15:$M$15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'D5'!$B$17:$M$17</c:f>
              <c:numCache>
                <c:formatCode>General</c:formatCode>
                <c:ptCount val="12"/>
                <c:pt idx="0">
                  <c:v>25.6</c:v>
                </c:pt>
                <c:pt idx="1">
                  <c:v>25.1</c:v>
                </c:pt>
                <c:pt idx="2">
                  <c:v>25.3</c:v>
                </c:pt>
                <c:pt idx="3">
                  <c:v>25.8</c:v>
                </c:pt>
                <c:pt idx="4">
                  <c:v>26.3</c:v>
                </c:pt>
                <c:pt idx="5">
                  <c:v>26.6</c:v>
                </c:pt>
                <c:pt idx="6">
                  <c:v>26.7</c:v>
                </c:pt>
                <c:pt idx="7">
                  <c:v>26.8</c:v>
                </c:pt>
                <c:pt idx="8" formatCode="0.0">
                  <c:v>26.662623389660364</c:v>
                </c:pt>
                <c:pt idx="9">
                  <c:v>26.7</c:v>
                </c:pt>
                <c:pt idx="10">
                  <c:v>26.6</c:v>
                </c:pt>
                <c:pt idx="11">
                  <c:v>26.6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DBE-450F-81C4-D8F113E1942D}"/>
            </c:ext>
          </c:extLst>
        </c:ser>
        <c:ser>
          <c:idx val="2"/>
          <c:order val="2"/>
          <c:tx>
            <c:strRef>
              <c:f>'D5'!$A$18</c:f>
              <c:strCache>
                <c:ptCount val="1"/>
                <c:pt idx="0">
                  <c:v>D5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3.0921286115331598E-2"/>
                  <c:y val="2.81537488923404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DBE-450F-81C4-D8F113E1942D}"/>
                </c:ext>
              </c:extLst>
            </c:dLbl>
            <c:dLbl>
              <c:idx val="7"/>
              <c:layout>
                <c:manualLayout>
                  <c:x val="-2.856336282934456E-2"/>
                  <c:y val="-2.8153748892340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DBE-450F-81C4-D8F113E1942D}"/>
                </c:ext>
              </c:extLst>
            </c:dLbl>
            <c:dLbl>
              <c:idx val="8"/>
              <c:layout>
                <c:manualLayout>
                  <c:x val="-3.2100247758325207E-2"/>
                  <c:y val="4.09509074797678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DBE-450F-81C4-D8F113E1942D}"/>
                </c:ext>
              </c:extLst>
            </c:dLbl>
            <c:dLbl>
              <c:idx val="10"/>
              <c:layout>
                <c:manualLayout>
                  <c:x val="-3.0921286115331598E-2"/>
                  <c:y val="-2.81537488923404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DBE-450F-81C4-D8F113E1942D}"/>
                </c:ext>
              </c:extLst>
            </c:dLbl>
            <c:dLbl>
              <c:idx val="11"/>
              <c:layout>
                <c:manualLayout>
                  <c:x val="-2.4556100054297217E-2"/>
                  <c:y val="-1.27971585874274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31F-47EE-AD6C-A97F6C940A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'D5'!$B$15:$M$15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'D5'!$B$18:$M$18</c:f>
              <c:numCache>
                <c:formatCode>General</c:formatCode>
                <c:ptCount val="12"/>
                <c:pt idx="0">
                  <c:v>24.3</c:v>
                </c:pt>
                <c:pt idx="1">
                  <c:v>24.5</c:v>
                </c:pt>
                <c:pt idx="2">
                  <c:v>23.7</c:v>
                </c:pt>
                <c:pt idx="3">
                  <c:v>24.3</c:v>
                </c:pt>
                <c:pt idx="4">
                  <c:v>24.4</c:v>
                </c:pt>
                <c:pt idx="5">
                  <c:v>25.1</c:v>
                </c:pt>
                <c:pt idx="6">
                  <c:v>23.6</c:v>
                </c:pt>
                <c:pt idx="7" formatCode="0.0">
                  <c:v>23.15</c:v>
                </c:pt>
                <c:pt idx="8">
                  <c:v>22.8</c:v>
                </c:pt>
                <c:pt idx="9">
                  <c:v>23.3</c:v>
                </c:pt>
                <c:pt idx="10" formatCode="0.0">
                  <c:v>23.136986301369863</c:v>
                </c:pt>
                <c:pt idx="11" formatCode="0.0">
                  <c:v>23.801369863013697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DBE-450F-81C4-D8F113E1942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-234170384"/>
        <c:axId val="-370110288"/>
      </c:lineChart>
      <c:catAx>
        <c:axId val="-2341703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Average Class Size</a:t>
                </a:r>
              </a:p>
            </c:rich>
          </c:tx>
          <c:layout>
            <c:manualLayout>
              <c:xMode val="edge"/>
              <c:yMode val="edge"/>
              <c:x val="7.5367583066434665E-2"/>
              <c:y val="0.9249199774528172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370110288"/>
        <c:crosses val="autoZero"/>
        <c:auto val="1"/>
        <c:lblAlgn val="ctr"/>
        <c:lblOffset val="100"/>
        <c:noMultiLvlLbl val="0"/>
      </c:catAx>
      <c:valAx>
        <c:axId val="-370110288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Average Class Size</a:t>
                </a:r>
              </a:p>
            </c:rich>
          </c:tx>
          <c:layout>
            <c:manualLayout>
              <c:xMode val="edge"/>
              <c:yMode val="edge"/>
              <c:x val="2.8891986783375831E-3"/>
              <c:y val="0.3102609632854558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34170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629729112785874E-2"/>
          <c:y val="0.17840978798150098"/>
          <c:w val="0.8555901776769832"/>
          <c:h val="0.69761036731500969"/>
        </c:manualLayout>
      </c:layout>
      <c:lineChart>
        <c:grouping val="standard"/>
        <c:varyColors val="0"/>
        <c:ser>
          <c:idx val="0"/>
          <c:order val="0"/>
          <c:tx>
            <c:strRef>
              <c:f>'Citywide trends 2007-2016'!$B$6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8.2308992290425556E-3"/>
                  <c:y val="-3.8300921023370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754-4929-9BF8-CD60B1BB62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'Citywide trends 2007-2016'!$C$5:$M$5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'Citywide trends 2007-2016'!$C$6:$M$6</c:f>
              <c:numCache>
                <c:formatCode>General</c:formatCode>
                <c:ptCount val="11"/>
                <c:pt idx="0">
                  <c:v>26.1</c:v>
                </c:pt>
                <c:pt idx="1">
                  <c:v>26.2</c:v>
                </c:pt>
                <c:pt idx="2">
                  <c:v>26.6</c:v>
                </c:pt>
                <c:pt idx="3">
                  <c:v>26.5</c:v>
                </c:pt>
                <c:pt idx="4">
                  <c:v>26.4</c:v>
                </c:pt>
                <c:pt idx="5">
                  <c:v>26.3</c:v>
                </c:pt>
                <c:pt idx="6">
                  <c:v>26.7</c:v>
                </c:pt>
                <c:pt idx="7">
                  <c:v>26.8</c:v>
                </c:pt>
                <c:pt idx="8">
                  <c:v>26.7</c:v>
                </c:pt>
                <c:pt idx="9">
                  <c:v>26.5</c:v>
                </c:pt>
                <c:pt idx="10">
                  <c:v>26.5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754-4929-9BF8-CD60B1BB6283}"/>
            </c:ext>
          </c:extLst>
        </c:ser>
        <c:ser>
          <c:idx val="1"/>
          <c:order val="1"/>
          <c:tx>
            <c:strRef>
              <c:f>'Citywide trends 2007-2016'!$B$7</c:f>
              <c:strCache>
                <c:ptCount val="1"/>
                <c:pt idx="0">
                  <c:v>C4E Target</c:v>
                </c:pt>
              </c:strCache>
            </c:strRef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6231884057971015E-3"/>
                  <c:y val="2.9893947103405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754-4929-9BF8-CD60B1BB62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'Citywide trends 2007-2016'!$C$5:$M$5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'Citywide trends 2007-2016'!$C$7:$M$7</c:f>
              <c:numCache>
                <c:formatCode>General</c:formatCode>
                <c:ptCount val="11"/>
                <c:pt idx="0">
                  <c:v>26</c:v>
                </c:pt>
                <c:pt idx="1">
                  <c:v>25.7</c:v>
                </c:pt>
                <c:pt idx="2">
                  <c:v>25.2</c:v>
                </c:pt>
                <c:pt idx="3">
                  <c:v>24.8</c:v>
                </c:pt>
                <c:pt idx="4">
                  <c:v>24.5</c:v>
                </c:pt>
                <c:pt idx="5">
                  <c:v>24.5</c:v>
                </c:pt>
                <c:pt idx="6">
                  <c:v>24.5</c:v>
                </c:pt>
                <c:pt idx="7">
                  <c:v>24.5</c:v>
                </c:pt>
                <c:pt idx="8">
                  <c:v>24.5</c:v>
                </c:pt>
                <c:pt idx="9">
                  <c:v>24.5</c:v>
                </c:pt>
                <c:pt idx="10">
                  <c:v>24.5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754-4929-9BF8-CD60B1BB62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747348368"/>
        <c:axId val="-269716448"/>
      </c:lineChart>
      <c:catAx>
        <c:axId val="-7473483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/>
                  <a:t>School Year 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269716448"/>
        <c:crosses val="autoZero"/>
        <c:auto val="1"/>
        <c:lblAlgn val="ctr"/>
        <c:lblOffset val="100"/>
        <c:noMultiLvlLbl val="0"/>
      </c:catAx>
      <c:valAx>
        <c:axId val="-269716448"/>
        <c:scaling>
          <c:orientation val="minMax"/>
          <c:max val="28"/>
          <c:min val="24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 dirty="0"/>
                  <a:t>Average</a:t>
                </a:r>
                <a:r>
                  <a:rPr lang="en-US" sz="1600" baseline="0" dirty="0"/>
                  <a:t> Class Size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4.8081101788977456E-4"/>
              <c:y val="0.3636959130037132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747348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369527178667881"/>
          <c:y val="0.48116747305018143"/>
          <c:w val="0.13785062193312791"/>
          <c:h val="0.20783256254095597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783958540514765E-2"/>
          <c:y val="2.8526207866413217E-2"/>
          <c:w val="0.90132133371706702"/>
          <c:h val="0.81516752970186745"/>
        </c:manualLayout>
      </c:layout>
      <c:barChart>
        <c:barDir val="col"/>
        <c:grouping val="clustered"/>
        <c:varyColors val="0"/>
        <c:ser>
          <c:idx val="0"/>
          <c:order val="0"/>
          <c:tx>
            <c:v>Total Need by District</c:v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BFFC-4F20-989A-6CCCB4A2941C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2491-40A8-ACD0-812BD6631513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9632-46AB-90DF-A00F28F817D5}"/>
              </c:ext>
            </c:extLst>
          </c:dPt>
          <c:dPt>
            <c:idx val="1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150A-45D9-B5CD-A5433D19AD9E}"/>
              </c:ext>
            </c:extLst>
          </c:dPt>
          <c:dLbls>
            <c:dLbl>
              <c:idx val="4"/>
              <c:layout>
                <c:manualLayout>
                  <c:x val="2.164146600313097E-3"/>
                  <c:y val="-5.475426993998792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0A-45D9-B5CD-A5433D19AD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'District Wide Only '!$B$2:$B$26</c:f>
              <c:strCache>
                <c:ptCount val="25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30</c:v>
                </c:pt>
                <c:pt idx="22">
                  <c:v>31</c:v>
                </c:pt>
                <c:pt idx="23">
                  <c:v>Queens HS</c:v>
                </c:pt>
                <c:pt idx="24">
                  <c:v>SI HS</c:v>
                </c:pt>
              </c:strCache>
            </c:strRef>
          </c:cat>
          <c:val>
            <c:numRef>
              <c:f>'District Wide Only '!$D$2:$D$26</c:f>
              <c:numCache>
                <c:formatCode>General</c:formatCode>
                <c:ptCount val="25"/>
                <c:pt idx="0">
                  <c:v>3232</c:v>
                </c:pt>
                <c:pt idx="1">
                  <c:v>692</c:v>
                </c:pt>
                <c:pt idx="2">
                  <c:v>245</c:v>
                </c:pt>
                <c:pt idx="3">
                  <c:v>1028</c:v>
                </c:pt>
                <c:pt idx="4">
                  <c:v>1028</c:v>
                </c:pt>
                <c:pt idx="5">
                  <c:v>572</c:v>
                </c:pt>
                <c:pt idx="6">
                  <c:v>5692</c:v>
                </c:pt>
                <c:pt idx="7">
                  <c:v>2492</c:v>
                </c:pt>
                <c:pt idx="8">
                  <c:v>1484</c:v>
                </c:pt>
                <c:pt idx="9">
                  <c:v>3417</c:v>
                </c:pt>
                <c:pt idx="10">
                  <c:v>1563</c:v>
                </c:pt>
                <c:pt idx="11">
                  <c:v>7546</c:v>
                </c:pt>
                <c:pt idx="12">
                  <c:v>1000</c:v>
                </c:pt>
                <c:pt idx="13">
                  <c:v>10322</c:v>
                </c:pt>
                <c:pt idx="14">
                  <c:v>2436</c:v>
                </c:pt>
                <c:pt idx="15">
                  <c:v>1300</c:v>
                </c:pt>
                <c:pt idx="16">
                  <c:v>9403</c:v>
                </c:pt>
                <c:pt idx="17">
                  <c:v>5123</c:v>
                </c:pt>
                <c:pt idx="18">
                  <c:v>2504</c:v>
                </c:pt>
                <c:pt idx="19">
                  <c:v>1736</c:v>
                </c:pt>
                <c:pt idx="20">
                  <c:v>3638</c:v>
                </c:pt>
                <c:pt idx="21">
                  <c:v>5975</c:v>
                </c:pt>
                <c:pt idx="22">
                  <c:v>3348</c:v>
                </c:pt>
                <c:pt idx="23">
                  <c:v>6880</c:v>
                </c:pt>
                <c:pt idx="24">
                  <c:v>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0D-4D4F-A696-2193E613CF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83732120"/>
        <c:axId val="883732448"/>
      </c:barChart>
      <c:catAx>
        <c:axId val="883732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District</a:t>
                </a:r>
              </a:p>
            </c:rich>
          </c:tx>
          <c:layout>
            <c:manualLayout>
              <c:xMode val="edge"/>
              <c:yMode val="edge"/>
              <c:x val="0.44688920114703168"/>
              <c:y val="0.9453074796452132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448"/>
        <c:crosses val="autoZero"/>
        <c:auto val="1"/>
        <c:lblAlgn val="ctr"/>
        <c:lblOffset val="100"/>
        <c:noMultiLvlLbl val="0"/>
      </c:catAx>
      <c:valAx>
        <c:axId val="883732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Total</a:t>
                </a:r>
                <a:r>
                  <a:rPr lang="en-US" sz="1800" baseline="0" dirty="0"/>
                  <a:t> Need </a:t>
                </a:r>
                <a:endParaRPr lang="en-US" sz="1800" dirty="0"/>
              </a:p>
            </c:rich>
          </c:tx>
          <c:layout>
            <c:manualLayout>
              <c:xMode val="edge"/>
              <c:yMode val="edge"/>
              <c:x val="4.5089227593925673E-4"/>
              <c:y val="0.3302949195962185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120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868911448624028E-2"/>
          <c:y val="9.7537066634500361E-2"/>
          <c:w val="0.90625014406926074"/>
          <c:h val="0.7584503885085893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F5A-4BB9-951C-29B9AB10E3E6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8A5-4157-8FA8-DCE1E3F13E12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8A5-4157-8FA8-DCE1E3F13E12}"/>
              </c:ext>
            </c:extLst>
          </c:dPt>
          <c:dPt>
            <c:idx val="1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025-47FE-8C02-B6DA5578918F}"/>
              </c:ext>
            </c:extLst>
          </c:dPt>
          <c:dLbls>
            <c:dLbl>
              <c:idx val="1"/>
              <c:layout>
                <c:manualLayout>
                  <c:x val="-8.1969646704368408E-3"/>
                  <c:y val="-1.43821557452027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A5-4157-8FA8-DCE1E3F13E12}"/>
                </c:ext>
              </c:extLst>
            </c:dLbl>
            <c:dLbl>
              <c:idx val="2"/>
              <c:layout>
                <c:manualLayout>
                  <c:x val="3.5129848587586456E-3"/>
                  <c:y val="5.106400088457318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8A5-4157-8FA8-DCE1E3F13E12}"/>
                </c:ext>
              </c:extLst>
            </c:dLbl>
            <c:dLbl>
              <c:idx val="12"/>
              <c:layout>
                <c:manualLayout>
                  <c:x val="-3.512984858758645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8A5-4157-8FA8-DCE1E3F13E12}"/>
                </c:ext>
              </c:extLst>
            </c:dLbl>
            <c:dLbl>
              <c:idx val="23"/>
              <c:layout>
                <c:manualLayout>
                  <c:x val="8.5856233399154644E-3"/>
                  <c:y val="2.600052901863814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8A5-4157-8FA8-DCE1E3F13E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'District Wide Only '!$B$2:$B$26</c:f>
              <c:strCache>
                <c:ptCount val="25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30</c:v>
                </c:pt>
                <c:pt idx="22">
                  <c:v>31</c:v>
                </c:pt>
                <c:pt idx="23">
                  <c:v>Queens HS</c:v>
                </c:pt>
                <c:pt idx="24">
                  <c:v>SI HS</c:v>
                </c:pt>
              </c:strCache>
            </c:strRef>
          </c:cat>
          <c:val>
            <c:numRef>
              <c:f>'District Wide Only '!$H$2:$H$26</c:f>
              <c:numCache>
                <c:formatCode>0.0%</c:formatCode>
                <c:ptCount val="25"/>
                <c:pt idx="0">
                  <c:v>0.97462871287128716</c:v>
                </c:pt>
                <c:pt idx="1">
                  <c:v>1</c:v>
                </c:pt>
                <c:pt idx="2">
                  <c:v>1</c:v>
                </c:pt>
                <c:pt idx="3">
                  <c:v>0.44357976653696496</c:v>
                </c:pt>
                <c:pt idx="4">
                  <c:v>0.33463035019455251</c:v>
                </c:pt>
                <c:pt idx="5">
                  <c:v>0</c:v>
                </c:pt>
                <c:pt idx="6">
                  <c:v>0.51791988756148977</c:v>
                </c:pt>
                <c:pt idx="7">
                  <c:v>0.21990369181380418</c:v>
                </c:pt>
                <c:pt idx="8">
                  <c:v>0.61455525606469008</c:v>
                </c:pt>
                <c:pt idx="9">
                  <c:v>0.75885279484928303</c:v>
                </c:pt>
                <c:pt idx="10">
                  <c:v>0.63403710812539982</c:v>
                </c:pt>
                <c:pt idx="11">
                  <c:v>0.52014312218393854</c:v>
                </c:pt>
                <c:pt idx="12">
                  <c:v>1</c:v>
                </c:pt>
                <c:pt idx="13">
                  <c:v>0.47171090873861654</c:v>
                </c:pt>
                <c:pt idx="14">
                  <c:v>0.37931034482758619</c:v>
                </c:pt>
                <c:pt idx="15">
                  <c:v>0.32</c:v>
                </c:pt>
                <c:pt idx="16">
                  <c:v>0.49994682548122937</c:v>
                </c:pt>
                <c:pt idx="17">
                  <c:v>0.40288893226625022</c:v>
                </c:pt>
                <c:pt idx="18">
                  <c:v>0.36900958466453676</c:v>
                </c:pt>
                <c:pt idx="19">
                  <c:v>0.55990783410138245</c:v>
                </c:pt>
                <c:pt idx="20">
                  <c:v>0.52776250687190762</c:v>
                </c:pt>
                <c:pt idx="21">
                  <c:v>0.74577405857740586</c:v>
                </c:pt>
                <c:pt idx="22">
                  <c:v>0.51881720430107525</c:v>
                </c:pt>
                <c:pt idx="23">
                  <c:v>0.52252906976744184</c:v>
                </c:pt>
                <c:pt idx="24">
                  <c:v>0.86250000000000004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A5-4157-8FA8-DCE1E3F13E1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83732120"/>
        <c:axId val="883732448"/>
      </c:barChart>
      <c:catAx>
        <c:axId val="883732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dirty="0"/>
                  <a:t>District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448"/>
        <c:crosses val="autoZero"/>
        <c:auto val="1"/>
        <c:lblAlgn val="ctr"/>
        <c:lblOffset val="100"/>
        <c:noMultiLvlLbl val="0"/>
      </c:catAx>
      <c:valAx>
        <c:axId val="883732448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Percent</a:t>
                </a:r>
                <a:r>
                  <a:rPr lang="en-US" sz="1600" baseline="0" dirty="0"/>
                  <a:t> of Seat Need funded in the Capital Plan </a:t>
                </a:r>
                <a:endParaRPr lang="en-US" sz="16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1"/>
        <c:majorTickMark val="none"/>
        <c:minorTickMark val="none"/>
        <c:tickLblPos val="nextTo"/>
        <c:crossAx val="88373212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690875800213945E-2"/>
          <c:y val="2.5021946195153667E-2"/>
          <c:w val="0.97567504577470587"/>
          <c:h val="0.8481675747976681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6BC-4721-BE22-3DA8D68A9F2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'Util. by district'!$H$25:$H$33</c:f>
              <c:strCache>
                <c:ptCount val="9"/>
                <c:pt idx="0">
                  <c:v>D19</c:v>
                </c:pt>
                <c:pt idx="1">
                  <c:v>D5</c:v>
                </c:pt>
                <c:pt idx="2">
                  <c:v>D14</c:v>
                </c:pt>
                <c:pt idx="3">
                  <c:v>D13</c:v>
                </c:pt>
                <c:pt idx="4">
                  <c:v>D17</c:v>
                </c:pt>
                <c:pt idx="5">
                  <c:v>D23</c:v>
                </c:pt>
                <c:pt idx="6">
                  <c:v>D18</c:v>
                </c:pt>
                <c:pt idx="7">
                  <c:v>D32</c:v>
                </c:pt>
                <c:pt idx="8">
                  <c:v>D16</c:v>
                </c:pt>
              </c:strCache>
            </c:strRef>
          </c:cat>
          <c:val>
            <c:numRef>
              <c:f>'Util. by district'!$I$25:$I$33</c:f>
              <c:numCache>
                <c:formatCode>0%</c:formatCode>
                <c:ptCount val="9"/>
                <c:pt idx="0">
                  <c:v>0.79479856333030419</c:v>
                </c:pt>
                <c:pt idx="1">
                  <c:v>0.79250849275880564</c:v>
                </c:pt>
                <c:pt idx="2">
                  <c:v>0.79247174118826214</c:v>
                </c:pt>
                <c:pt idx="3">
                  <c:v>0.78533281229647001</c:v>
                </c:pt>
                <c:pt idx="4">
                  <c:v>0.73270527385240602</c:v>
                </c:pt>
                <c:pt idx="5">
                  <c:v>0.72568983325955438</c:v>
                </c:pt>
                <c:pt idx="6">
                  <c:v>0.71657245200649244</c:v>
                </c:pt>
                <c:pt idx="7">
                  <c:v>0.6201518850013561</c:v>
                </c:pt>
                <c:pt idx="8">
                  <c:v>0.53148178671501567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BC-4721-BE22-3DA8D68A9F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69448192"/>
        <c:axId val="569448520"/>
      </c:barChart>
      <c:catAx>
        <c:axId val="569448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9448520"/>
        <c:crosses val="autoZero"/>
        <c:auto val="1"/>
        <c:lblAlgn val="ctr"/>
        <c:lblOffset val="100"/>
        <c:noMultiLvlLbl val="0"/>
      </c:catAx>
      <c:valAx>
        <c:axId val="56944852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69448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'D5'!$C$2:$C$8</c:f>
              <c:strCache>
                <c:ptCount val="7"/>
                <c:pt idx="0">
                  <c:v>HARLEM SUCCESS ACADEMY CHARTER SCL 5</c:v>
                </c:pt>
                <c:pt idx="1">
                  <c:v>TEACHER'S COLLEGE COMMUNITY SCHOOL</c:v>
                </c:pt>
                <c:pt idx="2">
                  <c:v>P.S. 125</c:v>
                </c:pt>
                <c:pt idx="3">
                  <c:v>P.S. 318</c:v>
                </c:pt>
                <c:pt idx="4">
                  <c:v>I.S. 223</c:v>
                </c:pt>
                <c:pt idx="5">
                  <c:v>ST. HOPE ACADEMY CHARTER</c:v>
                </c:pt>
                <c:pt idx="6">
                  <c:v>P.S. 197</c:v>
                </c:pt>
              </c:strCache>
            </c:strRef>
          </c:cat>
          <c:val>
            <c:numRef>
              <c:f>'D5'!$I$2:$I$8</c:f>
              <c:numCache>
                <c:formatCode>0%</c:formatCode>
                <c:ptCount val="7"/>
                <c:pt idx="0">
                  <c:v>1.94</c:v>
                </c:pt>
                <c:pt idx="1">
                  <c:v>1.71</c:v>
                </c:pt>
                <c:pt idx="2">
                  <c:v>1.7</c:v>
                </c:pt>
                <c:pt idx="3">
                  <c:v>1.39</c:v>
                </c:pt>
                <c:pt idx="4">
                  <c:v>1.08</c:v>
                </c:pt>
                <c:pt idx="5">
                  <c:v>1.07</c:v>
                </c:pt>
                <c:pt idx="6">
                  <c:v>1.01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FB-4D31-BCCB-AE5E2D43D00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18726656"/>
        <c:axId val="518731576"/>
      </c:barChart>
      <c:catAx>
        <c:axId val="518726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8731576"/>
        <c:crosses val="autoZero"/>
        <c:auto val="1"/>
        <c:lblAlgn val="ctr"/>
        <c:lblOffset val="100"/>
        <c:noMultiLvlLbl val="0"/>
      </c:catAx>
      <c:valAx>
        <c:axId val="51873157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18726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0.48312</cdr:x>
      <cdr:y>0.06829</cdr:y>
    </cdr:from>
    <cdr:to>
      <cdr:x>0.68565</cdr:x>
      <cdr:y>0.40162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40935F4C-DE1E-4E3F-9E20-31F17E775DEF}"/>
            </a:ext>
          </a:extLst>
        </cdr:cNvPr>
        <cdr:cNvSpPr txBox="1"/>
      </cdr:nvSpPr>
      <cdr:spPr>
        <a:xfrm xmlns:a="http://schemas.openxmlformats.org/drawingml/2006/main">
          <a:off x="2181225" y="1873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0.51477</cdr:x>
      <cdr:y>0.11765</cdr:y>
    </cdr:from>
    <cdr:to>
      <cdr:x>0.7173</cdr:x>
      <cdr:y>0.39537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0C93FBBA-057B-4201-A551-B7341FE7B9E9}"/>
            </a:ext>
          </a:extLst>
        </cdr:cNvPr>
        <cdr:cNvSpPr txBox="1"/>
      </cdr:nvSpPr>
      <cdr:spPr>
        <a:xfrm xmlns:a="http://schemas.openxmlformats.org/drawingml/2006/main">
          <a:off x="2324100" y="38735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0.29325</cdr:x>
      <cdr:y>0.02204</cdr:y>
    </cdr:from>
    <cdr:to>
      <cdr:x>0.74262</cdr:x>
      <cdr:y>0.21212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3370579A-83CD-41D0-9EC4-8EC352C7B362}"/>
            </a:ext>
          </a:extLst>
        </cdr:cNvPr>
        <cdr:cNvSpPr txBox="1"/>
      </cdr:nvSpPr>
      <cdr:spPr>
        <a:xfrm xmlns:a="http://schemas.openxmlformats.org/drawingml/2006/main">
          <a:off x="1323975" y="76199"/>
          <a:ext cx="2028825" cy="657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0.35443</cdr:x>
      <cdr:y>0.03581</cdr:y>
    </cdr:from>
    <cdr:to>
      <cdr:x>0.77426</cdr:x>
      <cdr:y>0.24793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A06BE128-C966-41D7-BC95-CBFD7C36277D}"/>
            </a:ext>
          </a:extLst>
        </cdr:cNvPr>
        <cdr:cNvSpPr txBox="1"/>
      </cdr:nvSpPr>
      <cdr:spPr>
        <a:xfrm xmlns:a="http://schemas.openxmlformats.org/drawingml/2006/main">
          <a:off x="1600199" y="123824"/>
          <a:ext cx="1895475" cy="7334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0.30043</cdr:x>
      <cdr:y>0.01992</cdr:y>
    </cdr:from>
    <cdr:to>
      <cdr:x>0.81098</cdr:x>
      <cdr:y>0.17743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1A62104B-785E-4AB0-9377-7192354B40A6}"/>
            </a:ext>
          </a:extLst>
        </cdr:cNvPr>
        <cdr:cNvSpPr txBox="1"/>
      </cdr:nvSpPr>
      <cdr:spPr>
        <a:xfrm xmlns:a="http://schemas.openxmlformats.org/drawingml/2006/main">
          <a:off x="3159227" y="95157"/>
          <a:ext cx="5368740" cy="7523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400" b="1" dirty="0"/>
            <a:t>Citywide HS class size average</a:t>
          </a:r>
        </a:p>
        <a:p xmlns:a="http://schemas.openxmlformats.org/drawingml/2006/main">
          <a:pPr algn="ctr"/>
          <a:r>
            <a:rPr lang="en-US" sz="1400" b="1" dirty="0"/>
            <a:t>Compared</a:t>
          </a:r>
          <a:r>
            <a:rPr lang="en-US" sz="1400" b="1" baseline="0" dirty="0"/>
            <a:t> to C4E goals</a:t>
          </a:r>
        </a:p>
        <a:p xmlns:a="http://schemas.openxmlformats.org/drawingml/2006/main">
          <a:pPr algn="ctr"/>
          <a:r>
            <a:rPr lang="en-US" sz="1400" b="1" baseline="0" dirty="0"/>
            <a:t>Up 1.5% since 2007</a:t>
          </a:r>
          <a:endParaRPr lang="en-US" sz="14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4C3827-3206-4D03-8EF8-B4C37FF8578B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2A7DA9-13FC-4E3F-A9F5-59148390A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786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4F441-EFA7-6F47-9207-53D10D2CBD4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071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63BC9-C76A-4EA1-9E0D-F30FC4BABF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1F183-6F1D-4AA8-9718-D24E851E65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704DBF-2D7B-40BD-8B8A-43F65D657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4774-E0C5-4558-BA9E-730125ED57CA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A2AFA8-CFBD-4754-85E6-7511BBD6D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9C06F9-86BE-4EC0-94D8-A84B7F29A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2E2B7-896B-48AA-B927-AE76956F6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572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A8262-7EF1-4339-A2E6-249278106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DE8C2B-9335-4D8D-9716-310A1227F9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5330D9-D359-400C-B151-B4A642B72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4774-E0C5-4558-BA9E-730125ED57CA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E7DC12-48CF-45CF-9624-B910F68C5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66B3C3-56E0-47A5-A247-77ECC83EA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2E2B7-896B-48AA-B927-AE76956F6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551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A01E42-3D18-46F4-B983-3BA06A375D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5A6FD0-8C86-4151-A286-341376E2FF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8D9F04-FB96-43F1-BA5A-89D9E2203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4774-E0C5-4558-BA9E-730125ED57CA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4D948B-54A8-4502-BCD6-CA06BA31A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638B94-B46D-44A2-9FE9-C15E6B335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2E2B7-896B-48AA-B927-AE76956F6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969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0B017-27F3-4E60-BBAC-1C10B7732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002201-6BE8-41C1-915D-C6F9B00215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E9C2F-EDBA-4A4E-933A-B751DB449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4774-E0C5-4558-BA9E-730125ED57CA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93AD3D-0FDB-4916-B7C0-1FA5E7CD3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30BC14-29F7-4624-8922-8BB20C0C5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2E2B7-896B-48AA-B927-AE76956F6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539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66331-E8EA-4AE8-95DD-DA5FB055A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B25289-72DF-4110-815F-1D1EFF145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F792D6-C66A-4AAD-8C55-EC3F6E7DF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4774-E0C5-4558-BA9E-730125ED57CA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8DB25D-3AC6-43F3-BBDC-C760D487F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26998-475A-4732-B7F6-98612200C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2E2B7-896B-48AA-B927-AE76956F6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385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02658-8127-445B-8866-24A8B44D8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23CE6-49B2-4D57-9343-5B7C79AAEF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09E824-19E0-4BB6-B11A-C45EB11935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8A34DD-BFF4-4B6D-9D39-577361070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4774-E0C5-4558-BA9E-730125ED57CA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23A5C9-E15B-4850-9725-E409E7FFE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798B10-9328-478B-967D-B0746A7E7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2E2B7-896B-48AA-B927-AE76956F6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562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5476F-23DF-47D6-BBB4-4C20250E1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422D20-691F-4352-90CC-179F869EF2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41E28F-0885-468E-99B1-9D58D3B248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C5B18B-47C6-4294-B861-23A41230EB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0475E2-255D-4324-BC22-9BA43968E3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F64F23-AD20-4238-B724-D00AF1905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4774-E0C5-4558-BA9E-730125ED57CA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864605-968E-49C2-83D6-DFA61857E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97D9D6-9FBA-4D71-80C8-D75AD4616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2E2B7-896B-48AA-B927-AE76956F6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441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79416-A154-4567-B82C-EC8A5DBC2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E6FB83-CBE5-40A9-A8AB-5D745F0D1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4774-E0C5-4558-BA9E-730125ED57CA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57D24D-0FE3-4164-9DCF-5F561F39E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D86203-86A9-4352-B145-3E94F24C7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2E2B7-896B-48AA-B927-AE76956F6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195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8BE62B-1842-48C6-A68B-982545A99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4774-E0C5-4558-BA9E-730125ED57CA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2BBA44-5C1F-4F6E-B438-85BFFCA95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C7827A-7523-4485-A0A8-D1C5B5C9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2E2B7-896B-48AA-B927-AE76956F6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234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54211-775E-42C9-BB07-B900296E0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C629F-31E4-4BD8-BC53-158DA256F6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1EE343-59C0-4C95-8410-8BE9AF2C41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569F20-D16E-4ED6-AEEA-9188BA373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4774-E0C5-4558-BA9E-730125ED57CA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BF9AA4-D14B-4E5B-AFE6-B4A452DB7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6960C4-1EA4-45B2-89C2-99F25E36F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2E2B7-896B-48AA-B927-AE76956F6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35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05545-4686-4757-AEAD-B6BAF9C49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EC79AB-19F4-49AF-9638-9519EBD23B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A80E3C-F1DA-47E6-9CDC-138AF3FDDC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17AC7D-9824-49BB-9EEE-C452353B1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74774-E0C5-4558-BA9E-730125ED57CA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8683AA-21FE-4F99-9705-920B4A70A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56B4F0-F51B-472A-9D64-641483CBB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2E2B7-896B-48AA-B927-AE76956F6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45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542B19-A11F-4F75-A413-794B57E8F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953E26-F93B-4F2E-ADA8-426F984DD5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1D34D6-9201-48E1-80B3-FAA1F58DE4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74774-E0C5-4558-BA9E-730125ED57CA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85C1B-B4E6-4FAE-8837-C0EEF7674B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329B9B-F214-4090-A45E-0D2AF77E65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2E2B7-896B-48AA-B927-AE76956F6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491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classsizematters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council.nyc.gov/press/2017/02/16/1370/" TargetMode="Externa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lasssizematters.org/sign-up-for-our-newsletter/" TargetMode="External"/><Relationship Id="rId2" Type="http://schemas.openxmlformats.org/officeDocument/2006/relationships/hyperlink" Target="http://www.classsizematters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classsizematters.org" TargetMode="External"/><Relationship Id="rId4" Type="http://schemas.openxmlformats.org/officeDocument/2006/relationships/hyperlink" Target="https://www.eventbrite.com/e/parent-action-conference-2018-an-action-agenda-for-public-schools-tickets-41260953623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sssizematters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1986" y="0"/>
            <a:ext cx="9829800" cy="6592954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 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3600" i="1" dirty="0"/>
              <a:t>School Overcrowding &amp; Class Size Citywide </a:t>
            </a:r>
            <a:br>
              <a:rPr lang="en-US" sz="3600" i="1" dirty="0"/>
            </a:br>
            <a:r>
              <a:rPr lang="en-US" sz="3600" i="1" dirty="0"/>
              <a:t>and in District 5 schools</a:t>
            </a:r>
            <a:br>
              <a:rPr lang="en-US" sz="3600" dirty="0"/>
            </a:br>
            <a:br>
              <a:rPr lang="en-US" sz="3600" dirty="0"/>
            </a:br>
            <a:br>
              <a:rPr lang="en-US" sz="4400" dirty="0"/>
            </a:br>
            <a:br>
              <a:rPr lang="en-US" dirty="0"/>
            </a:br>
            <a:r>
              <a:rPr lang="en-US" sz="3600" dirty="0"/>
              <a:t>Presentation to CEC 5</a:t>
            </a:r>
            <a:br>
              <a:rPr lang="en-US" dirty="0"/>
            </a:br>
            <a:br>
              <a:rPr lang="en-US" dirty="0"/>
            </a:br>
            <a:r>
              <a:rPr lang="en-US" sz="2200" dirty="0"/>
              <a:t>Leonie </a:t>
            </a:r>
            <a:r>
              <a:rPr lang="en-US" sz="2200" dirty="0" err="1"/>
              <a:t>Haimson</a:t>
            </a:r>
            <a:r>
              <a:rPr lang="en-US" sz="2200" dirty="0"/>
              <a:t> and Sebastian Spitz</a:t>
            </a:r>
            <a:br>
              <a:rPr lang="en-US" sz="2200" dirty="0"/>
            </a:br>
            <a:r>
              <a:rPr lang="en-US" sz="2200" dirty="0"/>
              <a:t>Class Size Matters</a:t>
            </a:r>
            <a:br>
              <a:rPr lang="en-US" sz="2200" dirty="0"/>
            </a:br>
            <a:r>
              <a:rPr lang="en-US" sz="2200" dirty="0"/>
              <a:t>January 2018</a:t>
            </a:r>
            <a:br>
              <a:rPr lang="en-US" sz="2200" dirty="0"/>
            </a:br>
            <a:r>
              <a:rPr lang="en-US" sz="2200" dirty="0">
                <a:hlinkClick r:id="rId3"/>
              </a:rPr>
              <a:t>info@classsizematters.org</a:t>
            </a:r>
            <a:r>
              <a:rPr lang="en-US" sz="2200" dirty="0"/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94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380D58-9F9D-49DA-9CFB-015FB0D5214A}"/>
              </a:ext>
            </a:extLst>
          </p:cNvPr>
          <p:cNvSpPr txBox="1"/>
          <p:nvPr/>
        </p:nvSpPr>
        <p:spPr>
          <a:xfrm>
            <a:off x="1190625" y="544845"/>
            <a:ext cx="104013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In District 5, Elementary school capacity increased by 1,303, while capacity increased by only 220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27CDDD-A736-4B91-81BB-9E9E70ABE8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9297" y="1498952"/>
            <a:ext cx="9733406" cy="5145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598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>
            <a:extLst>
              <a:ext uri="{FF2B5EF4-FFF2-40B4-BE49-F238E27FC236}">
                <a16:creationId xmlns:a16="http://schemas.microsoft.com/office/drawing/2014/main" id="{F51A708C-A3AC-4152-9B1A-964424C679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700" y="1439863"/>
            <a:ext cx="10388600" cy="511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Box 3">
            <a:extLst>
              <a:ext uri="{FF2B5EF4-FFF2-40B4-BE49-F238E27FC236}">
                <a16:creationId xmlns:a16="http://schemas.microsoft.com/office/drawing/2014/main" id="{498D19F9-1758-4B4B-94FD-A7586D1AD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443163" y="471488"/>
            <a:ext cx="1697831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800" dirty="0"/>
              <a:t>While 45,000 net seats were gained citywide, nearly all were </a:t>
            </a:r>
          </a:p>
          <a:p>
            <a:pPr algn="ctr" eaLnBrk="1" hangingPunct="1"/>
            <a:r>
              <a:rPr lang="en-US" altLang="en-US" sz="2800" dirty="0"/>
              <a:t>filled by the increased number of charter school students </a:t>
            </a:r>
          </a:p>
        </p:txBody>
      </p:sp>
    </p:spTree>
    <p:extLst>
      <p:ext uri="{BB962C8B-B14F-4D97-AF65-F5344CB8AC3E}">
        <p14:creationId xmlns:p14="http://schemas.microsoft.com/office/powerpoint/2010/main" val="26031888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November 2017 DOE five-year capital plan still very underfunded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164" y="1524000"/>
            <a:ext cx="10346635" cy="4929809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+mj-lt"/>
              </a:rPr>
              <a:t>Funds fewer than 45,000 seats citywide – about half (54%) necessary to alleviate current overcrowding and accommodate enrollment growth, according to DOE estimates.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Only 37% of seats compared to DOE’s </a:t>
            </a:r>
            <a:r>
              <a:rPr lang="en-US">
                <a:latin typeface="+mj-lt"/>
              </a:rPr>
              <a:t>analysis of need have </a:t>
            </a:r>
            <a:r>
              <a:rPr lang="en-US" dirty="0">
                <a:latin typeface="+mj-lt"/>
              </a:rPr>
              <a:t>sites and are in process of scope and design.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There is a huge variation across districts in the number and percent of seats funded compared to DOE’s estimate of need. 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Bronx is the most underfunded borough according to the percent of unmet need for seats; Queens in terms of total number of unfunded seats. </a:t>
            </a:r>
          </a:p>
          <a:p>
            <a:endParaRPr lang="en-US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3313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162C1-8690-4585-9EC4-A376B1E55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3757" y="525227"/>
            <a:ext cx="7824486" cy="1325563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/>
              <a:t>DOE Identified need for 83,056 K-8 seats citywide </a:t>
            </a:r>
            <a:br>
              <a:rPr lang="en-US" sz="2800" b="1" dirty="0"/>
            </a:br>
            <a:r>
              <a:rPr lang="en-US" sz="2800" b="1" dirty="0"/>
              <a:t>245 seats in District 5</a:t>
            </a:r>
            <a:br>
              <a:rPr lang="en-US" sz="2800" b="1" dirty="0"/>
            </a:br>
            <a:r>
              <a:rPr lang="en-US" sz="1600" b="1" dirty="0"/>
              <a:t>Nov. 2017 capital plan</a:t>
            </a:r>
            <a:br>
              <a:rPr lang="en-US" sz="1600" b="1" dirty="0"/>
            </a:br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A8F33C6-FE75-45BE-B852-247A67DE2A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4862634"/>
              </p:ext>
            </p:extLst>
          </p:nvPr>
        </p:nvGraphicFramePr>
        <p:xfrm>
          <a:off x="231495" y="1850789"/>
          <a:ext cx="11736728" cy="4870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E032659-14B2-4505-9133-E8CA70F9DF0D}"/>
              </a:ext>
            </a:extLst>
          </p:cNvPr>
          <p:cNvSpPr txBox="1"/>
          <p:nvPr/>
        </p:nvSpPr>
        <p:spPr>
          <a:xfrm>
            <a:off x="2504661" y="1594903"/>
            <a:ext cx="98243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Districts not included below have NO need for new seats according to DOE</a:t>
            </a:r>
          </a:p>
          <a:p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6139522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CEFECD6-19BF-434A-A4C8-3CCDFFF156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7155540"/>
              </p:ext>
            </p:extLst>
          </p:nvPr>
        </p:nvGraphicFramePr>
        <p:xfrm>
          <a:off x="347242" y="1750741"/>
          <a:ext cx="10845478" cy="4809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2C308C39-E1B4-4A98-AAAB-21E567CA049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44644"/>
            <a:ext cx="10515600" cy="13665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54% K-8 seats funded citywide compared to DOE estimate of need</a:t>
            </a:r>
          </a:p>
          <a:p>
            <a:pPr algn="ctr"/>
            <a:r>
              <a:rPr lang="en-US" sz="2800" b="1" i="1" dirty="0"/>
              <a:t>100% in District 5</a:t>
            </a:r>
          </a:p>
          <a:p>
            <a:pPr algn="ctr"/>
            <a:br>
              <a:rPr lang="en-US" sz="1800" dirty="0"/>
            </a:br>
            <a:r>
              <a:rPr lang="en-US" sz="1800" dirty="0"/>
              <a:t>Data: Nov. 2017 capital plan</a:t>
            </a:r>
          </a:p>
        </p:txBody>
      </p:sp>
    </p:spTree>
    <p:extLst>
      <p:ext uri="{BB962C8B-B14F-4D97-AF65-F5344CB8AC3E}">
        <p14:creationId xmlns:p14="http://schemas.microsoft.com/office/powerpoint/2010/main" val="2245433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District 5 Overcrowding </a:t>
            </a:r>
            <a:br>
              <a:rPr lang="en-US" dirty="0"/>
            </a:br>
            <a:r>
              <a:rPr lang="en-US" sz="2400" dirty="0"/>
              <a:t>(includes Charters in district buildings)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We think the need in District 5 is greater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/>
              <a:t>26% (7) </a:t>
            </a:r>
            <a:r>
              <a:rPr lang="en-US" dirty="0"/>
              <a:t>of K-8 schools in District 5 are overcrowded (at or above 100% target utilization)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23% or 2,062</a:t>
            </a:r>
            <a:r>
              <a:rPr lang="en-US" i="1" dirty="0"/>
              <a:t> </a:t>
            </a:r>
            <a:r>
              <a:rPr lang="en-US" dirty="0"/>
              <a:t>K-8 D5 students are in overcrowded schools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53 cluster rooms are missing from District 5 schools according to DOE’s utilization formula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i="1" dirty="0"/>
              <a:t>Data source: 2016-2017 Blue Book</a:t>
            </a:r>
            <a:r>
              <a:rPr lang="en-US" dirty="0"/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187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" y="467405"/>
            <a:ext cx="120015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 </a:t>
            </a:r>
            <a:br>
              <a:rPr lang="en-US" dirty="0"/>
            </a:br>
            <a:br>
              <a:rPr lang="en-US" dirty="0"/>
            </a:br>
            <a:r>
              <a:rPr lang="en-US" sz="4000" i="1" dirty="0"/>
              <a:t>9 Districts below 80% utilization, including D5 at 79% </a:t>
            </a:r>
            <a:br>
              <a:rPr lang="en-US" dirty="0"/>
            </a:br>
            <a:r>
              <a:rPr lang="en-US" sz="2700" dirty="0"/>
              <a:t>Data Source: 2016-2017 Blue Book 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DAEBE055-42C3-443F-A7EB-131FDFDFF34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4546046"/>
              </p:ext>
            </p:extLst>
          </p:nvPr>
        </p:nvGraphicFramePr>
        <p:xfrm>
          <a:off x="352926" y="1822604"/>
          <a:ext cx="11486147" cy="48188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55975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314" y="63506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7 Schools in District 5 at or over 100%</a:t>
            </a:r>
            <a:br>
              <a:rPr lang="en-US" dirty="0"/>
            </a:br>
            <a:r>
              <a:rPr lang="en-US" sz="2400" dirty="0"/>
              <a:t>(Co-located Charters included)</a:t>
            </a:r>
            <a:br>
              <a:rPr lang="en-US" dirty="0"/>
            </a:br>
            <a:r>
              <a:rPr lang="en-US" sz="1800" dirty="0"/>
              <a:t>Data Source: 2016-2017 Blue Book 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11200" y="365125"/>
            <a:ext cx="107587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043843A-742F-4D2B-8641-5E633D3334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7325685"/>
              </p:ext>
            </p:extLst>
          </p:nvPr>
        </p:nvGraphicFramePr>
        <p:xfrm>
          <a:off x="352926" y="1825625"/>
          <a:ext cx="11550316" cy="4667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00671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EA816-6805-4966-B7EC-0E3DA04CD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the housing starts &amp; CEQR formula used to project enrollment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6EA62-B187-4E01-83A9-8388FEFC0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" y="1615736"/>
            <a:ext cx="11155680" cy="4877139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9600" dirty="0"/>
              <a:t>CEQR (</a:t>
            </a:r>
            <a:r>
              <a:rPr lang="en-US" sz="9600" i="1" dirty="0"/>
              <a:t>City Environmental Quality Review)</a:t>
            </a:r>
            <a:r>
              <a:rPr lang="en-US" sz="9600" dirty="0"/>
              <a:t> formula based on census data 20 years old &amp; hasn’t been updated since UPK implemented &amp; </a:t>
            </a:r>
            <a:r>
              <a:rPr lang="en-US" sz="9600" dirty="0" err="1"/>
              <a:t>preK</a:t>
            </a:r>
            <a:r>
              <a:rPr lang="en-US" sz="9600" dirty="0"/>
              <a:t> expanded in DOE schools</a:t>
            </a:r>
          </a:p>
          <a:p>
            <a:pPr marL="0" indent="0">
              <a:lnSpc>
                <a:spcPct val="120000"/>
              </a:lnSpc>
              <a:buNone/>
            </a:pPr>
            <a:endParaRPr lang="en-US" sz="9600" dirty="0"/>
          </a:p>
          <a:p>
            <a:pPr>
              <a:lnSpc>
                <a:spcPct val="120000"/>
              </a:lnSpc>
            </a:pPr>
            <a:r>
              <a:rPr lang="en-US" sz="9600" dirty="0"/>
              <a:t>In 20 of 32 school districts, NO difference between housing start data for 5 </a:t>
            </a:r>
            <a:r>
              <a:rPr lang="en-US" sz="9600" dirty="0" err="1"/>
              <a:t>yr</a:t>
            </a:r>
            <a:r>
              <a:rPr lang="en-US" sz="9600" dirty="0"/>
              <a:t> and 10 </a:t>
            </a:r>
            <a:r>
              <a:rPr lang="en-US" sz="9600" dirty="0" err="1"/>
              <a:t>yr</a:t>
            </a:r>
            <a:r>
              <a:rPr lang="en-US" sz="9600" dirty="0"/>
              <a:t> projections; predicts fewer than 2,000 new units to be built citywide 2019-2024, and not one in Brooklyn.</a:t>
            </a:r>
          </a:p>
          <a:p>
            <a:pPr>
              <a:lnSpc>
                <a:spcPct val="120000"/>
              </a:lnSpc>
            </a:pPr>
            <a:endParaRPr lang="en-US" sz="9600" dirty="0"/>
          </a:p>
          <a:p>
            <a:pPr>
              <a:lnSpc>
                <a:spcPct val="120000"/>
              </a:lnSpc>
            </a:pPr>
            <a:r>
              <a:rPr lang="en-US" sz="9600" dirty="0"/>
              <a:t>Five-year housing start data estimates 3,095 new housing units built in D5 between 2015-2019, but just 1 in the following five years</a:t>
            </a:r>
          </a:p>
          <a:p>
            <a:pPr>
              <a:lnSpc>
                <a:spcPct val="120000"/>
              </a:lnSpc>
            </a:pPr>
            <a:endParaRPr lang="en-US" sz="9600" dirty="0"/>
          </a:p>
          <a:p>
            <a:pPr marL="0" indent="0">
              <a:buNone/>
            </a:pPr>
            <a:r>
              <a:rPr lang="en-US" sz="7200" i="1" dirty="0"/>
              <a:t>Data source: NYC SCA, Projected new Housing starts used in 2016-2024 Enrollment projections, 2016-2029 capital plan, March 2017</a:t>
            </a:r>
          </a:p>
        </p:txBody>
      </p:sp>
    </p:spTree>
    <p:extLst>
      <p:ext uri="{BB962C8B-B14F-4D97-AF65-F5344CB8AC3E}">
        <p14:creationId xmlns:p14="http://schemas.microsoft.com/office/powerpoint/2010/main" val="21740189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Problems with school planning process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2116"/>
            <a:ext cx="10515600" cy="488868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/>
              <a:t>Thresholds in city planning process </a:t>
            </a:r>
            <a:r>
              <a:rPr lang="en-US"/>
              <a:t>very high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A new residential project has to be projected to increase school overcrowding by at least 5% to even consider need for new school --even where schools are already overcrowded</a:t>
            </a:r>
          </a:p>
          <a:p>
            <a:pPr>
              <a:lnSpc>
                <a:spcPct val="120000"/>
              </a:lnSpc>
            </a:pPr>
            <a:endParaRPr lang="en-US"/>
          </a:p>
          <a:p>
            <a:pPr>
              <a:lnSpc>
                <a:spcPct val="120000"/>
              </a:lnSpc>
            </a:pPr>
            <a:r>
              <a:rPr lang="en-US"/>
              <a:t>Planning </a:t>
            </a:r>
            <a:r>
              <a:rPr lang="en-US" dirty="0"/>
              <a:t>process does not take into account cumulative residential development – only considers each proposed project separately.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395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007" y="370032"/>
            <a:ext cx="11205883" cy="1325563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This fall, District 5, average K-3 class sizes decreased by 1.6, now 4.4 students below citywide average and slightly below Contracts for Excellence goals set in 2007.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5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7118697"/>
              </p:ext>
            </p:extLst>
          </p:nvPr>
        </p:nvGraphicFramePr>
        <p:xfrm>
          <a:off x="844850" y="1695595"/>
          <a:ext cx="10758195" cy="5392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1878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1353800" cy="1325563"/>
          </a:xfrm>
        </p:spPr>
        <p:txBody>
          <a:bodyPr/>
          <a:lstStyle/>
          <a:p>
            <a:pPr algn="ctr"/>
            <a:r>
              <a:rPr lang="en-US"/>
              <a:t>More reasons not to trust DOE’s </a:t>
            </a:r>
            <a:r>
              <a:rPr lang="en-US" dirty="0"/>
              <a:t>need estimates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1478"/>
            <a:ext cx="10515600" cy="4785485"/>
          </a:xfrm>
        </p:spPr>
        <p:txBody>
          <a:bodyPr>
            <a:normAutofit/>
          </a:bodyPr>
          <a:lstStyle/>
          <a:p>
            <a:r>
              <a:rPr lang="en-US"/>
              <a:t>The DOE estimates also rely upon unreliable enrollment </a:t>
            </a:r>
            <a:r>
              <a:rPr lang="en-US" dirty="0"/>
              <a:t>projections </a:t>
            </a:r>
            <a:r>
              <a:rPr lang="en-US"/>
              <a:t>from consulting </a:t>
            </a:r>
            <a:r>
              <a:rPr lang="en-US" dirty="0"/>
              <a:t>companies</a:t>
            </a:r>
          </a:p>
          <a:p>
            <a:endParaRPr lang="en-US" dirty="0"/>
          </a:p>
          <a:p>
            <a:r>
              <a:rPr lang="en-US"/>
              <a:t>The methodology </a:t>
            </a:r>
            <a:r>
              <a:rPr lang="en-US" dirty="0"/>
              <a:t>DOE uses to incorporate all these unreliable components is non-transparent</a:t>
            </a:r>
          </a:p>
          <a:p>
            <a:endParaRPr lang="en-US" dirty="0"/>
          </a:p>
          <a:p>
            <a:r>
              <a:rPr lang="en-US" dirty="0"/>
              <a:t>DOE says they “overlay” projections from housing starts over consultant enrollment projections but unclear what this means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b="1" i="1"/>
              <a:t>Result: we can’t replicate their projections using their own figures 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9338782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Other problems with DOE seat needs assessments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5462"/>
            <a:ext cx="10293626" cy="4891502"/>
          </a:xfrm>
        </p:spPr>
        <p:txBody>
          <a:bodyPr>
            <a:normAutofit fontScale="92500"/>
          </a:bodyPr>
          <a:lstStyle/>
          <a:p>
            <a:r>
              <a:rPr lang="en-US" dirty="0"/>
              <a:t>They don’t account for rapidly expanding charter school population though most of these students attend schools in public school buildings </a:t>
            </a:r>
          </a:p>
          <a:p>
            <a:endParaRPr lang="en-US" dirty="0"/>
          </a:p>
          <a:p>
            <a:r>
              <a:rPr lang="en-US" dirty="0"/>
              <a:t>Claim to be neighborhood-based but define neighborhoods with extremely large areas</a:t>
            </a:r>
          </a:p>
          <a:p>
            <a:endParaRPr lang="en-US" dirty="0"/>
          </a:p>
          <a:p>
            <a:r>
              <a:rPr lang="en-US" dirty="0"/>
              <a:t>Don’t differentiate between the need for elementary and middle school seats</a:t>
            </a:r>
          </a:p>
          <a:p>
            <a:endParaRPr lang="en-US" dirty="0"/>
          </a:p>
          <a:p>
            <a:r>
              <a:rPr lang="en-US" dirty="0"/>
              <a:t>Are infrequently updated; for example, Feb. 2017 capital plan included DOE needs assessment from Jan. 2016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2562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 need a new planning process for schools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5840" y="1690688"/>
            <a:ext cx="994083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/>
              <a:t>Given rapid pace of development throughout the city,  school overcrowding will become even worse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We need reforms so that schools are built along with new housing and not lagging years later &amp; based on realistic 10-yr not 5yr projections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In most large states and districts, developers have to pay an “impact fee” to help fund new infrastructure including schools, </a:t>
            </a:r>
            <a:r>
              <a:rPr lang="en-US" sz="2800" b="1" i="1" dirty="0"/>
              <a:t>but not in NYC </a:t>
            </a:r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22197970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DOE Capacity formula underestimates overcrowding by assuming overly large class sizes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DDFF4D4-B422-47A0-9F1D-B8DADC85C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Relies on school capacity formula that assumes class sizes larger than current averages grades 4-12 (28 students in 4-8</a:t>
            </a:r>
            <a:r>
              <a:rPr lang="en-US" baseline="30000" dirty="0"/>
              <a:t>th</a:t>
            </a:r>
            <a:r>
              <a:rPr lang="en-US" dirty="0"/>
              <a:t> grades; 30 in HS) </a:t>
            </a:r>
          </a:p>
          <a:p>
            <a:endParaRPr lang="en-US" dirty="0"/>
          </a:p>
          <a:p>
            <a:r>
              <a:rPr lang="en-US" dirty="0"/>
              <a:t>Thus the formula would tend to force class sizes even higher </a:t>
            </a:r>
          </a:p>
          <a:p>
            <a:endParaRPr lang="en-US" dirty="0"/>
          </a:p>
          <a:p>
            <a:r>
              <a:rPr lang="en-US" dirty="0"/>
              <a:t>DOE Blue Book working group urged school capacity be aligned with smaller classes</a:t>
            </a:r>
          </a:p>
          <a:p>
            <a:endParaRPr lang="en-US" dirty="0"/>
          </a:p>
          <a:p>
            <a:r>
              <a:rPr lang="en-US" dirty="0"/>
              <a:t>Mayor’s office rejected their recommendation in July 2015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4876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7CF17-F226-495D-8E3C-6E03A84E2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 FOILed the decision memo from City Hall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A7BFA-7F55-4FD0-86F6-87880CDC8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7909"/>
            <a:ext cx="10515600" cy="4949055"/>
          </a:xfrm>
        </p:spPr>
        <p:txBody>
          <a:bodyPr>
            <a:normAutofit/>
          </a:bodyPr>
          <a:lstStyle/>
          <a:p>
            <a:r>
              <a:rPr lang="en-US" sz="2400"/>
              <a:t>In April 2016 I requested memo to </a:t>
            </a:r>
            <a:r>
              <a:rPr lang="en-US" sz="2400" dirty="0"/>
              <a:t>see why the Mayor rejected proposal to align the school capacity formula with </a:t>
            </a:r>
            <a:r>
              <a:rPr lang="en-US" sz="2400"/>
              <a:t>smaller classes</a:t>
            </a:r>
            <a:endParaRPr lang="en-US" sz="2400" dirty="0"/>
          </a:p>
          <a:p>
            <a:r>
              <a:rPr lang="en-US" sz="2400"/>
              <a:t>More than 1 year later,  </a:t>
            </a:r>
            <a:r>
              <a:rPr lang="en-US" sz="2400" dirty="0"/>
              <a:t>I received the memo almost totally </a:t>
            </a:r>
            <a:r>
              <a:rPr lang="en-US" sz="2400"/>
              <a:t>blacked out; here are pgs 1-3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B2BDD3-D95B-4601-AD04-79AF661232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043646"/>
            <a:ext cx="3335385" cy="368481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C3D3248-BF7D-4C9D-96D8-99D712D3D2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0560" y="2734715"/>
            <a:ext cx="2997925" cy="386202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816FC68-6F3D-48E2-9C0B-684EEEFCB6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8416" y="2734715"/>
            <a:ext cx="2795453" cy="3862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9535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91228-7BA2-4382-9AC0-F94F78E8B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005457" cy="1325563"/>
          </a:xfrm>
        </p:spPr>
        <p:txBody>
          <a:bodyPr/>
          <a:lstStyle/>
          <a:p>
            <a:r>
              <a:rPr lang="en-US"/>
              <a:t>We have also filed a class size complaint vs DOE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E2242-1D89-4CC6-8C8F-4B8FE8020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4972"/>
            <a:ext cx="10515600" cy="4681992"/>
          </a:xfrm>
        </p:spPr>
        <p:txBody>
          <a:bodyPr>
            <a:normAutofit/>
          </a:bodyPr>
          <a:lstStyle/>
          <a:p>
            <a:r>
              <a:rPr lang="en-US" dirty="0"/>
              <a:t>The Contracts for Excellence law passed in 2007 required NYC to lower class sizes in all grades – instead class sizes have increased citywide</a:t>
            </a:r>
          </a:p>
          <a:p>
            <a:endParaRPr lang="en-US" dirty="0"/>
          </a:p>
          <a:p>
            <a:r>
              <a:rPr lang="en-US" dirty="0"/>
              <a:t>We filed a legal complaint in July with the NY State Ed Department against DOE refusal to reduce class size with Public Advocate Tish James &amp; 9 NYC public school parents</a:t>
            </a:r>
          </a:p>
          <a:p>
            <a:endParaRPr lang="en-US" dirty="0"/>
          </a:p>
          <a:p>
            <a:r>
              <a:rPr lang="en-US" dirty="0"/>
              <a:t>The Commissioner ruled against us so we plan to appeal her decision in court </a:t>
            </a:r>
          </a:p>
        </p:txBody>
      </p:sp>
    </p:spTree>
    <p:extLst>
      <p:ext uri="{BB962C8B-B14F-4D97-AF65-F5344CB8AC3E}">
        <p14:creationId xmlns:p14="http://schemas.microsoft.com/office/powerpoint/2010/main" val="40349754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What else is </a:t>
            </a:r>
            <a:r>
              <a:rPr lang="en-US" dirty="0"/>
              <a:t>being done about this?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789611"/>
            <a:ext cx="1095973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/>
              <a:t>Last year, Speaker Mark-</a:t>
            </a:r>
            <a:r>
              <a:rPr lang="en-US" sz="2800" dirty="0" err="1"/>
              <a:t>Viverito</a:t>
            </a:r>
            <a:r>
              <a:rPr lang="en-US" sz="2800" dirty="0"/>
              <a:t> announced that Council would form </a:t>
            </a:r>
            <a:r>
              <a:rPr lang="en-US" sz="2800" dirty="0">
                <a:hlinkClick r:id="rId2"/>
              </a:rPr>
              <a:t>an internal working group</a:t>
            </a:r>
            <a:r>
              <a:rPr lang="en-US" sz="2800" dirty="0"/>
              <a:t> to come up with proposals to reform the school planning process.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They are supposed to be releasing their proposals soon.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We will have to be vigilant to ensure that these proposals are strengthened </a:t>
            </a:r>
            <a:r>
              <a:rPr lang="en-US" sz="2800"/>
              <a:t>and passed into law.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772702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3DB5C-F161-434E-98CC-00112863D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can you help?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79A7F-FF7F-4F1D-AF3A-6AECB089F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488"/>
            <a:ext cx="10515600" cy="4732476"/>
          </a:xfrm>
        </p:spPr>
        <p:txBody>
          <a:bodyPr>
            <a:normAutofit/>
          </a:bodyPr>
          <a:lstStyle/>
          <a:p>
            <a:r>
              <a:rPr lang="en-US" dirty="0"/>
              <a:t>Join our mailing list at </a:t>
            </a:r>
            <a:r>
              <a:rPr lang="en-US" dirty="0">
                <a:hlinkClick r:id="rId2"/>
              </a:rPr>
              <a:t>www.classsizematters.org</a:t>
            </a:r>
            <a:r>
              <a:rPr lang="en-US" dirty="0"/>
              <a:t> or </a:t>
            </a:r>
            <a:r>
              <a:rPr lang="en-US" dirty="0">
                <a:hlinkClick r:id="rId3"/>
              </a:rPr>
              <a:t>https://www.classsizematters.org/sign-up-for-our-newsletter/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For more info or to sign up, go to </a:t>
            </a:r>
            <a:r>
              <a:rPr lang="en-US" dirty="0">
                <a:hlinkClick r:id="rId4"/>
              </a:rPr>
              <a:t>https://www.eventbrite.com/e/parent-action-conference-2018-an-action-agenda-for-public-schools-tickets-41260953623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Any questions?  You can ask us at </a:t>
            </a:r>
            <a:r>
              <a:rPr lang="en-US" dirty="0">
                <a:hlinkClick r:id="rId5"/>
              </a:rPr>
              <a:t>info@classsizematters.org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336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5125"/>
            <a:ext cx="1104451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Average class size grades 4-8 increased by .7, 2.8 students below citywide average but .9 students above C4E goals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500-00000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6990069"/>
              </p:ext>
            </p:extLst>
          </p:nvPr>
        </p:nvGraphicFramePr>
        <p:xfrm>
          <a:off x="609600" y="1690688"/>
          <a:ext cx="10772191" cy="49620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9552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Citywide average HS class sizes stayed the same per class; and remain far above C4E goals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2440731"/>
              </p:ext>
            </p:extLst>
          </p:nvPr>
        </p:nvGraphicFramePr>
        <p:xfrm>
          <a:off x="401216" y="1690689"/>
          <a:ext cx="11206066" cy="4869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593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7EA8F-390A-49CB-A7BC-B075BB180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 promised State Ed in 2014 to focus on reducing class size at Renewal schools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EF67F-D460-450C-8350-56EAB0FC3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982829"/>
          </a:xfrm>
          <a:noFill/>
        </p:spPr>
        <p:txBody>
          <a:bodyPr>
            <a:normAutofit lnSpcReduction="10000"/>
          </a:bodyPr>
          <a:lstStyle/>
          <a:p>
            <a:endParaRPr lang="en-US" sz="3200" dirty="0"/>
          </a:p>
          <a:p>
            <a:r>
              <a:rPr lang="en-US" sz="3200" dirty="0"/>
              <a:t>Yet 42% of Renewal schools did NOT reduce average class sizes from 2014-2015 to 2017-2018  </a:t>
            </a:r>
          </a:p>
          <a:p>
            <a:endParaRPr lang="en-US" sz="3200" dirty="0"/>
          </a:p>
          <a:p>
            <a:r>
              <a:rPr lang="en-US" sz="3200" dirty="0"/>
              <a:t>73% continue to have maximum class sizes of 30 or more in November 2017.</a:t>
            </a:r>
          </a:p>
          <a:p>
            <a:endParaRPr lang="en-US" sz="3200" dirty="0"/>
          </a:p>
          <a:p>
            <a:r>
              <a:rPr lang="en-US" sz="3200" dirty="0"/>
              <a:t>NO renewal schools capped class sizes at C4E levels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2200" i="1" dirty="0"/>
              <a:t>Source: Preliminary NYC Class Size Reports, November 2014 and November 2017</a:t>
            </a:r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3203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C985C-6F53-47A3-8511-7F63B18FD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Renewal Schools in District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9812E-7F7C-48B3-8EC0-C056B5BBA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4501"/>
            <a:ext cx="10515600" cy="4658373"/>
          </a:xfrm>
          <a:noFill/>
        </p:spPr>
        <p:txBody>
          <a:bodyPr>
            <a:normAutofit fontScale="92500" lnSpcReduction="20000"/>
          </a:bodyPr>
          <a:lstStyle/>
          <a:p>
            <a:r>
              <a:rPr lang="en-US" dirty="0"/>
              <a:t>PS 123 Mahalia Jackson and PS 194 </a:t>
            </a:r>
            <a:r>
              <a:rPr lang="en-US" dirty="0" err="1"/>
              <a:t>Countee</a:t>
            </a:r>
            <a:r>
              <a:rPr lang="en-US" dirty="0"/>
              <a:t> Cullen </a:t>
            </a:r>
          </a:p>
          <a:p>
            <a:endParaRPr lang="en-US" dirty="0"/>
          </a:p>
          <a:p>
            <a:r>
              <a:rPr lang="en-US" dirty="0"/>
              <a:t>Class Sizes at PS 123 Mahalia Jackson have remained stable, decreasing slightly from 22.1 in November 2014, the year the renewal program began, to 21.7 Nov 2017</a:t>
            </a:r>
            <a:br>
              <a:rPr lang="en-US" dirty="0"/>
            </a:br>
            <a:endParaRPr lang="en-US" dirty="0"/>
          </a:p>
          <a:p>
            <a:r>
              <a:rPr lang="en-US" dirty="0"/>
              <a:t>PS 123 has at least one class of 30 or more</a:t>
            </a:r>
          </a:p>
          <a:p>
            <a:endParaRPr lang="en-US" dirty="0"/>
          </a:p>
          <a:p>
            <a:r>
              <a:rPr lang="en-US" dirty="0"/>
              <a:t>Class Sizes at PS 194 </a:t>
            </a:r>
            <a:r>
              <a:rPr lang="en-US" dirty="0" err="1"/>
              <a:t>Countee</a:t>
            </a:r>
            <a:r>
              <a:rPr lang="en-US" dirty="0"/>
              <a:t> Cullen have increased, from 17.8 in November 2014 to 19.7 this November, but does not have any classes of 30 or more </a:t>
            </a:r>
          </a:p>
          <a:p>
            <a:endParaRPr lang="en-US" dirty="0"/>
          </a:p>
          <a:p>
            <a:r>
              <a:rPr lang="en-US" dirty="0"/>
              <a:t>Both schools will remain in the program next year </a:t>
            </a:r>
          </a:p>
        </p:txBody>
      </p:sp>
    </p:spTree>
    <p:extLst>
      <p:ext uri="{BB962C8B-B14F-4D97-AF65-F5344CB8AC3E}">
        <p14:creationId xmlns:p14="http://schemas.microsoft.com/office/powerpoint/2010/main" val="2394655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58" y="78192"/>
            <a:ext cx="12083142" cy="1442495"/>
          </a:xfrm>
          <a:noFill/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dirty="0"/>
              <a:t>Scope of school overcrowding enormous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5850" y="1179443"/>
            <a:ext cx="10267950" cy="545842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000" dirty="0"/>
              <a:t>43% NYC schools were overcrowded last year according to DOE data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575,000 students (56% of total) were enrolled in overcrowded schools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350,000  (68% of total) elementary students enrolled in overcrowded schools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50,000 (33% of total) middle school students enrolled in overcrowded schools  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175,000 (49% of total ) HS students enrolled in overcrowded schools</a:t>
            </a:r>
          </a:p>
          <a:p>
            <a:pPr marL="0" indent="0">
              <a:lnSpc>
                <a:spcPct val="120000"/>
              </a:lnSpc>
              <a:buNone/>
            </a:pPr>
            <a:br>
              <a:rPr lang="en-US" sz="2000" dirty="0"/>
            </a:br>
            <a:r>
              <a:rPr lang="en-US" sz="2000" i="1" dirty="0"/>
              <a:t>Data source: Schools at or above 100% according to SCA “Blue Book” 2016-2017</a:t>
            </a:r>
          </a:p>
          <a:p>
            <a:pPr marL="0" indent="0">
              <a:lnSpc>
                <a:spcPct val="120000"/>
              </a:lnSpc>
              <a:buNone/>
            </a:pPr>
            <a:br>
              <a:rPr lang="en-US" sz="2000" dirty="0"/>
            </a:b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989140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5297D-9495-462C-A2D9-51C6D2E56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are our schools so overcrowded?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824B271-1251-4A3C-9E8B-61740A5A9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0991"/>
            <a:ext cx="10515600" cy="470597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Bloomberg claimed to have created 100,000 new seats between 2004 and 2013</a:t>
            </a:r>
          </a:p>
          <a:p>
            <a:endParaRPr lang="en-US" dirty="0"/>
          </a:p>
          <a:p>
            <a:r>
              <a:rPr lang="en-US" dirty="0"/>
              <a:t>Yet only 45,000 new NET seats created if seat loss taken into account </a:t>
            </a:r>
          </a:p>
          <a:p>
            <a:endParaRPr lang="en-US" dirty="0"/>
          </a:p>
          <a:p>
            <a:r>
              <a:rPr lang="en-US" dirty="0"/>
              <a:t>About 55,000 seats were lost due to lapsed leases, elimination of TCUs (trailers), annexes, and mini- buildings </a:t>
            </a:r>
          </a:p>
          <a:p>
            <a:endParaRPr lang="en-US" dirty="0"/>
          </a:p>
          <a:p>
            <a:r>
              <a:rPr lang="en-US" dirty="0"/>
              <a:t>Also, enrollment grew fast especially at the elementary school level</a:t>
            </a:r>
          </a:p>
          <a:p>
            <a:endParaRPr lang="en-US" dirty="0"/>
          </a:p>
          <a:p>
            <a:r>
              <a:rPr lang="en-US" i="1" dirty="0"/>
              <a:t>The following charts are from our recent Seat Loss report, available online at </a:t>
            </a:r>
            <a:r>
              <a:rPr lang="en-US" i="1" dirty="0">
                <a:hlinkClick r:id="rId2"/>
              </a:rPr>
              <a:t>www.classsizematters.org</a:t>
            </a:r>
            <a:r>
              <a:rPr lang="en-US" i="1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290211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>
            <a:extLst>
              <a:ext uri="{FF2B5EF4-FFF2-40B4-BE49-F238E27FC236}">
                <a16:creationId xmlns:a16="http://schemas.microsoft.com/office/drawing/2014/main" id="{9EA349C6-6EC2-4674-A1C0-27641EA5FA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75" y="1082675"/>
            <a:ext cx="11207750" cy="518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Box 2">
            <a:extLst>
              <a:ext uri="{FF2B5EF4-FFF2-40B4-BE49-F238E27FC236}">
                <a16:creationId xmlns:a16="http://schemas.microsoft.com/office/drawing/2014/main" id="{B89F786C-F557-4652-9A3F-7EE8EFB8A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414338"/>
            <a:ext cx="108410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800"/>
              <a:t>Enrollment grew faster than new seats in NYC elementary schools</a:t>
            </a:r>
          </a:p>
        </p:txBody>
      </p:sp>
    </p:spTree>
    <p:extLst>
      <p:ext uri="{BB962C8B-B14F-4D97-AF65-F5344CB8AC3E}">
        <p14:creationId xmlns:p14="http://schemas.microsoft.com/office/powerpoint/2010/main" val="3698227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1367</Words>
  <Application>Microsoft Office PowerPoint</Application>
  <PresentationFormat>Widescreen</PresentationFormat>
  <Paragraphs>163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Office Theme</vt:lpstr>
      <vt:lpstr>                                            School Overcrowding &amp; Class Size Citywide  and in District 5 schools    Presentation to CEC 5  Leonie Haimson and Sebastian Spitz Class Size Matters January 2018 info@classsizematters.org  </vt:lpstr>
      <vt:lpstr>This fall, District 5, average K-3 class sizes decreased by 1.6, now 4.4 students below citywide average and slightly below Contracts for Excellence goals set in 2007.</vt:lpstr>
      <vt:lpstr>Average class size grades 4-8 increased by .7, 2.8 students below citywide average but .9 students above C4E goals</vt:lpstr>
      <vt:lpstr>Citywide average HS class sizes stayed the same per class; and remain far above C4E goals </vt:lpstr>
      <vt:lpstr>DOE promised State Ed in 2014 to focus on reducing class size at Renewal schools </vt:lpstr>
      <vt:lpstr>Two Renewal Schools in District 5</vt:lpstr>
      <vt:lpstr>Scope of school overcrowding enormous</vt:lpstr>
      <vt:lpstr>Why are our schools so overcrowded?</vt:lpstr>
      <vt:lpstr>PowerPoint Presentation</vt:lpstr>
      <vt:lpstr>PowerPoint Presentation</vt:lpstr>
      <vt:lpstr>PowerPoint Presentation</vt:lpstr>
      <vt:lpstr>November 2017 DOE five-year capital plan still very underfunded </vt:lpstr>
      <vt:lpstr>DOE Identified need for 83,056 K-8 seats citywide  245 seats in District 5 Nov. 2017 capital plan </vt:lpstr>
      <vt:lpstr>54% K-8 seats funded citywide compared to DOE estimate of need 100% in District 5  Data: Nov. 2017 capital plan</vt:lpstr>
      <vt:lpstr>District 5 Overcrowding  (includes Charters in district buildings)</vt:lpstr>
      <vt:lpstr>   9 Districts below 80% utilization, including D5 at 79%  Data Source: 2016-2017 Blue Book  </vt:lpstr>
      <vt:lpstr>7 Schools in District 5 at or over 100% (Co-located Charters included) Data Source: 2016-2017 Blue Book  </vt:lpstr>
      <vt:lpstr>Problems with the housing starts &amp; CEQR formula used to project enrollment </vt:lpstr>
      <vt:lpstr>Problems with school planning process  </vt:lpstr>
      <vt:lpstr>More reasons not to trust DOE’s need estimates </vt:lpstr>
      <vt:lpstr>    Other problems with DOE seat needs assessments     </vt:lpstr>
      <vt:lpstr>We need a new planning process for schools</vt:lpstr>
      <vt:lpstr>DOE Capacity formula underestimates overcrowding by assuming overly large class sizes </vt:lpstr>
      <vt:lpstr>I FOILed the decision memo from City Hall</vt:lpstr>
      <vt:lpstr>We have also filed a class size complaint vs DOE</vt:lpstr>
      <vt:lpstr>What else is being done about this? </vt:lpstr>
      <vt:lpstr>How can you help?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Sebastian Spitz</dc:creator>
  <cp:lastModifiedBy>Sebastian Spitz</cp:lastModifiedBy>
  <cp:revision>27</cp:revision>
  <dcterms:created xsi:type="dcterms:W3CDTF">2017-12-19T22:53:15Z</dcterms:created>
  <dcterms:modified xsi:type="dcterms:W3CDTF">2018-04-11T18:58:54Z</dcterms:modified>
</cp:coreProperties>
</file>