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97" r:id="rId6"/>
    <p:sldId id="262" r:id="rId7"/>
    <p:sldId id="308" r:id="rId8"/>
    <p:sldId id="282" r:id="rId9"/>
    <p:sldId id="283" r:id="rId10"/>
    <p:sldId id="284" r:id="rId11"/>
    <p:sldId id="285" r:id="rId12"/>
    <p:sldId id="286" r:id="rId13"/>
    <p:sldId id="274" r:id="rId14"/>
    <p:sldId id="275" r:id="rId15"/>
    <p:sldId id="263" r:id="rId16"/>
    <p:sldId id="270" r:id="rId17"/>
    <p:sldId id="271" r:id="rId18"/>
    <p:sldId id="277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3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D5 K-3rd Class </a:t>
            </a:r>
            <a:r>
              <a:rPr lang="en-US" sz="1600" b="1" baseline="0">
                <a:solidFill>
                  <a:schemeClr val="tx1"/>
                </a:solidFill>
              </a:rPr>
              <a:t> size trend</a:t>
            </a:r>
            <a:r>
              <a:rPr lang="en-US" sz="1600" b="1">
                <a:solidFill>
                  <a:schemeClr val="tx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35245252987839798"/>
          <c:y val="2.257763408512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98169860278607"/>
          <c:y val="0.124712589968611"/>
          <c:w val="0.80809215672331636"/>
          <c:h val="0.64840518954969706"/>
        </c:manualLayout>
      </c:layout>
      <c:lineChart>
        <c:grouping val="standard"/>
        <c:varyColors val="0"/>
        <c:ser>
          <c:idx val="0"/>
          <c:order val="0"/>
          <c:tx>
            <c:strRef>
              <c:f>'D5'!$A$9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961513525270736E-2"/>
                  <c:y val="3.061380398858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63-48E6-89CF-DB88DC446865}"/>
                </c:ext>
              </c:extLst>
            </c:dLbl>
            <c:dLbl>
              <c:idx val="2"/>
              <c:layout>
                <c:manualLayout>
                  <c:x val="-3.2142008952245241E-2"/>
                  <c:y val="1.8839263992974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63-48E6-89CF-DB88DC446865}"/>
                </c:ext>
              </c:extLst>
            </c:dLbl>
            <c:dLbl>
              <c:idx val="3"/>
              <c:layout>
                <c:manualLayout>
                  <c:x val="-2.5059036390398248E-2"/>
                  <c:y val="-1.8839263992974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63-48E6-89CF-DB88DC446865}"/>
                </c:ext>
              </c:extLst>
            </c:dLbl>
            <c:dLbl>
              <c:idx val="11"/>
              <c:layout>
                <c:manualLayout>
                  <c:x val="-2.8600522671321724E-2"/>
                  <c:y val="-2.5903987990340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63-48E6-89CF-DB88DC446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'D5'!$B$8:$M$8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'D5'!$B$9:$M$9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63-48E6-89CF-DB88DC446865}"/>
            </c:ext>
          </c:extLst>
        </c:ser>
        <c:ser>
          <c:idx val="1"/>
          <c:order val="1"/>
          <c:tx>
            <c:strRef>
              <c:f>'D5'!$A$10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63-48E6-89CF-DB88DC446865}"/>
                </c:ext>
              </c:extLst>
            </c:dLbl>
            <c:dLbl>
              <c:idx val="1"/>
              <c:layout>
                <c:manualLayout>
                  <c:x val="-2.9781018098296228E-2"/>
                  <c:y val="-3.0613803988583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63-48E6-89CF-DB88DC446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'D5'!$B$10:$M$10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63-48E6-89CF-DB88DC446865}"/>
            </c:ext>
          </c:extLst>
        </c:ser>
        <c:ser>
          <c:idx val="2"/>
          <c:order val="2"/>
          <c:tx>
            <c:strRef>
              <c:f>'D5'!$A$11</c:f>
              <c:strCache>
                <c:ptCount val="1"/>
                <c:pt idx="0">
                  <c:v>D5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5059036390398248E-2"/>
                  <c:y val="2.825889598946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63-48E6-89CF-DB88DC446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'D5'!$B$8:$M$8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'D5'!$B$11:$M$11</c:f>
              <c:numCache>
                <c:formatCode>General</c:formatCode>
                <c:ptCount val="12"/>
                <c:pt idx="0">
                  <c:v>19.7</c:v>
                </c:pt>
                <c:pt idx="1">
                  <c:v>19.100000000000001</c:v>
                </c:pt>
                <c:pt idx="2">
                  <c:v>18.899999999999999</c:v>
                </c:pt>
                <c:pt idx="3">
                  <c:v>20.100000000000001</c:v>
                </c:pt>
                <c:pt idx="4">
                  <c:v>20.9</c:v>
                </c:pt>
                <c:pt idx="5">
                  <c:v>21.6</c:v>
                </c:pt>
                <c:pt idx="6">
                  <c:v>21.4</c:v>
                </c:pt>
                <c:pt idx="7" formatCode="0.0">
                  <c:v>20.85</c:v>
                </c:pt>
                <c:pt idx="8">
                  <c:v>21.3</c:v>
                </c:pt>
                <c:pt idx="9">
                  <c:v>21.4</c:v>
                </c:pt>
                <c:pt idx="10" formatCode="0.0">
                  <c:v>21.156716417910449</c:v>
                </c:pt>
                <c:pt idx="11" formatCode="0.0">
                  <c:v>19.551470588235293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63-48E6-89CF-DB88DC44686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813244928"/>
        <c:axId val="-813240128"/>
      </c:lineChart>
      <c:catAx>
        <c:axId val="-813244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0.14350353381770828"/>
              <c:y val="0.861371758014845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240128"/>
        <c:crosses val="autoZero"/>
        <c:auto val="1"/>
        <c:lblAlgn val="ctr"/>
        <c:lblOffset val="100"/>
        <c:noMultiLvlLbl val="0"/>
      </c:catAx>
      <c:valAx>
        <c:axId val="-81324012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Average</a:t>
                </a:r>
                <a:r>
                  <a:rPr lang="en-US" baseline="0" dirty="0"/>
                  <a:t> Class Size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5139254307994977E-2"/>
              <c:y val="0.285025269831663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813244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55643953283987"/>
          <c:y val="0.8579174602892049"/>
          <c:w val="0.35557990908326165"/>
          <c:h val="5.96607597415312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D5</a:t>
            </a:r>
            <a:r>
              <a:rPr lang="en-US" sz="1600" b="1" baseline="0"/>
              <a:t>  4-8th Class size trend</a:t>
            </a:r>
            <a:endParaRPr lang="en-US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514606452856247E-2"/>
          <c:y val="0.10768798874817388"/>
          <c:w val="0.91527071883519329"/>
          <c:h val="0.71949555414618871"/>
        </c:manualLayout>
      </c:layout>
      <c:lineChart>
        <c:grouping val="standard"/>
        <c:varyColors val="0"/>
        <c:ser>
          <c:idx val="0"/>
          <c:order val="0"/>
          <c:tx>
            <c:strRef>
              <c:f>'D5'!$A$16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-3.4458171044312154E-2"/>
                  <c:y val="-4.0950907479767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BE-450F-81C4-D8F113E194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'D5'!$B$16:$M$16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BE-450F-81C4-D8F113E1942D}"/>
            </c:ext>
          </c:extLst>
        </c:ser>
        <c:ser>
          <c:idx val="1"/>
          <c:order val="1"/>
          <c:tx>
            <c:strRef>
              <c:f>'D5'!$A$17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5715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921286115331598E-2"/>
                  <c:y val="-1.7916022022398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BE-450F-81C4-D8F113E194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'D5'!$B$17:$M$17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BE-450F-81C4-D8F113E1942D}"/>
            </c:ext>
          </c:extLst>
        </c:ser>
        <c:ser>
          <c:idx val="2"/>
          <c:order val="2"/>
          <c:tx>
            <c:strRef>
              <c:f>'D5'!$A$18</c:f>
              <c:strCache>
                <c:ptCount val="1"/>
                <c:pt idx="0">
                  <c:v>D5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921286115331598E-2"/>
                  <c:y val="2.8153748892340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BE-450F-81C4-D8F113E1942D}"/>
                </c:ext>
              </c:extLst>
            </c:dLbl>
            <c:dLbl>
              <c:idx val="7"/>
              <c:layout>
                <c:manualLayout>
                  <c:x val="-2.856336282934456E-2"/>
                  <c:y val="-2.815374889234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BE-450F-81C4-D8F113E1942D}"/>
                </c:ext>
              </c:extLst>
            </c:dLbl>
            <c:dLbl>
              <c:idx val="8"/>
              <c:layout>
                <c:manualLayout>
                  <c:x val="-3.2100247758325207E-2"/>
                  <c:y val="4.0950907479767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BE-450F-81C4-D8F113E1942D}"/>
                </c:ext>
              </c:extLst>
            </c:dLbl>
            <c:dLbl>
              <c:idx val="10"/>
              <c:layout>
                <c:manualLayout>
                  <c:x val="-3.0921286115331598E-2"/>
                  <c:y val="-2.8153748892340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BE-450F-81C4-D8F113E1942D}"/>
                </c:ext>
              </c:extLst>
            </c:dLbl>
            <c:dLbl>
              <c:idx val="11"/>
              <c:layout>
                <c:manualLayout>
                  <c:x val="-2.4556100054297217E-2"/>
                  <c:y val="-1.2797158587427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F-47EE-AD6C-A97F6C940A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'D5'!$B$15:$M$15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'D5'!$B$18:$M$18</c:f>
              <c:numCache>
                <c:formatCode>General</c:formatCode>
                <c:ptCount val="12"/>
                <c:pt idx="0">
                  <c:v>24.3</c:v>
                </c:pt>
                <c:pt idx="1">
                  <c:v>24.5</c:v>
                </c:pt>
                <c:pt idx="2">
                  <c:v>23.7</c:v>
                </c:pt>
                <c:pt idx="3">
                  <c:v>24.3</c:v>
                </c:pt>
                <c:pt idx="4">
                  <c:v>24.4</c:v>
                </c:pt>
                <c:pt idx="5">
                  <c:v>25.1</c:v>
                </c:pt>
                <c:pt idx="6">
                  <c:v>23.6</c:v>
                </c:pt>
                <c:pt idx="7" formatCode="0.0">
                  <c:v>23.15</c:v>
                </c:pt>
                <c:pt idx="8">
                  <c:v>22.8</c:v>
                </c:pt>
                <c:pt idx="9">
                  <c:v>23.3</c:v>
                </c:pt>
                <c:pt idx="10" formatCode="0.0">
                  <c:v>23.136986301369863</c:v>
                </c:pt>
                <c:pt idx="11" formatCode="0.0">
                  <c:v>23.801369863013697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BE-450F-81C4-D8F113E194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234170384"/>
        <c:axId val="-370110288"/>
      </c:lineChart>
      <c:catAx>
        <c:axId val="-234170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7.5367583066434665E-2"/>
              <c:y val="0.924919977452817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0110288"/>
        <c:crosses val="autoZero"/>
        <c:auto val="1"/>
        <c:lblAlgn val="ctr"/>
        <c:lblOffset val="100"/>
        <c:noMultiLvlLbl val="0"/>
      </c:catAx>
      <c:valAx>
        <c:axId val="-3701102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8891986783375831E-3"/>
              <c:y val="0.310260963285455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3417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690875800213945E-2"/>
          <c:y val="2.5021946195153667E-2"/>
          <c:w val="0.97567504577470587"/>
          <c:h val="0.8481675747976681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BC-4721-BE22-3DA8D68A9F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district'!$H$25:$H$33</c:f>
              <c:strCache>
                <c:ptCount val="9"/>
                <c:pt idx="0">
                  <c:v>D19</c:v>
                </c:pt>
                <c:pt idx="1">
                  <c:v>D5</c:v>
                </c:pt>
                <c:pt idx="2">
                  <c:v>D14</c:v>
                </c:pt>
                <c:pt idx="3">
                  <c:v>D13</c:v>
                </c:pt>
                <c:pt idx="4">
                  <c:v>D17</c:v>
                </c:pt>
                <c:pt idx="5">
                  <c:v>D23</c:v>
                </c:pt>
                <c:pt idx="6">
                  <c:v>D18</c:v>
                </c:pt>
                <c:pt idx="7">
                  <c:v>D32</c:v>
                </c:pt>
                <c:pt idx="8">
                  <c:v>D16</c:v>
                </c:pt>
              </c:strCache>
            </c:strRef>
          </c:cat>
          <c:val>
            <c:numRef>
              <c:f>'Util. by district'!$I$25:$I$33</c:f>
              <c:numCache>
                <c:formatCode>0%</c:formatCode>
                <c:ptCount val="9"/>
                <c:pt idx="0">
                  <c:v>0.79479856333030419</c:v>
                </c:pt>
                <c:pt idx="1">
                  <c:v>0.79250849275880564</c:v>
                </c:pt>
                <c:pt idx="2">
                  <c:v>0.79247174118826214</c:v>
                </c:pt>
                <c:pt idx="3">
                  <c:v>0.78533281229647001</c:v>
                </c:pt>
                <c:pt idx="4">
                  <c:v>0.73270527385240602</c:v>
                </c:pt>
                <c:pt idx="5">
                  <c:v>0.72568983325955438</c:v>
                </c:pt>
                <c:pt idx="6">
                  <c:v>0.71657245200649244</c:v>
                </c:pt>
                <c:pt idx="7">
                  <c:v>0.6201518850013561</c:v>
                </c:pt>
                <c:pt idx="8">
                  <c:v>0.53148178671501567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C-4721-BE22-3DA8D68A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448192"/>
        <c:axId val="569448520"/>
      </c:barChart>
      <c:catAx>
        <c:axId val="5694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48520"/>
        <c:crosses val="autoZero"/>
        <c:auto val="1"/>
        <c:lblAlgn val="ctr"/>
        <c:lblOffset val="100"/>
        <c:noMultiLvlLbl val="0"/>
      </c:catAx>
      <c:valAx>
        <c:axId val="569448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4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'D5'!$C$2:$C$8</c:f>
              <c:strCache>
                <c:ptCount val="7"/>
                <c:pt idx="0">
                  <c:v>HARLEM SUCCESS ACADEMY CHARTER SCL 5</c:v>
                </c:pt>
                <c:pt idx="1">
                  <c:v>TEACHER'S COLLEGE COMMUNITY SCHOOL</c:v>
                </c:pt>
                <c:pt idx="2">
                  <c:v>P.S. 125</c:v>
                </c:pt>
                <c:pt idx="3">
                  <c:v>P.S. 318</c:v>
                </c:pt>
                <c:pt idx="4">
                  <c:v>I.S. 223</c:v>
                </c:pt>
                <c:pt idx="5">
                  <c:v>ST. HOPE ACADEMY CHARTER</c:v>
                </c:pt>
                <c:pt idx="6">
                  <c:v>P.S. 197</c:v>
                </c:pt>
              </c:strCache>
            </c:strRef>
          </c:cat>
          <c:val>
            <c:numRef>
              <c:f>'D5'!$I$2:$I$8</c:f>
              <c:numCache>
                <c:formatCode>0%</c:formatCode>
                <c:ptCount val="7"/>
                <c:pt idx="0">
                  <c:v>1.94</c:v>
                </c:pt>
                <c:pt idx="1">
                  <c:v>1.71</c:v>
                </c:pt>
                <c:pt idx="2">
                  <c:v>1.7</c:v>
                </c:pt>
                <c:pt idx="3">
                  <c:v>1.39</c:v>
                </c:pt>
                <c:pt idx="4">
                  <c:v>1.08</c:v>
                </c:pt>
                <c:pt idx="5">
                  <c:v>1.07</c:v>
                </c:pt>
                <c:pt idx="6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FB-4D31-BCCB-AE5E2D43D0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8726656"/>
        <c:axId val="518731576"/>
      </c:barChart>
      <c:catAx>
        <c:axId val="51872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731576"/>
        <c:crosses val="autoZero"/>
        <c:auto val="1"/>
        <c:lblAlgn val="ctr"/>
        <c:lblOffset val="100"/>
        <c:noMultiLvlLbl val="0"/>
      </c:catAx>
      <c:valAx>
        <c:axId val="5187315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1872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C3827-3206-4D03-8EF8-B4C37FF8578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A7DA9-13FC-4E3F-A9F5-59148390A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3BC9-C76A-4EA1-9E0D-F30FC4BAB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1F183-6F1D-4AA8-9718-D24E851E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04DBF-2D7B-40BD-8B8A-43F65D65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2AFA8-CFBD-4754-85E6-7511BBD6D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C06F9-86BE-4EC0-94D8-A84B7F29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7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8262-7EF1-4339-A2E6-24927810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E8C2B-9335-4D8D-9716-310A1227F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330D9-D359-400C-B151-B4A642B72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7DC12-48CF-45CF-9624-B910F68C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6B3C3-56E0-47A5-A247-77ECC83E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5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A01E42-3D18-46F4-B983-3BA06A375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A6FD0-8C86-4151-A286-341376E2F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9F04-FB96-43F1-BA5A-89D9E220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D948B-54A8-4502-BCD6-CA06BA31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38B94-B46D-44A2-9FE9-C15E6B33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B017-27F3-4E60-BBAC-1C10B7732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02201-6BE8-41C1-915D-C6F9B0021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9C2F-EDBA-4A4E-933A-B751DB44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3AD3D-0FDB-4916-B7C0-1FA5E7C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0BC14-29F7-4624-8922-8BB20C0C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66331-E8EA-4AE8-95DD-DA5FB055A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25289-72DF-4110-815F-1D1EFF145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792D6-C66A-4AAD-8C55-EC3F6E7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DB25D-3AC6-43F3-BBDC-C760D487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26998-475A-4732-B7F6-98612200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38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2658-8127-445B-8866-24A8B44D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23CE6-49B2-4D57-9343-5B7C79AAE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9E824-19E0-4BB6-B11A-C45EB1193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A34DD-BFF4-4B6D-9D39-57736107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3A5C9-E15B-4850-9725-E409E7FF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98B10-9328-478B-967D-B0746A7E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6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5476F-23DF-47D6-BBB4-4C20250E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22D20-691F-4352-90CC-179F869EF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1E28F-0885-468E-99B1-9D58D3B24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5B18B-47C6-4294-B861-23A41230E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0475E2-255D-4324-BC22-9BA43968E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F64F23-AD20-4238-B724-D00AF190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64605-968E-49C2-83D6-DFA61857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97D9D6-9FBA-4D71-80C8-D75AD4616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79416-A154-4567-B82C-EC8A5DBC2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E6FB83-CBE5-40A9-A8AB-5D745F0D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7D24D-0FE3-4164-9DCF-5F561F39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86203-86A9-4352-B145-3E94F24C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9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BE62B-1842-48C6-A68B-982545A9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BBA44-5C1F-4F6E-B438-85BFFCA9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7827A-7523-4485-A0A8-D1C5B5C9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3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4211-775E-42C9-BB07-B900296E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629F-31E4-4BD8-BC53-158DA256F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EE343-59C0-4C95-8410-8BE9AF2C4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69F20-D16E-4ED6-AEEA-9188BA373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BF9AA4-D14B-4E5B-AFE6-B4A452DB7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960C4-1EA4-45B2-89C2-99F25E36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5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05545-4686-4757-AEAD-B6BAF9C4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C79AB-19F4-49AF-9638-9519EBD23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80E3C-F1DA-47E6-9CDC-138AF3FDD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7AC7D-9824-49BB-9EEE-C452353B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683AA-21FE-4F99-9705-920B4A70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6B4F0-F51B-472A-9D64-641483CB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45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42B19-A11F-4F75-A413-794B57E8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3E26-F93B-4F2E-ADA8-426F984D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D34D6-9201-48E1-80B3-FAA1F58DE4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4774-E0C5-4558-BA9E-730125ED57CA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85C1B-B4E6-4FAE-8837-C0EEF7674B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29B9B-F214-4090-A45E-0D2AF77E6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E2B7-896B-48AA-B927-AE76956F6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9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5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5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District 5, Elementary school capacity increased by 1,303, while capacity increased by only 220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27CDDD-A736-4B91-81BB-9E9E70ABE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297" y="1498952"/>
            <a:ext cx="9733406" cy="5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9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2603188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31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245 seats in District 5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862634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155540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100% in District 5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5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noFill/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District 5 is greater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/>
              <a:t>26% (7) </a:t>
            </a:r>
            <a:r>
              <a:rPr lang="en-US" dirty="0"/>
              <a:t>of K-8 schools in District 5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23% or 2,062</a:t>
            </a:r>
            <a:r>
              <a:rPr lang="en-US" i="1" dirty="0"/>
              <a:t> </a:t>
            </a:r>
            <a:r>
              <a:rPr lang="en-US" dirty="0"/>
              <a:t>K-8 D5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53 cluster rooms are missing from District 5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9 Districts below 80% utilization, including D5 at 79%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EBE055-42C3-443F-A7EB-131FDFDFF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546046"/>
              </p:ext>
            </p:extLst>
          </p:nvPr>
        </p:nvGraphicFramePr>
        <p:xfrm>
          <a:off x="352926" y="1822604"/>
          <a:ext cx="11486147" cy="481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597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7 Schools in District 5 at or over 100%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043843A-742F-4D2B-8641-5E633D3334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325685"/>
              </p:ext>
            </p:extLst>
          </p:nvPr>
        </p:nvGraphicFramePr>
        <p:xfrm>
          <a:off x="352926" y="1825625"/>
          <a:ext cx="11550316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3,095 new housing units built in D5 between 2015-2019, but just 1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5, average K-3 class sizes decreased by 1.6, now 4.4 students below citywide average and slightly below Contracts for Excellence goals set in 2007.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118697"/>
              </p:ext>
            </p:extLst>
          </p:nvPr>
        </p:nvGraphicFramePr>
        <p:xfrm>
          <a:off x="844850" y="1695595"/>
          <a:ext cx="10758195" cy="539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.7, 2.8 students below citywide average but .9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5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990069"/>
              </p:ext>
            </p:extLst>
          </p:nvPr>
        </p:nvGraphicFramePr>
        <p:xfrm>
          <a:off x="609600" y="1690688"/>
          <a:ext cx="10772191" cy="496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440731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32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Renewal Schools in District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1"/>
            <a:ext cx="10515600" cy="4658373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dirty="0"/>
              <a:t>PS 123 Mahalia Jackson and PS 194 </a:t>
            </a:r>
            <a:r>
              <a:rPr lang="en-US" dirty="0" err="1"/>
              <a:t>Countee</a:t>
            </a:r>
            <a:r>
              <a:rPr lang="en-US" dirty="0"/>
              <a:t> Cullen </a:t>
            </a:r>
          </a:p>
          <a:p>
            <a:endParaRPr lang="en-US" dirty="0"/>
          </a:p>
          <a:p>
            <a:r>
              <a:rPr lang="en-US" dirty="0"/>
              <a:t>Class Sizes at PS 123 Mahalia Jackson have remained stable, decreasing slightly from 22.1 in November 2014, the year the renewal program began, to 21.7 Nov 2017</a:t>
            </a:r>
            <a:br>
              <a:rPr lang="en-US" dirty="0"/>
            </a:br>
            <a:endParaRPr lang="en-US" dirty="0"/>
          </a:p>
          <a:p>
            <a:r>
              <a:rPr lang="en-US" dirty="0"/>
              <a:t>PS 123 has at least one class of 30 or more</a:t>
            </a:r>
          </a:p>
          <a:p>
            <a:endParaRPr lang="en-US" dirty="0"/>
          </a:p>
          <a:p>
            <a:r>
              <a:rPr lang="en-US" dirty="0"/>
              <a:t>Class Sizes at PS 194 </a:t>
            </a:r>
            <a:r>
              <a:rPr lang="en-US" dirty="0" err="1"/>
              <a:t>Countee</a:t>
            </a:r>
            <a:r>
              <a:rPr lang="en-US" dirty="0"/>
              <a:t> Cullen have increased, from 17.8 in November 2014 to 19.7 this November, but does not have any classes of 30 or more </a:t>
            </a:r>
          </a:p>
          <a:p>
            <a:endParaRPr lang="en-US" dirty="0"/>
          </a:p>
          <a:p>
            <a:r>
              <a:rPr lang="en-US" dirty="0"/>
              <a:t>Both schools will remain in the program next year </a:t>
            </a:r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9021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369822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1367</Words>
  <Application>Microsoft Office PowerPoint</Application>
  <PresentationFormat>Widescreen</PresentationFormat>
  <Paragraphs>163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5 schools    Presentation to CEC 5  Leonie Haimson and Sebastian Spitz Class Size Matters January 2018 info@classsizematters.org  </vt:lpstr>
      <vt:lpstr>This fall, District 5, average K-3 class sizes decreased by 1.6, now 4.4 students below citywide average and slightly below Contracts for Excellence goals set in 2007.</vt:lpstr>
      <vt:lpstr>Average class size grades 4-8 increased by .7, 2.8 students below citywide average but .9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Two Renewal Schools in District 5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245 seats in District 5 Nov. 2017 capital plan </vt:lpstr>
      <vt:lpstr>54% K-8 seats funded citywide compared to DOE estimate of need 100% in District 5  Data: Nov. 2017 capital plan</vt:lpstr>
      <vt:lpstr>District 5 Overcrowding  (includes Charters in district buildings)</vt:lpstr>
      <vt:lpstr>   9 Districts below 80% utilization, including D5 at 79%  Data Source: 2016-2017 Blue Book  </vt:lpstr>
      <vt:lpstr>7 Schools in District 5 at or over 100%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27</cp:revision>
  <dcterms:created xsi:type="dcterms:W3CDTF">2017-12-19T22:53:15Z</dcterms:created>
  <dcterms:modified xsi:type="dcterms:W3CDTF">2018-04-11T18:58:54Z</dcterms:modified>
</cp:coreProperties>
</file>