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84" r:id="rId3"/>
    <p:sldId id="286" r:id="rId4"/>
    <p:sldId id="288" r:id="rId5"/>
    <p:sldId id="305" r:id="rId6"/>
    <p:sldId id="262" r:id="rId7"/>
    <p:sldId id="316" r:id="rId8"/>
    <p:sldId id="265" r:id="rId9"/>
    <p:sldId id="267" r:id="rId10"/>
    <p:sldId id="268" r:id="rId11"/>
    <p:sldId id="266" r:id="rId12"/>
    <p:sldId id="292" r:id="rId13"/>
    <p:sldId id="274" r:id="rId14"/>
    <p:sldId id="293" r:id="rId15"/>
    <p:sldId id="263" r:id="rId16"/>
    <p:sldId id="295" r:id="rId17"/>
    <p:sldId id="282" r:id="rId18"/>
    <p:sldId id="290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Spitz" initials="SS" lastIdx="2" clrIdx="0">
    <p:extLst>
      <p:ext uri="{19B8F6BF-5375-455C-9EA6-DF929625EA0E}">
        <p15:presenceInfo xmlns:p15="http://schemas.microsoft.com/office/powerpoint/2012/main" userId="33810cc1b65b7e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D4 K-3rd</a:t>
            </a:r>
            <a:r>
              <a:rPr lang="en-US" sz="2000" b="1" baseline="0" dirty="0">
                <a:solidFill>
                  <a:schemeClr val="tx1"/>
                </a:solidFill>
              </a:rPr>
              <a:t> Class size trend</a:t>
            </a:r>
            <a:endParaRPr lang="en-US" sz="2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1107761605404169"/>
          <c:y val="4.6781345847503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593204579266317E-2"/>
          <c:y val="0.1299006322648448"/>
          <c:w val="0.89120595056666307"/>
          <c:h val="0.68412886459412103"/>
        </c:manualLayout>
      </c:layout>
      <c:lineChart>
        <c:grouping val="standard"/>
        <c:varyColors val="0"/>
        <c:ser>
          <c:idx val="0"/>
          <c:order val="0"/>
          <c:tx>
            <c:strRef>
              <c:f>'D4'!$A$9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4507892293408146E-3"/>
                  <c:y val="-2.3000819064600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6C-4170-9535-FC7C4E1BEC9F}"/>
                </c:ext>
              </c:extLst>
            </c:dLbl>
            <c:dLbl>
              <c:idx val="4"/>
              <c:layout>
                <c:manualLayout>
                  <c:x val="-1.4507892293407613E-3"/>
                  <c:y val="-3.4501228596900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6C-4170-9535-FC7C4E1BEC9F}"/>
                </c:ext>
              </c:extLst>
            </c:dLbl>
            <c:dLbl>
              <c:idx val="10"/>
              <c:layout>
                <c:manualLayout>
                  <c:x val="0"/>
                  <c:y val="3.944150007722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1E-4766-A4D2-525E48BFC7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'D4'!$B$8:$M$8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'D4'!$B$9:$M$9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6C-4170-9535-FC7C4E1BEC9F}"/>
            </c:ext>
          </c:extLst>
        </c:ser>
        <c:ser>
          <c:idx val="1"/>
          <c:order val="1"/>
          <c:tx>
            <c:strRef>
              <c:f>'D4'!$A$10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3523676880222843E-3"/>
                  <c:y val="-5.1751842895350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6C-4170-9535-FC7C4E1B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'D4'!$B$8:$M$8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'D4'!$B$10:$M$10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6C-4170-9535-FC7C4E1BEC9F}"/>
            </c:ext>
          </c:extLst>
        </c:ser>
        <c:ser>
          <c:idx val="2"/>
          <c:order val="2"/>
          <c:tx>
            <c:strRef>
              <c:f>'D4'!$A$11</c:f>
              <c:strCache>
                <c:ptCount val="1"/>
                <c:pt idx="0">
                  <c:v>D4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2.9015784586815759E-3"/>
                  <c:y val="3.4501228596900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6C-4170-9535-FC7C4E1BEC9F}"/>
                </c:ext>
              </c:extLst>
            </c:dLbl>
            <c:dLbl>
              <c:idx val="10"/>
              <c:layout>
                <c:manualLayout>
                  <c:x val="-2.1277996225103053E-16"/>
                  <c:y val="-2.3000819064600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6C-4170-9535-FC7C4E1BEC9F}"/>
                </c:ext>
              </c:extLst>
            </c:dLbl>
            <c:dLbl>
              <c:idx val="11"/>
              <c:layout>
                <c:manualLayout>
                  <c:x val="-1.0638998112551526E-16"/>
                  <c:y val="1.7250614298450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6C-4170-9535-FC7C4E1B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'D4'!$B$8:$M$8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'D4'!$B$11:$M$11</c:f>
              <c:numCache>
                <c:formatCode>General</c:formatCode>
                <c:ptCount val="12"/>
                <c:pt idx="0">
                  <c:v>19.399999999999999</c:v>
                </c:pt>
                <c:pt idx="1">
                  <c:v>19.600000000000001</c:v>
                </c:pt>
                <c:pt idx="2">
                  <c:v>19.899999999999999</c:v>
                </c:pt>
                <c:pt idx="3">
                  <c:v>20.2</c:v>
                </c:pt>
                <c:pt idx="4">
                  <c:v>19.8</c:v>
                </c:pt>
                <c:pt idx="5">
                  <c:v>20.399999999999999</c:v>
                </c:pt>
                <c:pt idx="6">
                  <c:v>21.3</c:v>
                </c:pt>
                <c:pt idx="7" formatCode="0.0">
                  <c:v>21.47</c:v>
                </c:pt>
                <c:pt idx="8" formatCode="0.0">
                  <c:v>21.022471910112358</c:v>
                </c:pt>
                <c:pt idx="9">
                  <c:v>20.8</c:v>
                </c:pt>
                <c:pt idx="10" formatCode="0.0">
                  <c:v>20.185393258426966</c:v>
                </c:pt>
                <c:pt idx="11" formatCode="0.0">
                  <c:v>19.448863636363637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6C-4170-9535-FC7C4E1BE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97637632"/>
        <c:axId val="-781924064"/>
      </c:lineChart>
      <c:catAx>
        <c:axId val="-697637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School</a:t>
                </a:r>
                <a:r>
                  <a:rPr lang="en-US" sz="1600" b="1" baseline="0" dirty="0"/>
                  <a:t> Year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9.2745431770625442E-2"/>
              <c:y val="0.914439067333783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81924064"/>
        <c:crosses val="autoZero"/>
        <c:auto val="1"/>
        <c:lblAlgn val="ctr"/>
        <c:lblOffset val="100"/>
        <c:noMultiLvlLbl val="0"/>
      </c:catAx>
      <c:valAx>
        <c:axId val="-78192406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2.1601382488479263E-2"/>
              <c:y val="0.311832574248365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9763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D4 4-8th</a:t>
            </a:r>
            <a:r>
              <a:rPr lang="en-US" sz="1600" b="1" baseline="0" dirty="0">
                <a:solidFill>
                  <a:schemeClr val="tx1"/>
                </a:solidFill>
              </a:rPr>
              <a:t> Class size trend</a:t>
            </a:r>
            <a:endParaRPr lang="en-US" sz="1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151838033327236E-2"/>
          <c:y val="9.7043432757718484E-2"/>
          <c:w val="0.90815555759018496"/>
          <c:h val="0.73040270969100629"/>
        </c:manualLayout>
      </c:layout>
      <c:lineChart>
        <c:grouping val="standard"/>
        <c:varyColors val="0"/>
        <c:ser>
          <c:idx val="0"/>
          <c:order val="0"/>
          <c:tx>
            <c:strRef>
              <c:f>'D4'!$A$16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3.1767876762497711E-2"/>
                  <c:y val="3.71471025260029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CA4-4E17-8A66-3F65F49177AD}"/>
                </c:ext>
              </c:extLst>
            </c:dLbl>
            <c:dLbl>
              <c:idx val="5"/>
              <c:layout>
                <c:manualLayout>
                  <c:x val="-3.1767876762497711E-2"/>
                  <c:y val="2.9717682020802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CA4-4E17-8A66-3F65F49177AD}"/>
                </c:ext>
              </c:extLst>
            </c:dLbl>
            <c:dLbl>
              <c:idx val="10"/>
              <c:layout>
                <c:manualLayout>
                  <c:x val="-2.8134155832265154E-2"/>
                  <c:y val="3.2194155522535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A4-4E17-8A66-3F65F49177AD}"/>
                </c:ext>
              </c:extLst>
            </c:dLbl>
            <c:dLbl>
              <c:idx val="11"/>
              <c:layout>
                <c:manualLayout>
                  <c:x val="-2.142645959226027E-2"/>
                  <c:y val="-2.4764735017335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A4-4E17-8A66-3F65F4917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'D4'!$B$15:$M$15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'D4'!$B$16:$M$16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A4-4E17-8A66-3F65F49177AD}"/>
            </c:ext>
          </c:extLst>
        </c:ser>
        <c:ser>
          <c:idx val="1"/>
          <c:order val="1"/>
          <c:tx>
            <c:strRef>
              <c:f>'D4'!$A$17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1767876762497711E-2"/>
                  <c:y val="-5.2005943536404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A4-4E17-8A66-3F65F49177AD}"/>
                </c:ext>
              </c:extLst>
            </c:dLbl>
            <c:dLbl>
              <c:idx val="2"/>
              <c:layout>
                <c:manualLayout>
                  <c:x val="-3.1767876762497711E-2"/>
                  <c:y val="-3.9623576027736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A4-4E17-8A66-3F65F4917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'D4'!$B$15:$M$15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'D4'!$B$17:$M$17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A4-4E17-8A66-3F65F49177AD}"/>
            </c:ext>
          </c:extLst>
        </c:ser>
        <c:ser>
          <c:idx val="2"/>
          <c:order val="2"/>
          <c:tx>
            <c:strRef>
              <c:f>'D4'!$A$18</c:f>
              <c:strCache>
                <c:ptCount val="1"/>
                <c:pt idx="0">
                  <c:v>D4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3.1767876762497753E-2"/>
                  <c:y val="2.9717682020802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CA4-4E17-8A66-3F65F49177AD}"/>
                </c:ext>
              </c:extLst>
            </c:dLbl>
            <c:dLbl>
              <c:idx val="4"/>
              <c:layout>
                <c:manualLayout>
                  <c:x val="-3.0556636452420193E-2"/>
                  <c:y val="-9.905894006934170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A4-4E17-8A66-3F65F49177AD}"/>
                </c:ext>
              </c:extLst>
            </c:dLbl>
            <c:dLbl>
              <c:idx val="9"/>
              <c:layout>
                <c:manualLayout>
                  <c:x val="-3.1767876762497801E-2"/>
                  <c:y val="-1.4858841010401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A4-4E17-8A66-3F65F49177AD}"/>
                </c:ext>
              </c:extLst>
            </c:dLbl>
            <c:dLbl>
              <c:idx val="10"/>
              <c:layout>
                <c:manualLayout>
                  <c:x val="-2.6922915522187632E-2"/>
                  <c:y val="-2.7241208519068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A4-4E17-8A66-3F65F4917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'D4'!$B$15:$M$15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'D4'!$B$18:$M$18</c:f>
              <c:numCache>
                <c:formatCode>General</c:formatCode>
                <c:ptCount val="12"/>
                <c:pt idx="0">
                  <c:v>23.8</c:v>
                </c:pt>
                <c:pt idx="1">
                  <c:v>22.5</c:v>
                </c:pt>
                <c:pt idx="2">
                  <c:v>23</c:v>
                </c:pt>
                <c:pt idx="3">
                  <c:v>22.9</c:v>
                </c:pt>
                <c:pt idx="4">
                  <c:v>23.4</c:v>
                </c:pt>
                <c:pt idx="5">
                  <c:v>24</c:v>
                </c:pt>
                <c:pt idx="6">
                  <c:v>24.1</c:v>
                </c:pt>
                <c:pt idx="7">
                  <c:v>24.51</c:v>
                </c:pt>
                <c:pt idx="8" formatCode="0.0">
                  <c:v>24.259067357512954</c:v>
                </c:pt>
                <c:pt idx="9">
                  <c:v>23.9</c:v>
                </c:pt>
                <c:pt idx="10" formatCode="0.0">
                  <c:v>23.07</c:v>
                </c:pt>
                <c:pt idx="11" formatCode="0.0">
                  <c:v>21.845410628019323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A4-4E17-8A66-3F65F49177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31307264"/>
        <c:axId val="-531264880"/>
      </c:lineChart>
      <c:catAx>
        <c:axId val="-531307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5212854025514262E-2"/>
              <c:y val="0.932719512543441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264880"/>
        <c:crosses val="autoZero"/>
        <c:auto val="1"/>
        <c:lblAlgn val="ctr"/>
        <c:lblOffset val="100"/>
        <c:noMultiLvlLbl val="0"/>
      </c:catAx>
      <c:valAx>
        <c:axId val="-531264880"/>
        <c:scaling>
          <c:orientation val="minMax"/>
          <c:max val="28"/>
          <c:min val="19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2.2378856894341697E-2"/>
              <c:y val="0.316912949031445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30726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0155677760483435"/>
          <c:y val="0.93355914091719217"/>
          <c:w val="0.39532852270646401"/>
          <c:h val="4.415258532243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9-46DC-9AD1-6A210D1B6FA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1B1-4424-A91F-31174B74C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district'!$H$14:$H$24</c:f>
              <c:strCache>
                <c:ptCount val="11"/>
                <c:pt idx="0">
                  <c:v>D30</c:v>
                </c:pt>
                <c:pt idx="1">
                  <c:v>D8</c:v>
                </c:pt>
                <c:pt idx="2">
                  <c:v>D2</c:v>
                </c:pt>
                <c:pt idx="3">
                  <c:v>D12</c:v>
                </c:pt>
                <c:pt idx="4">
                  <c:v>D9</c:v>
                </c:pt>
                <c:pt idx="5">
                  <c:v>D6</c:v>
                </c:pt>
                <c:pt idx="6">
                  <c:v>D29</c:v>
                </c:pt>
                <c:pt idx="7">
                  <c:v>D3</c:v>
                </c:pt>
                <c:pt idx="8">
                  <c:v>D7</c:v>
                </c:pt>
                <c:pt idx="9">
                  <c:v>D4</c:v>
                </c:pt>
                <c:pt idx="10">
                  <c:v>D1</c:v>
                </c:pt>
              </c:strCache>
            </c:strRef>
          </c:cat>
          <c:val>
            <c:numRef>
              <c:f>'Util. by district'!$I$14:$I$24</c:f>
              <c:numCache>
                <c:formatCode>0%</c:formatCode>
                <c:ptCount val="11"/>
                <c:pt idx="0">
                  <c:v>0.9906952965235174</c:v>
                </c:pt>
                <c:pt idx="1">
                  <c:v>0.95252529755271254</c:v>
                </c:pt>
                <c:pt idx="2">
                  <c:v>0.94988110481068233</c:v>
                </c:pt>
                <c:pt idx="3">
                  <c:v>0.93637428204985218</c:v>
                </c:pt>
                <c:pt idx="4">
                  <c:v>0.93615137766958056</c:v>
                </c:pt>
                <c:pt idx="5">
                  <c:v>0.89764339220296352</c:v>
                </c:pt>
                <c:pt idx="6">
                  <c:v>0.89591527987897124</c:v>
                </c:pt>
                <c:pt idx="7">
                  <c:v>0.89040277279789648</c:v>
                </c:pt>
                <c:pt idx="8">
                  <c:v>0.8842708470557239</c:v>
                </c:pt>
                <c:pt idx="9">
                  <c:v>0.86607805924581238</c:v>
                </c:pt>
                <c:pt idx="10">
                  <c:v>0.80426456888520859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9-46DC-9AD1-6A210D1B6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418232"/>
        <c:axId val="1082419872"/>
      </c:barChart>
      <c:catAx>
        <c:axId val="10824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19872"/>
        <c:crosses val="autoZero"/>
        <c:auto val="1"/>
        <c:lblAlgn val="ctr"/>
        <c:lblOffset val="100"/>
        <c:noMultiLvlLbl val="0"/>
      </c:catAx>
      <c:valAx>
        <c:axId val="108241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8241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'D4'!$C$2:$C$12</c:f>
              <c:strCache>
                <c:ptCount val="11"/>
                <c:pt idx="0">
                  <c:v>P.S. 964</c:v>
                </c:pt>
                <c:pt idx="1">
                  <c:v>P.S. 83</c:v>
                </c:pt>
                <c:pt idx="2">
                  <c:v>HARLEM DAY CHARTER SCHOOL</c:v>
                </c:pt>
                <c:pt idx="3">
                  <c:v>HARLEM SUCCESS ACADEMY III</c:v>
                </c:pt>
                <c:pt idx="4">
                  <c:v>P.S. 497</c:v>
                </c:pt>
                <c:pt idx="5">
                  <c:v>P.S. 206</c:v>
                </c:pt>
                <c:pt idx="6">
                  <c:v>P.S. 171</c:v>
                </c:pt>
                <c:pt idx="7">
                  <c:v>P.S. 57</c:v>
                </c:pt>
                <c:pt idx="8">
                  <c:v>I.S. 12</c:v>
                </c:pt>
                <c:pt idx="9">
                  <c:v>P.S. 182</c:v>
                </c:pt>
                <c:pt idx="10">
                  <c:v>DREAM CHARTER SCHOOL</c:v>
                </c:pt>
              </c:strCache>
            </c:strRef>
          </c:cat>
          <c:val>
            <c:numRef>
              <c:f>'D4'!$I$2:$I$12</c:f>
              <c:numCache>
                <c:formatCode>0%</c:formatCode>
                <c:ptCount val="11"/>
                <c:pt idx="0">
                  <c:v>1.6300000000000001</c:v>
                </c:pt>
                <c:pt idx="1">
                  <c:v>1.61</c:v>
                </c:pt>
                <c:pt idx="2">
                  <c:v>1.3</c:v>
                </c:pt>
                <c:pt idx="3">
                  <c:v>1.23</c:v>
                </c:pt>
                <c:pt idx="4">
                  <c:v>1.17</c:v>
                </c:pt>
                <c:pt idx="5">
                  <c:v>1.1200000000000001</c:v>
                </c:pt>
                <c:pt idx="6">
                  <c:v>1.07</c:v>
                </c:pt>
                <c:pt idx="7">
                  <c:v>1.06</c:v>
                </c:pt>
                <c:pt idx="8">
                  <c:v>1.06</c:v>
                </c:pt>
                <c:pt idx="9">
                  <c:v>1.06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3-46B9-BA43-81D0D945D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517904"/>
        <c:axId val="510515936"/>
      </c:barChart>
      <c:catAx>
        <c:axId val="51051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515936"/>
        <c:crosses val="autoZero"/>
        <c:auto val="1"/>
        <c:lblAlgn val="ctr"/>
        <c:lblOffset val="100"/>
        <c:noMultiLvlLbl val="0"/>
      </c:catAx>
      <c:valAx>
        <c:axId val="5105159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051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BE13-B19A-423A-AFCD-FABF4696119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F3A3E-1DED-4F2A-8CA0-96506524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4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0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3A0A0-F332-4A32-957A-BC5C7C6CC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9AAA8-AE45-416C-9448-756E66121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C841E-837D-42D1-B14F-AFF77A76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2EF0C-7967-4C20-A709-5A0E08991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A795B-17FF-4E71-BCC0-3BBB4874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7E10-E10E-47D2-AAAB-CF183DC6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483A4-54F3-47C3-B441-302C99B48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BB67C-29CE-44D5-809D-A07FABC9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B25F5-D8B8-47A6-B4AD-00E1085A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70641-31DB-4596-AE9B-765AB589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263537-1123-4FD4-A6A6-50DF9E725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6D5B8-8865-41CF-BB51-E096B68C9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13EE7-3205-4FE5-8AD1-934AE2B6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65FDF-7A1B-4E6E-9BEB-1A2A93742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CD5D8-8190-4D96-8A21-5CC0B5C2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AD51-6D16-4AAF-A535-365396BC2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61539-765C-4982-93DB-4B6F4A98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72031-92D9-4494-818B-5524E21C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5FA0C-B03E-4354-A4FA-AFE06C8E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18AC4-14A1-4B8F-B4BE-FA4978CC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2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77D3A-57EA-42FF-9B3F-6374F884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1AC2B-E4FB-454B-B3FB-BD74080B7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11E48-80A6-4AA9-8369-DFDF6D5A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CB33F-8E17-4349-A609-3B03BCC5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32AE4-F3BE-43BD-ADFB-584524ED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0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BB80-CF3A-4E72-93BB-8BDE15D3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61B10-B376-4F2A-B78F-012A4A006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5F7FA-43EC-448E-AF12-9D3AAF28F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5C563-ECAC-497E-A2EC-E5D60365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4C92-C78F-4D7A-B480-A5DD9FF9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7196E-9B9E-4C66-B958-E604A57C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82FF-E0F3-4864-AB72-F97D2EA99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CEBB4-14B0-4568-BA01-9650189A3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EDB1E-4661-4DBD-827A-F285DBC1C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22295-42EE-4B9E-A0A2-FBF4380E99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DD891C-6AFD-47D9-9A66-D9D1955D8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5B5BFA-52DF-4A6F-A361-02FC2307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83F9E7-6120-4B5E-A281-137A96B8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6546B-F634-4CA9-BF2B-41BE4E7B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7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3D12-443E-427C-BAAA-20C32EF28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64E98-0FB5-454B-A001-7ABDD65A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2B213-588A-4174-87AD-1FC06D4E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6EEA2-1AEF-401A-A5A6-B5608294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1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24849-9ECE-4035-8D1D-C543193DB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7729C-D151-4428-99B0-D1EFA951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B310A-ED80-4887-8024-E8CABF32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B2322-57D6-44EB-B23F-20F1DD15F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0289E-707E-4DA6-81B3-3DE453329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AD302-A0CB-46F9-9C6C-7F658599D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1240A-EDA6-4297-8E5C-FEFA6334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4B0CE-FE37-4B1F-91EE-CF56936A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7451D-4AFD-407D-93D7-EB6FEFBE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8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F805-A89D-4F56-BDB9-DF4834898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B6B1E-81BF-4D1A-9F44-438ED42EF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D0F40-8468-4E0B-893D-1F660DC6A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6019A-2AE1-4882-8C45-44C769A5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BB835-11CC-4182-B11F-0E2E8779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7A087-540A-4E69-907D-66B6C851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5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C537D-6EC6-4280-9DEF-B21429DE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9CF7B-15F7-41A0-B134-D3883343C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52E6D-6F28-49C5-9EE4-B49C83641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20B-CFB5-4359-8C73-6D8F41B74A2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80B43-5362-4850-BD4B-386980F6C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562E2-4E1E-404B-8607-D9383C994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47DC0-1CDF-4D22-A83D-0C9057E0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1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900" i="1" dirty="0"/>
              <a:t>School Overcrowding &amp; class size citywide</a:t>
            </a:r>
            <a:br>
              <a:rPr lang="en-US" sz="4900" i="1" dirty="0"/>
            </a:br>
            <a:r>
              <a:rPr lang="en-US" sz="4900" i="1" dirty="0"/>
              <a:t>and in District 4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r>
              <a:rPr lang="en-US" sz="3600" dirty="0">
                <a:solidFill>
                  <a:prstClr val="black"/>
                </a:solidFill>
              </a:rPr>
              <a:t>Presentation to CEC D4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 District 4, Elementary school capacity fell by 1,415, faster than the drop in capacity of only 209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7CDDD-A736-4B91-81BB-9E9E70ABE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297" y="1498952"/>
            <a:ext cx="9733406" cy="5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</a:t>
            </a:r>
            <a:r>
              <a:rPr lang="en-US">
                <a:latin typeface="+mj-lt"/>
              </a:rPr>
              <a:t>analysis of need have </a:t>
            </a:r>
            <a:r>
              <a:rPr lang="en-US" dirty="0">
                <a:latin typeface="+mj-lt"/>
              </a:rPr>
              <a:t>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31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0 Seats in District 4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080696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96993"/>
            <a:ext cx="10515600" cy="1061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  <a:br>
              <a:rPr lang="en-US" sz="2800" b="1" dirty="0"/>
            </a:br>
            <a:r>
              <a:rPr lang="en-US" sz="2400" i="1" dirty="0"/>
              <a:t>Again, DOE says no need for seats in D4</a:t>
            </a:r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4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5352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 think there is need in District 4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38% (11) of K-8 schools in District 4 are overcrowded (at or above 100% target utilization)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46% of 4,792</a:t>
            </a:r>
            <a:r>
              <a:rPr lang="en-US" sz="2400" i="1" dirty="0"/>
              <a:t> </a:t>
            </a:r>
            <a:r>
              <a:rPr lang="en-US" sz="2400" dirty="0"/>
              <a:t>K-8 D4 students are in overcrowded schools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64 cluster rooms (art, music, science etc.) are missing from District 4 schools according to DOE’s utilization formula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i="1" dirty="0"/>
              <a:t>Data source: 2016-2017 Blue Book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11 Districts between 99% - 80% Utilization, including D4 at 87%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223BF-B458-415A-B284-94A4709FB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711893"/>
              </p:ext>
            </p:extLst>
          </p:nvPr>
        </p:nvGraphicFramePr>
        <p:xfrm>
          <a:off x="679938" y="1792969"/>
          <a:ext cx="10972800" cy="470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9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11 Schools in District 4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2015-2016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EB4CA3-F4E5-4D66-B31C-6CEEB22B65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048550"/>
              </p:ext>
            </p:extLst>
          </p:nvPr>
        </p:nvGraphicFramePr>
        <p:xfrm>
          <a:off x="281427" y="1736457"/>
          <a:ext cx="11618259" cy="4756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23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1,001 new housing units built </a:t>
            </a:r>
            <a:r>
              <a:rPr lang="en-US" sz="9600"/>
              <a:t>in District 4 </a:t>
            </a:r>
            <a:r>
              <a:rPr lang="en-US" sz="9600" dirty="0"/>
              <a:t>between 2015-2019, but 0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352286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/>
              <a:t>This fall </a:t>
            </a:r>
            <a:r>
              <a:rPr lang="en-US" sz="3600" dirty="0"/>
              <a:t>District 4, average K-3 class </a:t>
            </a:r>
            <a:r>
              <a:rPr lang="en-US" sz="3600"/>
              <a:t>sizes fell </a:t>
            </a:r>
            <a:r>
              <a:rPr lang="en-US" sz="3600" dirty="0"/>
              <a:t>by .8, 4.6 students below city-wide average and below Contract for Excellence Goals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875384"/>
              </p:ext>
            </p:extLst>
          </p:nvPr>
        </p:nvGraphicFramePr>
        <p:xfrm>
          <a:off x="804672" y="1936622"/>
          <a:ext cx="10582656" cy="482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decreased by 1.3 per class, now 4.8 students below city average and 1.1 below C4E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326156"/>
              </p:ext>
            </p:extLst>
          </p:nvPr>
        </p:nvGraphicFramePr>
        <p:xfrm>
          <a:off x="889299" y="1845128"/>
          <a:ext cx="10485120" cy="486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122766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621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dirty="0"/>
              <a:t>Yet 42% of Renewal schools did NOT reduce average class sizes from 2014-2015 to 2017-2018  </a:t>
            </a:r>
          </a:p>
          <a:p>
            <a:endParaRPr lang="en-US" dirty="0"/>
          </a:p>
          <a:p>
            <a:r>
              <a:rPr lang="en-US" dirty="0"/>
              <a:t>73% continue to have maximum class sizes of 30 or more in November 2017.</a:t>
            </a:r>
          </a:p>
          <a:p>
            <a:endParaRPr lang="en-US" dirty="0"/>
          </a:p>
          <a:p>
            <a:r>
              <a:rPr lang="en-US" dirty="0"/>
              <a:t>NO renewal schools capped class sizes at C4E levels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3249-A048-4442-A16F-8284E15C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365125"/>
            <a:ext cx="11159411" cy="1325563"/>
          </a:xfrm>
        </p:spPr>
        <p:txBody>
          <a:bodyPr/>
          <a:lstStyle/>
          <a:p>
            <a:r>
              <a:rPr lang="en-US" dirty="0"/>
              <a:t>Three Renewal Schools in District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50D8-015E-4BB4-BCB7-F6B2D131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94" y="1398815"/>
            <a:ext cx="11159411" cy="534488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Renaissance School of the Arts, Coalition School for Social Change, and PS 50</a:t>
            </a:r>
          </a:p>
          <a:p>
            <a:endParaRPr lang="en-US" dirty="0"/>
          </a:p>
          <a:p>
            <a:r>
              <a:rPr lang="en-US" dirty="0"/>
              <a:t>Renaissance School of the Arts and Coalition School for Social Change both reduced class sizes from 2014 to 2017, from 25.5 to 23.0 and 23.8 to 17.8, respectively </a:t>
            </a:r>
          </a:p>
          <a:p>
            <a:endParaRPr lang="en-US" dirty="0"/>
          </a:p>
          <a:p>
            <a:r>
              <a:rPr lang="en-US" dirty="0"/>
              <a:t>But PS 50 increased class size slightly from 22.6 to 22.8 – larger than the district average.</a:t>
            </a:r>
          </a:p>
          <a:p>
            <a:endParaRPr lang="en-US" dirty="0"/>
          </a:p>
          <a:p>
            <a:r>
              <a:rPr lang="en-US" dirty="0"/>
              <a:t>All three schools continued to have maximum class sizes of 30 .</a:t>
            </a:r>
          </a:p>
          <a:p>
            <a:endParaRPr lang="en-US" dirty="0"/>
          </a:p>
          <a:p>
            <a:r>
              <a:rPr lang="en-US" dirty="0"/>
              <a:t>Next year, Coalition School for Social Change and PS 50 are set to close, while Renaissance School of the Arts is set to move into the Rise program</a:t>
            </a:r>
          </a:p>
          <a:p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1453</Words>
  <Application>Microsoft Office PowerPoint</Application>
  <PresentationFormat>Widescreen</PresentationFormat>
  <Paragraphs>175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and in District 4 schools   Presentation to CEC D4  Leonie Haimson and Sebastian Spitz Class Size Matters January 2018 info@classsizematters.org  </vt:lpstr>
      <vt:lpstr>This fall District 4, average K-3 class sizes fell by .8, 4.6 students below city-wide average and below Contract for Excellence Goals</vt:lpstr>
      <vt:lpstr>Average class size grades 4-8 decreased by 1.3 per class, now 4.8 students below city average and 1.1 below C4E goals</vt:lpstr>
      <vt:lpstr>Citywide average HS class sizes stayed the same per class; and remain far above C4E goals </vt:lpstr>
      <vt:lpstr>DOE promised State Ed in 2014 to focus on reducing class size at Renewal schools </vt:lpstr>
      <vt:lpstr>Three Renewal Schools in District 4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0 Seats in District 4 Nov. 2017 capital plan </vt:lpstr>
      <vt:lpstr>54% K-8 seats funded citywide compared to DOE estimate of need Again, DOE says no need for seats in D4 Data: Nov. 2017 capital plan</vt:lpstr>
      <vt:lpstr>District 4 Overcrowding  (includes Charters in district buildings)</vt:lpstr>
      <vt:lpstr>   11 Districts between 99% - 80% Utilization, including D4 at 87%  Data Source: 2016-2017 Blue Book  </vt:lpstr>
      <vt:lpstr> 11 Schools in District 4 at or over 100% - (Co-located Charters included) Data Source: 2015-2016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Overcrowding &amp; Class Size Citywide  and in District 25 schools    Presentation to CEC D25  Sebastian Spitz and Leonie Haimson Class Size Matters December 6, 2017 info@classsizematters.org</dc:title>
  <dc:creator>Sebastian Spitz</dc:creator>
  <cp:lastModifiedBy>Sebastian Spitz</cp:lastModifiedBy>
  <cp:revision>50</cp:revision>
  <dcterms:created xsi:type="dcterms:W3CDTF">2017-12-08T21:53:55Z</dcterms:created>
  <dcterms:modified xsi:type="dcterms:W3CDTF">2018-04-11T18:58:38Z</dcterms:modified>
</cp:coreProperties>
</file>