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84" r:id="rId3"/>
    <p:sldId id="286" r:id="rId4"/>
    <p:sldId id="288" r:id="rId5"/>
    <p:sldId id="305" r:id="rId6"/>
    <p:sldId id="262" r:id="rId7"/>
    <p:sldId id="316" r:id="rId8"/>
    <p:sldId id="265" r:id="rId9"/>
    <p:sldId id="267" r:id="rId10"/>
    <p:sldId id="268" r:id="rId11"/>
    <p:sldId id="266" r:id="rId12"/>
    <p:sldId id="292" r:id="rId13"/>
    <p:sldId id="274" r:id="rId14"/>
    <p:sldId id="293" r:id="rId15"/>
    <p:sldId id="263" r:id="rId16"/>
    <p:sldId id="295" r:id="rId17"/>
    <p:sldId id="282" r:id="rId18"/>
    <p:sldId id="290" r:id="rId19"/>
    <p:sldId id="307" r:id="rId20"/>
    <p:sldId id="308" r:id="rId21"/>
    <p:sldId id="309" r:id="rId22"/>
    <p:sldId id="310" r:id="rId23"/>
    <p:sldId id="311" r:id="rId24"/>
    <p:sldId id="312" r:id="rId25"/>
    <p:sldId id="313" r:id="rId26"/>
    <p:sldId id="314" r:id="rId27"/>
    <p:sldId id="315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bastian Spitz" initials="SS" lastIdx="2" clrIdx="0">
    <p:extLst>
      <p:ext uri="{19B8F6BF-5375-455C-9EA6-DF929625EA0E}">
        <p15:presenceInfo xmlns:p15="http://schemas.microsoft.com/office/powerpoint/2012/main" userId="33810cc1b65b7e7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0" autoAdjust="0"/>
    <p:restoredTop sz="94660"/>
  </p:normalViewPr>
  <p:slideViewPr>
    <p:cSldViewPr snapToGrid="0">
      <p:cViewPr varScale="1">
        <p:scale>
          <a:sx n="87" d="100"/>
          <a:sy n="87" d="100"/>
        </p:scale>
        <p:origin x="43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1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ropbox\Class%20Size%20Matters%20Team%20Folder\Data%20and%20Reports\Class%20Size%20Data\2006-2017%20citywide%20&amp;%20district%20class%20size%20trend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ropbox\Class%20Size%20Matters%20Team%20Folder\Data%20and%20Reports\Class%20Size%20Data\2006-2017%20citywide%20&amp;%20district%20class%20size%20trend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ebastian\Dropbox\Class%20Size%20Matters%20Team%20Folder\Data%20and%20Reports\Class%20Size%20Data\2006-2017%20citywide%20&amp;%20district%20class%20size%20trends%20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Capital%20Plan%20November%202017%20Need%20and%20Funding%20with%20Char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Capital%20Plan%20November%202017%20Need%20and%20Funding%20with%20Char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>
                <a:solidFill>
                  <a:schemeClr val="tx1"/>
                </a:solidFill>
              </a:rPr>
              <a:t>D4 K-3rd</a:t>
            </a:r>
            <a:r>
              <a:rPr lang="en-US" sz="2000" b="1" baseline="0" dirty="0">
                <a:solidFill>
                  <a:schemeClr val="tx1"/>
                </a:solidFill>
              </a:rPr>
              <a:t> Class size trend</a:t>
            </a:r>
            <a:endParaRPr lang="en-US" sz="20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41107761605404169"/>
          <c:y val="4.67813458475036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5593204579266317E-2"/>
          <c:y val="0.1299006322648448"/>
          <c:w val="0.89120595056666307"/>
          <c:h val="0.68412886459412103"/>
        </c:manualLayout>
      </c:layout>
      <c:lineChart>
        <c:grouping val="standard"/>
        <c:varyColors val="0"/>
        <c:ser>
          <c:idx val="0"/>
          <c:order val="0"/>
          <c:tx>
            <c:strRef>
              <c:f>'D4'!$A$9</c:f>
              <c:strCache>
                <c:ptCount val="1"/>
                <c:pt idx="0">
                  <c:v>C4E goals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layout>
                <c:manualLayout>
                  <c:x val="-1.4507892293408146E-3"/>
                  <c:y val="-2.30008190646002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E6C-4170-9535-FC7C4E1BEC9F}"/>
                </c:ext>
              </c:extLst>
            </c:dLbl>
            <c:dLbl>
              <c:idx val="4"/>
              <c:layout>
                <c:manualLayout>
                  <c:x val="-1.4507892293407613E-3"/>
                  <c:y val="-3.45012285969003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E6C-4170-9535-FC7C4E1BEC9F}"/>
                </c:ext>
              </c:extLst>
            </c:dLbl>
            <c:dLbl>
              <c:idx val="10"/>
              <c:layout>
                <c:manualLayout>
                  <c:x val="0"/>
                  <c:y val="3.9441500077226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01E-4766-A4D2-525E48BFC7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'D4'!$B$8:$M$8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'D4'!$B$9:$M$9</c:f>
              <c:numCache>
                <c:formatCode>General</c:formatCode>
                <c:ptCount val="12"/>
                <c:pt idx="0">
                  <c:v>21</c:v>
                </c:pt>
                <c:pt idx="1">
                  <c:v>20.7</c:v>
                </c:pt>
                <c:pt idx="2">
                  <c:v>20.5</c:v>
                </c:pt>
                <c:pt idx="3">
                  <c:v>20.3</c:v>
                </c:pt>
                <c:pt idx="4">
                  <c:v>20.100000000000001</c:v>
                </c:pt>
                <c:pt idx="5">
                  <c:v>19.899999999999999</c:v>
                </c:pt>
                <c:pt idx="6">
                  <c:v>19.899999999999999</c:v>
                </c:pt>
                <c:pt idx="7">
                  <c:v>19.899999999999999</c:v>
                </c:pt>
                <c:pt idx="8">
                  <c:v>19.899999999999999</c:v>
                </c:pt>
                <c:pt idx="9">
                  <c:v>19.899999999999999</c:v>
                </c:pt>
                <c:pt idx="10">
                  <c:v>19.899999999999999</c:v>
                </c:pt>
                <c:pt idx="11">
                  <c:v>19.899999999999999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E6C-4170-9535-FC7C4E1BEC9F}"/>
            </c:ext>
          </c:extLst>
        </c:ser>
        <c:ser>
          <c:idx val="1"/>
          <c:order val="1"/>
          <c:tx>
            <c:strRef>
              <c:f>'D4'!$A$10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chemeClr val="bg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4.3523676880222843E-3"/>
                  <c:y val="-5.1751842895350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E6C-4170-9535-FC7C4E1BEC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'D4'!$B$8:$M$8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'D4'!$B$10:$M$10</c:f>
              <c:numCache>
                <c:formatCode>General</c:formatCode>
                <c:ptCount val="12"/>
                <c:pt idx="0">
                  <c:v>21</c:v>
                </c:pt>
                <c:pt idx="1">
                  <c:v>20.9</c:v>
                </c:pt>
                <c:pt idx="2">
                  <c:v>21.4</c:v>
                </c:pt>
                <c:pt idx="3">
                  <c:v>22.1</c:v>
                </c:pt>
                <c:pt idx="4">
                  <c:v>22.9</c:v>
                </c:pt>
                <c:pt idx="5">
                  <c:v>23.9</c:v>
                </c:pt>
                <c:pt idx="6">
                  <c:v>24.5</c:v>
                </c:pt>
                <c:pt idx="7" formatCode="0.0">
                  <c:v>24.86</c:v>
                </c:pt>
                <c:pt idx="8" formatCode="0.0">
                  <c:v>24.70293504689128</c:v>
                </c:pt>
                <c:pt idx="9">
                  <c:v>24.6</c:v>
                </c:pt>
                <c:pt idx="10">
                  <c:v>24.2</c:v>
                </c:pt>
                <c:pt idx="11" formatCode="0.0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E6C-4170-9535-FC7C4E1BEC9F}"/>
            </c:ext>
          </c:extLst>
        </c:ser>
        <c:ser>
          <c:idx val="2"/>
          <c:order val="2"/>
          <c:tx>
            <c:strRef>
              <c:f>'D4'!$A$11</c:f>
              <c:strCache>
                <c:ptCount val="1"/>
                <c:pt idx="0">
                  <c:v>D4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layout>
                <c:manualLayout>
                  <c:x val="-2.9015784586815759E-3"/>
                  <c:y val="3.45012285969002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E6C-4170-9535-FC7C4E1BEC9F}"/>
                </c:ext>
              </c:extLst>
            </c:dLbl>
            <c:dLbl>
              <c:idx val="10"/>
              <c:layout>
                <c:manualLayout>
                  <c:x val="-2.1277996225103053E-16"/>
                  <c:y val="-2.30008190646002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E6C-4170-9535-FC7C4E1BEC9F}"/>
                </c:ext>
              </c:extLst>
            </c:dLbl>
            <c:dLbl>
              <c:idx val="11"/>
              <c:layout>
                <c:manualLayout>
                  <c:x val="-1.0638998112551526E-16"/>
                  <c:y val="1.72506142984501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E6C-4170-9535-FC7C4E1BEC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'D4'!$B$8:$M$8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'D4'!$B$11:$M$11</c:f>
              <c:numCache>
                <c:formatCode>General</c:formatCode>
                <c:ptCount val="12"/>
                <c:pt idx="0">
                  <c:v>19.399999999999999</c:v>
                </c:pt>
                <c:pt idx="1">
                  <c:v>19.600000000000001</c:v>
                </c:pt>
                <c:pt idx="2">
                  <c:v>19.899999999999999</c:v>
                </c:pt>
                <c:pt idx="3">
                  <c:v>20.2</c:v>
                </c:pt>
                <c:pt idx="4">
                  <c:v>19.8</c:v>
                </c:pt>
                <c:pt idx="5">
                  <c:v>20.399999999999999</c:v>
                </c:pt>
                <c:pt idx="6">
                  <c:v>21.3</c:v>
                </c:pt>
                <c:pt idx="7" formatCode="0.0">
                  <c:v>21.47</c:v>
                </c:pt>
                <c:pt idx="8" formatCode="0.0">
                  <c:v>21.022471910112358</c:v>
                </c:pt>
                <c:pt idx="9">
                  <c:v>20.8</c:v>
                </c:pt>
                <c:pt idx="10" formatCode="0.0">
                  <c:v>20.185393258426966</c:v>
                </c:pt>
                <c:pt idx="11" formatCode="0.0">
                  <c:v>19.448863636363637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E6C-4170-9535-FC7C4E1BEC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697637632"/>
        <c:axId val="-781924064"/>
      </c:lineChart>
      <c:catAx>
        <c:axId val="-6976376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 dirty="0"/>
                  <a:t>School</a:t>
                </a:r>
                <a:r>
                  <a:rPr lang="en-US" sz="1600" b="1" baseline="0" dirty="0"/>
                  <a:t> Year</a:t>
                </a:r>
                <a:endParaRPr lang="en-US" sz="1600" b="1" dirty="0"/>
              </a:p>
            </c:rich>
          </c:tx>
          <c:layout>
            <c:manualLayout>
              <c:xMode val="edge"/>
              <c:yMode val="edge"/>
              <c:x val="9.2745431770625442E-2"/>
              <c:y val="0.9144390673337835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81924064"/>
        <c:crosses val="autoZero"/>
        <c:auto val="1"/>
        <c:lblAlgn val="ctr"/>
        <c:lblOffset val="100"/>
        <c:noMultiLvlLbl val="0"/>
      </c:catAx>
      <c:valAx>
        <c:axId val="-781924064"/>
        <c:scaling>
          <c:orientation val="minMax"/>
          <c:min val="17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 dirty="0"/>
                  <a:t>Average Class Size</a:t>
                </a:r>
              </a:p>
            </c:rich>
          </c:tx>
          <c:layout>
            <c:manualLayout>
              <c:xMode val="edge"/>
              <c:yMode val="edge"/>
              <c:x val="2.1601382488479263E-2"/>
              <c:y val="0.3118325742483651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697637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>
                <a:solidFill>
                  <a:schemeClr val="tx1"/>
                </a:solidFill>
              </a:rPr>
              <a:t>D4 4-8th</a:t>
            </a:r>
            <a:r>
              <a:rPr lang="en-US" sz="1600" b="1" baseline="0" dirty="0">
                <a:solidFill>
                  <a:schemeClr val="tx1"/>
                </a:solidFill>
              </a:rPr>
              <a:t> Class size trend</a:t>
            </a:r>
            <a:endParaRPr lang="en-US" sz="1600" b="1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3151838033327236E-2"/>
          <c:y val="9.7043432757718484E-2"/>
          <c:w val="0.90815555759018496"/>
          <c:h val="0.73040270969100629"/>
        </c:manualLayout>
      </c:layout>
      <c:lineChart>
        <c:grouping val="standard"/>
        <c:varyColors val="0"/>
        <c:ser>
          <c:idx val="0"/>
          <c:order val="0"/>
          <c:tx>
            <c:strRef>
              <c:f>'D4'!$A$16</c:f>
              <c:strCache>
                <c:ptCount val="1"/>
                <c:pt idx="0">
                  <c:v>C4E target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4"/>
              <c:layout>
                <c:manualLayout>
                  <c:x val="-3.1767876762497711E-2"/>
                  <c:y val="3.71471025260029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CA4-4E17-8A66-3F65F49177AD}"/>
                </c:ext>
              </c:extLst>
            </c:dLbl>
            <c:dLbl>
              <c:idx val="5"/>
              <c:layout>
                <c:manualLayout>
                  <c:x val="-3.1767876762497711E-2"/>
                  <c:y val="2.97176820208023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CA4-4E17-8A66-3F65F49177AD}"/>
                </c:ext>
              </c:extLst>
            </c:dLbl>
            <c:dLbl>
              <c:idx val="10"/>
              <c:layout>
                <c:manualLayout>
                  <c:x val="-2.8134155832265154E-2"/>
                  <c:y val="3.21941555225358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CA4-4E17-8A66-3F65F49177AD}"/>
                </c:ext>
              </c:extLst>
            </c:dLbl>
            <c:dLbl>
              <c:idx val="11"/>
              <c:layout>
                <c:manualLayout>
                  <c:x val="-2.142645959226027E-2"/>
                  <c:y val="-2.47647350173353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CA4-4E17-8A66-3F65F49177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'D4'!$B$15:$M$15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'D4'!$B$16:$M$16</c:f>
              <c:numCache>
                <c:formatCode>General</c:formatCode>
                <c:ptCount val="12"/>
                <c:pt idx="0">
                  <c:v>25.6</c:v>
                </c:pt>
                <c:pt idx="1">
                  <c:v>24.8</c:v>
                </c:pt>
                <c:pt idx="2">
                  <c:v>24.6</c:v>
                </c:pt>
                <c:pt idx="3">
                  <c:v>23.8</c:v>
                </c:pt>
                <c:pt idx="4">
                  <c:v>23.3</c:v>
                </c:pt>
                <c:pt idx="5">
                  <c:v>22.9</c:v>
                </c:pt>
                <c:pt idx="6">
                  <c:v>22.9</c:v>
                </c:pt>
                <c:pt idx="7">
                  <c:v>22.9</c:v>
                </c:pt>
                <c:pt idx="8">
                  <c:v>22.9</c:v>
                </c:pt>
                <c:pt idx="9">
                  <c:v>22.9</c:v>
                </c:pt>
                <c:pt idx="10">
                  <c:v>22.9</c:v>
                </c:pt>
                <c:pt idx="11">
                  <c:v>22.9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CA4-4E17-8A66-3F65F49177AD}"/>
            </c:ext>
          </c:extLst>
        </c:ser>
        <c:ser>
          <c:idx val="1"/>
          <c:order val="1"/>
          <c:tx>
            <c:strRef>
              <c:f>'D4'!$A$17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chemeClr val="bg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3.1767876762497711E-2"/>
                  <c:y val="-5.20059435364041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CA4-4E17-8A66-3F65F49177AD}"/>
                </c:ext>
              </c:extLst>
            </c:dLbl>
            <c:dLbl>
              <c:idx val="2"/>
              <c:layout>
                <c:manualLayout>
                  <c:x val="-3.1767876762497711E-2"/>
                  <c:y val="-3.96235760277365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CA4-4E17-8A66-3F65F49177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'D4'!$B$15:$M$15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'D4'!$B$17:$M$17</c:f>
              <c:numCache>
                <c:formatCode>General</c:formatCode>
                <c:ptCount val="12"/>
                <c:pt idx="0">
                  <c:v>25.6</c:v>
                </c:pt>
                <c:pt idx="1">
                  <c:v>25.1</c:v>
                </c:pt>
                <c:pt idx="2">
                  <c:v>25.3</c:v>
                </c:pt>
                <c:pt idx="3">
                  <c:v>25.8</c:v>
                </c:pt>
                <c:pt idx="4">
                  <c:v>26.3</c:v>
                </c:pt>
                <c:pt idx="5">
                  <c:v>26.6</c:v>
                </c:pt>
                <c:pt idx="6">
                  <c:v>26.7</c:v>
                </c:pt>
                <c:pt idx="7">
                  <c:v>26.8</c:v>
                </c:pt>
                <c:pt idx="8" formatCode="0.0">
                  <c:v>26.662623389660364</c:v>
                </c:pt>
                <c:pt idx="9">
                  <c:v>26.7</c:v>
                </c:pt>
                <c:pt idx="10">
                  <c:v>26.6</c:v>
                </c:pt>
                <c:pt idx="11">
                  <c:v>26.6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CA4-4E17-8A66-3F65F49177AD}"/>
            </c:ext>
          </c:extLst>
        </c:ser>
        <c:ser>
          <c:idx val="2"/>
          <c:order val="2"/>
          <c:tx>
            <c:strRef>
              <c:f>'D4'!$A$18</c:f>
              <c:strCache>
                <c:ptCount val="1"/>
                <c:pt idx="0">
                  <c:v>D4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layout>
                <c:manualLayout>
                  <c:x val="-3.1767876762497753E-2"/>
                  <c:y val="2.97176820208023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CA4-4E17-8A66-3F65F49177AD}"/>
                </c:ext>
              </c:extLst>
            </c:dLbl>
            <c:dLbl>
              <c:idx val="4"/>
              <c:layout>
                <c:manualLayout>
                  <c:x val="-3.0556636452420193E-2"/>
                  <c:y val="-9.905894006934170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CA4-4E17-8A66-3F65F49177AD}"/>
                </c:ext>
              </c:extLst>
            </c:dLbl>
            <c:dLbl>
              <c:idx val="9"/>
              <c:layout>
                <c:manualLayout>
                  <c:x val="-3.1767876762497801E-2"/>
                  <c:y val="-1.48588410104011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CA4-4E17-8A66-3F65F49177AD}"/>
                </c:ext>
              </c:extLst>
            </c:dLbl>
            <c:dLbl>
              <c:idx val="10"/>
              <c:layout>
                <c:manualLayout>
                  <c:x val="-2.6922915522187632E-2"/>
                  <c:y val="-2.72412085190688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CA4-4E17-8A66-3F65F49177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'D4'!$B$15:$M$15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'D4'!$B$18:$M$18</c:f>
              <c:numCache>
                <c:formatCode>General</c:formatCode>
                <c:ptCount val="12"/>
                <c:pt idx="0">
                  <c:v>23.8</c:v>
                </c:pt>
                <c:pt idx="1">
                  <c:v>22.5</c:v>
                </c:pt>
                <c:pt idx="2">
                  <c:v>23</c:v>
                </c:pt>
                <c:pt idx="3">
                  <c:v>22.9</c:v>
                </c:pt>
                <c:pt idx="4">
                  <c:v>23.4</c:v>
                </c:pt>
                <c:pt idx="5">
                  <c:v>24</c:v>
                </c:pt>
                <c:pt idx="6">
                  <c:v>24.1</c:v>
                </c:pt>
                <c:pt idx="7">
                  <c:v>24.51</c:v>
                </c:pt>
                <c:pt idx="8" formatCode="0.0">
                  <c:v>24.259067357512954</c:v>
                </c:pt>
                <c:pt idx="9">
                  <c:v>23.9</c:v>
                </c:pt>
                <c:pt idx="10" formatCode="0.0">
                  <c:v>23.07</c:v>
                </c:pt>
                <c:pt idx="11" formatCode="0.0">
                  <c:v>21.845410628019323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CA4-4E17-8A66-3F65F49177A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531307264"/>
        <c:axId val="-531264880"/>
      </c:lineChart>
      <c:catAx>
        <c:axId val="-5313072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0" dirty="0"/>
                  <a:t>School Year</a:t>
                </a:r>
              </a:p>
            </c:rich>
          </c:tx>
          <c:layout>
            <c:manualLayout>
              <c:xMode val="edge"/>
              <c:yMode val="edge"/>
              <c:x val="8.5212854025514262E-2"/>
              <c:y val="0.9327195125434417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531264880"/>
        <c:crosses val="autoZero"/>
        <c:auto val="1"/>
        <c:lblAlgn val="ctr"/>
        <c:lblOffset val="100"/>
        <c:noMultiLvlLbl val="0"/>
      </c:catAx>
      <c:valAx>
        <c:axId val="-531264880"/>
        <c:scaling>
          <c:orientation val="minMax"/>
          <c:max val="28"/>
          <c:min val="19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 dirty="0"/>
                  <a:t>Average Class Size</a:t>
                </a:r>
              </a:p>
            </c:rich>
          </c:tx>
          <c:layout>
            <c:manualLayout>
              <c:xMode val="edge"/>
              <c:yMode val="edge"/>
              <c:x val="2.2378856894341697E-2"/>
              <c:y val="0.3169129490314453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531307264"/>
        <c:crosses val="autoZero"/>
        <c:crossBetween val="between"/>
      </c:valAx>
      <c:spPr>
        <a:noFill/>
        <a:ln>
          <a:solidFill>
            <a:schemeClr val="bg2">
              <a:lumMod val="75000"/>
            </a:schemeClr>
          </a:solidFill>
        </a:ln>
        <a:effectLst/>
      </c:spPr>
    </c:plotArea>
    <c:legend>
      <c:legendPos val="b"/>
      <c:layout>
        <c:manualLayout>
          <c:xMode val="edge"/>
          <c:yMode val="edge"/>
          <c:x val="0.30155677760483435"/>
          <c:y val="0.93355914091719217"/>
          <c:w val="0.39532852270646401"/>
          <c:h val="4.4152585322439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629729112785874E-2"/>
          <c:y val="0.17840978798150098"/>
          <c:w val="0.8555901776769832"/>
          <c:h val="0.69761036731500969"/>
        </c:manualLayout>
      </c:layout>
      <c:lineChart>
        <c:grouping val="standard"/>
        <c:varyColors val="0"/>
        <c:ser>
          <c:idx val="0"/>
          <c:order val="0"/>
          <c:tx>
            <c:strRef>
              <c:f>'Citywide trends 2007-2016'!$B$6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/>
          </c:spPr>
          <c:marker>
            <c:symbol val="none"/>
          </c:marker>
          <c:dLbls>
            <c:dLbl>
              <c:idx val="0"/>
              <c:layout>
                <c:manualLayout>
                  <c:x val="-8.2308992290425556E-3"/>
                  <c:y val="-3.8300921023370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754-4929-9BF8-CD60B1BB62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2007-2016'!$C$5:$M$5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'Citywide trends 2007-2016'!$C$6:$M$6</c:f>
              <c:numCache>
                <c:formatCode>General</c:formatCode>
                <c:ptCount val="11"/>
                <c:pt idx="0">
                  <c:v>26.1</c:v>
                </c:pt>
                <c:pt idx="1">
                  <c:v>26.2</c:v>
                </c:pt>
                <c:pt idx="2">
                  <c:v>26.6</c:v>
                </c:pt>
                <c:pt idx="3">
                  <c:v>26.5</c:v>
                </c:pt>
                <c:pt idx="4">
                  <c:v>26.4</c:v>
                </c:pt>
                <c:pt idx="5">
                  <c:v>26.3</c:v>
                </c:pt>
                <c:pt idx="6">
                  <c:v>26.7</c:v>
                </c:pt>
                <c:pt idx="7">
                  <c:v>26.8</c:v>
                </c:pt>
                <c:pt idx="8">
                  <c:v>26.7</c:v>
                </c:pt>
                <c:pt idx="9">
                  <c:v>26.5</c:v>
                </c:pt>
                <c:pt idx="10">
                  <c:v>26.5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754-4929-9BF8-CD60B1BB6283}"/>
            </c:ext>
          </c:extLst>
        </c:ser>
        <c:ser>
          <c:idx val="1"/>
          <c:order val="1"/>
          <c:tx>
            <c:strRef>
              <c:f>'Citywide trends 2007-2016'!$B$7</c:f>
              <c:strCache>
                <c:ptCount val="1"/>
                <c:pt idx="0">
                  <c:v>C4E Target</c:v>
                </c:pt>
              </c:strCache>
            </c:strRef>
          </c:tx>
          <c:spPr>
            <a:ln w="38100"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6231884057971015E-3"/>
                  <c:y val="2.9893947103405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754-4929-9BF8-CD60B1BB62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2007-2016'!$C$5:$M$5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'Citywide trends 2007-2016'!$C$7:$M$7</c:f>
              <c:numCache>
                <c:formatCode>General</c:formatCode>
                <c:ptCount val="11"/>
                <c:pt idx="0">
                  <c:v>26</c:v>
                </c:pt>
                <c:pt idx="1">
                  <c:v>25.7</c:v>
                </c:pt>
                <c:pt idx="2">
                  <c:v>25.2</c:v>
                </c:pt>
                <c:pt idx="3">
                  <c:v>24.8</c:v>
                </c:pt>
                <c:pt idx="4">
                  <c:v>24.5</c:v>
                </c:pt>
                <c:pt idx="5">
                  <c:v>24.5</c:v>
                </c:pt>
                <c:pt idx="6">
                  <c:v>24.5</c:v>
                </c:pt>
                <c:pt idx="7">
                  <c:v>24.5</c:v>
                </c:pt>
                <c:pt idx="8">
                  <c:v>24.5</c:v>
                </c:pt>
                <c:pt idx="9">
                  <c:v>24.5</c:v>
                </c:pt>
                <c:pt idx="10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754-4929-9BF8-CD60B1BB62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747348368"/>
        <c:axId val="-269716448"/>
      </c:lineChart>
      <c:catAx>
        <c:axId val="-7473483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/>
                  <a:t>School Year 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269716448"/>
        <c:crosses val="autoZero"/>
        <c:auto val="1"/>
        <c:lblAlgn val="ctr"/>
        <c:lblOffset val="100"/>
        <c:noMultiLvlLbl val="0"/>
      </c:catAx>
      <c:valAx>
        <c:axId val="-269716448"/>
        <c:scaling>
          <c:orientation val="minMax"/>
          <c:max val="28"/>
          <c:min val="24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dirty="0"/>
                  <a:t>Average</a:t>
                </a:r>
                <a:r>
                  <a:rPr lang="en-US" sz="1600" baseline="0" dirty="0"/>
                  <a:t> Class Size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4.8081101788977456E-4"/>
              <c:y val="0.3636959130037132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747348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369527178667881"/>
          <c:y val="0.48116747305018143"/>
          <c:w val="0.13785062193312791"/>
          <c:h val="0.20783256254095597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783958540514765E-2"/>
          <c:y val="2.8526207866413217E-2"/>
          <c:w val="0.90132133371706702"/>
          <c:h val="0.81516752970186745"/>
        </c:manualLayout>
      </c:layout>
      <c:barChart>
        <c:barDir val="col"/>
        <c:grouping val="clustered"/>
        <c:varyColors val="0"/>
        <c:ser>
          <c:idx val="0"/>
          <c:order val="0"/>
          <c:tx>
            <c:v>Total Need by District</c:v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50A-45D9-B5CD-A5433D19AD9E}"/>
              </c:ext>
            </c:extLst>
          </c:dPt>
          <c:dLbls>
            <c:dLbl>
              <c:idx val="4"/>
              <c:layout>
                <c:manualLayout>
                  <c:x val="2.164146600313097E-3"/>
                  <c:y val="-5.475426993998792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0A-45D9-B5CD-A5433D19AD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'District Wide Only '!$B$2:$B$26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SI HS</c:v>
                </c:pt>
              </c:strCache>
            </c:strRef>
          </c:cat>
          <c:val>
            <c:numRef>
              <c:f>'District Wide Only '!$D$2:$D$26</c:f>
              <c:numCache>
                <c:formatCode>General</c:formatCode>
                <c:ptCount val="25"/>
                <c:pt idx="0">
                  <c:v>3232</c:v>
                </c:pt>
                <c:pt idx="1">
                  <c:v>692</c:v>
                </c:pt>
                <c:pt idx="2">
                  <c:v>245</c:v>
                </c:pt>
                <c:pt idx="3">
                  <c:v>1028</c:v>
                </c:pt>
                <c:pt idx="4">
                  <c:v>1028</c:v>
                </c:pt>
                <c:pt idx="5">
                  <c:v>572</c:v>
                </c:pt>
                <c:pt idx="6">
                  <c:v>5692</c:v>
                </c:pt>
                <c:pt idx="7">
                  <c:v>2492</c:v>
                </c:pt>
                <c:pt idx="8">
                  <c:v>1484</c:v>
                </c:pt>
                <c:pt idx="9">
                  <c:v>3417</c:v>
                </c:pt>
                <c:pt idx="10">
                  <c:v>1563</c:v>
                </c:pt>
                <c:pt idx="11">
                  <c:v>7546</c:v>
                </c:pt>
                <c:pt idx="12">
                  <c:v>1000</c:v>
                </c:pt>
                <c:pt idx="13">
                  <c:v>10322</c:v>
                </c:pt>
                <c:pt idx="14">
                  <c:v>2436</c:v>
                </c:pt>
                <c:pt idx="15">
                  <c:v>1300</c:v>
                </c:pt>
                <c:pt idx="16">
                  <c:v>9403</c:v>
                </c:pt>
                <c:pt idx="17">
                  <c:v>5123</c:v>
                </c:pt>
                <c:pt idx="18">
                  <c:v>2504</c:v>
                </c:pt>
                <c:pt idx="19">
                  <c:v>1736</c:v>
                </c:pt>
                <c:pt idx="20">
                  <c:v>3638</c:v>
                </c:pt>
                <c:pt idx="21">
                  <c:v>5975</c:v>
                </c:pt>
                <c:pt idx="22">
                  <c:v>3348</c:v>
                </c:pt>
                <c:pt idx="23">
                  <c:v>6880</c:v>
                </c:pt>
                <c:pt idx="24">
                  <c:v>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0D-4D4F-A696-2193E613CF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83732120"/>
        <c:axId val="883732448"/>
      </c:barChart>
      <c:catAx>
        <c:axId val="88373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District</a:t>
                </a:r>
              </a:p>
            </c:rich>
          </c:tx>
          <c:layout>
            <c:manualLayout>
              <c:xMode val="edge"/>
              <c:yMode val="edge"/>
              <c:x val="0.44688920114703168"/>
              <c:y val="0.9453074796452132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448"/>
        <c:crosses val="autoZero"/>
        <c:auto val="1"/>
        <c:lblAlgn val="ctr"/>
        <c:lblOffset val="100"/>
        <c:noMultiLvlLbl val="0"/>
      </c:catAx>
      <c:valAx>
        <c:axId val="883732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Total</a:t>
                </a:r>
                <a:r>
                  <a:rPr lang="en-US" sz="1800" baseline="0" dirty="0"/>
                  <a:t> Need </a:t>
                </a:r>
                <a:endParaRPr lang="en-US" sz="1800" dirty="0"/>
              </a:p>
            </c:rich>
          </c:tx>
          <c:layout>
            <c:manualLayout>
              <c:xMode val="edge"/>
              <c:yMode val="edge"/>
              <c:x val="4.5089227593925673E-4"/>
              <c:y val="0.330294919596218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868911448624028E-2"/>
          <c:y val="9.7537066634500361E-2"/>
          <c:w val="0.90625014406926074"/>
          <c:h val="0.7584503885085893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F5A-4BB9-951C-29B9AB10E3E6}"/>
              </c:ext>
            </c:extLst>
          </c:dPt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025-47FE-8C02-B6DA5578918F}"/>
              </c:ext>
            </c:extLst>
          </c:dPt>
          <c:dLbls>
            <c:dLbl>
              <c:idx val="1"/>
              <c:layout>
                <c:manualLayout>
                  <c:x val="-8.1969646704368408E-3"/>
                  <c:y val="-1.43821557452027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A5-4157-8FA8-DCE1E3F13E12}"/>
                </c:ext>
              </c:extLst>
            </c:dLbl>
            <c:dLbl>
              <c:idx val="2"/>
              <c:layout>
                <c:manualLayout>
                  <c:x val="3.5129848587586456E-3"/>
                  <c:y val="5.10640008845731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8A5-4157-8FA8-DCE1E3F13E12}"/>
                </c:ext>
              </c:extLst>
            </c:dLbl>
            <c:dLbl>
              <c:idx val="12"/>
              <c:layout>
                <c:manualLayout>
                  <c:x val="-3.512984858758645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8A5-4157-8FA8-DCE1E3F13E12}"/>
                </c:ext>
              </c:extLst>
            </c:dLbl>
            <c:dLbl>
              <c:idx val="23"/>
              <c:layout>
                <c:manualLayout>
                  <c:x val="8.5856233399154644E-3"/>
                  <c:y val="2.600052901863814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8A5-4157-8FA8-DCE1E3F13E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'District Wide Only '!$B$2:$B$26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SI HS</c:v>
                </c:pt>
              </c:strCache>
            </c:strRef>
          </c:cat>
          <c:val>
            <c:numRef>
              <c:f>'District Wide Only '!$H$2:$H$26</c:f>
              <c:numCache>
                <c:formatCode>0.0%</c:formatCode>
                <c:ptCount val="25"/>
                <c:pt idx="0">
                  <c:v>0.97462871287128716</c:v>
                </c:pt>
                <c:pt idx="1">
                  <c:v>1</c:v>
                </c:pt>
                <c:pt idx="2">
                  <c:v>1</c:v>
                </c:pt>
                <c:pt idx="3">
                  <c:v>0.44357976653696496</c:v>
                </c:pt>
                <c:pt idx="4">
                  <c:v>0.33463035019455251</c:v>
                </c:pt>
                <c:pt idx="5">
                  <c:v>0</c:v>
                </c:pt>
                <c:pt idx="6">
                  <c:v>0.51791988756148977</c:v>
                </c:pt>
                <c:pt idx="7">
                  <c:v>0.21990369181380418</c:v>
                </c:pt>
                <c:pt idx="8">
                  <c:v>0.61455525606469008</c:v>
                </c:pt>
                <c:pt idx="9">
                  <c:v>0.75885279484928303</c:v>
                </c:pt>
                <c:pt idx="10">
                  <c:v>0.63403710812539982</c:v>
                </c:pt>
                <c:pt idx="11">
                  <c:v>0.52014312218393854</c:v>
                </c:pt>
                <c:pt idx="12">
                  <c:v>1</c:v>
                </c:pt>
                <c:pt idx="13">
                  <c:v>0.47171090873861654</c:v>
                </c:pt>
                <c:pt idx="14">
                  <c:v>0.37931034482758619</c:v>
                </c:pt>
                <c:pt idx="15">
                  <c:v>0.32</c:v>
                </c:pt>
                <c:pt idx="16">
                  <c:v>0.49994682548122937</c:v>
                </c:pt>
                <c:pt idx="17">
                  <c:v>0.40288893226625022</c:v>
                </c:pt>
                <c:pt idx="18">
                  <c:v>0.36900958466453676</c:v>
                </c:pt>
                <c:pt idx="19">
                  <c:v>0.55990783410138245</c:v>
                </c:pt>
                <c:pt idx="20">
                  <c:v>0.52776250687190762</c:v>
                </c:pt>
                <c:pt idx="21">
                  <c:v>0.74577405857740586</c:v>
                </c:pt>
                <c:pt idx="22">
                  <c:v>0.51881720430107525</c:v>
                </c:pt>
                <c:pt idx="23">
                  <c:v>0.52252906976744184</c:v>
                </c:pt>
                <c:pt idx="24">
                  <c:v>0.86250000000000004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A5-4157-8FA8-DCE1E3F13E1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83732120"/>
        <c:axId val="883732448"/>
      </c:barChart>
      <c:catAx>
        <c:axId val="88373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dirty="0"/>
                  <a:t>District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448"/>
        <c:crosses val="autoZero"/>
        <c:auto val="1"/>
        <c:lblAlgn val="ctr"/>
        <c:lblOffset val="100"/>
        <c:noMultiLvlLbl val="0"/>
      </c:catAx>
      <c:valAx>
        <c:axId val="883732448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Percent</a:t>
                </a:r>
                <a:r>
                  <a:rPr lang="en-US" sz="1600" baseline="0" dirty="0"/>
                  <a:t> of Seat Need funded in the Capital Plan </a:t>
                </a:r>
                <a:endParaRPr lang="en-US" sz="16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crossAx val="88373212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FB9-46DC-9AD1-6A210D1B6FA2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1B1-4424-A91F-31174B74C84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'Util. by district'!$H$14:$H$24</c:f>
              <c:strCache>
                <c:ptCount val="11"/>
                <c:pt idx="0">
                  <c:v>D30</c:v>
                </c:pt>
                <c:pt idx="1">
                  <c:v>D8</c:v>
                </c:pt>
                <c:pt idx="2">
                  <c:v>D2</c:v>
                </c:pt>
                <c:pt idx="3">
                  <c:v>D12</c:v>
                </c:pt>
                <c:pt idx="4">
                  <c:v>D9</c:v>
                </c:pt>
                <c:pt idx="5">
                  <c:v>D6</c:v>
                </c:pt>
                <c:pt idx="6">
                  <c:v>D29</c:v>
                </c:pt>
                <c:pt idx="7">
                  <c:v>D3</c:v>
                </c:pt>
                <c:pt idx="8">
                  <c:v>D7</c:v>
                </c:pt>
                <c:pt idx="9">
                  <c:v>D4</c:v>
                </c:pt>
                <c:pt idx="10">
                  <c:v>D1</c:v>
                </c:pt>
              </c:strCache>
            </c:strRef>
          </c:cat>
          <c:val>
            <c:numRef>
              <c:f>'Util. by district'!$I$14:$I$24</c:f>
              <c:numCache>
                <c:formatCode>0%</c:formatCode>
                <c:ptCount val="11"/>
                <c:pt idx="0">
                  <c:v>0.9906952965235174</c:v>
                </c:pt>
                <c:pt idx="1">
                  <c:v>0.95252529755271254</c:v>
                </c:pt>
                <c:pt idx="2">
                  <c:v>0.94988110481068233</c:v>
                </c:pt>
                <c:pt idx="3">
                  <c:v>0.93637428204985218</c:v>
                </c:pt>
                <c:pt idx="4">
                  <c:v>0.93615137766958056</c:v>
                </c:pt>
                <c:pt idx="5">
                  <c:v>0.89764339220296352</c:v>
                </c:pt>
                <c:pt idx="6">
                  <c:v>0.89591527987897124</c:v>
                </c:pt>
                <c:pt idx="7">
                  <c:v>0.89040277279789648</c:v>
                </c:pt>
                <c:pt idx="8">
                  <c:v>0.8842708470557239</c:v>
                </c:pt>
                <c:pt idx="9">
                  <c:v>0.86607805924581238</c:v>
                </c:pt>
                <c:pt idx="10">
                  <c:v>0.80426456888520859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B9-46DC-9AD1-6A210D1B6FA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82418232"/>
        <c:axId val="1082419872"/>
      </c:barChart>
      <c:catAx>
        <c:axId val="1082418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2419872"/>
        <c:crosses val="autoZero"/>
        <c:auto val="1"/>
        <c:lblAlgn val="ctr"/>
        <c:lblOffset val="100"/>
        <c:noMultiLvlLbl val="0"/>
      </c:catAx>
      <c:valAx>
        <c:axId val="108241987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082418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'D4'!$C$2:$C$12</c:f>
              <c:strCache>
                <c:ptCount val="11"/>
                <c:pt idx="0">
                  <c:v>P.S. 964</c:v>
                </c:pt>
                <c:pt idx="1">
                  <c:v>P.S. 83</c:v>
                </c:pt>
                <c:pt idx="2">
                  <c:v>HARLEM DAY CHARTER SCHOOL</c:v>
                </c:pt>
                <c:pt idx="3">
                  <c:v>HARLEM SUCCESS ACADEMY III</c:v>
                </c:pt>
                <c:pt idx="4">
                  <c:v>P.S. 497</c:v>
                </c:pt>
                <c:pt idx="5">
                  <c:v>P.S. 206</c:v>
                </c:pt>
                <c:pt idx="6">
                  <c:v>P.S. 171</c:v>
                </c:pt>
                <c:pt idx="7">
                  <c:v>P.S. 57</c:v>
                </c:pt>
                <c:pt idx="8">
                  <c:v>I.S. 12</c:v>
                </c:pt>
                <c:pt idx="9">
                  <c:v>P.S. 182</c:v>
                </c:pt>
                <c:pt idx="10">
                  <c:v>DREAM CHARTER SCHOOL</c:v>
                </c:pt>
              </c:strCache>
            </c:strRef>
          </c:cat>
          <c:val>
            <c:numRef>
              <c:f>'D4'!$I$2:$I$12</c:f>
              <c:numCache>
                <c:formatCode>0%</c:formatCode>
                <c:ptCount val="11"/>
                <c:pt idx="0">
                  <c:v>1.6300000000000001</c:v>
                </c:pt>
                <c:pt idx="1">
                  <c:v>1.61</c:v>
                </c:pt>
                <c:pt idx="2">
                  <c:v>1.3</c:v>
                </c:pt>
                <c:pt idx="3">
                  <c:v>1.23</c:v>
                </c:pt>
                <c:pt idx="4">
                  <c:v>1.17</c:v>
                </c:pt>
                <c:pt idx="5">
                  <c:v>1.1200000000000001</c:v>
                </c:pt>
                <c:pt idx="6">
                  <c:v>1.07</c:v>
                </c:pt>
                <c:pt idx="7">
                  <c:v>1.06</c:v>
                </c:pt>
                <c:pt idx="8">
                  <c:v>1.06</c:v>
                </c:pt>
                <c:pt idx="9">
                  <c:v>1.06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13-46B9-BA43-81D0D945D0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0517904"/>
        <c:axId val="510515936"/>
      </c:barChart>
      <c:catAx>
        <c:axId val="510517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0515936"/>
        <c:crosses val="autoZero"/>
        <c:auto val="1"/>
        <c:lblAlgn val="ctr"/>
        <c:lblOffset val="100"/>
        <c:noMultiLvlLbl val="0"/>
      </c:catAx>
      <c:valAx>
        <c:axId val="51051593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10517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0.48312</cdr:x>
      <cdr:y>0.06829</cdr:y>
    </cdr:from>
    <cdr:to>
      <cdr:x>0.68565</cdr:x>
      <cdr:y>0.40162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40935F4C-DE1E-4E3F-9E20-31F17E775DEF}"/>
            </a:ext>
          </a:extLst>
        </cdr:cNvPr>
        <cdr:cNvSpPr txBox="1"/>
      </cdr:nvSpPr>
      <cdr:spPr>
        <a:xfrm xmlns:a="http://schemas.openxmlformats.org/drawingml/2006/main">
          <a:off x="2181225" y="1873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0.51477</cdr:x>
      <cdr:y>0.11765</cdr:y>
    </cdr:from>
    <cdr:to>
      <cdr:x>0.7173</cdr:x>
      <cdr:y>0.39537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0C93FBBA-057B-4201-A551-B7341FE7B9E9}"/>
            </a:ext>
          </a:extLst>
        </cdr:cNvPr>
        <cdr:cNvSpPr txBox="1"/>
      </cdr:nvSpPr>
      <cdr:spPr>
        <a:xfrm xmlns:a="http://schemas.openxmlformats.org/drawingml/2006/main">
          <a:off x="2324100" y="38735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0.29325</cdr:x>
      <cdr:y>0.02204</cdr:y>
    </cdr:from>
    <cdr:to>
      <cdr:x>0.74262</cdr:x>
      <cdr:y>0.21212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3370579A-83CD-41D0-9EC4-8EC352C7B362}"/>
            </a:ext>
          </a:extLst>
        </cdr:cNvPr>
        <cdr:cNvSpPr txBox="1"/>
      </cdr:nvSpPr>
      <cdr:spPr>
        <a:xfrm xmlns:a="http://schemas.openxmlformats.org/drawingml/2006/main">
          <a:off x="1323975" y="76199"/>
          <a:ext cx="2028825" cy="657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0.35443</cdr:x>
      <cdr:y>0.03581</cdr:y>
    </cdr:from>
    <cdr:to>
      <cdr:x>0.77426</cdr:x>
      <cdr:y>0.24793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A06BE128-C966-41D7-BC95-CBFD7C36277D}"/>
            </a:ext>
          </a:extLst>
        </cdr:cNvPr>
        <cdr:cNvSpPr txBox="1"/>
      </cdr:nvSpPr>
      <cdr:spPr>
        <a:xfrm xmlns:a="http://schemas.openxmlformats.org/drawingml/2006/main">
          <a:off x="1600199" y="123824"/>
          <a:ext cx="1895475" cy="7334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0.30043</cdr:x>
      <cdr:y>0.01992</cdr:y>
    </cdr:from>
    <cdr:to>
      <cdr:x>0.81098</cdr:x>
      <cdr:y>0.17743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1A62104B-785E-4AB0-9377-7192354B40A6}"/>
            </a:ext>
          </a:extLst>
        </cdr:cNvPr>
        <cdr:cNvSpPr txBox="1"/>
      </cdr:nvSpPr>
      <cdr:spPr>
        <a:xfrm xmlns:a="http://schemas.openxmlformats.org/drawingml/2006/main">
          <a:off x="3159227" y="95157"/>
          <a:ext cx="5368740" cy="7523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/>
            <a:t>Citywide HS class size average</a:t>
          </a:r>
        </a:p>
        <a:p xmlns:a="http://schemas.openxmlformats.org/drawingml/2006/main">
          <a:pPr algn="ctr"/>
          <a:r>
            <a:rPr lang="en-US" sz="1400" b="1" dirty="0"/>
            <a:t>Compared</a:t>
          </a:r>
          <a:r>
            <a:rPr lang="en-US" sz="1400" b="1" baseline="0" dirty="0"/>
            <a:t> to C4E goals</a:t>
          </a:r>
        </a:p>
        <a:p xmlns:a="http://schemas.openxmlformats.org/drawingml/2006/main">
          <a:pPr algn="ctr"/>
          <a:r>
            <a:rPr lang="en-US" sz="1400" b="1" baseline="0" dirty="0"/>
            <a:t>Up 1.5% since 2007</a:t>
          </a:r>
          <a:endParaRPr lang="en-US" sz="1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A3BE13-B19A-423A-AFCD-FABF46961197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F3A3E-1DED-4F2A-8CA0-96506524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646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4F441-EFA7-6F47-9207-53D10D2CBD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704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3A0A0-F332-4A32-957A-BC5C7C6CC7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49AAA8-AE45-416C-9448-756E66121F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7C841E-837D-42D1-B14F-AFF77A76E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B20B-CFB5-4359-8C73-6D8F41B74A23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A2EF0C-7967-4C20-A709-5A0E08991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A795B-17FF-4E71-BCC0-3BBB48744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47DC0-1CDF-4D22-A83D-0C9057E0D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37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57E10-E10E-47D2-AAAB-CF183DC67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B483A4-54F3-47C3-B441-302C99B48D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1BB67C-29CE-44D5-809D-A07FABC93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B20B-CFB5-4359-8C73-6D8F41B74A23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EB25F5-D8B8-47A6-B4AD-00E1085A7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870641-31DB-4596-AE9B-765AB589B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47DC0-1CDF-4D22-A83D-0C9057E0D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262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263537-1123-4FD4-A6A6-50DF9E7259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C6D5B8-8865-41CF-BB51-E096B68C9F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C13EE7-3205-4FE5-8AD1-934AE2B6B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B20B-CFB5-4359-8C73-6D8F41B74A23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65FDF-7A1B-4E6E-9BEB-1A2A93742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CD5D8-8190-4D96-8A21-5CC0B5C24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47DC0-1CDF-4D22-A83D-0C9057E0D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320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0AD51-6D16-4AAF-A535-365396BC2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61539-765C-4982-93DB-4B6F4A9836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C72031-92D9-4494-818B-5524E21CD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B20B-CFB5-4359-8C73-6D8F41B74A23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05FA0C-B03E-4354-A4FA-AFE06C8EF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718AC4-14A1-4B8F-B4BE-FA4978CCB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47DC0-1CDF-4D22-A83D-0C9057E0D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524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77D3A-57EA-42FF-9B3F-6374F8841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1AC2B-E4FB-454B-B3FB-BD74080B7D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11E48-80A6-4AA9-8369-DFDF6D5A3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B20B-CFB5-4359-8C73-6D8F41B74A23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1CB33F-8E17-4349-A609-3B03BCC54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932AE4-F3BE-43BD-ADFB-584524ED4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47DC0-1CDF-4D22-A83D-0C9057E0D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007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3BB80-CF3A-4E72-93BB-8BDE15D33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61B10-B376-4F2A-B78F-012A4A006A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55F7FA-43EC-448E-AF12-9D3AAF28FE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95C563-ECAC-497E-A2EC-E5D60365D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B20B-CFB5-4359-8C73-6D8F41B74A23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BE4C92-C78F-4D7A-B480-A5DD9FF93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97196E-9B9E-4C66-B958-E604A57C3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47DC0-1CDF-4D22-A83D-0C9057E0D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918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882FF-E0F3-4864-AB72-F97D2EA99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DCEBB4-14B0-4568-BA01-9650189A3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1EDB1E-4661-4DBD-827A-F285DBC1C9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C22295-42EE-4B9E-A0A2-FBF4380E99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DD891C-6AFD-47D9-9A66-D9D1955D8A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5B5BFA-52DF-4A6F-A361-02FC2307B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B20B-CFB5-4359-8C73-6D8F41B74A23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83F9E7-6120-4B5E-A281-137A96B80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96546B-F634-4CA9-BF2B-41BE4E7B1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47DC0-1CDF-4D22-A83D-0C9057E0D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372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53D12-443E-427C-BAAA-20C32EF28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464E98-0FB5-454B-A001-7ABDD65AA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B20B-CFB5-4359-8C73-6D8F41B74A23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92B213-588A-4174-87AD-1FC06D4ED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86EEA2-1AEF-401A-A5A6-B5608294F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47DC0-1CDF-4D22-A83D-0C9057E0D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717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924849-9ECE-4035-8D1D-C543193DB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B20B-CFB5-4359-8C73-6D8F41B74A23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47729C-D151-4428-99B0-D1EFA9518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5B310A-ED80-4887-8024-E8CABF32B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47DC0-1CDF-4D22-A83D-0C9057E0D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760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B2322-57D6-44EB-B23F-20F1DD15F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0289E-707E-4DA6-81B3-3DE453329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4AD302-A0CB-46F9-9C6C-7F658599D5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A1240A-EDA6-4297-8E5C-FEFA63348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B20B-CFB5-4359-8C73-6D8F41B74A23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64B0CE-FE37-4B1F-91EE-CF56936AA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87451D-4AFD-407D-93D7-EB6FEFBE6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47DC0-1CDF-4D22-A83D-0C9057E0D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082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8F805-A89D-4F56-BDB9-DF4834898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0B6B1E-81BF-4D1A-9F44-438ED42EF8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4D0F40-8468-4E0B-893D-1F660DC6A2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26019A-2AE1-4882-8C45-44C769A5E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B20B-CFB5-4359-8C73-6D8F41B74A23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EBB835-11CC-4182-B11F-0E2E87797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17A087-540A-4E69-907D-66B6C8510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47DC0-1CDF-4D22-A83D-0C9057E0D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57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CC537D-6EC6-4280-9DEF-B21429DE1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D9CF7B-15F7-41A0-B134-D3883343C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52E6D-6F28-49C5-9EE4-B49C83641E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FB20B-CFB5-4359-8C73-6D8F41B74A23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F80B43-5362-4850-BD4B-386980F6C6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5562E2-4E1E-404B-8607-D9383C994F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47DC0-1CDF-4D22-A83D-0C9057E0D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012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classsizematters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council.nyc.gov/press/2017/02/16/1370/" TargetMode="Externa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asssizematters.org/sign-up-for-our-newsletter/" TargetMode="External"/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classsizematters.org" TargetMode="External"/><Relationship Id="rId4" Type="http://schemas.openxmlformats.org/officeDocument/2006/relationships/hyperlink" Target="https://www.eventbrite.com/e/parent-action-conference-2018-an-action-agenda-for-public-schools-tickets-41260953623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1986" y="0"/>
            <a:ext cx="9829800" cy="6592954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 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900" i="1" dirty="0"/>
              <a:t>School Overcrowding &amp; class size citywide</a:t>
            </a:r>
            <a:br>
              <a:rPr lang="en-US" sz="4900" i="1" dirty="0"/>
            </a:br>
            <a:r>
              <a:rPr lang="en-US" sz="4900" i="1" dirty="0"/>
              <a:t>and in District 4 schools</a:t>
            </a:r>
            <a:br>
              <a:rPr lang="en-US" sz="3600" dirty="0"/>
            </a:br>
            <a:br>
              <a:rPr lang="en-US" sz="3600" dirty="0"/>
            </a:br>
            <a:br>
              <a:rPr lang="en-US" sz="4400" dirty="0"/>
            </a:br>
            <a:r>
              <a:rPr lang="en-US" sz="3600" dirty="0">
                <a:solidFill>
                  <a:prstClr val="black"/>
                </a:solidFill>
              </a:rPr>
              <a:t>Presentation to CEC D4</a:t>
            </a:r>
            <a:br>
              <a:rPr lang="en-US" dirty="0"/>
            </a:br>
            <a:br>
              <a:rPr lang="en-US" dirty="0"/>
            </a:br>
            <a:r>
              <a:rPr lang="en-US" sz="2200" dirty="0"/>
              <a:t>Leonie </a:t>
            </a:r>
            <a:r>
              <a:rPr lang="en-US" sz="2200" dirty="0" err="1"/>
              <a:t>Haimson</a:t>
            </a:r>
            <a:r>
              <a:rPr lang="en-US" sz="2200" dirty="0"/>
              <a:t> and Sebastian Spitz</a:t>
            </a:r>
            <a:br>
              <a:rPr lang="en-US" sz="2200" dirty="0"/>
            </a:br>
            <a:r>
              <a:rPr lang="en-US" sz="2200" dirty="0"/>
              <a:t>Class Size Matters</a:t>
            </a:r>
            <a:br>
              <a:rPr lang="en-US" sz="2200" dirty="0"/>
            </a:br>
            <a:r>
              <a:rPr lang="en-US" sz="2200" dirty="0"/>
              <a:t>January 2018</a:t>
            </a:r>
            <a:br>
              <a:rPr lang="en-US" sz="2200" dirty="0"/>
            </a:br>
            <a:r>
              <a:rPr lang="en-US" sz="2200" dirty="0">
                <a:hlinkClick r:id="rId3"/>
              </a:rPr>
              <a:t>info@classsizematters.org</a:t>
            </a:r>
            <a:r>
              <a:rPr lang="en-US" sz="2200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94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380D58-9F9D-49DA-9CFB-015FB0D5214A}"/>
              </a:ext>
            </a:extLst>
          </p:cNvPr>
          <p:cNvSpPr txBox="1"/>
          <p:nvPr/>
        </p:nvSpPr>
        <p:spPr>
          <a:xfrm>
            <a:off x="1190625" y="544845"/>
            <a:ext cx="104013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In District 4, Elementary school capacity fell by 1,415, faster than the drop in capacity of only 209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27CDDD-A736-4B91-81BB-9E9E70ABE8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9297" y="1498952"/>
            <a:ext cx="9733406" cy="5145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497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>
            <a:extLst>
              <a:ext uri="{FF2B5EF4-FFF2-40B4-BE49-F238E27FC236}">
                <a16:creationId xmlns:a16="http://schemas.microsoft.com/office/drawing/2014/main" id="{F51A708C-A3AC-4152-9B1A-964424C679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00" y="1439863"/>
            <a:ext cx="10388600" cy="511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3">
            <a:extLst>
              <a:ext uri="{FF2B5EF4-FFF2-40B4-BE49-F238E27FC236}">
                <a16:creationId xmlns:a16="http://schemas.microsoft.com/office/drawing/2014/main" id="{498D19F9-1758-4B4B-94FD-A7586D1AD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443163" y="471488"/>
            <a:ext cx="1697831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 dirty="0"/>
              <a:t>While 45,000 net seats were gained citywide, nearly all were </a:t>
            </a:r>
          </a:p>
          <a:p>
            <a:pPr algn="ctr" eaLnBrk="1" hangingPunct="1"/>
            <a:r>
              <a:rPr lang="en-US" altLang="en-US" sz="2800" dirty="0"/>
              <a:t>filled by the increased number of charter school students </a:t>
            </a:r>
          </a:p>
        </p:txBody>
      </p:sp>
    </p:spTree>
    <p:extLst>
      <p:ext uri="{BB962C8B-B14F-4D97-AF65-F5344CB8AC3E}">
        <p14:creationId xmlns:p14="http://schemas.microsoft.com/office/powerpoint/2010/main" val="4273405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November 2017 DOE five-year capital plan still very underfunded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164" y="1524000"/>
            <a:ext cx="10346635" cy="4929809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+mj-lt"/>
              </a:rPr>
              <a:t>Funds fewer than 45,000 seats citywide – about half (54%) necessary to alleviate current overcrowding and accommodate enrollment growth, according to DOE estimates.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Only 37% of seats compared to DOE’s </a:t>
            </a:r>
            <a:r>
              <a:rPr lang="en-US">
                <a:latin typeface="+mj-lt"/>
              </a:rPr>
              <a:t>analysis of need have </a:t>
            </a:r>
            <a:r>
              <a:rPr lang="en-US" dirty="0">
                <a:latin typeface="+mj-lt"/>
              </a:rPr>
              <a:t>sites and are in process of scope and design.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There is a huge variation across districts in the number and percent of seats funded compared to DOE’s estimate of need. 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Bronx is the most underfunded borough according to the percent of unmet need for seats; Queens in terms of total number of unfunded seats. </a:t>
            </a:r>
          </a:p>
          <a:p>
            <a:endParaRPr lang="en-US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3313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162C1-8690-4585-9EC4-A376B1E55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3757" y="525227"/>
            <a:ext cx="7824486" cy="1325563"/>
          </a:xfrm>
        </p:spPr>
        <p:txBody>
          <a:bodyPr>
            <a:norm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/>
              <a:t>DOE Identified need for 83,056 K-8 seats citywide </a:t>
            </a:r>
            <a:br>
              <a:rPr lang="en-US" sz="2800" b="1" dirty="0"/>
            </a:br>
            <a:r>
              <a:rPr lang="en-US" sz="2800" b="1" dirty="0"/>
              <a:t>0 Seats in District 4</a:t>
            </a:r>
            <a:br>
              <a:rPr lang="en-US" sz="2800" b="1" dirty="0"/>
            </a:br>
            <a:r>
              <a:rPr lang="en-US" sz="1600" b="1" dirty="0"/>
              <a:t>Nov. 2017 capital plan</a:t>
            </a:r>
            <a:br>
              <a:rPr lang="en-US" sz="1600" b="1" dirty="0"/>
            </a:br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A8F33C6-FE75-45BE-B852-247A67DE2A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6080696"/>
              </p:ext>
            </p:extLst>
          </p:nvPr>
        </p:nvGraphicFramePr>
        <p:xfrm>
          <a:off x="231495" y="1850789"/>
          <a:ext cx="11736728" cy="4870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E032659-14B2-4505-9133-E8CA70F9DF0D}"/>
              </a:ext>
            </a:extLst>
          </p:cNvPr>
          <p:cNvSpPr txBox="1"/>
          <p:nvPr/>
        </p:nvSpPr>
        <p:spPr>
          <a:xfrm>
            <a:off x="2504661" y="1594903"/>
            <a:ext cx="9824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Districts not included below have NO need for new seats according to DOE</a:t>
            </a:r>
          </a:p>
          <a:p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613952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CEFECD6-19BF-434A-A4C8-3CCDFFF1568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347242" y="1750741"/>
          <a:ext cx="10845478" cy="4809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2C308C39-E1B4-4A98-AAAB-21E567CA049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496993"/>
            <a:ext cx="10515600" cy="10618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54% K-8 seats funded citywide compared to DOE estimate of need</a:t>
            </a:r>
            <a:br>
              <a:rPr lang="en-US" sz="2800" b="1" dirty="0"/>
            </a:br>
            <a:r>
              <a:rPr lang="en-US" sz="2400" i="1" dirty="0"/>
              <a:t>Again, DOE says no need for seats in D4</a:t>
            </a:r>
            <a:br>
              <a:rPr lang="en-US" sz="1800" dirty="0"/>
            </a:br>
            <a:r>
              <a:rPr lang="en-US" sz="1800" dirty="0"/>
              <a:t>Data: Nov. 2017 capital plan</a:t>
            </a:r>
          </a:p>
        </p:txBody>
      </p:sp>
    </p:spTree>
    <p:extLst>
      <p:ext uri="{BB962C8B-B14F-4D97-AF65-F5344CB8AC3E}">
        <p14:creationId xmlns:p14="http://schemas.microsoft.com/office/powerpoint/2010/main" val="2245433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District 4 Overcrowding </a:t>
            </a:r>
            <a:br>
              <a:rPr lang="en-US" dirty="0"/>
            </a:br>
            <a:r>
              <a:rPr lang="en-US" sz="2400" dirty="0"/>
              <a:t>(includes Charters in district buildings)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35352"/>
            <a:ext cx="10515600" cy="435133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We think there is need in District 4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38% (11) of K-8 schools in District 4 are overcrowded (at or above 100% target utilization)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46% of 4,792</a:t>
            </a:r>
            <a:r>
              <a:rPr lang="en-US" sz="2400" i="1" dirty="0"/>
              <a:t> </a:t>
            </a:r>
            <a:r>
              <a:rPr lang="en-US" sz="2400" dirty="0"/>
              <a:t>K-8 D4 students are in overcrowded schools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64 cluster rooms (art, music, science etc.) are missing from District 4 schools according to DOE’s utilization formula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i="1" dirty="0"/>
              <a:t>Data source: 2016-2017 Blue Book</a:t>
            </a:r>
            <a:r>
              <a:rPr lang="en-US" sz="2400" dirty="0"/>
              <a:t>.</a:t>
            </a:r>
          </a:p>
          <a:p>
            <a:pPr>
              <a:lnSpc>
                <a:spcPct val="1000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345028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" y="467405"/>
            <a:ext cx="120015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 </a:t>
            </a:r>
            <a:br>
              <a:rPr lang="en-US" dirty="0"/>
            </a:br>
            <a:br>
              <a:rPr lang="en-US" dirty="0"/>
            </a:br>
            <a:r>
              <a:rPr lang="en-US" sz="4000" i="1" dirty="0"/>
              <a:t>11 Districts between 99% - 80% Utilization, including D4 at 87% </a:t>
            </a:r>
            <a:br>
              <a:rPr lang="en-US" dirty="0"/>
            </a:br>
            <a:r>
              <a:rPr lang="en-US" sz="2700" dirty="0"/>
              <a:t>Data Source: 2016-2017 Blue Book 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22223BF-B458-415A-B284-94A4709FB4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7711893"/>
              </p:ext>
            </p:extLst>
          </p:nvPr>
        </p:nvGraphicFramePr>
        <p:xfrm>
          <a:off x="679938" y="1792969"/>
          <a:ext cx="10972800" cy="4701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55975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314" y="63506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 11 Schools in District 4 at or over 100% -</a:t>
            </a:r>
            <a:br>
              <a:rPr lang="en-US" dirty="0"/>
            </a:br>
            <a:r>
              <a:rPr lang="en-US" sz="2400" dirty="0"/>
              <a:t>(Co-located Charters included)</a:t>
            </a:r>
            <a:br>
              <a:rPr lang="en-US" dirty="0"/>
            </a:br>
            <a:r>
              <a:rPr lang="en-US" sz="1800" dirty="0"/>
              <a:t>Data Source: 2015-2016 Blue Book 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11200" y="365125"/>
            <a:ext cx="107587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3EB4CA3-F4E5-4D66-B31C-6CEEB22B65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6048550"/>
              </p:ext>
            </p:extLst>
          </p:nvPr>
        </p:nvGraphicFramePr>
        <p:xfrm>
          <a:off x="281427" y="1736457"/>
          <a:ext cx="11618259" cy="4756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62386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EA816-6805-4966-B7EC-0E3DA04CD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the housing starts &amp; CEQR formula used to project enrollment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6EA62-B187-4E01-83A9-8388FEFC0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" y="1615736"/>
            <a:ext cx="11155680" cy="4877139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9600" dirty="0"/>
              <a:t>CEQR (</a:t>
            </a:r>
            <a:r>
              <a:rPr lang="en-US" sz="9600" i="1" dirty="0"/>
              <a:t>City Environmental Quality Review)</a:t>
            </a:r>
            <a:r>
              <a:rPr lang="en-US" sz="9600" dirty="0"/>
              <a:t> formula based on census data 20 years old &amp; hasn’t been updated since UPK implemented &amp; </a:t>
            </a:r>
            <a:r>
              <a:rPr lang="en-US" sz="9600" dirty="0" err="1"/>
              <a:t>preK</a:t>
            </a:r>
            <a:r>
              <a:rPr lang="en-US" sz="9600" dirty="0"/>
              <a:t> expanded in DOE schools</a:t>
            </a:r>
          </a:p>
          <a:p>
            <a:pPr marL="0" indent="0">
              <a:lnSpc>
                <a:spcPct val="120000"/>
              </a:lnSpc>
              <a:buNone/>
            </a:pPr>
            <a:endParaRPr lang="en-US" sz="9600" dirty="0"/>
          </a:p>
          <a:p>
            <a:pPr>
              <a:lnSpc>
                <a:spcPct val="120000"/>
              </a:lnSpc>
            </a:pPr>
            <a:r>
              <a:rPr lang="en-US" sz="9600" dirty="0"/>
              <a:t>In 20 of 32 school districts, NO difference between housing start data for 5 </a:t>
            </a:r>
            <a:r>
              <a:rPr lang="en-US" sz="9600" dirty="0" err="1"/>
              <a:t>yr</a:t>
            </a:r>
            <a:r>
              <a:rPr lang="en-US" sz="9600" dirty="0"/>
              <a:t> and 10 </a:t>
            </a:r>
            <a:r>
              <a:rPr lang="en-US" sz="9600" dirty="0" err="1"/>
              <a:t>yr</a:t>
            </a:r>
            <a:r>
              <a:rPr lang="en-US" sz="9600" dirty="0"/>
              <a:t> projections; predicts fewer than 2,000 new units to be built citywide 2019-2024, and not one in Brooklyn.</a:t>
            </a:r>
          </a:p>
          <a:p>
            <a:pPr>
              <a:lnSpc>
                <a:spcPct val="120000"/>
              </a:lnSpc>
            </a:pPr>
            <a:endParaRPr lang="en-US" sz="9600" dirty="0"/>
          </a:p>
          <a:p>
            <a:pPr>
              <a:lnSpc>
                <a:spcPct val="120000"/>
              </a:lnSpc>
            </a:pPr>
            <a:r>
              <a:rPr lang="en-US" sz="9600" dirty="0"/>
              <a:t>Five-year housing start data estimates 1,001 new housing units built </a:t>
            </a:r>
            <a:r>
              <a:rPr lang="en-US" sz="9600"/>
              <a:t>in District 4 </a:t>
            </a:r>
            <a:r>
              <a:rPr lang="en-US" sz="9600" dirty="0"/>
              <a:t>between 2015-2019, but 0 in the following five years</a:t>
            </a:r>
          </a:p>
          <a:p>
            <a:pPr>
              <a:lnSpc>
                <a:spcPct val="120000"/>
              </a:lnSpc>
            </a:pPr>
            <a:endParaRPr lang="en-US" sz="9600" dirty="0"/>
          </a:p>
          <a:p>
            <a:pPr marL="0" indent="0">
              <a:buNone/>
            </a:pPr>
            <a:r>
              <a:rPr lang="en-US" sz="7200" i="1" dirty="0"/>
              <a:t>Data source: NYC SCA, Projected new Housing starts used in 2016-2024 Enrollment projections, 2016-2029 capital plan, March 2017</a:t>
            </a:r>
          </a:p>
        </p:txBody>
      </p:sp>
    </p:spTree>
    <p:extLst>
      <p:ext uri="{BB962C8B-B14F-4D97-AF65-F5344CB8AC3E}">
        <p14:creationId xmlns:p14="http://schemas.microsoft.com/office/powerpoint/2010/main" val="3522868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Problems with school planning process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2116"/>
            <a:ext cx="10515600" cy="488868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Thresholds in city planning process </a:t>
            </a:r>
            <a:r>
              <a:rPr lang="en-US"/>
              <a:t>very high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A new residential project has to be projected to increase school overcrowding by at least 5% to even consider need for new school --even where schools are already overcrowded</a:t>
            </a:r>
          </a:p>
          <a:p>
            <a:pPr>
              <a:lnSpc>
                <a:spcPct val="120000"/>
              </a:lnSpc>
            </a:pPr>
            <a:endParaRPr lang="en-US"/>
          </a:p>
          <a:p>
            <a:pPr>
              <a:lnSpc>
                <a:spcPct val="120000"/>
              </a:lnSpc>
            </a:pPr>
            <a:r>
              <a:rPr lang="en-US"/>
              <a:t>Planning </a:t>
            </a:r>
            <a:r>
              <a:rPr lang="en-US" dirty="0"/>
              <a:t>process does not take into account cumulative residential development – only considers each proposed project separately.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395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007" y="370032"/>
            <a:ext cx="11205883" cy="1325563"/>
          </a:xfrm>
        </p:spPr>
        <p:txBody>
          <a:bodyPr>
            <a:noAutofit/>
          </a:bodyPr>
          <a:lstStyle/>
          <a:p>
            <a:pPr algn="ctr"/>
            <a:r>
              <a:rPr lang="en-US" sz="3600"/>
              <a:t>This fall </a:t>
            </a:r>
            <a:r>
              <a:rPr lang="en-US" sz="3600" dirty="0"/>
              <a:t>District 4, average K-3 class </a:t>
            </a:r>
            <a:r>
              <a:rPr lang="en-US" sz="3600"/>
              <a:t>sizes fell </a:t>
            </a:r>
            <a:r>
              <a:rPr lang="en-US" sz="3600" dirty="0"/>
              <a:t>by .8, 4.6 students below city-wide average and below Contract for Excellence Goals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4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5875384"/>
              </p:ext>
            </p:extLst>
          </p:nvPr>
        </p:nvGraphicFramePr>
        <p:xfrm>
          <a:off x="804672" y="1936622"/>
          <a:ext cx="10582656" cy="4829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1878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1353800" cy="1325563"/>
          </a:xfrm>
        </p:spPr>
        <p:txBody>
          <a:bodyPr/>
          <a:lstStyle/>
          <a:p>
            <a:pPr algn="ctr"/>
            <a:r>
              <a:rPr lang="en-US"/>
              <a:t>More reasons not to trust DOE’s </a:t>
            </a:r>
            <a:r>
              <a:rPr lang="en-US" dirty="0"/>
              <a:t>need estimates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1478"/>
            <a:ext cx="10515600" cy="4785485"/>
          </a:xfrm>
        </p:spPr>
        <p:txBody>
          <a:bodyPr>
            <a:normAutofit/>
          </a:bodyPr>
          <a:lstStyle/>
          <a:p>
            <a:r>
              <a:rPr lang="en-US"/>
              <a:t>The DOE estimates also rely upon unreliable enrollment </a:t>
            </a:r>
            <a:r>
              <a:rPr lang="en-US" dirty="0"/>
              <a:t>projections </a:t>
            </a:r>
            <a:r>
              <a:rPr lang="en-US"/>
              <a:t>from consulting </a:t>
            </a:r>
            <a:r>
              <a:rPr lang="en-US" dirty="0"/>
              <a:t>companies</a:t>
            </a:r>
          </a:p>
          <a:p>
            <a:endParaRPr lang="en-US" dirty="0"/>
          </a:p>
          <a:p>
            <a:r>
              <a:rPr lang="en-US"/>
              <a:t>The methodology </a:t>
            </a:r>
            <a:r>
              <a:rPr lang="en-US" dirty="0"/>
              <a:t>DOE uses to incorporate all these unreliable components is non-transparent</a:t>
            </a:r>
          </a:p>
          <a:p>
            <a:endParaRPr lang="en-US" dirty="0"/>
          </a:p>
          <a:p>
            <a:r>
              <a:rPr lang="en-US" dirty="0"/>
              <a:t>DOE says they “overlay” projections from housing starts over consultant enrollment projections but unclear what this means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b="1" i="1"/>
              <a:t>Result: we can’t replicate their projections using their own figures 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9338782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Other problems with DOE seat needs assessments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5462"/>
            <a:ext cx="10293626" cy="4891502"/>
          </a:xfrm>
        </p:spPr>
        <p:txBody>
          <a:bodyPr>
            <a:normAutofit fontScale="92500"/>
          </a:bodyPr>
          <a:lstStyle/>
          <a:p>
            <a:r>
              <a:rPr lang="en-US" dirty="0"/>
              <a:t>They don’t account for rapidly expanding charter school population though most of these students attend schools in public school buildings </a:t>
            </a:r>
          </a:p>
          <a:p>
            <a:endParaRPr lang="en-US" dirty="0"/>
          </a:p>
          <a:p>
            <a:r>
              <a:rPr lang="en-US" dirty="0"/>
              <a:t>Claim to be neighborhood-based but define neighborhoods with extremely large areas</a:t>
            </a:r>
          </a:p>
          <a:p>
            <a:endParaRPr lang="en-US" dirty="0"/>
          </a:p>
          <a:p>
            <a:r>
              <a:rPr lang="en-US" dirty="0"/>
              <a:t>Don’t differentiate between the need for elementary and middle school seats</a:t>
            </a:r>
          </a:p>
          <a:p>
            <a:endParaRPr lang="en-US" dirty="0"/>
          </a:p>
          <a:p>
            <a:r>
              <a:rPr lang="en-US" dirty="0"/>
              <a:t>Are infrequently updated; for example, Feb. 2017 capital plan included DOE needs assessment from Jan. 2016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2562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 need a new planning process for schools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5840" y="1690688"/>
            <a:ext cx="994083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Given rapid pace of development throughout the city,  school overcrowding will become even worse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need reforms so that schools are built along with new housing and not lagging years later &amp; based on realistic 10-yr not 5yr projections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In most large states and districts, developers have to pay an “impact fee” to help fund new infrastructure including schools, </a:t>
            </a:r>
            <a:r>
              <a:rPr lang="en-US" sz="2800" b="1" i="1" dirty="0"/>
              <a:t>but not in NYC </a:t>
            </a:r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22197970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DOE Capacity formula underestimates overcrowding by assuming overly large class sizes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DDFF4D4-B422-47A0-9F1D-B8DADC85C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Relies on school capacity formula that assumes class sizes larger than current averages grades 4-12 (28 students in 4-8</a:t>
            </a:r>
            <a:r>
              <a:rPr lang="en-US" baseline="30000" dirty="0"/>
              <a:t>th</a:t>
            </a:r>
            <a:r>
              <a:rPr lang="en-US" dirty="0"/>
              <a:t> grades; 30 in HS) </a:t>
            </a:r>
          </a:p>
          <a:p>
            <a:endParaRPr lang="en-US" dirty="0"/>
          </a:p>
          <a:p>
            <a:r>
              <a:rPr lang="en-US" dirty="0"/>
              <a:t>Thus the formula would tend to force class sizes even higher </a:t>
            </a:r>
          </a:p>
          <a:p>
            <a:endParaRPr lang="en-US" dirty="0"/>
          </a:p>
          <a:p>
            <a:r>
              <a:rPr lang="en-US" dirty="0"/>
              <a:t>DOE Blue Book working group urged school capacity be aligned with </a:t>
            </a:r>
            <a:r>
              <a:rPr lang="en-US"/>
              <a:t>smaller classes</a:t>
            </a:r>
          </a:p>
          <a:p>
            <a:endParaRPr lang="en-US" dirty="0"/>
          </a:p>
          <a:p>
            <a:r>
              <a:rPr lang="en-US" dirty="0"/>
              <a:t>Mayor’s office rejected their recommendation in July 2015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4876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7CF17-F226-495D-8E3C-6E03A84E2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 FOILed the decision memo from City Hall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A7BFA-7F55-4FD0-86F6-87880CDC8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7909"/>
            <a:ext cx="10515600" cy="4949055"/>
          </a:xfrm>
        </p:spPr>
        <p:txBody>
          <a:bodyPr>
            <a:normAutofit/>
          </a:bodyPr>
          <a:lstStyle/>
          <a:p>
            <a:r>
              <a:rPr lang="en-US" sz="2400"/>
              <a:t>In April 2016 I requested memo to </a:t>
            </a:r>
            <a:r>
              <a:rPr lang="en-US" sz="2400" dirty="0"/>
              <a:t>see why the Mayor rejected proposal to align the school capacity formula with </a:t>
            </a:r>
            <a:r>
              <a:rPr lang="en-US" sz="2400"/>
              <a:t>smaller classes</a:t>
            </a:r>
            <a:endParaRPr lang="en-US" sz="2400" dirty="0"/>
          </a:p>
          <a:p>
            <a:r>
              <a:rPr lang="en-US" sz="2400"/>
              <a:t>More than 1 year later,  </a:t>
            </a:r>
            <a:r>
              <a:rPr lang="en-US" sz="2400" dirty="0"/>
              <a:t>I received the memo almost totally </a:t>
            </a:r>
            <a:r>
              <a:rPr lang="en-US" sz="2400"/>
              <a:t>blacked out; here are pgs 1-3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B2BDD3-D95B-4601-AD04-79AF66123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043646"/>
            <a:ext cx="3335385" cy="368481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C3D3248-BF7D-4C9D-96D8-99D712D3D2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0560" y="2734715"/>
            <a:ext cx="2997925" cy="386202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816FC68-6F3D-48E2-9C0B-684EEEFCB6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8416" y="2734715"/>
            <a:ext cx="2795453" cy="3862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9535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91228-7BA2-4382-9AC0-F94F78E8B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05457" cy="1325563"/>
          </a:xfrm>
        </p:spPr>
        <p:txBody>
          <a:bodyPr/>
          <a:lstStyle/>
          <a:p>
            <a:r>
              <a:rPr lang="en-US"/>
              <a:t>We have also filed a class size complaint vs DOE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E2242-1D89-4CC6-8C8F-4B8FE8020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4972"/>
            <a:ext cx="10515600" cy="4681992"/>
          </a:xfrm>
        </p:spPr>
        <p:txBody>
          <a:bodyPr>
            <a:normAutofit/>
          </a:bodyPr>
          <a:lstStyle/>
          <a:p>
            <a:r>
              <a:rPr lang="en-US" dirty="0"/>
              <a:t>The Contracts for Excellence law passed in 2007 required NYC to lower class sizes in all grades – instead class sizes have increased citywide</a:t>
            </a:r>
          </a:p>
          <a:p>
            <a:endParaRPr lang="en-US" dirty="0"/>
          </a:p>
          <a:p>
            <a:r>
              <a:rPr lang="en-US" dirty="0"/>
              <a:t>We filed a legal complaint in July with the NY State Ed Department against DOE refusal to reduce class size with Public Advocate Tish James &amp; 9 NYC public school parents</a:t>
            </a:r>
          </a:p>
          <a:p>
            <a:endParaRPr lang="en-US" dirty="0"/>
          </a:p>
          <a:p>
            <a:r>
              <a:rPr lang="en-US" dirty="0"/>
              <a:t>The Commissioner ruled against us so we plan to appeal her decision in court </a:t>
            </a:r>
          </a:p>
        </p:txBody>
      </p:sp>
    </p:spTree>
    <p:extLst>
      <p:ext uri="{BB962C8B-B14F-4D97-AF65-F5344CB8AC3E}">
        <p14:creationId xmlns:p14="http://schemas.microsoft.com/office/powerpoint/2010/main" val="40349754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What else is </a:t>
            </a:r>
            <a:r>
              <a:rPr lang="en-US" dirty="0"/>
              <a:t>being done about this?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789611"/>
            <a:ext cx="109597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Last year, Speaker Mark-</a:t>
            </a:r>
            <a:r>
              <a:rPr lang="en-US" sz="2800" dirty="0" err="1"/>
              <a:t>Viverito</a:t>
            </a:r>
            <a:r>
              <a:rPr lang="en-US" sz="2800" dirty="0"/>
              <a:t> announced that Council would form </a:t>
            </a:r>
            <a:r>
              <a:rPr lang="en-US" sz="2800" dirty="0">
                <a:hlinkClick r:id="rId2"/>
              </a:rPr>
              <a:t>an internal working group</a:t>
            </a:r>
            <a:r>
              <a:rPr lang="en-US" sz="2800" dirty="0"/>
              <a:t> to come up with proposals to reform the school planning process.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They are supposed to be releasing their proposals soon.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will have to be vigilant to ensure that these proposals are strengthened </a:t>
            </a:r>
            <a:r>
              <a:rPr lang="en-US" sz="2800"/>
              <a:t>and passed into law.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772702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3DB5C-F161-434E-98CC-00112863D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can you help?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79A7F-FF7F-4F1D-AF3A-6AECB089F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488"/>
            <a:ext cx="10515600" cy="4732476"/>
          </a:xfrm>
        </p:spPr>
        <p:txBody>
          <a:bodyPr>
            <a:normAutofit/>
          </a:bodyPr>
          <a:lstStyle/>
          <a:p>
            <a:r>
              <a:rPr lang="en-US" dirty="0"/>
              <a:t>Join our mailing list at </a:t>
            </a:r>
            <a:r>
              <a:rPr lang="en-US" dirty="0">
                <a:hlinkClick r:id="rId2"/>
              </a:rPr>
              <a:t>www.classsizematters.org</a:t>
            </a:r>
            <a:r>
              <a:rPr lang="en-US" dirty="0"/>
              <a:t> or </a:t>
            </a:r>
            <a:r>
              <a:rPr lang="en-US" dirty="0">
                <a:hlinkClick r:id="rId3"/>
              </a:rPr>
              <a:t>https://www.classsizematters.org/sign-up-for-our-newsletter/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For more info or to sign up, go to </a:t>
            </a:r>
            <a:r>
              <a:rPr lang="en-US" dirty="0">
                <a:hlinkClick r:id="rId4"/>
              </a:rPr>
              <a:t>https://www.eventbrite.com/e/parent-action-conference-2018-an-action-agenda-for-public-schools-tickets-41260953623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Any questions?  You can ask us at </a:t>
            </a:r>
            <a:r>
              <a:rPr lang="en-US" dirty="0">
                <a:hlinkClick r:id="rId5"/>
              </a:rPr>
              <a:t>info@classsizematters.org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336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5125"/>
            <a:ext cx="1104451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Average class size grades 4-8 decreased by 1.3 per class, now 4.8 students below city average and 1.1 below C4E goals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1326156"/>
              </p:ext>
            </p:extLst>
          </p:nvPr>
        </p:nvGraphicFramePr>
        <p:xfrm>
          <a:off x="889299" y="1845128"/>
          <a:ext cx="10485120" cy="4866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9552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Citywide average HS class sizes stayed the same per class; and remain far above C4E goals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4122766"/>
              </p:ext>
            </p:extLst>
          </p:nvPr>
        </p:nvGraphicFramePr>
        <p:xfrm>
          <a:off x="401216" y="1690689"/>
          <a:ext cx="11206066" cy="4869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6216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7EA8F-390A-49CB-A7BC-B075BB180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 promised State Ed in 2014 to focus on reducing class size at Renewal schools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EF67F-D460-450C-8350-56EAB0FC3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982829"/>
          </a:xfrm>
          <a:noFill/>
        </p:spPr>
        <p:txBody>
          <a:bodyPr>
            <a:normAutofit lnSpcReduction="10000"/>
          </a:bodyPr>
          <a:lstStyle/>
          <a:p>
            <a:endParaRPr lang="en-US" sz="3200" dirty="0"/>
          </a:p>
          <a:p>
            <a:r>
              <a:rPr lang="en-US" dirty="0"/>
              <a:t>Yet 42% of Renewal schools did NOT reduce average class sizes from 2014-2015 to 2017-2018  </a:t>
            </a:r>
          </a:p>
          <a:p>
            <a:endParaRPr lang="en-US" dirty="0"/>
          </a:p>
          <a:p>
            <a:r>
              <a:rPr lang="en-US" dirty="0"/>
              <a:t>73% continue to have maximum class sizes of 30 or more in November 2017.</a:t>
            </a:r>
          </a:p>
          <a:p>
            <a:endParaRPr lang="en-US" dirty="0"/>
          </a:p>
          <a:p>
            <a:r>
              <a:rPr lang="en-US" dirty="0"/>
              <a:t>NO renewal schools capped class sizes at C4E levels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i="1" dirty="0"/>
              <a:t>Source: Preliminary NYC Class Size Reports, November 2014 and November 2017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3203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73249-A048-4442-A16F-8284E15CB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59" y="365125"/>
            <a:ext cx="11159411" cy="1325563"/>
          </a:xfrm>
        </p:spPr>
        <p:txBody>
          <a:bodyPr/>
          <a:lstStyle/>
          <a:p>
            <a:r>
              <a:rPr lang="en-US" dirty="0"/>
              <a:t>Three Renewal Schools in District 4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350D8-015E-4BB4-BCB7-F6B2D131E7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294" y="1398815"/>
            <a:ext cx="11159411" cy="534488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Renaissance School of the Arts, Coalition School for Social Change, and PS 50</a:t>
            </a:r>
          </a:p>
          <a:p>
            <a:endParaRPr lang="en-US" dirty="0"/>
          </a:p>
          <a:p>
            <a:r>
              <a:rPr lang="en-US" dirty="0"/>
              <a:t>Renaissance School of the Arts and Coalition School for Social Change both reduced class sizes from 2014 to 2017, from 25.5 to 23.0 and 23.8 to 17.8, respectively </a:t>
            </a:r>
          </a:p>
          <a:p>
            <a:endParaRPr lang="en-US" dirty="0"/>
          </a:p>
          <a:p>
            <a:r>
              <a:rPr lang="en-US" dirty="0"/>
              <a:t>But PS 50 increased class size slightly from 22.6 to 22.8 – larger than the district average.</a:t>
            </a:r>
          </a:p>
          <a:p>
            <a:endParaRPr lang="en-US" dirty="0"/>
          </a:p>
          <a:p>
            <a:r>
              <a:rPr lang="en-US" dirty="0"/>
              <a:t>All three schools continued to have maximum class sizes of 30 .</a:t>
            </a:r>
          </a:p>
          <a:p>
            <a:endParaRPr lang="en-US" dirty="0"/>
          </a:p>
          <a:p>
            <a:r>
              <a:rPr lang="en-US" dirty="0"/>
              <a:t>Next year, Coalition School for Social Change and PS 50 are set to close, while Renaissance School of the Arts is set to move into the Rise program</a:t>
            </a:r>
          </a:p>
          <a:p>
            <a:endParaRPr lang="en-US" dirty="0"/>
          </a:p>
          <a:p>
            <a:r>
              <a:rPr lang="en-US" i="1" dirty="0"/>
              <a:t>Source: Preliminary NYC Class Size Reports, November 2014 and November 2017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765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58" y="78192"/>
            <a:ext cx="12083142" cy="1442495"/>
          </a:xfrm>
          <a:noFill/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/>
              <a:t>Scope of school overcrowding enormous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5850" y="1179443"/>
            <a:ext cx="10267950" cy="545842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dirty="0"/>
              <a:t>43% NYC schools were overcrowded last year according to DOE data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575,000 students (56% of total) were enrolled in overcrowded schools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350,000  (68% of total) elementary students enrolled in overcrowded schools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50,000 (33% of total) middle school students enrolled in overcrowded schools  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175,000 (49% of total ) HS students enrolled in overcrowded schools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en-US" sz="2000" dirty="0"/>
            </a:br>
            <a:r>
              <a:rPr lang="en-US" sz="2000" i="1" dirty="0"/>
              <a:t>Data source: Schools at or above 100% according to SCA “Blue Book” 2016-2017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en-US" sz="2000" dirty="0"/>
            </a:b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989140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5297D-9495-462C-A2D9-51C6D2E56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are our schools so overcrowded?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824B271-1251-4A3C-9E8B-61740A5A9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991"/>
            <a:ext cx="10515600" cy="470597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Bloomberg claimed to have created 100,000 new seats between 2004 and 2013</a:t>
            </a:r>
          </a:p>
          <a:p>
            <a:endParaRPr lang="en-US" dirty="0"/>
          </a:p>
          <a:p>
            <a:r>
              <a:rPr lang="en-US" dirty="0"/>
              <a:t>Yet only 45,000 new NET seats created if seat loss taken into account </a:t>
            </a:r>
          </a:p>
          <a:p>
            <a:endParaRPr lang="en-US" dirty="0"/>
          </a:p>
          <a:p>
            <a:r>
              <a:rPr lang="en-US" dirty="0"/>
              <a:t>About 55,000 seats were lost due to lapsed leases, elimination of TCUs (trailers), annexes, and mini- buildings </a:t>
            </a:r>
          </a:p>
          <a:p>
            <a:endParaRPr lang="en-US" dirty="0"/>
          </a:p>
          <a:p>
            <a:r>
              <a:rPr lang="en-US" dirty="0"/>
              <a:t>Also, enrollment grew fast especially at the elementary school level</a:t>
            </a:r>
          </a:p>
          <a:p>
            <a:endParaRPr lang="en-US" dirty="0"/>
          </a:p>
          <a:p>
            <a:r>
              <a:rPr lang="en-US" i="1" dirty="0"/>
              <a:t>The following charts are from our recent Seat Loss report, available online at </a:t>
            </a:r>
            <a:r>
              <a:rPr lang="en-US" i="1" dirty="0">
                <a:hlinkClick r:id="rId2"/>
              </a:rPr>
              <a:t>www.classsizematters.org</a:t>
            </a:r>
            <a:r>
              <a:rPr lang="en-US" i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776826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>
            <a:extLst>
              <a:ext uri="{FF2B5EF4-FFF2-40B4-BE49-F238E27FC236}">
                <a16:creationId xmlns:a16="http://schemas.microsoft.com/office/drawing/2014/main" id="{9EA349C6-6EC2-4674-A1C0-27641EA5FA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75" y="1082675"/>
            <a:ext cx="11207750" cy="518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Box 2">
            <a:extLst>
              <a:ext uri="{FF2B5EF4-FFF2-40B4-BE49-F238E27FC236}">
                <a16:creationId xmlns:a16="http://schemas.microsoft.com/office/drawing/2014/main" id="{B89F786C-F557-4652-9A3F-7EE8EFB8A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14338"/>
            <a:ext cx="108410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/>
              <a:t>Enrollment grew faster than new seats in NYC elementary schools</a:t>
            </a:r>
          </a:p>
        </p:txBody>
      </p:sp>
    </p:spTree>
    <p:extLst>
      <p:ext uri="{BB962C8B-B14F-4D97-AF65-F5344CB8AC3E}">
        <p14:creationId xmlns:p14="http://schemas.microsoft.com/office/powerpoint/2010/main" val="643046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1453</Words>
  <Application>Microsoft Office PowerPoint</Application>
  <PresentationFormat>Widescreen</PresentationFormat>
  <Paragraphs>175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Office Theme</vt:lpstr>
      <vt:lpstr>                                            School Overcrowding &amp; class size citywide and in District 4 schools   Presentation to CEC D4  Leonie Haimson and Sebastian Spitz Class Size Matters January 2018 info@classsizematters.org  </vt:lpstr>
      <vt:lpstr>This fall District 4, average K-3 class sizes fell by .8, 4.6 students below city-wide average and below Contract for Excellence Goals</vt:lpstr>
      <vt:lpstr>Average class size grades 4-8 decreased by 1.3 per class, now 4.8 students below city average and 1.1 below C4E goals</vt:lpstr>
      <vt:lpstr>Citywide average HS class sizes stayed the same per class; and remain far above C4E goals </vt:lpstr>
      <vt:lpstr>DOE promised State Ed in 2014 to focus on reducing class size at Renewal schools </vt:lpstr>
      <vt:lpstr>Three Renewal Schools in District 4 </vt:lpstr>
      <vt:lpstr>Scope of school overcrowding enormous</vt:lpstr>
      <vt:lpstr>Why are our schools so overcrowded?</vt:lpstr>
      <vt:lpstr>PowerPoint Presentation</vt:lpstr>
      <vt:lpstr>PowerPoint Presentation</vt:lpstr>
      <vt:lpstr>PowerPoint Presentation</vt:lpstr>
      <vt:lpstr>November 2017 DOE five-year capital plan still very underfunded </vt:lpstr>
      <vt:lpstr>DOE Identified need for 83,056 K-8 seats citywide  0 Seats in District 4 Nov. 2017 capital plan </vt:lpstr>
      <vt:lpstr>54% K-8 seats funded citywide compared to DOE estimate of need Again, DOE says no need for seats in D4 Data: Nov. 2017 capital plan</vt:lpstr>
      <vt:lpstr>District 4 Overcrowding  (includes Charters in district buildings)</vt:lpstr>
      <vt:lpstr>   11 Districts between 99% - 80% Utilization, including D4 at 87%  Data Source: 2016-2017 Blue Book  </vt:lpstr>
      <vt:lpstr> 11 Schools in District 4 at or over 100% - (Co-located Charters included) Data Source: 2015-2016 Blue Book  </vt:lpstr>
      <vt:lpstr>Problems with the housing starts &amp; CEQR formula used to project enrollment </vt:lpstr>
      <vt:lpstr>Problems with school planning process  </vt:lpstr>
      <vt:lpstr>More reasons not to trust DOE’s need estimates </vt:lpstr>
      <vt:lpstr>    Other problems with DOE seat needs assessments     </vt:lpstr>
      <vt:lpstr>We need a new planning process for schools</vt:lpstr>
      <vt:lpstr>DOE Capacity formula underestimates overcrowding by assuming overly large class sizes </vt:lpstr>
      <vt:lpstr>I FOILed the decision memo from City Hall</vt:lpstr>
      <vt:lpstr>We have also filed a class size complaint vs DOE</vt:lpstr>
      <vt:lpstr>What else is being done about this? </vt:lpstr>
      <vt:lpstr>How can you help?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Overcrowding &amp; Class Size Citywide  and in District 25 schools    Presentation to CEC D25  Sebastian Spitz and Leonie Haimson Class Size Matters December 6, 2017 info@classsizematters.org</dc:title>
  <dc:creator>Sebastian Spitz</dc:creator>
  <cp:lastModifiedBy>Sebastian Spitz</cp:lastModifiedBy>
  <cp:revision>50</cp:revision>
  <dcterms:created xsi:type="dcterms:W3CDTF">2017-12-08T21:53:55Z</dcterms:created>
  <dcterms:modified xsi:type="dcterms:W3CDTF">2018-04-11T18:58:38Z</dcterms:modified>
</cp:coreProperties>
</file>