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84" r:id="rId7"/>
    <p:sldId id="288" r:id="rId8"/>
    <p:sldId id="263" r:id="rId9"/>
    <p:sldId id="264" r:id="rId10"/>
    <p:sldId id="285" r:id="rId11"/>
    <p:sldId id="266" r:id="rId12"/>
    <p:sldId id="267" r:id="rId13"/>
    <p:sldId id="268" r:id="rId14"/>
    <p:sldId id="269" r:id="rId15"/>
    <p:sldId id="270" r:id="rId16"/>
    <p:sldId id="286" r:id="rId17"/>
    <p:sldId id="272"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autoAdjust="0"/>
    <p:restoredTop sz="94660"/>
  </p:normalViewPr>
  <p:slideViewPr>
    <p:cSldViewPr snapToGrid="0">
      <p:cViewPr varScale="1">
        <p:scale>
          <a:sx n="87" d="100"/>
          <a:sy n="87" d="100"/>
        </p:scale>
        <p:origin x="29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solidFill>
                  <a:schemeClr val="tx1"/>
                </a:solidFill>
              </a:rPr>
              <a:t>D32 K-3rd Class size trend</a:t>
            </a:r>
          </a:p>
        </c:rich>
      </c:tx>
      <c:layout>
        <c:manualLayout>
          <c:xMode val="edge"/>
          <c:yMode val="edge"/>
          <c:x val="0.40004567243830763"/>
          <c:y val="1.7250618203748819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8307543457307194E-2"/>
          <c:y val="0.11746244764539249"/>
          <c:w val="0.89922579059588625"/>
          <c:h val="0.67825740684269997"/>
        </c:manualLayout>
      </c:layout>
      <c:lineChart>
        <c:grouping val="standard"/>
        <c:varyColors val="0"/>
        <c:ser>
          <c:idx val="0"/>
          <c:order val="0"/>
          <c:tx>
            <c:strRef>
              <c:f>'D32'!$A$3</c:f>
              <c:strCache>
                <c:ptCount val="1"/>
                <c:pt idx="0">
                  <c:v>C4E goals</c:v>
                </c:pt>
              </c:strCache>
            </c:strRef>
          </c:tx>
          <c:spPr>
            <a:ln w="38100" cap="rnd">
              <a:solidFill>
                <a:schemeClr val="accent1"/>
              </a:solidFill>
              <a:round/>
            </a:ln>
            <a:effectLst/>
          </c:spPr>
          <c:marker>
            <c:symbol val="none"/>
          </c:marker>
          <c:dLbls>
            <c:dLbl>
              <c:idx val="1"/>
              <c:layout>
                <c:manualLayout>
                  <c:x val="2.0777536554135861E-17"/>
                  <c:y val="2.875103033958136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303-4E7B-AD38-5B1DB6C1B31C}"/>
                </c:ext>
              </c:extLst>
            </c:dLbl>
            <c:dLbl>
              <c:idx val="3"/>
              <c:layout>
                <c:manualLayout>
                  <c:x val="1.1333332678915174E-3"/>
                  <c:y val="3.73763394414557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303-4E7B-AD38-5B1DB6C1B31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'D32'!$B$3:$M$3</c:f>
              <c:numCache>
                <c:formatCode>General</c:formatCode>
                <c:ptCount val="12"/>
                <c:pt idx="0" formatCode="0.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8303-4E7B-AD38-5B1DB6C1B31C}"/>
            </c:ext>
          </c:extLst>
        </c:ser>
        <c:ser>
          <c:idx val="1"/>
          <c:order val="1"/>
          <c:tx>
            <c:strRef>
              <c:f>'D32'!$A$4</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8303-4E7B-AD38-5B1DB6C1B31C}"/>
                </c:ext>
              </c:extLst>
            </c:dLbl>
            <c:dLbl>
              <c:idx val="1"/>
              <c:layout>
                <c:manualLayout>
                  <c:x val="-1.1333332678915174E-3"/>
                  <c:y val="-4.31265455093720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03-4E7B-AD38-5B1DB6C1B31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'D32'!$B$4:$M$4</c:f>
              <c:numCache>
                <c:formatCode>General</c:formatCode>
                <c:ptCount val="12"/>
                <c:pt idx="0" formatCode="0.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8303-4E7B-AD38-5B1DB6C1B31C}"/>
            </c:ext>
          </c:extLst>
        </c:ser>
        <c:ser>
          <c:idx val="2"/>
          <c:order val="2"/>
          <c:tx>
            <c:strRef>
              <c:f>'D32'!$A$5</c:f>
              <c:strCache>
                <c:ptCount val="1"/>
                <c:pt idx="0">
                  <c:v>D32</c:v>
                </c:pt>
              </c:strCache>
            </c:strRef>
          </c:tx>
          <c:spPr>
            <a:ln w="38100"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'D32'!$B$5:$M$5</c:f>
              <c:numCache>
                <c:formatCode>General</c:formatCode>
                <c:ptCount val="12"/>
                <c:pt idx="0" formatCode="0.0">
                  <c:v>19.98</c:v>
                </c:pt>
                <c:pt idx="1">
                  <c:v>19.899999999999999</c:v>
                </c:pt>
                <c:pt idx="2">
                  <c:v>19.600000000000001</c:v>
                </c:pt>
                <c:pt idx="3">
                  <c:v>20.6</c:v>
                </c:pt>
                <c:pt idx="4">
                  <c:v>21.1</c:v>
                </c:pt>
                <c:pt idx="5">
                  <c:v>22.8</c:v>
                </c:pt>
                <c:pt idx="6">
                  <c:v>22.8</c:v>
                </c:pt>
                <c:pt idx="7" formatCode="0.0">
                  <c:v>23.73</c:v>
                </c:pt>
                <c:pt idx="8" formatCode="0.0">
                  <c:v>23.062146892655367</c:v>
                </c:pt>
                <c:pt idx="9">
                  <c:v>22.6</c:v>
                </c:pt>
                <c:pt idx="10" formatCode="0.0">
                  <c:v>22.189189189189189</c:v>
                </c:pt>
                <c:pt idx="11">
                  <c:v>21.4</c:v>
                </c:pt>
              </c:numCache>
            </c:numRef>
          </c:val>
          <c:smooth val="0"/>
          <c:extLst>
            <c:ext xmlns:c16="http://schemas.microsoft.com/office/drawing/2014/chart" uri="{C3380CC4-5D6E-409C-BE32-E72D297353CC}">
              <c16:uniqueId val="{00000002-8303-4E7B-AD38-5B1DB6C1B31C}"/>
            </c:ext>
          </c:extLst>
        </c:ser>
        <c:dLbls>
          <c:dLblPos val="ctr"/>
          <c:showLegendKey val="0"/>
          <c:showVal val="1"/>
          <c:showCatName val="0"/>
          <c:showSerName val="0"/>
          <c:showPercent val="0"/>
          <c:showBubbleSize val="0"/>
        </c:dLbls>
        <c:smooth val="0"/>
        <c:axId val="-375480304"/>
        <c:axId val="-375475504"/>
      </c:lineChart>
      <c:catAx>
        <c:axId val="-37548030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a:t>
                </a:r>
                <a:r>
                  <a:rPr lang="en-US" sz="1600" baseline="0" dirty="0"/>
                  <a:t> Year</a:t>
                </a:r>
                <a:endParaRPr lang="en-US" sz="1600" dirty="0"/>
              </a:p>
            </c:rich>
          </c:tx>
          <c:layout>
            <c:manualLayout>
              <c:xMode val="edge"/>
              <c:yMode val="edge"/>
              <c:x val="9.1744131185378247E-2"/>
              <c:y val="0.9064450528192649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5475504"/>
        <c:crosses val="autoZero"/>
        <c:auto val="1"/>
        <c:lblAlgn val="ctr"/>
        <c:lblOffset val="100"/>
        <c:noMultiLvlLbl val="0"/>
      </c:catAx>
      <c:valAx>
        <c:axId val="-37547550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a:t>
                </a:r>
                <a:r>
                  <a:rPr lang="en-US" sz="1600" baseline="0" dirty="0"/>
                  <a:t> Class Size</a:t>
                </a:r>
                <a:endParaRPr lang="en-US" sz="1600" dirty="0"/>
              </a:p>
            </c:rich>
          </c:tx>
          <c:layout>
            <c:manualLayout>
              <c:xMode val="edge"/>
              <c:yMode val="edge"/>
              <c:x val="6.7999996073491043E-3"/>
              <c:y val="0.32955472351130216"/>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5480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solidFill>
                  <a:schemeClr val="tx1"/>
                </a:solidFill>
              </a:rPr>
              <a:t>D32 4-8th Class size trend</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8275377884304215E-2"/>
          <c:y val="0.12433957314784244"/>
          <c:w val="0.89907581299609451"/>
          <c:h val="0.59980914218003045"/>
        </c:manualLayout>
      </c:layout>
      <c:lineChart>
        <c:grouping val="standard"/>
        <c:varyColors val="0"/>
        <c:ser>
          <c:idx val="0"/>
          <c:order val="0"/>
          <c:tx>
            <c:strRef>
              <c:f>'D32'!$A$10</c:f>
              <c:strCache>
                <c:ptCount val="1"/>
                <c:pt idx="0">
                  <c:v>C4E target</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'D32'!$B$10:$M$10</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B45A-4132-AD2A-377A707F24F6}"/>
            </c:ext>
          </c:extLst>
        </c:ser>
        <c:ser>
          <c:idx val="1"/>
          <c:order val="1"/>
          <c:tx>
            <c:strRef>
              <c:f>'D32'!$A$11</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6-B45A-4132-AD2A-377A707F24F6}"/>
                </c:ext>
              </c:extLst>
            </c:dLbl>
            <c:dLbl>
              <c:idx val="1"/>
              <c:layout>
                <c:manualLayout>
                  <c:x val="0"/>
                  <c:y val="-5.74382538770821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45A-4132-AD2A-377A707F24F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'D32'!$B$11:$M$11</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B45A-4132-AD2A-377A707F24F6}"/>
            </c:ext>
          </c:extLst>
        </c:ser>
        <c:ser>
          <c:idx val="2"/>
          <c:order val="2"/>
          <c:tx>
            <c:strRef>
              <c:f>'D32'!$A$12</c:f>
              <c:strCache>
                <c:ptCount val="1"/>
                <c:pt idx="0">
                  <c:v>D32</c:v>
                </c:pt>
              </c:strCache>
            </c:strRef>
          </c:tx>
          <c:spPr>
            <a:ln w="38100" cap="rnd">
              <a:solidFill>
                <a:srgbClr val="FF0000"/>
              </a:solidFill>
              <a:round/>
            </a:ln>
            <a:effectLst/>
          </c:spPr>
          <c:marker>
            <c:symbol val="none"/>
          </c:marker>
          <c:dLbls>
            <c:dLbl>
              <c:idx val="3"/>
              <c:layout>
                <c:manualLayout>
                  <c:x val="0"/>
                  <c:y val="-2.87191269385410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45A-4132-AD2A-377A707F24F6}"/>
                </c:ext>
              </c:extLst>
            </c:dLbl>
            <c:dLbl>
              <c:idx val="4"/>
              <c:delete val="1"/>
              <c:extLst>
                <c:ext xmlns:c15="http://schemas.microsoft.com/office/drawing/2012/chart" uri="{CE6537A1-D6FC-4f65-9D91-7224C49458BB}"/>
                <c:ext xmlns:c16="http://schemas.microsoft.com/office/drawing/2014/chart" uri="{C3380CC4-5D6E-409C-BE32-E72D297353CC}">
                  <c16:uniqueId val="{00000003-B45A-4132-AD2A-377A707F24F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'D32'!$B$12:$M$12</c:f>
              <c:numCache>
                <c:formatCode>0.0</c:formatCode>
                <c:ptCount val="12"/>
                <c:pt idx="0" formatCode="General">
                  <c:v>23.4</c:v>
                </c:pt>
                <c:pt idx="1">
                  <c:v>23</c:v>
                </c:pt>
                <c:pt idx="2" formatCode="General">
                  <c:v>23.8</c:v>
                </c:pt>
                <c:pt idx="3" formatCode="General">
                  <c:v>24.1</c:v>
                </c:pt>
                <c:pt idx="4" formatCode="General">
                  <c:v>26.3</c:v>
                </c:pt>
                <c:pt idx="5" formatCode="General">
                  <c:v>25.2</c:v>
                </c:pt>
                <c:pt idx="6" formatCode="General">
                  <c:v>25.6</c:v>
                </c:pt>
                <c:pt idx="7">
                  <c:v>25.57</c:v>
                </c:pt>
                <c:pt idx="8">
                  <c:v>25.389423076923077</c:v>
                </c:pt>
                <c:pt idx="9" formatCode="General">
                  <c:v>25.1</c:v>
                </c:pt>
                <c:pt idx="10">
                  <c:v>24.261538461538461</c:v>
                </c:pt>
                <c:pt idx="11">
                  <c:v>24.684782608695699</c:v>
                </c:pt>
              </c:numCache>
            </c:numRef>
          </c:val>
          <c:smooth val="0"/>
          <c:extLst>
            <c:ext xmlns:c16="http://schemas.microsoft.com/office/drawing/2014/chart" uri="{C3380CC4-5D6E-409C-BE32-E72D297353CC}">
              <c16:uniqueId val="{00000002-B45A-4132-AD2A-377A707F24F6}"/>
            </c:ext>
          </c:extLst>
        </c:ser>
        <c:dLbls>
          <c:dLblPos val="ctr"/>
          <c:showLegendKey val="0"/>
          <c:showVal val="1"/>
          <c:showCatName val="0"/>
          <c:showSerName val="0"/>
          <c:showPercent val="0"/>
          <c:showBubbleSize val="0"/>
        </c:dLbls>
        <c:smooth val="0"/>
        <c:axId val="-373258928"/>
        <c:axId val="-373254128"/>
      </c:lineChart>
      <c:catAx>
        <c:axId val="-37325892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a:t>
                </a:r>
                <a:r>
                  <a:rPr lang="en-US" sz="1600" baseline="0" dirty="0"/>
                  <a:t> Year</a:t>
                </a:r>
                <a:endParaRPr lang="en-US" sz="1600" dirty="0"/>
              </a:p>
            </c:rich>
          </c:tx>
          <c:layout>
            <c:manualLayout>
              <c:xMode val="edge"/>
              <c:yMode val="edge"/>
              <c:x val="8.6842993057732368E-2"/>
              <c:y val="0.9094207781752725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3254128"/>
        <c:crosses val="autoZero"/>
        <c:auto val="1"/>
        <c:lblAlgn val="ctr"/>
        <c:lblOffset val="100"/>
        <c:noMultiLvlLbl val="0"/>
      </c:catAx>
      <c:valAx>
        <c:axId val="-37325412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a:t>
                </a:r>
                <a:r>
                  <a:rPr lang="en-US" sz="1600" baseline="0" dirty="0"/>
                  <a:t> Class Size </a:t>
                </a:r>
                <a:endParaRPr lang="en-US" sz="1600" dirty="0"/>
              </a:p>
            </c:rich>
          </c:tx>
          <c:layout>
            <c:manualLayout>
              <c:xMode val="edge"/>
              <c:yMode val="edge"/>
              <c:x val="1.0349025643310103E-2"/>
              <c:y val="0.30391100236537061"/>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3258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6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chemeClr val="accent1"/>
            </a:solidFill>
            <a:ln>
              <a:noFill/>
            </a:ln>
            <a:effectLst/>
          </c:spPr>
          <c:invertIfNegative val="0"/>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Pt>
            <c:idx val="18"/>
            <c:invertIfNegative val="0"/>
            <c:bubble3D val="0"/>
            <c:spPr>
              <a:solidFill>
                <a:srgbClr val="0070C0"/>
              </a:solidFill>
              <a:ln>
                <a:noFill/>
              </a:ln>
              <a:effectLst/>
            </c:spPr>
            <c:extLst>
              <c:ext xmlns:c16="http://schemas.microsoft.com/office/drawing/2014/chart" uri="{C3380CC4-5D6E-409C-BE32-E72D297353CC}">
                <c16:uniqueId val="{00000000-9F0A-4841-9A49-C14EAF7D6F99}"/>
              </c:ext>
            </c:extLst>
          </c:dPt>
          <c:dPt>
            <c:idx val="19"/>
            <c:invertIfNegative val="0"/>
            <c:bubble3D val="0"/>
            <c:spPr>
              <a:solidFill>
                <a:srgbClr val="0070C0"/>
              </a:solidFill>
              <a:ln>
                <a:noFill/>
              </a:ln>
              <a:effectLst/>
            </c:spPr>
            <c:extLst>
              <c:ext xmlns:c16="http://schemas.microsoft.com/office/drawing/2014/chart" uri="{C3380CC4-5D6E-409C-BE32-E72D297353CC}">
                <c16:uniqueId val="{00000000-DF91-44D9-92C7-C188FD85E402}"/>
              </c:ext>
            </c:extLst>
          </c:dPt>
          <c:dPt>
            <c:idx val="20"/>
            <c:invertIfNegative val="0"/>
            <c:bubble3D val="0"/>
            <c:spPr>
              <a:solidFill>
                <a:srgbClr val="0070C0"/>
              </a:solidFill>
              <a:ln>
                <a:noFill/>
              </a:ln>
              <a:effectLst/>
            </c:spPr>
            <c:extLst>
              <c:ext xmlns:c16="http://schemas.microsoft.com/office/drawing/2014/chart" uri="{C3380CC4-5D6E-409C-BE32-E72D297353CC}">
                <c16:uniqueId val="{00000000-CB0F-49B8-B8B1-9F09D346EF4A}"/>
              </c:ext>
            </c:extLst>
          </c:dPt>
          <c:dPt>
            <c:idx val="21"/>
            <c:invertIfNegative val="0"/>
            <c:bubble3D val="0"/>
            <c:spPr>
              <a:solidFill>
                <a:srgbClr val="0070C0"/>
              </a:solidFill>
              <a:ln>
                <a:noFill/>
              </a:ln>
              <a:effectLst/>
            </c:spPr>
            <c:extLst>
              <c:ext xmlns:c16="http://schemas.microsoft.com/office/drawing/2014/chart" uri="{C3380CC4-5D6E-409C-BE32-E72D297353CC}">
                <c16:uniqueId val="{00000000-1B6A-4FC2-8921-CA1766DAB8A7}"/>
              </c:ext>
            </c:extLst>
          </c:dPt>
          <c:dPt>
            <c:idx val="22"/>
            <c:invertIfNegative val="0"/>
            <c:bubble3D val="0"/>
            <c:spPr>
              <a:solidFill>
                <a:srgbClr val="0070C0"/>
              </a:solidFill>
              <a:ln>
                <a:noFill/>
              </a:ln>
              <a:effectLst/>
            </c:spPr>
            <c:extLst>
              <c:ext xmlns:c16="http://schemas.microsoft.com/office/drawing/2014/chart" uri="{C3380CC4-5D6E-409C-BE32-E72D297353CC}">
                <c16:uniqueId val="{00000000-B2A9-4329-9AD4-3FEFB649582A}"/>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2209550756733554"/>
        </c:manualLayout>
      </c:layout>
      <c:barChart>
        <c:barDir val="col"/>
        <c:grouping val="clustered"/>
        <c:varyColors val="0"/>
        <c:ser>
          <c:idx val="0"/>
          <c:order val="0"/>
          <c:spPr>
            <a:solidFill>
              <a:schemeClr val="accent1"/>
            </a:solidFill>
            <a:ln>
              <a:noFill/>
            </a:ln>
            <a:effectLst/>
          </c:spPr>
          <c:invertIfNegative val="0"/>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Pt>
            <c:idx val="18"/>
            <c:invertIfNegative val="0"/>
            <c:bubble3D val="0"/>
            <c:spPr>
              <a:solidFill>
                <a:srgbClr val="0070C0"/>
              </a:solidFill>
              <a:ln>
                <a:noFill/>
              </a:ln>
              <a:effectLst/>
            </c:spPr>
            <c:extLst>
              <c:ext xmlns:c16="http://schemas.microsoft.com/office/drawing/2014/chart" uri="{C3380CC4-5D6E-409C-BE32-E72D297353CC}">
                <c16:uniqueId val="{00000000-082D-436C-9D8A-0FD3DDD65B5F}"/>
              </c:ext>
            </c:extLst>
          </c:dPt>
          <c:dPt>
            <c:idx val="19"/>
            <c:invertIfNegative val="0"/>
            <c:bubble3D val="0"/>
            <c:spPr>
              <a:solidFill>
                <a:srgbClr val="0070C0"/>
              </a:solidFill>
              <a:ln>
                <a:noFill/>
              </a:ln>
              <a:effectLst/>
            </c:spPr>
            <c:extLst>
              <c:ext xmlns:c16="http://schemas.microsoft.com/office/drawing/2014/chart" uri="{C3380CC4-5D6E-409C-BE32-E72D297353CC}">
                <c16:uniqueId val="{00000000-94EA-4FA7-A0F2-9CEFA9F3FFB7}"/>
              </c:ext>
            </c:extLst>
          </c:dPt>
          <c:dPt>
            <c:idx val="20"/>
            <c:invertIfNegative val="0"/>
            <c:bubble3D val="0"/>
            <c:spPr>
              <a:solidFill>
                <a:srgbClr val="0070C0"/>
              </a:solidFill>
              <a:ln>
                <a:noFill/>
              </a:ln>
              <a:effectLst/>
            </c:spPr>
            <c:extLst>
              <c:ext xmlns:c16="http://schemas.microsoft.com/office/drawing/2014/chart" uri="{C3380CC4-5D6E-409C-BE32-E72D297353CC}">
                <c16:uniqueId val="{00000000-071D-4FA3-BF06-7DB51CD3D508}"/>
              </c:ext>
            </c:extLst>
          </c:dPt>
          <c:dPt>
            <c:idx val="21"/>
            <c:invertIfNegative val="0"/>
            <c:bubble3D val="0"/>
            <c:spPr>
              <a:solidFill>
                <a:srgbClr val="0070C0"/>
              </a:solidFill>
              <a:ln>
                <a:noFill/>
              </a:ln>
              <a:effectLst/>
            </c:spPr>
            <c:extLst>
              <c:ext xmlns:c16="http://schemas.microsoft.com/office/drawing/2014/chart" uri="{C3380CC4-5D6E-409C-BE32-E72D297353CC}">
                <c16:uniqueId val="{00000000-D704-4FF0-982F-6BEB34196B15}"/>
              </c:ext>
            </c:extLst>
          </c:dPt>
          <c:dPt>
            <c:idx val="22"/>
            <c:invertIfNegative val="0"/>
            <c:bubble3D val="0"/>
            <c:spPr>
              <a:solidFill>
                <a:srgbClr val="0070C0"/>
              </a:solidFill>
              <a:ln>
                <a:noFill/>
              </a:ln>
              <a:effectLst/>
            </c:spPr>
            <c:extLst>
              <c:ext xmlns:c16="http://schemas.microsoft.com/office/drawing/2014/chart" uri="{C3380CC4-5D6E-409C-BE32-E72D297353CC}">
                <c16:uniqueId val="{00000000-4E11-4F33-B402-0990A34F447A}"/>
              </c:ext>
            </c:extLst>
          </c:dPt>
          <c:dLbls>
            <c:dLbl>
              <c:idx val="1"/>
              <c:layout>
                <c:manualLayout>
                  <c:x val="-7.0259697175172808E-3"/>
                  <c:y val="-3.01272990028601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17"/>
              <c:layout>
                <c:manualLayout>
                  <c:x val="-1.7174394242752206E-16"/>
                  <c:y val="-7.921233417126537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025-47FE-8C02-B6DA5578918F}"/>
                </c:ext>
              </c:extLst>
            </c:dLbl>
            <c:dLbl>
              <c:idx val="23"/>
              <c:layout>
                <c:manualLayout>
                  <c:x val="2.730631144150585E-3"/>
                  <c:y val="-4.22869120641216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District</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690875800213945E-2"/>
          <c:y val="2.5021946195153667E-2"/>
          <c:w val="0.97567504577470587"/>
          <c:h val="0.8481675747976681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06BC-4721-BE22-3DA8D68A9F28}"/>
              </c:ext>
            </c:extLst>
          </c:dPt>
          <c:dPt>
            <c:idx val="7"/>
            <c:invertIfNegative val="0"/>
            <c:bubble3D val="0"/>
            <c:spPr>
              <a:solidFill>
                <a:srgbClr val="FF0000"/>
              </a:solidFill>
              <a:ln>
                <a:noFill/>
              </a:ln>
              <a:effectLst/>
            </c:spPr>
            <c:extLst>
              <c:ext xmlns:c16="http://schemas.microsoft.com/office/drawing/2014/chart" uri="{C3380CC4-5D6E-409C-BE32-E72D297353CC}">
                <c16:uniqueId val="{00000000-1F8D-435E-8E52-D7C25F8D59BA}"/>
              </c:ext>
            </c:extLst>
          </c:dPt>
          <c:dPt>
            <c:idx val="8"/>
            <c:invertIfNegative val="0"/>
            <c:bubble3D val="0"/>
            <c:spPr>
              <a:solidFill>
                <a:srgbClr val="0070C0"/>
              </a:solidFill>
              <a:ln>
                <a:noFill/>
              </a:ln>
              <a:effectLst/>
            </c:spPr>
            <c:extLst>
              <c:ext xmlns:c16="http://schemas.microsoft.com/office/drawing/2014/chart" uri="{C3380CC4-5D6E-409C-BE32-E72D297353CC}">
                <c16:uniqueId val="{00000000-F823-470C-A752-9F0906805093}"/>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district'!$H$25:$H$33</c:f>
              <c:strCache>
                <c:ptCount val="9"/>
                <c:pt idx="0">
                  <c:v>D19</c:v>
                </c:pt>
                <c:pt idx="1">
                  <c:v>D5</c:v>
                </c:pt>
                <c:pt idx="2">
                  <c:v>D14</c:v>
                </c:pt>
                <c:pt idx="3">
                  <c:v>D13</c:v>
                </c:pt>
                <c:pt idx="4">
                  <c:v>D17</c:v>
                </c:pt>
                <c:pt idx="5">
                  <c:v>D23</c:v>
                </c:pt>
                <c:pt idx="6">
                  <c:v>D18</c:v>
                </c:pt>
                <c:pt idx="7">
                  <c:v>D32</c:v>
                </c:pt>
                <c:pt idx="8">
                  <c:v>D16</c:v>
                </c:pt>
              </c:strCache>
            </c:strRef>
          </c:cat>
          <c:val>
            <c:numRef>
              <c:f>'Util. by district'!$I$25:$I$33</c:f>
              <c:numCache>
                <c:formatCode>0%</c:formatCode>
                <c:ptCount val="9"/>
                <c:pt idx="0">
                  <c:v>0.79479856333030419</c:v>
                </c:pt>
                <c:pt idx="1">
                  <c:v>0.79250849275880564</c:v>
                </c:pt>
                <c:pt idx="2">
                  <c:v>0.79247174118826214</c:v>
                </c:pt>
                <c:pt idx="3">
                  <c:v>0.78533281229647001</c:v>
                </c:pt>
                <c:pt idx="4">
                  <c:v>0.73270527385240602</c:v>
                </c:pt>
                <c:pt idx="5">
                  <c:v>0.72568983325955438</c:v>
                </c:pt>
                <c:pt idx="6">
                  <c:v>0.71657245200649244</c:v>
                </c:pt>
                <c:pt idx="7">
                  <c:v>0.6201518850013561</c:v>
                </c:pt>
                <c:pt idx="8">
                  <c:v>0.53148178671501567</c:v>
                </c:pt>
              </c:numCache>
            </c:numRef>
          </c:val>
          <c:extLst>
            <c:ext xmlns:c16="http://schemas.microsoft.com/office/drawing/2014/chart" uri="{C3380CC4-5D6E-409C-BE32-E72D297353CC}">
              <c16:uniqueId val="{00000000-06BC-4721-BE22-3DA8D68A9F28}"/>
            </c:ext>
          </c:extLst>
        </c:ser>
        <c:dLbls>
          <c:showLegendKey val="0"/>
          <c:showVal val="0"/>
          <c:showCatName val="0"/>
          <c:showSerName val="0"/>
          <c:showPercent val="0"/>
          <c:showBubbleSize val="0"/>
        </c:dLbls>
        <c:gapWidth val="219"/>
        <c:overlap val="-27"/>
        <c:axId val="569448192"/>
        <c:axId val="569448520"/>
      </c:barChart>
      <c:catAx>
        <c:axId val="56944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448520"/>
        <c:crosses val="autoZero"/>
        <c:auto val="1"/>
        <c:lblAlgn val="ctr"/>
        <c:lblOffset val="100"/>
        <c:noMultiLvlLbl val="0"/>
      </c:catAx>
      <c:valAx>
        <c:axId val="569448520"/>
        <c:scaling>
          <c:orientation val="minMax"/>
        </c:scaling>
        <c:delete val="1"/>
        <c:axPos val="l"/>
        <c:numFmt formatCode="0%" sourceLinked="1"/>
        <c:majorTickMark val="none"/>
        <c:minorTickMark val="none"/>
        <c:tickLblPos val="nextTo"/>
        <c:crossAx val="56944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'D32'!$C$2:$C$4</c:f>
              <c:strCache>
                <c:ptCount val="3"/>
                <c:pt idx="0">
                  <c:v>ACHIEVEMENT FIRST NORTH BROOKLYN PREPARATORY</c:v>
                </c:pt>
                <c:pt idx="1">
                  <c:v>P.S. 376</c:v>
                </c:pt>
                <c:pt idx="2">
                  <c:v>P.S. 86</c:v>
                </c:pt>
              </c:strCache>
            </c:strRef>
          </c:cat>
          <c:val>
            <c:numRef>
              <c:f>'D32'!$I$2:$I$4</c:f>
              <c:numCache>
                <c:formatCode>0%</c:formatCode>
                <c:ptCount val="3"/>
                <c:pt idx="0">
                  <c:v>1.1500000000000001</c:v>
                </c:pt>
                <c:pt idx="1">
                  <c:v>1.01</c:v>
                </c:pt>
                <c:pt idx="2">
                  <c:v>1.01</c:v>
                </c:pt>
              </c:numCache>
            </c:numRef>
          </c:val>
          <c:extLst>
            <c:ext xmlns:c16="http://schemas.microsoft.com/office/drawing/2014/chart" uri="{C3380CC4-5D6E-409C-BE32-E72D297353CC}">
              <c16:uniqueId val="{00000000-6C9F-4F51-8C90-4F7456CDF43F}"/>
            </c:ext>
          </c:extLst>
        </c:ser>
        <c:dLbls>
          <c:dLblPos val="outEnd"/>
          <c:showLegendKey val="0"/>
          <c:showVal val="1"/>
          <c:showCatName val="0"/>
          <c:showSerName val="0"/>
          <c:showPercent val="0"/>
          <c:showBubbleSize val="0"/>
        </c:dLbls>
        <c:gapWidth val="219"/>
        <c:overlap val="-27"/>
        <c:axId val="562653992"/>
        <c:axId val="562651696"/>
      </c:barChart>
      <c:catAx>
        <c:axId val="562653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562651696"/>
        <c:crosses val="autoZero"/>
        <c:auto val="1"/>
        <c:lblAlgn val="ctr"/>
        <c:lblOffset val="100"/>
        <c:noMultiLvlLbl val="0"/>
      </c:catAx>
      <c:valAx>
        <c:axId val="562651696"/>
        <c:scaling>
          <c:orientation val="minMax"/>
        </c:scaling>
        <c:delete val="1"/>
        <c:axPos val="l"/>
        <c:numFmt formatCode="0%" sourceLinked="1"/>
        <c:majorTickMark val="none"/>
        <c:minorTickMark val="none"/>
        <c:tickLblPos val="nextTo"/>
        <c:crossAx val="562653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330089-7E73-4790-852C-9EA1A5FE6932}"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E52C5-CE04-4A06-B88A-23CC6A983CB9}" type="slidenum">
              <a:rPr lang="en-US" smtClean="0"/>
              <a:t>‹#›</a:t>
            </a:fld>
            <a:endParaRPr lang="en-US"/>
          </a:p>
        </p:txBody>
      </p:sp>
    </p:spTree>
    <p:extLst>
      <p:ext uri="{BB962C8B-B14F-4D97-AF65-F5344CB8AC3E}">
        <p14:creationId xmlns:p14="http://schemas.microsoft.com/office/powerpoint/2010/main" val="1976596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2456273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D34B-8855-49AE-8AFA-D443D3BDF2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D977EB-20D5-4648-B032-D522F6E2E4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FE33A8-C427-4AD8-B0AD-8AC03421ABFD}"/>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8E5C50A8-FFCE-45B2-BDB0-C00EF5744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80009C-8902-402D-B6B9-098F26C777D6}"/>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198131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94E77-AD87-4231-BF60-48290BC67F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47EF65-6322-4B27-BED2-38A6B4BF40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9C5D5-C1F5-4D1C-8857-6C8DDA6B18B6}"/>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4003C1E7-4E8C-4CD1-8229-4BFE34242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35F97-03A3-45D3-BC52-8207EF2ED0DF}"/>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411653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5509D4-2C1F-4839-A9A5-D4B85EC5CA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6CF36F-6807-432F-8182-EE87D160B75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F76EF-A4CE-4B89-8C0E-93628898C60E}"/>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21CF86AB-9488-461B-ABA6-871E7DE60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7DA68E-5413-4EFE-8401-E9DD4AAE9A4F}"/>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45964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B945-89CE-4BB5-9BD5-50D27D39A3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99431E-06F0-4FA9-B4A1-0C8AD917B9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4BA238-9E6C-4CB2-8D81-E00D785E651F}"/>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E124868A-EBB8-4861-8A7C-53301E712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02B35-0418-4A03-A80A-A603A7CBC5D7}"/>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310108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64442-E77F-4303-8A0E-5D51F7FAF1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2594CB-0177-458A-B64A-88CC2C388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05693F-392E-4C9B-BAA6-45E1D1B9A440}"/>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C82E46C3-F45A-4693-BD13-8F9D39E220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95AF1-10B9-43D4-8740-BEA65FE0C422}"/>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61823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05828-7D80-4FAD-98D8-1C19DEEF5D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67C5B9-7E08-4984-9934-84EB8A719EF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874270-F55B-493A-BDDB-6CF4793722C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966B49-55C0-49A4-A7C4-CF6EE9F20194}"/>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6" name="Footer Placeholder 5">
            <a:extLst>
              <a:ext uri="{FF2B5EF4-FFF2-40B4-BE49-F238E27FC236}">
                <a16:creationId xmlns:a16="http://schemas.microsoft.com/office/drawing/2014/main" id="{92C68A98-6BDE-4458-B8BE-23C68444BB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FDC423-CB69-48F1-A645-CF4E178C33BB}"/>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83784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39C1-E74D-48B8-98CB-1E7E22D24F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E1E6A3-7E8E-4B0D-BCC3-BF6BF4283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F98036-2A4C-4B99-B930-966D6F9F53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F82E9E-3781-450A-B386-A8A249CB94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9B9CAA-2C31-44E4-864E-E644461AFE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51E825-2529-4882-834F-AE0BD53BE444}"/>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8" name="Footer Placeholder 7">
            <a:extLst>
              <a:ext uri="{FF2B5EF4-FFF2-40B4-BE49-F238E27FC236}">
                <a16:creationId xmlns:a16="http://schemas.microsoft.com/office/drawing/2014/main" id="{00B6E300-81D1-49C9-8BF2-4A15950D22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591EB9-5AAB-43FD-BFE4-99720C841877}"/>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80866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E25B6-E3C7-46FA-AF79-183F19BF3E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F65E1C-C7F5-45C6-B6FA-D1A2665E6BC1}"/>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4" name="Footer Placeholder 3">
            <a:extLst>
              <a:ext uri="{FF2B5EF4-FFF2-40B4-BE49-F238E27FC236}">
                <a16:creationId xmlns:a16="http://schemas.microsoft.com/office/drawing/2014/main" id="{D272F9F3-7757-45EE-999A-53429427A5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C53EF7-8F61-4FAA-B27D-1404D820A369}"/>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7206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074320-F38E-4200-9EFF-21C1EC9F5EC7}"/>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3" name="Footer Placeholder 2">
            <a:extLst>
              <a:ext uri="{FF2B5EF4-FFF2-40B4-BE49-F238E27FC236}">
                <a16:creationId xmlns:a16="http://schemas.microsoft.com/office/drawing/2014/main" id="{1DFDCF43-FEDC-49D1-B560-1B3EE21D71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F8D36D-C94D-4A3B-B7A2-29985413978E}"/>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4894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0CFFA-A8AC-4F26-9784-876EDC8CC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D1C27D-B798-46FF-AA77-3C28EBB42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3B9F55-E636-437D-B9BF-16A104BDE7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35DF9B-947D-437D-9922-C37301313594}"/>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6" name="Footer Placeholder 5">
            <a:extLst>
              <a:ext uri="{FF2B5EF4-FFF2-40B4-BE49-F238E27FC236}">
                <a16:creationId xmlns:a16="http://schemas.microsoft.com/office/drawing/2014/main" id="{96339A0A-0D22-48E7-96BF-2CAF51F89F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BDB882-C8A3-4C96-A4BD-F834E49A36CD}"/>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370924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AD263-B4C7-412B-918A-0AA347CD92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FF7C5E-91BF-4B2C-AD1E-B25DFCD54D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6DB21C-4925-4837-ADD8-99CA71090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A672BF-1E18-4A4B-8923-77AA3D3BC677}"/>
              </a:ext>
            </a:extLst>
          </p:cNvPr>
          <p:cNvSpPr>
            <a:spLocks noGrp="1"/>
          </p:cNvSpPr>
          <p:nvPr>
            <p:ph type="dt" sz="half" idx="10"/>
          </p:nvPr>
        </p:nvSpPr>
        <p:spPr/>
        <p:txBody>
          <a:bodyPr/>
          <a:lstStyle/>
          <a:p>
            <a:fld id="{179D4C7F-0ADD-4963-9264-586C94F68819}" type="datetimeFigureOut">
              <a:rPr lang="en-US" smtClean="0"/>
              <a:t>4/11/2018</a:t>
            </a:fld>
            <a:endParaRPr lang="en-US"/>
          </a:p>
        </p:txBody>
      </p:sp>
      <p:sp>
        <p:nvSpPr>
          <p:cNvPr id="6" name="Footer Placeholder 5">
            <a:extLst>
              <a:ext uri="{FF2B5EF4-FFF2-40B4-BE49-F238E27FC236}">
                <a16:creationId xmlns:a16="http://schemas.microsoft.com/office/drawing/2014/main" id="{651B4D10-1C28-4047-8EDC-E7556CDEE0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5A051-AC93-4496-A98C-25645695C418}"/>
              </a:ext>
            </a:extLst>
          </p:cNvPr>
          <p:cNvSpPr>
            <a:spLocks noGrp="1"/>
          </p:cNvSpPr>
          <p:nvPr>
            <p:ph type="sldNum" sz="quarter" idx="12"/>
          </p:nvPr>
        </p:nvSpPr>
        <p:spPr/>
        <p:txBody>
          <a:bodyPr/>
          <a:lstStyle/>
          <a:p>
            <a:fld id="{5A558B85-FFE6-42B0-980E-90220B53E2A4}" type="slidenum">
              <a:rPr lang="en-US" smtClean="0"/>
              <a:t>‹#›</a:t>
            </a:fld>
            <a:endParaRPr lang="en-US"/>
          </a:p>
        </p:txBody>
      </p:sp>
    </p:spTree>
    <p:extLst>
      <p:ext uri="{BB962C8B-B14F-4D97-AF65-F5344CB8AC3E}">
        <p14:creationId xmlns:p14="http://schemas.microsoft.com/office/powerpoint/2010/main" val="290803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FE468F-143E-4B04-9B9A-CECE3AEB31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EF6C1E-0CF5-48D4-A7D7-F1AE31C52F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627FD-6061-4BBE-8F42-86D2C736B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D4C7F-0ADD-4963-9264-586C94F68819}" type="datetimeFigureOut">
              <a:rPr lang="en-US" smtClean="0"/>
              <a:t>4/11/2018</a:t>
            </a:fld>
            <a:endParaRPr lang="en-US"/>
          </a:p>
        </p:txBody>
      </p:sp>
      <p:sp>
        <p:nvSpPr>
          <p:cNvPr id="5" name="Footer Placeholder 4">
            <a:extLst>
              <a:ext uri="{FF2B5EF4-FFF2-40B4-BE49-F238E27FC236}">
                <a16:creationId xmlns:a16="http://schemas.microsoft.com/office/drawing/2014/main" id="{6ED669C8-69BD-412A-8A2A-DC27DD56AF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95E3E6-607F-4A6D-8FD2-75A60C776E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58B85-FFE6-42B0-980E-90220B53E2A4}" type="slidenum">
              <a:rPr lang="en-US" smtClean="0"/>
              <a:t>‹#›</a:t>
            </a:fld>
            <a:endParaRPr lang="en-US"/>
          </a:p>
        </p:txBody>
      </p:sp>
    </p:spTree>
    <p:extLst>
      <p:ext uri="{BB962C8B-B14F-4D97-AF65-F5344CB8AC3E}">
        <p14:creationId xmlns:p14="http://schemas.microsoft.com/office/powerpoint/2010/main" val="2765257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32 schools</a:t>
            </a:r>
            <a:br>
              <a:rPr lang="en-US" sz="3600" dirty="0"/>
            </a:br>
            <a:br>
              <a:rPr lang="en-US" sz="3600" dirty="0"/>
            </a:br>
            <a:br>
              <a:rPr lang="en-US" sz="4400" dirty="0"/>
            </a:br>
            <a:br>
              <a:rPr lang="en-US" dirty="0"/>
            </a:br>
            <a:r>
              <a:rPr lang="en-US" sz="3600" dirty="0"/>
              <a:t>Presentation to CEC D32</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229294" y="314025"/>
            <a:ext cx="9733407" cy="954107"/>
          </a:xfrm>
          <a:prstGeom prst="rect">
            <a:avLst/>
          </a:prstGeom>
          <a:noFill/>
        </p:spPr>
        <p:txBody>
          <a:bodyPr wrap="square" rtlCol="0">
            <a:spAutoFit/>
          </a:bodyPr>
          <a:lstStyle/>
          <a:p>
            <a:r>
              <a:rPr lang="en-US" sz="2800" dirty="0"/>
              <a:t>In District 32, elementary enrollment decreased by 1,362, while capacity decreased by 406</a:t>
            </a:r>
          </a:p>
        </p:txBody>
      </p:sp>
      <p:pic>
        <p:nvPicPr>
          <p:cNvPr id="3" name="Picture 2">
            <a:extLst>
              <a:ext uri="{FF2B5EF4-FFF2-40B4-BE49-F238E27FC236}">
                <a16:creationId xmlns:a16="http://schemas.microsoft.com/office/drawing/2014/main" id="{4FC93C40-69E4-4DB3-919C-793A741B4903}"/>
              </a:ext>
            </a:extLst>
          </p:cNvPr>
          <p:cNvPicPr>
            <a:picLocks noChangeAspect="1"/>
          </p:cNvPicPr>
          <p:nvPr/>
        </p:nvPicPr>
        <p:blipFill>
          <a:blip r:embed="rId2"/>
          <a:stretch>
            <a:fillRect/>
          </a:stretch>
        </p:blipFill>
        <p:spPr>
          <a:xfrm>
            <a:off x="2005009" y="1268132"/>
            <a:ext cx="8181975" cy="4814203"/>
          </a:xfrm>
          <a:prstGeom prst="rect">
            <a:avLst/>
          </a:prstGeom>
        </p:spPr>
      </p:pic>
      <p:pic>
        <p:nvPicPr>
          <p:cNvPr id="4" name="Picture 3">
            <a:extLst>
              <a:ext uri="{FF2B5EF4-FFF2-40B4-BE49-F238E27FC236}">
                <a16:creationId xmlns:a16="http://schemas.microsoft.com/office/drawing/2014/main" id="{3E4D6980-D437-4609-B86A-0ECB92AD5545}"/>
              </a:ext>
            </a:extLst>
          </p:cNvPr>
          <p:cNvPicPr>
            <a:picLocks noChangeAspect="1"/>
          </p:cNvPicPr>
          <p:nvPr/>
        </p:nvPicPr>
        <p:blipFill>
          <a:blip r:embed="rId3"/>
          <a:stretch>
            <a:fillRect/>
          </a:stretch>
        </p:blipFill>
        <p:spPr>
          <a:xfrm>
            <a:off x="4093946" y="6082335"/>
            <a:ext cx="3400425" cy="533400"/>
          </a:xfrm>
          <a:prstGeom prst="rect">
            <a:avLst/>
          </a:prstGeom>
        </p:spPr>
      </p:pic>
    </p:spTree>
    <p:extLst>
      <p:ext uri="{BB962C8B-B14F-4D97-AF65-F5344CB8AC3E}">
        <p14:creationId xmlns:p14="http://schemas.microsoft.com/office/powerpoint/2010/main" val="299453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analysis of need have 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883135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0 seats in District 32</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652491400"/>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2463060959"/>
              </p:ext>
            </p:extLst>
          </p:nvPr>
        </p:nvGraphicFramePr>
        <p:xfrm>
          <a:off x="347242" y="1750741"/>
          <a:ext cx="10845478" cy="4890691"/>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noFill/>
        </p:spPr>
        <p:txBody>
          <a:bodyPr wrap="square" rtlCol="0">
            <a:spAutoFit/>
          </a:bodyPr>
          <a:lstStyle/>
          <a:p>
            <a:pPr algn="ctr"/>
            <a:r>
              <a:rPr lang="en-US" sz="2800" b="1" dirty="0"/>
              <a:t>54% K-8 seats funded citywide compared to DOE estimate of need</a:t>
            </a:r>
          </a:p>
          <a:p>
            <a:pPr algn="ctr"/>
            <a:r>
              <a:rPr lang="en-US" sz="2800" b="1" i="1" dirty="0"/>
              <a:t>Again, DOE says no need for seats in D32</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32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690688"/>
            <a:ext cx="10515600" cy="4802187"/>
          </a:xfrm>
        </p:spPr>
        <p:txBody>
          <a:bodyPr>
            <a:normAutofit fontScale="55000" lnSpcReduction="20000"/>
          </a:bodyPr>
          <a:lstStyle/>
          <a:p>
            <a:pPr>
              <a:lnSpc>
                <a:spcPct val="120000"/>
              </a:lnSpc>
            </a:pPr>
            <a:r>
              <a:rPr lang="en-US" sz="4600" dirty="0"/>
              <a:t>13% (3) of K-8 schools in District 32 are overcrowded (at or above 100% target utilization)</a:t>
            </a:r>
          </a:p>
          <a:p>
            <a:pPr marL="0" indent="0">
              <a:lnSpc>
                <a:spcPct val="120000"/>
              </a:lnSpc>
              <a:buNone/>
            </a:pPr>
            <a:endParaRPr lang="en-US" sz="4600" dirty="0"/>
          </a:p>
          <a:p>
            <a:pPr>
              <a:lnSpc>
                <a:spcPct val="120000"/>
              </a:lnSpc>
            </a:pPr>
            <a:r>
              <a:rPr lang="en-US" sz="4600" dirty="0"/>
              <a:t>13.6% or 1,246</a:t>
            </a:r>
            <a:r>
              <a:rPr lang="en-US" sz="4600" i="1" dirty="0"/>
              <a:t> </a:t>
            </a:r>
            <a:r>
              <a:rPr lang="en-US" sz="4600" dirty="0"/>
              <a:t>K-8 D32 students are in overcrowded schools</a:t>
            </a:r>
          </a:p>
          <a:p>
            <a:pPr>
              <a:lnSpc>
                <a:spcPct val="120000"/>
              </a:lnSpc>
            </a:pPr>
            <a:endParaRPr lang="en-US" sz="4600" dirty="0"/>
          </a:p>
          <a:p>
            <a:pPr>
              <a:lnSpc>
                <a:spcPct val="120000"/>
              </a:lnSpc>
            </a:pPr>
            <a:r>
              <a:rPr lang="en-US" sz="4600" dirty="0"/>
              <a:t>46 cluster rooms are missing from District 32 schools according to DOE’s utilization formula </a:t>
            </a:r>
          </a:p>
          <a:p>
            <a:pPr>
              <a:lnSpc>
                <a:spcPct val="120000"/>
              </a:lnSpc>
            </a:pPr>
            <a:endParaRPr lang="en-US" sz="4600" dirty="0"/>
          </a:p>
          <a:p>
            <a:pPr>
              <a:lnSpc>
                <a:spcPct val="120000"/>
              </a:lnSpc>
            </a:pPr>
            <a:r>
              <a:rPr lang="en-US" sz="4600" i="1" dirty="0"/>
              <a:t>Data source: 2016-2017 Blue Book</a:t>
            </a:r>
            <a:r>
              <a:rPr lang="en-US" sz="4600" dirty="0"/>
              <a:t>.</a:t>
            </a:r>
          </a:p>
          <a:p>
            <a:pPr>
              <a:lnSpc>
                <a:spcPct val="100000"/>
              </a:lnSpc>
            </a:pPr>
            <a:endParaRPr lang="en-US" dirty="0"/>
          </a:p>
        </p:txBody>
      </p:sp>
    </p:spTree>
    <p:extLst>
      <p:ext uri="{BB962C8B-B14F-4D97-AF65-F5344CB8AC3E}">
        <p14:creationId xmlns:p14="http://schemas.microsoft.com/office/powerpoint/2010/main" val="1034502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9 Districts below 80% utilization, including D32 at 62% </a:t>
            </a:r>
            <a:br>
              <a:rPr lang="en-US" dirty="0"/>
            </a:br>
            <a:r>
              <a:rPr lang="en-US" sz="2700" dirty="0"/>
              <a:t>Data Source: 2016-2017 Blue Book </a:t>
            </a:r>
            <a:br>
              <a:rPr lang="en-US" dirty="0"/>
            </a:br>
            <a:endParaRPr lang="en-US" dirty="0"/>
          </a:p>
        </p:txBody>
      </p:sp>
      <p:graphicFrame>
        <p:nvGraphicFramePr>
          <p:cNvPr id="5" name="Chart 4">
            <a:extLst>
              <a:ext uri="{FF2B5EF4-FFF2-40B4-BE49-F238E27FC236}">
                <a16:creationId xmlns:a16="http://schemas.microsoft.com/office/drawing/2014/main" id="{DAEBE055-42C3-443F-A7EB-131FDFDFF34E}"/>
              </a:ext>
            </a:extLst>
          </p:cNvPr>
          <p:cNvGraphicFramePr>
            <a:graphicFrameLocks/>
          </p:cNvGraphicFramePr>
          <p:nvPr>
            <p:extLst>
              <p:ext uri="{D42A27DB-BD31-4B8C-83A1-F6EECF244321}">
                <p14:modId xmlns:p14="http://schemas.microsoft.com/office/powerpoint/2010/main" val="961724996"/>
              </p:ext>
            </p:extLst>
          </p:nvPr>
        </p:nvGraphicFramePr>
        <p:xfrm>
          <a:off x="352926" y="1822604"/>
          <a:ext cx="11486147" cy="48188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747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3 Schools in District 32 at or over 100% -</a:t>
            </a:r>
            <a:br>
              <a:rPr lang="en-US" dirty="0"/>
            </a:br>
            <a:r>
              <a:rPr lang="en-US" sz="2400" dirty="0">
                <a:solidFill>
                  <a:prstClr val="black"/>
                </a:solidFill>
              </a:rPr>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1F55B616-8C45-46ED-842E-C3902AEB7DFA}"/>
              </a:ext>
            </a:extLst>
          </p:cNvPr>
          <p:cNvGraphicFramePr>
            <a:graphicFrameLocks/>
          </p:cNvGraphicFramePr>
          <p:nvPr>
            <p:extLst>
              <p:ext uri="{D42A27DB-BD31-4B8C-83A1-F6EECF244321}">
                <p14:modId xmlns:p14="http://schemas.microsoft.com/office/powerpoint/2010/main" val="3189365285"/>
              </p:ext>
            </p:extLst>
          </p:nvPr>
        </p:nvGraphicFramePr>
        <p:xfrm>
          <a:off x="711200" y="2057399"/>
          <a:ext cx="10758714" cy="4435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7406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3,591 new housing units built in D32 between 2015-2019, but 0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32, average K-3 class sizes decreased by .8, now 2.6 students below NYC average, &amp; 1.5 students above Contracts for Excellence goals set in 2007.</a:t>
            </a:r>
          </a:p>
        </p:txBody>
      </p:sp>
      <p:graphicFrame>
        <p:nvGraphicFramePr>
          <p:cNvPr id="4" name="Chart 3">
            <a:extLst>
              <a:ext uri="{FF2B5EF4-FFF2-40B4-BE49-F238E27FC236}">
                <a16:creationId xmlns:a16="http://schemas.microsoft.com/office/drawing/2014/main" id="{00000000-0008-0000-2000-000004000000}"/>
              </a:ext>
            </a:extLst>
          </p:cNvPr>
          <p:cNvGraphicFramePr>
            <a:graphicFrameLocks/>
          </p:cNvGraphicFramePr>
          <p:nvPr>
            <p:extLst>
              <p:ext uri="{D42A27DB-BD31-4B8C-83A1-F6EECF244321}">
                <p14:modId xmlns:p14="http://schemas.microsoft.com/office/powerpoint/2010/main" val="2088376663"/>
              </p:ext>
            </p:extLst>
          </p:nvPr>
        </p:nvGraphicFramePr>
        <p:xfrm>
          <a:off x="621007" y="2070734"/>
          <a:ext cx="11205883" cy="44172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increased by .4 per class, now 1.9 students below the citywide average and 1.8 students above C4E goals </a:t>
            </a:r>
          </a:p>
        </p:txBody>
      </p:sp>
      <p:graphicFrame>
        <p:nvGraphicFramePr>
          <p:cNvPr id="5" name="Chart 4">
            <a:extLst>
              <a:ext uri="{FF2B5EF4-FFF2-40B4-BE49-F238E27FC236}">
                <a16:creationId xmlns:a16="http://schemas.microsoft.com/office/drawing/2014/main" id="{00000000-0008-0000-2000-000003000000}"/>
              </a:ext>
            </a:extLst>
          </p:cNvPr>
          <p:cNvGraphicFramePr>
            <a:graphicFrameLocks/>
          </p:cNvGraphicFramePr>
          <p:nvPr>
            <p:extLst>
              <p:ext uri="{D42A27DB-BD31-4B8C-83A1-F6EECF244321}">
                <p14:modId xmlns:p14="http://schemas.microsoft.com/office/powerpoint/2010/main" val="153650330"/>
              </p:ext>
            </p:extLst>
          </p:nvPr>
        </p:nvGraphicFramePr>
        <p:xfrm>
          <a:off x="609600" y="2070735"/>
          <a:ext cx="11044518" cy="44221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706405338"/>
              </p:ext>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486275"/>
          </a:xfrm>
          <a:noFill/>
        </p:spPr>
        <p:txBody>
          <a:bodyPr>
            <a:normAutofit fontScale="85000" lnSpcReduction="2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3200" i="1" dirty="0"/>
              <a:t>Source: Preliminary NYC Class Size Reports, November 2014 and November 2017</a:t>
            </a:r>
          </a:p>
          <a:p>
            <a:endParaRPr lang="en-US" sz="3200" dirty="0"/>
          </a:p>
          <a:p>
            <a:endParaRPr lang="en-US" sz="3200" dirty="0"/>
          </a:p>
          <a:p>
            <a:endParaRPr lang="en-US" sz="3200" dirty="0"/>
          </a:p>
        </p:txBody>
      </p:sp>
    </p:spTree>
    <p:extLst>
      <p:ext uri="{BB962C8B-B14F-4D97-AF65-F5344CB8AC3E}">
        <p14:creationId xmlns:p14="http://schemas.microsoft.com/office/powerpoint/2010/main" val="149436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558EC-F586-4961-9B50-DC113691C03F}"/>
              </a:ext>
            </a:extLst>
          </p:cNvPr>
          <p:cNvSpPr>
            <a:spLocks noGrp="1"/>
          </p:cNvSpPr>
          <p:nvPr>
            <p:ph type="title"/>
          </p:nvPr>
        </p:nvSpPr>
        <p:spPr>
          <a:xfrm>
            <a:off x="372534" y="161925"/>
            <a:ext cx="11446932" cy="1325563"/>
          </a:xfrm>
        </p:spPr>
        <p:txBody>
          <a:bodyPr>
            <a:normAutofit/>
          </a:bodyPr>
          <a:lstStyle/>
          <a:p>
            <a:pPr algn="ctr"/>
            <a:r>
              <a:rPr lang="en-US" sz="3800" dirty="0"/>
              <a:t>Three Renewal Schools in District 32, including High Schools</a:t>
            </a:r>
          </a:p>
        </p:txBody>
      </p:sp>
      <p:sp>
        <p:nvSpPr>
          <p:cNvPr id="3" name="Content Placeholder 2">
            <a:extLst>
              <a:ext uri="{FF2B5EF4-FFF2-40B4-BE49-F238E27FC236}">
                <a16:creationId xmlns:a16="http://schemas.microsoft.com/office/drawing/2014/main" id="{92B4C1D6-6430-4394-A13C-69426727353B}"/>
              </a:ext>
            </a:extLst>
          </p:cNvPr>
          <p:cNvSpPr>
            <a:spLocks noGrp="1"/>
          </p:cNvSpPr>
          <p:nvPr>
            <p:ph idx="1"/>
          </p:nvPr>
        </p:nvSpPr>
        <p:spPr>
          <a:xfrm>
            <a:off x="143933" y="1487488"/>
            <a:ext cx="11904133" cy="5208587"/>
          </a:xfrm>
        </p:spPr>
        <p:txBody>
          <a:bodyPr>
            <a:normAutofit fontScale="77500" lnSpcReduction="20000"/>
          </a:bodyPr>
          <a:lstStyle/>
          <a:p>
            <a:r>
              <a:rPr lang="en-US" sz="3000" dirty="0"/>
              <a:t>JHS 291 Roland Hayes, IS 349 Math, Science, and Tech, and the Academy of Urban Planning</a:t>
            </a:r>
          </a:p>
          <a:p>
            <a:endParaRPr lang="en-US" sz="3000" dirty="0"/>
          </a:p>
          <a:p>
            <a:r>
              <a:rPr lang="en-US" sz="3000" dirty="0"/>
              <a:t>Class sizes at JHS 291 fell from 23.0 in Nov 2014, the year the Renewal program began, to 19.9 in Nov 2017. JHS 291 does not have any classes of 30 or more students</a:t>
            </a:r>
          </a:p>
          <a:p>
            <a:pPr marL="0" indent="0">
              <a:buNone/>
            </a:pPr>
            <a:endParaRPr lang="en-US" sz="3000" dirty="0"/>
          </a:p>
          <a:p>
            <a:r>
              <a:rPr lang="en-US" sz="3000" dirty="0"/>
              <a:t>Class sizes at IS 349 decreased from 24.4 to 22.7 over that time, although IS 349 has at least one class of 30 or more </a:t>
            </a:r>
          </a:p>
          <a:p>
            <a:endParaRPr lang="en-US" sz="3000" dirty="0"/>
          </a:p>
          <a:p>
            <a:r>
              <a:rPr lang="en-US" sz="3000" dirty="0"/>
              <a:t>Academy of Urban Planning increased class sizes from 19.5 to 22.6, and has at least one class of 30 or more</a:t>
            </a:r>
          </a:p>
          <a:p>
            <a:endParaRPr lang="en-US" sz="3000" dirty="0"/>
          </a:p>
          <a:p>
            <a:r>
              <a:rPr lang="en-US" sz="3000" dirty="0"/>
              <a:t>Graduation rates at the Academy of Urban Planning rose from 48% to 79%, above the DOE goal of 67%</a:t>
            </a:r>
          </a:p>
          <a:p>
            <a:endParaRPr lang="en-US" sz="3000" dirty="0"/>
          </a:p>
          <a:p>
            <a:r>
              <a:rPr lang="en-US" sz="3000" i="1" dirty="0"/>
              <a:t>Source: Preliminary NYC Class Size Reports, November 2014 and November 2017</a:t>
            </a:r>
          </a:p>
          <a:p>
            <a:endParaRPr lang="en-US" dirty="0"/>
          </a:p>
        </p:txBody>
      </p:sp>
    </p:spTree>
    <p:extLst>
      <p:ext uri="{BB962C8B-B14F-4D97-AF65-F5344CB8AC3E}">
        <p14:creationId xmlns:p14="http://schemas.microsoft.com/office/powerpoint/2010/main" val="3846021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1471</Words>
  <Application>Microsoft Office PowerPoint</Application>
  <PresentationFormat>Widescreen</PresentationFormat>
  <Paragraphs>165</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32 schools    Presentation to CEC D32  Leonie Haimson and Sebastian Spitz Class Size Matters January 2018 info@classsizematters.org  </vt:lpstr>
      <vt:lpstr>This fall, District 32, average K-3 class sizes decreased by .8, now 2.6 students below NYC average, &amp; 1.5 students above Contracts for Excellence goals set in 2007.</vt:lpstr>
      <vt:lpstr>Average class size grades 4-8 increased by .4 per class, now 1.9 students below the citywide average and 1.8 students above C4E goals </vt:lpstr>
      <vt:lpstr>Citywide average HS class sizes stayed the same per class; and remain far above C4E goals </vt:lpstr>
      <vt:lpstr>DOE promised State Ed in 2014 to focus on reducing class size at Renewal schools </vt:lpstr>
      <vt:lpstr>Three Renewal Schools in District 32, including High Schools</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0 seats in District 32 Nov. 2017 capital plan </vt:lpstr>
      <vt:lpstr>54% K-8 seats funded citywide compared to DOE estimate of need Again, DOE says no need for seats in D32  Data: Nov. 2017 capital plan</vt:lpstr>
      <vt:lpstr>District 32 Overcrowding  (includes Charters in district buildings)</vt:lpstr>
      <vt:lpstr>   9 Districts below 80% utilization, including D32 at 62%  Data Source: 2016-2017 Blue Book  </vt:lpstr>
      <vt:lpstr>3 Schools in District 32 at or over 100% - (Co-located Charters included) Data Source: 2016-2017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31 schools    Presentation to CEC D31  Leonie Haimson and Sebastian Spitz Class Size Matters January 2018 info@classsizematters.org  </dc:title>
  <dc:creator>Sebastian Spitz</dc:creator>
  <cp:lastModifiedBy>Sebastian Spitz</cp:lastModifiedBy>
  <cp:revision>22</cp:revision>
  <dcterms:created xsi:type="dcterms:W3CDTF">2018-01-29T16:57:38Z</dcterms:created>
  <dcterms:modified xsi:type="dcterms:W3CDTF">2018-04-11T19:15:34Z</dcterms:modified>
</cp:coreProperties>
</file>