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87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5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D31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840876528873267E-2"/>
          <c:y val="0.11445591643109326"/>
          <c:w val="0.89469245752432025"/>
          <c:h val="0.66487928678336705"/>
        </c:manualLayout>
      </c:layout>
      <c:lineChart>
        <c:grouping val="standard"/>
        <c:varyColors val="0"/>
        <c:ser>
          <c:idx val="0"/>
          <c:order val="0"/>
          <c:tx>
            <c:strRef>
              <c:f>'D31'!$A$3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3599999214698209E-2"/>
                  <c:y val="4.7804280110496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54-4239-B020-14573C969E02}"/>
                </c:ext>
              </c:extLst>
            </c:dLbl>
            <c:dLbl>
              <c:idx val="1"/>
              <c:layout>
                <c:manualLayout>
                  <c:x val="-1.3599999214698209E-2"/>
                  <c:y val="5.6240329541760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54-4239-B020-14573C969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54-4239-B020-14573C969E02}"/>
            </c:ext>
          </c:extLst>
        </c:ser>
        <c:ser>
          <c:idx val="1"/>
          <c:order val="1"/>
          <c:tx>
            <c:strRef>
              <c:f>'D31'!$A$4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54-4239-B020-14573C969E02}"/>
                </c:ext>
              </c:extLst>
            </c:dLbl>
            <c:dLbl>
              <c:idx val="1"/>
              <c:layout>
                <c:manualLayout>
                  <c:x val="-1.2466665946806711E-2"/>
                  <c:y val="5.624032954175984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54-4239-B020-14573C969E02}"/>
                </c:ext>
              </c:extLst>
            </c:dLbl>
            <c:dLbl>
              <c:idx val="2"/>
              <c:layout>
                <c:manualLayout>
                  <c:x val="-4.1555073108271721E-17"/>
                  <c:y val="5.60302563384222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54-4239-B020-14573C969E02}"/>
                </c:ext>
              </c:extLst>
            </c:dLbl>
            <c:dLbl>
              <c:idx val="3"/>
              <c:layout>
                <c:manualLayout>
                  <c:x val="-5.6666663394575869E-3"/>
                  <c:y val="-4.2180247156320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54-4239-B020-14573C969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54-4239-B020-14573C969E02}"/>
            </c:ext>
          </c:extLst>
        </c:ser>
        <c:ser>
          <c:idx val="2"/>
          <c:order val="2"/>
          <c:tx>
            <c:strRef>
              <c:f>'D31'!$A$5</c:f>
              <c:strCache>
                <c:ptCount val="1"/>
                <c:pt idx="0">
                  <c:v>D31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466665946806701E-2"/>
                  <c:y val="-5.62403295417608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54-4239-B020-14573C969E02}"/>
                </c:ext>
              </c:extLst>
            </c:dLbl>
            <c:dLbl>
              <c:idx val="1"/>
              <c:layout>
                <c:manualLayout>
                  <c:x val="-4.5333330715660695E-3"/>
                  <c:y val="-6.186436249593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54-4239-B020-14573C969E02}"/>
                </c:ext>
              </c:extLst>
            </c:dLbl>
            <c:dLbl>
              <c:idx val="2"/>
              <c:layout>
                <c:manualLayout>
                  <c:x val="-4.1555073108271721E-17"/>
                  <c:y val="-4.7877854041182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54-4239-B020-14573C969E02}"/>
                </c:ext>
              </c:extLst>
            </c:dLbl>
            <c:dLbl>
              <c:idx val="3"/>
              <c:layout>
                <c:manualLayout>
                  <c:x val="-7.9333328752406625E-3"/>
                  <c:y val="8.436049431264183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54-4239-B020-14573C969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'D31'!$B$5:$M$5</c:f>
              <c:numCache>
                <c:formatCode>General</c:formatCode>
                <c:ptCount val="12"/>
                <c:pt idx="0">
                  <c:v>21.1</c:v>
                </c:pt>
                <c:pt idx="1">
                  <c:v>21.1</c:v>
                </c:pt>
                <c:pt idx="2">
                  <c:v>21.5</c:v>
                </c:pt>
                <c:pt idx="3">
                  <c:v>21.9</c:v>
                </c:pt>
                <c:pt idx="4">
                  <c:v>23.6</c:v>
                </c:pt>
                <c:pt idx="5">
                  <c:v>24.7</c:v>
                </c:pt>
                <c:pt idx="6">
                  <c:v>25.1</c:v>
                </c:pt>
                <c:pt idx="7" formatCode="0.0">
                  <c:v>25.55</c:v>
                </c:pt>
                <c:pt idx="8" formatCode="0.0">
                  <c:v>25.543604651162791</c:v>
                </c:pt>
                <c:pt idx="9">
                  <c:v>25.4</c:v>
                </c:pt>
                <c:pt idx="10" formatCode="0.0">
                  <c:v>25.072886297376094</c:v>
                </c:pt>
                <c:pt idx="11" formatCode="0.0">
                  <c:v>24.870588235294118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54-4239-B020-14573C969E0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2392304"/>
        <c:axId val="-372387504"/>
      </c:lineChart>
      <c:catAx>
        <c:axId val="-372392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9.1744131185378247E-2"/>
              <c:y val="0.91444268093747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387504"/>
        <c:crosses val="autoZero"/>
        <c:auto val="1"/>
        <c:lblAlgn val="ctr"/>
        <c:lblOffset val="100"/>
        <c:noMultiLvlLbl val="0"/>
      </c:catAx>
      <c:valAx>
        <c:axId val="-37238750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5333330715660695E-3"/>
              <c:y val="0.303500015992888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239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D31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540687425200454E-2"/>
          <c:y val="0.10520310273920747"/>
          <c:w val="0.92069296278932222"/>
          <c:h val="0.69929820107008234"/>
        </c:manualLayout>
      </c:layout>
      <c:lineChart>
        <c:grouping val="standard"/>
        <c:varyColors val="0"/>
        <c:ser>
          <c:idx val="0"/>
          <c:order val="0"/>
          <c:tx>
            <c:strRef>
              <c:f>'D31'!$A$10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326-8872-605EE9E4BD35}"/>
            </c:ext>
          </c:extLst>
        </c:ser>
        <c:ser>
          <c:idx val="1"/>
          <c:order val="1"/>
          <c:tx>
            <c:strRef>
              <c:f>'D31'!$A$11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B-4326-8872-605EE9E4BD35}"/>
                </c:ext>
              </c:extLst>
            </c:dLbl>
            <c:dLbl>
              <c:idx val="1"/>
              <c:layout>
                <c:manualLayout>
                  <c:x val="-2.1081105001944823E-17"/>
                  <c:y val="-3.1200704506100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B-4326-8872-605EE9E4B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326-8872-605EE9E4BD35}"/>
            </c:ext>
          </c:extLst>
        </c:ser>
        <c:ser>
          <c:idx val="2"/>
          <c:order val="2"/>
          <c:tx>
            <c:strRef>
              <c:f>'D31'!$A$12</c:f>
              <c:strCache>
                <c:ptCount val="1"/>
                <c:pt idx="0">
                  <c:v>D31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'D31'!$B$12:$M$12</c:f>
              <c:numCache>
                <c:formatCode>General</c:formatCode>
                <c:ptCount val="12"/>
                <c:pt idx="0">
                  <c:v>28.9</c:v>
                </c:pt>
                <c:pt idx="1">
                  <c:v>27.5</c:v>
                </c:pt>
                <c:pt idx="2">
                  <c:v>27.6</c:v>
                </c:pt>
                <c:pt idx="3">
                  <c:v>28.2</c:v>
                </c:pt>
                <c:pt idx="4">
                  <c:v>28.3</c:v>
                </c:pt>
                <c:pt idx="5">
                  <c:v>28.5</c:v>
                </c:pt>
                <c:pt idx="6">
                  <c:v>28.6</c:v>
                </c:pt>
                <c:pt idx="7" formatCode="0.0">
                  <c:v>29.19</c:v>
                </c:pt>
                <c:pt idx="8" formatCode="0.0">
                  <c:v>29.082369942196532</c:v>
                </c:pt>
                <c:pt idx="9">
                  <c:v>28.7</c:v>
                </c:pt>
                <c:pt idx="10" formatCode="0.0">
                  <c:v>28.138312586445366</c:v>
                </c:pt>
                <c:pt idx="11" formatCode="0.0">
                  <c:v>28.211111111111112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326-8872-605EE9E4BD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5653760"/>
        <c:axId val="-375648656"/>
      </c:lineChart>
      <c:catAx>
        <c:axId val="-3756537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8.0167373533186329E-2"/>
              <c:y val="0.913030349619329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648656"/>
        <c:crosses val="autoZero"/>
        <c:auto val="1"/>
        <c:lblAlgn val="ctr"/>
        <c:lblOffset val="100"/>
        <c:noMultiLvlLbl val="0"/>
      </c:catAx>
      <c:valAx>
        <c:axId val="-375648656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064010398643019E-3"/>
              <c:y val="0.322022213532047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65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0F-49B8-B8B1-9F09D346EF4A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6A-4FC2-8921-CA1766DAB8A7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2A9-4329-9AD4-3FEFB649582A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1D-4FA3-BF06-7DB51CD3D508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704-4FF0-982F-6BEB34196B15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E11-4F33-B402-0990A34F447A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12D-45DF-B3CA-B8D84562D0D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4DC-47C3-AE08-B63CAC435C79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E43-4370-B7C6-A6DBAC2ACE2B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628-4007-B012-88B26202334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'D31'!$C$2:$C$22</c:f>
              <c:strCache>
                <c:ptCount val="21"/>
                <c:pt idx="0">
                  <c:v>Fort Hill Collab. Elem. Schl.</c:v>
                </c:pt>
                <c:pt idx="1">
                  <c:v>P.S. 20 </c:v>
                </c:pt>
                <c:pt idx="2">
                  <c:v>P.S. 35</c:v>
                </c:pt>
                <c:pt idx="3">
                  <c:v>P.S. 13</c:v>
                </c:pt>
                <c:pt idx="4">
                  <c:v>P.S. 5</c:v>
                </c:pt>
                <c:pt idx="5">
                  <c:v>P.S. 26</c:v>
                </c:pt>
                <c:pt idx="6">
                  <c:v>P.S. 29</c:v>
                </c:pt>
                <c:pt idx="7">
                  <c:v>P.S. 39</c:v>
                </c:pt>
                <c:pt idx="8">
                  <c:v>P.S. 53</c:v>
                </c:pt>
                <c:pt idx="9">
                  <c:v>P.S. 861</c:v>
                </c:pt>
                <c:pt idx="10">
                  <c:v>P.S. 74</c:v>
                </c:pt>
                <c:pt idx="11">
                  <c:v>P.S. 1</c:v>
                </c:pt>
                <c:pt idx="12">
                  <c:v>P.S. 19</c:v>
                </c:pt>
                <c:pt idx="13">
                  <c:v>P.S. 55</c:v>
                </c:pt>
                <c:pt idx="14">
                  <c:v>P.S. 65</c:v>
                </c:pt>
                <c:pt idx="15">
                  <c:v>R373 SPED</c:v>
                </c:pt>
                <c:pt idx="16">
                  <c:v>P.S. 11</c:v>
                </c:pt>
                <c:pt idx="17">
                  <c:v>P.S. 8</c:v>
                </c:pt>
                <c:pt idx="18">
                  <c:v>P.S. 45</c:v>
                </c:pt>
                <c:pt idx="19">
                  <c:v>P.S. 38</c:v>
                </c:pt>
                <c:pt idx="20">
                  <c:v>P.S. 3</c:v>
                </c:pt>
              </c:strCache>
            </c:strRef>
          </c:cat>
          <c:val>
            <c:numRef>
              <c:f>'D31'!$I$2:$I$22</c:f>
              <c:numCache>
                <c:formatCode>0%</c:formatCode>
                <c:ptCount val="21"/>
                <c:pt idx="0">
                  <c:v>2.4700000000000002</c:v>
                </c:pt>
                <c:pt idx="1">
                  <c:v>2.4</c:v>
                </c:pt>
                <c:pt idx="2">
                  <c:v>1.97</c:v>
                </c:pt>
                <c:pt idx="3">
                  <c:v>1.58</c:v>
                </c:pt>
                <c:pt idx="4">
                  <c:v>1.56</c:v>
                </c:pt>
                <c:pt idx="5">
                  <c:v>1.5</c:v>
                </c:pt>
                <c:pt idx="6">
                  <c:v>1.49</c:v>
                </c:pt>
                <c:pt idx="7">
                  <c:v>1.48</c:v>
                </c:pt>
                <c:pt idx="8">
                  <c:v>1.45</c:v>
                </c:pt>
                <c:pt idx="9">
                  <c:v>1.43</c:v>
                </c:pt>
                <c:pt idx="10">
                  <c:v>1.42</c:v>
                </c:pt>
                <c:pt idx="11">
                  <c:v>1.4000000000000001</c:v>
                </c:pt>
                <c:pt idx="12">
                  <c:v>1.36</c:v>
                </c:pt>
                <c:pt idx="13">
                  <c:v>1.31</c:v>
                </c:pt>
                <c:pt idx="14">
                  <c:v>1.31</c:v>
                </c:pt>
                <c:pt idx="15">
                  <c:v>1.3</c:v>
                </c:pt>
                <c:pt idx="16">
                  <c:v>1.27</c:v>
                </c:pt>
                <c:pt idx="17">
                  <c:v>1.26</c:v>
                </c:pt>
                <c:pt idx="18">
                  <c:v>1.25</c:v>
                </c:pt>
                <c:pt idx="19">
                  <c:v>1.25</c:v>
                </c:pt>
                <c:pt idx="20">
                  <c:v>1.24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94-43F1-BD72-CF689B6C98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631544"/>
        <c:axId val="569637120"/>
      </c:barChart>
      <c:catAx>
        <c:axId val="569631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637120"/>
        <c:crosses val="autoZero"/>
        <c:auto val="1"/>
        <c:lblAlgn val="ctr"/>
        <c:lblOffset val="100"/>
        <c:noMultiLvlLbl val="0"/>
      </c:catAx>
      <c:valAx>
        <c:axId val="569637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631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'D31'!$C$23:$C$43</c:f>
              <c:strCache>
                <c:ptCount val="21"/>
                <c:pt idx="0">
                  <c:v>P.S. 30</c:v>
                </c:pt>
                <c:pt idx="1">
                  <c:v>P.S. 36</c:v>
                </c:pt>
                <c:pt idx="2">
                  <c:v>P.S. 078</c:v>
                </c:pt>
                <c:pt idx="3">
                  <c:v>P.S. 46</c:v>
                </c:pt>
                <c:pt idx="4">
                  <c:v>P.S. 41</c:v>
                </c:pt>
                <c:pt idx="5">
                  <c:v>P.S. 48</c:v>
                </c:pt>
                <c:pt idx="6">
                  <c:v>P.S. 44</c:v>
                </c:pt>
                <c:pt idx="7">
                  <c:v>P.S. 54</c:v>
                </c:pt>
                <c:pt idx="8">
                  <c:v>P.S. 42</c:v>
                </c:pt>
                <c:pt idx="9">
                  <c:v>P.S. 23</c:v>
                </c:pt>
                <c:pt idx="10">
                  <c:v>P.S. 22</c:v>
                </c:pt>
                <c:pt idx="11">
                  <c:v>I.S./J.H.S. 63</c:v>
                </c:pt>
                <c:pt idx="12">
                  <c:v>P.S. 42</c:v>
                </c:pt>
                <c:pt idx="13">
                  <c:v>P.S. 21</c:v>
                </c:pt>
                <c:pt idx="14">
                  <c:v>P.S. 50</c:v>
                </c:pt>
                <c:pt idx="15">
                  <c:v>P.S. 69</c:v>
                </c:pt>
                <c:pt idx="16">
                  <c:v>P.S. 18</c:v>
                </c:pt>
                <c:pt idx="17">
                  <c:v>P.S. 58</c:v>
                </c:pt>
                <c:pt idx="18">
                  <c:v>I.S. 34</c:v>
                </c:pt>
                <c:pt idx="19">
                  <c:v>P.S. 16</c:v>
                </c:pt>
                <c:pt idx="20">
                  <c:v>R373 SPED</c:v>
                </c:pt>
              </c:strCache>
            </c:strRef>
          </c:cat>
          <c:val>
            <c:numRef>
              <c:f>'D31'!$I$23:$I$43</c:f>
              <c:numCache>
                <c:formatCode>0%</c:formatCode>
                <c:ptCount val="21"/>
                <c:pt idx="0">
                  <c:v>1.23</c:v>
                </c:pt>
                <c:pt idx="1">
                  <c:v>1.22</c:v>
                </c:pt>
                <c:pt idx="2">
                  <c:v>1.22</c:v>
                </c:pt>
                <c:pt idx="3">
                  <c:v>1.22</c:v>
                </c:pt>
                <c:pt idx="4">
                  <c:v>1.2</c:v>
                </c:pt>
                <c:pt idx="5">
                  <c:v>1.19</c:v>
                </c:pt>
                <c:pt idx="6">
                  <c:v>1.19</c:v>
                </c:pt>
                <c:pt idx="7">
                  <c:v>1.19</c:v>
                </c:pt>
                <c:pt idx="8">
                  <c:v>1.1300000000000001</c:v>
                </c:pt>
                <c:pt idx="9">
                  <c:v>1.1300000000000001</c:v>
                </c:pt>
                <c:pt idx="10">
                  <c:v>1.1100000000000001</c:v>
                </c:pt>
                <c:pt idx="11">
                  <c:v>1.1000000000000001</c:v>
                </c:pt>
                <c:pt idx="12">
                  <c:v>1.1000000000000001</c:v>
                </c:pt>
                <c:pt idx="13">
                  <c:v>1.0900000000000001</c:v>
                </c:pt>
                <c:pt idx="14">
                  <c:v>1.08</c:v>
                </c:pt>
                <c:pt idx="15">
                  <c:v>1.04</c:v>
                </c:pt>
                <c:pt idx="16">
                  <c:v>1.03</c:v>
                </c:pt>
                <c:pt idx="17">
                  <c:v>1.02</c:v>
                </c:pt>
                <c:pt idx="18">
                  <c:v>1.01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33-404D-8A3D-399F356424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9433760"/>
        <c:axId val="569439992"/>
      </c:barChart>
      <c:catAx>
        <c:axId val="5694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39992"/>
        <c:crosses val="autoZero"/>
        <c:auto val="1"/>
        <c:lblAlgn val="ctr"/>
        <c:lblOffset val="100"/>
        <c:noMultiLvlLbl val="0"/>
      </c:catAx>
      <c:valAx>
        <c:axId val="5694399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3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7125-E60F-4DC5-A4ED-6F6E4C799E2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BD0FB-298F-4EF8-A6DC-9877712E4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3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1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1C57E-B8CB-4FE4-B50E-F06EF9555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AA326-F4F3-4A2B-9A39-043F0F727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81813-90BD-42A1-84E3-8FDBD9C0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1F07E-D9F1-4DA1-85B5-978F1BC37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79DFE-EA1F-477C-A68B-5AFFF3EC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1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DB0DA-0DFB-4231-A8F8-B78C2178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690A9-D996-4C88-B663-DEC1037CE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023C9-6EEE-4085-8A55-29E129F2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1A5A0-86CC-471F-9176-C5314BFE1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9A10-B12B-47F5-AC8C-8B3F53BE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2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8DF19-44CA-4160-86F5-CDC8ACC19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7C3E6-9D4E-4136-9C50-1B65D42EF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C73C8-426B-4445-8EEF-F1269C48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63DE6-F228-41B1-8003-99C2DEFE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360F3-E075-4D6F-BC72-FDBA10C7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1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5C9F-83CE-4D24-B5AC-D44671E4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4DB60-B40E-4C82-A96B-2123657A5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C8BFA-B7B0-40EE-A6A9-8A55C845C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2B64E-1557-4A9B-960E-570C0A68B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05096-A0C9-400B-AC90-B7837EA6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3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D18C-4476-4447-B8FA-016000405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BB811-C1B8-41AD-ABAB-71F6D9950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E4B3E-73CC-4140-9CD1-3725E73E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C1DD8-970C-4A97-AF73-9F8B8F176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A9F6C-5354-4138-AAE4-0F3BB7AD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9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3E3B-4111-42F0-8469-11A0B05B2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C13EF-E7AD-4A85-947C-927C41593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FD12-BECB-4D72-AC86-AB2D6E80B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65BA06-0B48-4495-9A7F-06B54955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4D57B-D90B-4317-B012-300773A3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C98F1-2345-4DA1-AC1C-1C80A423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BA7BA-01E2-4001-95DE-FAF04EB5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2EC76-E891-4BC7-A1BC-0C41441E0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83F65-1C72-4AFD-9D40-9D4336A9E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3EE2B-BFED-4488-84E6-0A71B026E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45269-2B3A-41FC-AAED-16978A316B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79FBF-1076-46B3-ACD8-EF4AF0280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3C77E3-FC77-4B76-89EA-621AAD12D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87F7DE-15F0-4396-AA74-F95E55DB4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1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C701-C23E-463B-9EDC-DE589C4E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373C8-6297-4769-AE81-0D19686E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F1D10-BD2D-43F1-8D1E-1825FEBA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7C069-58D6-42E3-9A60-55A26114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9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A7616-4A99-408D-85A6-78CEF630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8D8D5D-9C19-4B35-9C59-9F0FACF6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490B1C-C1C2-4459-842C-C1124740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8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64CDF-B43F-4972-A89F-CAF6E265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462B0-F78C-44C5-8060-30BE5E70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5DEAE-C415-492D-BF7E-6FD12CD82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D055D-8043-4AFD-A12A-0F9B6870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02808-7CF8-4099-93C7-8EBC7249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26A96-C954-45F4-9889-B25D95D0B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7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8D1E-0F7A-4DCD-B2FF-72BE0978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8BE3B3-C34C-4FCD-8489-E7F1C1007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6167C-00BB-4675-88F8-3E86F3A3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172CD-7C6C-4FA9-9F73-B4461910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67EEA-5237-4D88-81B0-1DD6CEC6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98A81-2443-4D7E-A7CA-ABF46F68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4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256B7-660E-4B93-A85D-FEAB1189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71ADB-7AE9-49D0-B24F-7F4A55C3A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C157E-A777-4903-AD69-EAEEF321E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CBFB8-3C9B-415A-82C3-FF777D3DAC20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6CAAA-CD04-4064-9B17-EA588ED51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8FD52-BF43-42A9-9A85-49EF3655B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75B5-9517-4934-A2B2-126E1F0AD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2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31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D31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/>
            </a:br>
            <a:r>
              <a:rPr lang="en-US" sz="2800" b="1"/>
              <a:t>3,348 </a:t>
            </a:r>
            <a:r>
              <a:rPr lang="en-US" sz="2800" b="1" dirty="0"/>
              <a:t>seats in </a:t>
            </a:r>
            <a:r>
              <a:rPr lang="en-US" sz="2800" b="1"/>
              <a:t>District 3</a:t>
            </a:r>
            <a:r>
              <a:rPr lang="en-US" sz="2800" b="1" dirty="0"/>
              <a:t>1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64592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014961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51.9% in District 31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31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 need in District 31 is greater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61% (42) of K-8 schools in District 31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60% or 25,028</a:t>
            </a:r>
            <a:r>
              <a:rPr lang="en-US" sz="4600" i="1" dirty="0"/>
              <a:t> </a:t>
            </a:r>
            <a:r>
              <a:rPr lang="en-US" sz="4600" dirty="0"/>
              <a:t>K-8 D31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159 cluster rooms are missing from District 31 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D31 at 103%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536884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42 Schools in District 31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825624-6860-4334-9057-155E12B2F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435846"/>
              </p:ext>
            </p:extLst>
          </p:nvPr>
        </p:nvGraphicFramePr>
        <p:xfrm>
          <a:off x="304801" y="1960631"/>
          <a:ext cx="11514666" cy="4660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33487-2A23-4AEB-90C7-C544FDA4E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D31 Overutilized Schools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471FCDF-9AC6-4841-933F-6C799546B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34910"/>
              </p:ext>
            </p:extLst>
          </p:nvPr>
        </p:nvGraphicFramePr>
        <p:xfrm>
          <a:off x="135467" y="1690689"/>
          <a:ext cx="11836400" cy="4802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460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</a:t>
            </a:r>
            <a:r>
              <a:rPr lang="en-US" sz="9600"/>
              <a:t>3,463 new </a:t>
            </a:r>
            <a:r>
              <a:rPr lang="en-US" sz="9600" dirty="0"/>
              <a:t>housing units built </a:t>
            </a:r>
            <a:r>
              <a:rPr lang="en-US" sz="9600"/>
              <a:t>in D31 </a:t>
            </a:r>
            <a:r>
              <a:rPr lang="en-US" sz="9600" dirty="0"/>
              <a:t>between 2015-2019, </a:t>
            </a:r>
            <a:r>
              <a:rPr lang="en-US" sz="9600"/>
              <a:t>but 0 </a:t>
            </a:r>
            <a:r>
              <a:rPr lang="en-US" sz="9600" dirty="0"/>
              <a:t>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31, average K-3 class sizes decreased by .2, now .9 students above NYC average, &amp; 5.0 students above Contracts for Excellence goals set in 2007.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F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358651"/>
              </p:ext>
            </p:extLst>
          </p:nvPr>
        </p:nvGraphicFramePr>
        <p:xfrm>
          <a:off x="493058" y="1695595"/>
          <a:ext cx="11205883" cy="453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.1 per class, now 1.6 students above the citywide average and 5.3 students above C4E goals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174607"/>
              </p:ext>
            </p:extLst>
          </p:nvPr>
        </p:nvGraphicFramePr>
        <p:xfrm>
          <a:off x="609600" y="1922106"/>
          <a:ext cx="11044518" cy="470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445197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775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endParaRPr lang="en-US" sz="3200" dirty="0"/>
          </a:p>
          <a:p>
            <a:r>
              <a:rPr lang="en-US" sz="3200" dirty="0"/>
              <a:t>There are NO renewal schools in District 31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Elementary school enrollment in D31 increased by 2,057, while capacity increased by only 99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1345</Words>
  <Application>Microsoft Office PowerPoint</Application>
  <PresentationFormat>Widescreen</PresentationFormat>
  <Paragraphs>158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31 schools    Presentation to CEC D31  Leonie Haimson and Sebastian Spitz Class Size Matters January 2018 info@classsizematters.org  </vt:lpstr>
      <vt:lpstr>This fall, District 31, average K-3 class sizes decreased by .2, now .9 students above NYC average, &amp; 5.0 students above Contracts for Excellence goals set in 2007.</vt:lpstr>
      <vt:lpstr>Average class size grades 4-8 increased by .1 per class, now 1.6 students above the citywide average and 5.3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3,348 seats in District 31 Nov. 2017 capital plan </vt:lpstr>
      <vt:lpstr>54% K-8 seats funded citywide compared to DOE estimate of need 51.9% in District 31  Data: Nov. 2017 capital plan</vt:lpstr>
      <vt:lpstr>District 31 Overcrowding  (includes Charters in district buildings)</vt:lpstr>
      <vt:lpstr>12 Districts average 100% or more utilization Including D31 at 103% Data Source: 2016-2017 Blue Book</vt:lpstr>
      <vt:lpstr>42 Schools in District 31 at or over 100% - (Co-located Charters included) Data Source: 2016-2017 Blue Book  </vt:lpstr>
      <vt:lpstr>More D31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19</cp:revision>
  <dcterms:created xsi:type="dcterms:W3CDTF">2018-01-25T22:34:40Z</dcterms:created>
  <dcterms:modified xsi:type="dcterms:W3CDTF">2018-04-11T19:15:07Z</dcterms:modified>
</cp:coreProperties>
</file>