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83" r:id="rId7"/>
    <p:sldId id="286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4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D30 K-3rd Class size trend</a:t>
            </a:r>
          </a:p>
        </c:rich>
      </c:tx>
      <c:layout>
        <c:manualLayout>
          <c:xMode val="edge"/>
          <c:yMode val="edge"/>
          <c:x val="0.38871228520878587"/>
          <c:y val="1.8278351954704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87518965486162"/>
          <c:y val="0.1271733299723645"/>
          <c:w val="0.89389759770806076"/>
          <c:h val="0.67750736736835115"/>
        </c:manualLayout>
      </c:layout>
      <c:lineChart>
        <c:grouping val="standard"/>
        <c:varyColors val="0"/>
        <c:ser>
          <c:idx val="0"/>
          <c:order val="0"/>
          <c:tx>
            <c:strRef>
              <c:f>'D30'!$A$3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9724478626492766E-2"/>
                  <c:y val="1.65214785725962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070-4D9D-9D44-4ABB774A2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'D30'!$B$2:$M$2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'D30'!$B$3:$M$3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70-4D9D-9D44-4ABB774A2808}"/>
            </c:ext>
          </c:extLst>
        </c:ser>
        <c:ser>
          <c:idx val="1"/>
          <c:order val="1"/>
          <c:tx>
            <c:strRef>
              <c:f>'D30'!$A$4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070-4D9D-9D44-4ABB774A2808}"/>
                </c:ext>
              </c:extLst>
            </c:dLbl>
            <c:dLbl>
              <c:idx val="1"/>
              <c:layout>
                <c:manualLayout>
                  <c:x val="-2.9724478626492766E-2"/>
                  <c:y val="-1.65214785725962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070-4D9D-9D44-4ABB774A2808}"/>
                </c:ext>
              </c:extLst>
            </c:dLbl>
            <c:dLbl>
              <c:idx val="4"/>
              <c:layout>
                <c:manualLayout>
                  <c:x val="-2.5191145150377275E-2"/>
                  <c:y val="5.507159524198762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070-4D9D-9D44-4ABB774A2808}"/>
                </c:ext>
              </c:extLst>
            </c:dLbl>
            <c:dLbl>
              <c:idx val="9"/>
              <c:layout>
                <c:manualLayout>
                  <c:x val="-2.7457811888435185E-2"/>
                  <c:y val="1.376789881049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070-4D9D-9D44-4ABB774A2808}"/>
                </c:ext>
              </c:extLst>
            </c:dLbl>
            <c:dLbl>
              <c:idx val="11"/>
              <c:layout>
                <c:manualLayout>
                  <c:x val="-1.7016866677696755E-2"/>
                  <c:y val="-2.478221785889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70-4D9D-9D44-4ABB774A2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'D30'!$B$2:$M$2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'D30'!$B$4:$M$4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70-4D9D-9D44-4ABB774A2808}"/>
            </c:ext>
          </c:extLst>
        </c:ser>
        <c:ser>
          <c:idx val="2"/>
          <c:order val="2"/>
          <c:tx>
            <c:strRef>
              <c:f>'D30'!$A$5</c:f>
              <c:strCache>
                <c:ptCount val="1"/>
                <c:pt idx="0">
                  <c:v>D30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9724478626492766E-2"/>
                  <c:y val="-3.8550116669391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70-4D9D-9D44-4ABB774A2808}"/>
                </c:ext>
              </c:extLst>
            </c:dLbl>
            <c:dLbl>
              <c:idx val="2"/>
              <c:layout>
                <c:manualLayout>
                  <c:x val="-2.7457811888435019E-2"/>
                  <c:y val="-5.5071595241987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070-4D9D-9D44-4ABB774A2808}"/>
                </c:ext>
              </c:extLst>
            </c:dLbl>
            <c:dLbl>
              <c:idx val="3"/>
              <c:layout>
                <c:manualLayout>
                  <c:x val="-2.9724478626492724E-2"/>
                  <c:y val="-4.6810855955689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70-4D9D-9D44-4ABB774A2808}"/>
                </c:ext>
              </c:extLst>
            </c:dLbl>
            <c:dLbl>
              <c:idx val="4"/>
              <c:layout>
                <c:manualLayout>
                  <c:x val="-2.5191145150377275E-2"/>
                  <c:y val="-3.0289377383093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070-4D9D-9D44-4ABB774A2808}"/>
                </c:ext>
              </c:extLst>
            </c:dLbl>
            <c:dLbl>
              <c:idx val="5"/>
              <c:layout>
                <c:manualLayout>
                  <c:x val="-3.7657812209694871E-2"/>
                  <c:y val="-3.5796536907291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70-4D9D-9D44-4ABB774A2808}"/>
                </c:ext>
              </c:extLst>
            </c:dLbl>
            <c:dLbl>
              <c:idx val="6"/>
              <c:layout>
                <c:manualLayout>
                  <c:x val="-2.9724478626492766E-2"/>
                  <c:y val="-3.8550116669391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70-4D9D-9D44-4ABB774A2808}"/>
                </c:ext>
              </c:extLst>
            </c:dLbl>
            <c:dLbl>
              <c:idx val="8"/>
              <c:layout>
                <c:manualLayout>
                  <c:x val="-2.9724478626492766E-2"/>
                  <c:y val="-3.5796536907291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70-4D9D-9D44-4ABB774A2808}"/>
                </c:ext>
              </c:extLst>
            </c:dLbl>
            <c:dLbl>
              <c:idx val="9"/>
              <c:layout>
                <c:manualLayout>
                  <c:x val="-2.6324478519406315E-2"/>
                  <c:y val="-4.6810855955689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70-4D9D-9D44-4ABB774A2808}"/>
                </c:ext>
              </c:extLst>
            </c:dLbl>
            <c:dLbl>
              <c:idx val="10"/>
              <c:layout>
                <c:manualLayout>
                  <c:x val="-2.7457811888435185E-2"/>
                  <c:y val="-4.1303696431490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70-4D9D-9D44-4ABB774A2808}"/>
                </c:ext>
              </c:extLst>
            </c:dLbl>
            <c:dLbl>
              <c:idx val="11"/>
              <c:layout>
                <c:manualLayout>
                  <c:x val="-1.7016866677696755E-2"/>
                  <c:y val="4.1303696431490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70-4D9D-9D44-4ABB774A2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'D30'!$B$2:$M$2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'D30'!$B$5:$M$5</c:f>
              <c:numCache>
                <c:formatCode>0.0</c:formatCode>
                <c:ptCount val="12"/>
                <c:pt idx="0">
                  <c:v>21.8</c:v>
                </c:pt>
                <c:pt idx="1">
                  <c:v>21.341818181818184</c:v>
                </c:pt>
                <c:pt idx="2">
                  <c:v>21.900369003690038</c:v>
                </c:pt>
                <c:pt idx="3">
                  <c:v>22.414179104477611</c:v>
                </c:pt>
                <c:pt idx="4">
                  <c:v>23.219230769230769</c:v>
                </c:pt>
                <c:pt idx="5" formatCode="General">
                  <c:v>24.4</c:v>
                </c:pt>
                <c:pt idx="6">
                  <c:v>25</c:v>
                </c:pt>
                <c:pt idx="7">
                  <c:v>25.89</c:v>
                </c:pt>
                <c:pt idx="8">
                  <c:v>25.0625</c:v>
                </c:pt>
                <c:pt idx="9" formatCode="General">
                  <c:v>24.9</c:v>
                </c:pt>
                <c:pt idx="10">
                  <c:v>24.30721649484536</c:v>
                </c:pt>
                <c:pt idx="11">
                  <c:v>23.827442827442827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70-4D9D-9D44-4ABB774A28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5796960"/>
        <c:axId val="-375754224"/>
      </c:lineChart>
      <c:catAx>
        <c:axId val="-375796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10734764117630366"/>
              <c:y val="0.927894471610676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754224"/>
        <c:crosses val="autoZero"/>
        <c:auto val="1"/>
        <c:lblAlgn val="ctr"/>
        <c:lblOffset val="100"/>
        <c:noMultiLvlLbl val="0"/>
      </c:catAx>
      <c:valAx>
        <c:axId val="-37575422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"/>
              <c:y val="0.332273092970606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79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D30 4-8 Class size</a:t>
            </a:r>
            <a:r>
              <a:rPr lang="en-US" sz="1600" b="1" baseline="0" dirty="0"/>
              <a:t> trend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840042272555503E-2"/>
          <c:y val="0.18714155461009205"/>
          <c:w val="0.87747930692855935"/>
          <c:h val="0.63020872897576086"/>
        </c:manualLayout>
      </c:layout>
      <c:lineChart>
        <c:grouping val="standard"/>
        <c:varyColors val="0"/>
        <c:ser>
          <c:idx val="0"/>
          <c:order val="0"/>
          <c:tx>
            <c:strRef>
              <c:f>'D30'!$A$11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1498917381455246E-3"/>
                  <c:y val="2.7023375219564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4B-4A2A-9F77-D7521B7C1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'D30'!$B$10:$M$10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'D30'!$B$11:$M$11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4B-4A2A-9F77-D7521B7C1DCF}"/>
            </c:ext>
          </c:extLst>
        </c:ser>
        <c:ser>
          <c:idx val="1"/>
          <c:order val="1"/>
          <c:tx>
            <c:strRef>
              <c:f>'D30'!$A$12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2.432103769760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4B-4A2A-9F77-D7521B7C1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'D30'!$B$10:$M$10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'D30'!$B$12:$M$12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4B-4A2A-9F77-D7521B7C1DCF}"/>
            </c:ext>
          </c:extLst>
        </c:ser>
        <c:ser>
          <c:idx val="2"/>
          <c:order val="2"/>
          <c:tx>
            <c:strRef>
              <c:f>'D30'!$A$13</c:f>
              <c:strCache>
                <c:ptCount val="1"/>
                <c:pt idx="0">
                  <c:v>D30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995669525822677E-3"/>
                  <c:y val="-2.7023375219564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54B-4A2A-9F77-D7521B7C1DCF}"/>
                </c:ext>
              </c:extLst>
            </c:dLbl>
            <c:dLbl>
              <c:idx val="1"/>
              <c:layout>
                <c:manualLayout>
                  <c:x val="-5.7494586907278766E-3"/>
                  <c:y val="-4.5939737873260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4B-4A2A-9F77-D7521B7C1DCF}"/>
                </c:ext>
              </c:extLst>
            </c:dLbl>
            <c:dLbl>
              <c:idx val="8"/>
              <c:layout>
                <c:manualLayout>
                  <c:x val="-1.1498917381455669E-3"/>
                  <c:y val="-4.3237400351303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4B-4A2A-9F77-D7521B7C1DCF}"/>
                </c:ext>
              </c:extLst>
            </c:dLbl>
            <c:dLbl>
              <c:idx val="9"/>
              <c:layout>
                <c:manualLayout>
                  <c:x val="0"/>
                  <c:y val="-4.5939737873260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4B-4A2A-9F77-D7521B7C1DCF}"/>
                </c:ext>
              </c:extLst>
            </c:dLbl>
            <c:dLbl>
              <c:idx val="10"/>
              <c:layout>
                <c:manualLayout>
                  <c:x val="-1.1498917381455669E-3"/>
                  <c:y val="-3.7832725307390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4B-4A2A-9F77-D7521B7C1DC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4B-4A2A-9F77-D7521B7C1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'D30'!$B$10:$M$10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'D30'!$B$13:$M$13</c:f>
              <c:numCache>
                <c:formatCode>0.0</c:formatCode>
                <c:ptCount val="12"/>
                <c:pt idx="0">
                  <c:v>26</c:v>
                </c:pt>
                <c:pt idx="1">
                  <c:v>25.725631768953068</c:v>
                </c:pt>
                <c:pt idx="2">
                  <c:v>26.047619047619047</c:v>
                </c:pt>
                <c:pt idx="3">
                  <c:v>26.618784530386741</c:v>
                </c:pt>
                <c:pt idx="4">
                  <c:v>27.182156133828997</c:v>
                </c:pt>
                <c:pt idx="5" formatCode="General">
                  <c:v>27.6</c:v>
                </c:pt>
                <c:pt idx="6" formatCode="General">
                  <c:v>27.4</c:v>
                </c:pt>
                <c:pt idx="7">
                  <c:v>27.57</c:v>
                </c:pt>
                <c:pt idx="8">
                  <c:v>26.795008912655973</c:v>
                </c:pt>
                <c:pt idx="9" formatCode="General">
                  <c:v>26.7</c:v>
                </c:pt>
                <c:pt idx="10">
                  <c:v>26.731922398589067</c:v>
                </c:pt>
                <c:pt idx="11">
                  <c:v>26.607843137254903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4B-4A2A-9F77-D7521B7C1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75605264"/>
        <c:axId val="-375601280"/>
      </c:lineChart>
      <c:catAx>
        <c:axId val="-375605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9.455795173678018E-2"/>
              <c:y val="0.92054382946760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601280"/>
        <c:crosses val="autoZero"/>
        <c:auto val="1"/>
        <c:lblAlgn val="ctr"/>
        <c:lblOffset val="100"/>
        <c:noMultiLvlLbl val="0"/>
      </c:catAx>
      <c:valAx>
        <c:axId val="-375601280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7145561263968235E-3"/>
              <c:y val="0.342308072860977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60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91-44D9-92C7-C188FD85E402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B0F-49B8-B8B1-9F09D346EF4A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B6A-4FC2-8921-CA1766DAB8A7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4EA-4FA7-A0F2-9CEFA9F3FFB7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1D-4FA3-BF06-7DB51CD3D508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704-4FF0-982F-6BEB34196B15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6AF-4E63-B81E-BB2533972F49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DAA-420F-8978-952E723AB441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AF-4A5A-9EA2-8F1894FF166F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1B1-4424-A91F-31174B74C8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'D30'!$C$2:$C$15</c:f>
              <c:strCache>
                <c:ptCount val="14"/>
                <c:pt idx="0">
                  <c:v>VOICE CHARTER SCHOOL OF NY</c:v>
                </c:pt>
                <c:pt idx="1">
                  <c:v>P.S. 228 </c:v>
                </c:pt>
                <c:pt idx="2">
                  <c:v>WOODSIDE COMMUNITY SCHL</c:v>
                </c:pt>
                <c:pt idx="3">
                  <c:v>P.S. 222</c:v>
                </c:pt>
                <c:pt idx="4">
                  <c:v>THE 30TH AVENUE SCHOOL</c:v>
                </c:pt>
                <c:pt idx="5">
                  <c:v>P.S. 212</c:v>
                </c:pt>
                <c:pt idx="6">
                  <c:v>P.S. 280</c:v>
                </c:pt>
                <c:pt idx="7">
                  <c:v>P.S. 78</c:v>
                </c:pt>
                <c:pt idx="8">
                  <c:v>P.S. 11</c:v>
                </c:pt>
                <c:pt idx="9">
                  <c:v>P.S. 85</c:v>
                </c:pt>
                <c:pt idx="10">
                  <c:v>P.S. 112</c:v>
                </c:pt>
                <c:pt idx="11">
                  <c:v>P.S. 152</c:v>
                </c:pt>
                <c:pt idx="12">
                  <c:v>I.S. 230</c:v>
                </c:pt>
                <c:pt idx="13">
                  <c:v>P.S. 17</c:v>
                </c:pt>
              </c:strCache>
            </c:strRef>
          </c:cat>
          <c:val>
            <c:numRef>
              <c:f>'D30'!$I$2:$I$15</c:f>
              <c:numCache>
                <c:formatCode>0%</c:formatCode>
                <c:ptCount val="14"/>
                <c:pt idx="0">
                  <c:v>3.95</c:v>
                </c:pt>
                <c:pt idx="1">
                  <c:v>2.12</c:v>
                </c:pt>
                <c:pt idx="2">
                  <c:v>1.83</c:v>
                </c:pt>
                <c:pt idx="3">
                  <c:v>1.6500000000000001</c:v>
                </c:pt>
                <c:pt idx="4">
                  <c:v>1.6300000000000001</c:v>
                </c:pt>
                <c:pt idx="5">
                  <c:v>1.51</c:v>
                </c:pt>
                <c:pt idx="6">
                  <c:v>1.46</c:v>
                </c:pt>
                <c:pt idx="7">
                  <c:v>1.31</c:v>
                </c:pt>
                <c:pt idx="8">
                  <c:v>1.3</c:v>
                </c:pt>
                <c:pt idx="9">
                  <c:v>1.3</c:v>
                </c:pt>
                <c:pt idx="10">
                  <c:v>1.27</c:v>
                </c:pt>
                <c:pt idx="11">
                  <c:v>1.21</c:v>
                </c:pt>
                <c:pt idx="12">
                  <c:v>1.18</c:v>
                </c:pt>
                <c:pt idx="13">
                  <c:v>1.18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16-44D1-AD52-2F1F1BB968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9436384"/>
        <c:axId val="569437040"/>
      </c:barChart>
      <c:catAx>
        <c:axId val="56943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37040"/>
        <c:crosses val="autoZero"/>
        <c:auto val="1"/>
        <c:lblAlgn val="ctr"/>
        <c:lblOffset val="100"/>
        <c:noMultiLvlLbl val="0"/>
      </c:catAx>
      <c:valAx>
        <c:axId val="5694370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3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'D30'!$C$16:$C$29</c:f>
              <c:strCache>
                <c:ptCount val="14"/>
                <c:pt idx="0">
                  <c:v>P.S. 148</c:v>
                </c:pt>
                <c:pt idx="1">
                  <c:v>I.S. 145</c:v>
                </c:pt>
                <c:pt idx="2">
                  <c:v>I.S. 230</c:v>
                </c:pt>
                <c:pt idx="3">
                  <c:v>P.S. 69</c:v>
                </c:pt>
                <c:pt idx="4">
                  <c:v>P.S. 122</c:v>
                </c:pt>
                <c:pt idx="5">
                  <c:v>P.S. 127</c:v>
                </c:pt>
                <c:pt idx="6">
                  <c:v>EAST ELMHURST CMMNTY SCHL</c:v>
                </c:pt>
                <c:pt idx="7">
                  <c:v>P.S. 166</c:v>
                </c:pt>
                <c:pt idx="8">
                  <c:v>P.S. 149</c:v>
                </c:pt>
                <c:pt idx="9">
                  <c:v>P.S. 11 </c:v>
                </c:pt>
                <c:pt idx="10">
                  <c:v>HUNTERS POINT COMMUNITY MS</c:v>
                </c:pt>
                <c:pt idx="11">
                  <c:v>THE 30TH AVENUE SCHOOL</c:v>
                </c:pt>
                <c:pt idx="12">
                  <c:v>P.S. 234</c:v>
                </c:pt>
                <c:pt idx="13">
                  <c:v>P.S. 2</c:v>
                </c:pt>
              </c:strCache>
            </c:strRef>
          </c:cat>
          <c:val>
            <c:numRef>
              <c:f>'D30'!$I$16:$I$29</c:f>
              <c:numCache>
                <c:formatCode>0%</c:formatCode>
                <c:ptCount val="14"/>
                <c:pt idx="0">
                  <c:v>1.1500000000000001</c:v>
                </c:pt>
                <c:pt idx="1">
                  <c:v>1.1200000000000001</c:v>
                </c:pt>
                <c:pt idx="2">
                  <c:v>1.1200000000000001</c:v>
                </c:pt>
                <c:pt idx="3">
                  <c:v>1.1100000000000001</c:v>
                </c:pt>
                <c:pt idx="4">
                  <c:v>1.0900000000000001</c:v>
                </c:pt>
                <c:pt idx="5">
                  <c:v>1.08</c:v>
                </c:pt>
                <c:pt idx="6">
                  <c:v>1.07</c:v>
                </c:pt>
                <c:pt idx="7">
                  <c:v>1.06</c:v>
                </c:pt>
                <c:pt idx="8">
                  <c:v>1.06</c:v>
                </c:pt>
                <c:pt idx="9">
                  <c:v>1.04</c:v>
                </c:pt>
                <c:pt idx="10">
                  <c:v>1.03</c:v>
                </c:pt>
                <c:pt idx="11">
                  <c:v>1.03</c:v>
                </c:pt>
                <c:pt idx="12">
                  <c:v>1.01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4E-4428-91DA-B5689D6855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906856"/>
        <c:axId val="573902264"/>
      </c:barChart>
      <c:catAx>
        <c:axId val="57390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3902264"/>
        <c:crosses val="autoZero"/>
        <c:auto val="1"/>
        <c:lblAlgn val="ctr"/>
        <c:lblOffset val="100"/>
        <c:noMultiLvlLbl val="0"/>
      </c:catAx>
      <c:valAx>
        <c:axId val="5739022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73906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8B16A-92C7-4AC6-A9D7-F603D1390E9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D05EB-4BCA-472A-A64E-32BF6346B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9027-DFEC-4947-906C-473F2D315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D7A29-47A0-4863-9DB7-D50B10C82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18052-8CED-4E49-87F8-818E1E43E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39EEA-8A3B-495B-B104-7F484470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FA20E-331A-48BE-9027-D117BC3E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6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56CA7-6DF2-4F5A-B77E-2381C7F0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FF61E-9250-4B01-A997-60B13402D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AD074-AFB9-497E-80EF-D8C7495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6EE7-1047-4D1D-B532-43F4568B8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77864-D550-48D9-AC0B-630FD99C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5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ACC362-B87F-442E-8C90-DA08899378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28001-0368-41E6-8534-F4B014C32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4D2D3-4675-409A-96BE-B2A2C9BF0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7CBAF-6180-4839-8333-44179FD05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2170A-29B3-43B2-920C-BBF5E252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3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84B2F-DA5A-4DEC-AB00-7F98C1AF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C63A-8083-4383-BE04-83D0FC08D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3D8D7-4119-43FB-A803-CE5CE2163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DD008-8D22-4833-8651-20CC6793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F5671-5A3F-4934-A21F-BDD30E1C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1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7120-A7D0-4BBD-B67A-14C5F0D5E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76DA8-7E4F-4B26-8C1E-9C4DC8CEC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45D79-3DB2-4493-A4D5-EF0A2ECD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6DE14-3CD8-4017-8D12-011208D0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5CD78-35F0-43FE-8F5F-91D34651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3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8DEAB-44DD-4457-9697-CE9A7CAB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2DA9-648E-4405-9C42-22F8F5222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E5F42-68FE-44FF-8B84-02B156453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CF664-7AD3-4617-8D3E-4F51E50E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6B074-1830-4CA1-A368-7F4AFA73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57474-51C2-4224-BA5C-89647C74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1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4B47F-6A5A-47FA-B6ED-DB7828ED3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ECE0E-51A1-441C-BFDF-70F6BDE4D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6813-3490-49E1-ACDC-AEBEB7E19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589C4C-CDE6-452E-851A-C6FC88E71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343B1B-B89F-4B21-A88D-C4AE685F9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B0957-9BB8-415E-BBD5-B9FE53314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C9B75-2D44-41FA-9D86-2B01486A2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25C09-0A31-4C0A-8DC5-77AC2479F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8CB2-BC72-441B-93D1-70633A9B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DAA9C9-847E-4732-B598-980E4BF37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E4A40-9526-4E54-BC1F-FEC8CF6A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637EC-C426-48AA-BC92-7AE768E7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9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75189B-1CC9-4382-B303-1BD0B5619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9E99AF-2A84-4EC6-B8CA-B8F62E08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ECEDF-6D95-4A07-9ADD-5BA81CE0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7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06505-201B-4439-843D-39A19F33B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C2D9-2489-4BCD-BF3D-AAAAACEE1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B0AE8-32CC-40A2-99C1-A28FFBB1F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C49C5-34EB-431E-8406-1DF1D803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D6A11-9FD7-494B-8ACD-6151F9C2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EF992-6F8E-41FC-86B8-65B2284F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39D1-6B0B-4E3D-BC5A-8F5DD3EAE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70119-9A21-4551-AF48-248253A47E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54425-9BD1-41B8-9962-A7B9E42A2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3C18E-5319-4974-84E7-672B1B82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8914D-31FD-4535-8DB5-2A5F9021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7BAEC-1B0C-4BC8-980F-B159FC78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0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A31635-3FE8-4911-AD4D-2065B034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EFC8E-670C-4971-8446-379912318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07BB6-F63D-46D3-B79F-825BC9DCE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5539-23CA-4F81-B7C7-E8444568CD1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BE869-D201-4591-8A15-ACD63CD9E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F82EF-36B8-4201-A549-7D334AECE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E728-9F0D-4F4C-AC20-193A9F81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1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30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D30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3"/>
            <a:ext cx="9885098" cy="477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Elementary school enrollment in D30 increased by 1,154, while capacity decreased by 135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5,975 seats in District 30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031864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839595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74.6% in District 30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District 30 </a:t>
            </a:r>
            <a:r>
              <a:rPr lang="en-US" dirty="0"/>
              <a:t>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600" dirty="0"/>
              <a:t>We think the need in District 30 is greater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61% (28) of K-8 schools in District 30 are overcrowded (at or above 100% target utilization)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65% or 18,857</a:t>
            </a:r>
            <a:r>
              <a:rPr lang="en-US" sz="4600" i="1" dirty="0"/>
              <a:t> </a:t>
            </a:r>
            <a:r>
              <a:rPr lang="en-US" sz="4600" dirty="0"/>
              <a:t>K-8 D30 students are in overcrowded schools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108 cluster rooms are missing from District 30 schools according to DOE’s utilization formula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</a:t>
            </a:r>
            <a:r>
              <a:rPr lang="en-US" sz="4000" i="1"/>
              <a:t>including D30 at 99%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420640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550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/>
              <a:t>28 </a:t>
            </a:r>
            <a:r>
              <a:rPr lang="en-US" dirty="0"/>
              <a:t>Schools in </a:t>
            </a:r>
            <a:r>
              <a:rPr lang="en-US"/>
              <a:t>District 30 </a:t>
            </a:r>
            <a:r>
              <a:rPr lang="en-US" dirty="0"/>
              <a:t>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2C6115A-2421-4877-A611-D97B674EF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370088"/>
              </p:ext>
            </p:extLst>
          </p:nvPr>
        </p:nvGraphicFramePr>
        <p:xfrm>
          <a:off x="711200" y="2057399"/>
          <a:ext cx="10758714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33487-2A23-4AEB-90C7-C544FDA4E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D30 Overutilized Schools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8A0B32E-B725-41FF-BE4B-CF511BE6C3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110984"/>
              </p:ext>
            </p:extLst>
          </p:nvPr>
        </p:nvGraphicFramePr>
        <p:xfrm>
          <a:off x="838200" y="1690689"/>
          <a:ext cx="10515600" cy="4802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4604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14863 new housing units built in D30 between 2015-2019, but just 413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30, average K-3 class sizes decreased by .5, now .2 students below NYC average, &amp; 3.9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283749"/>
              </p:ext>
            </p:extLst>
          </p:nvPr>
        </p:nvGraphicFramePr>
        <p:xfrm>
          <a:off x="493059" y="1695595"/>
          <a:ext cx="11205882" cy="4863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 decreased by .1 per class, now at the city average and 3.7 students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E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2790029"/>
              </p:ext>
            </p:extLst>
          </p:nvPr>
        </p:nvGraphicFramePr>
        <p:xfrm>
          <a:off x="609601" y="1793239"/>
          <a:ext cx="11044518" cy="469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214233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2667-6F39-4F3E-A574-103C27C57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305"/>
            <a:ext cx="10515600" cy="113929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Two Renewal Schools in District 30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62F64-1742-421C-BA99-B436AD2A0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1371601"/>
            <a:ext cx="11599334" cy="531706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PS 111 Jacob Blackwell and Long Island City High School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Average class size at PS 111 Jacob Blackwell increased from 16.0 in Nov 2014, the year PS 111 entered the renewal program, to 20.0 in Nov 2017 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PS 111 does not have any classes of 30 or more 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Class sizes at Long Island City HS decreased from 29.2 to 28.2, which is still one of the highest class sizes among the renewal schools 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Long Island City HS continues to have multiple classes of 30 or more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Graduation rates at Long Island City HS remained relatively stable, increasing only from 64% in 2014 to 67% in 2017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5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1459</Words>
  <Application>Microsoft Office PowerPoint</Application>
  <PresentationFormat>Widescreen</PresentationFormat>
  <Paragraphs>171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30 schools    Presentation to CEC D30  Leonie Haimson and Sebastian Spitz Class Size Matters January 2018 info@classsizematters.org  </vt:lpstr>
      <vt:lpstr>This fall, District 30, average K-3 class sizes decreased by .5, now .2 students below NYC average, &amp; 3.9 students above Contracts for Excellence goals set in 2007.</vt:lpstr>
      <vt:lpstr>Average class size grades 4-8  decreased by .1 per class, now at the city average and 3.7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Two Renewal Schools in District 30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5,975 seats in District 30 Nov. 2017 capital plan </vt:lpstr>
      <vt:lpstr>54% K-8 seats funded citywide compared to DOE estimate of need 74.6% in District 30  Data: Nov. 2017 capital plan</vt:lpstr>
      <vt:lpstr>District 30 Overcrowding  (includes Charters in district buildings)</vt:lpstr>
      <vt:lpstr>   11 Districts between 99% - 80% Utilization, including D30 at 99%  Data Source: 2016-2017 Blue Book  </vt:lpstr>
      <vt:lpstr>28 Schools in District 30 at or over 100% - (Co-located Charters included) Data Source: 2016-2017 Blue Book  </vt:lpstr>
      <vt:lpstr>More D30 Overutilized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21</cp:revision>
  <dcterms:created xsi:type="dcterms:W3CDTF">2018-01-25T20:39:36Z</dcterms:created>
  <dcterms:modified xsi:type="dcterms:W3CDTF">2018-04-11T19:14:54Z</dcterms:modified>
</cp:coreProperties>
</file>