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8" r:id="rId3"/>
    <p:sldId id="259" r:id="rId4"/>
    <p:sldId id="260" r:id="rId5"/>
    <p:sldId id="297" r:id="rId6"/>
    <p:sldId id="281" r:id="rId7"/>
    <p:sldId id="308" r:id="rId8"/>
    <p:sldId id="264" r:id="rId9"/>
    <p:sldId id="266" r:id="rId10"/>
    <p:sldId id="267" r:id="rId11"/>
    <p:sldId id="265" r:id="rId12"/>
    <p:sldId id="273" r:id="rId13"/>
    <p:sldId id="274" r:id="rId14"/>
    <p:sldId id="275" r:id="rId15"/>
    <p:sldId id="282" r:id="rId16"/>
    <p:sldId id="269" r:id="rId17"/>
    <p:sldId id="283" r:id="rId18"/>
    <p:sldId id="277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</p:sldIdLst>
  <p:sldSz cx="12192000" cy="6858000"/>
  <p:notesSz cx="6858000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D3 K-3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308705225913451E-2"/>
          <c:y val="0.19653353359598677"/>
          <c:w val="0.88158024477629915"/>
          <c:h val="0.646309431455517"/>
        </c:manualLayout>
      </c:layout>
      <c:lineChart>
        <c:grouping val="standard"/>
        <c:varyColors val="0"/>
        <c:ser>
          <c:idx val="0"/>
          <c:order val="0"/>
          <c:tx>
            <c:strRef>
              <c:f>'D3'!$A$3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4781304386719128E-2"/>
                  <c:y val="3.2312337484208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B3-45D7-8B79-61B4270B6A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 2015-16 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'D3'!$B$3:$M$3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 formatCode="_(* #,##0.0_);_(* \(#,##0.0\);_(* &quot;-&quot;??_);_(@_)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35-476D-8E96-D4C7087B9B48}"/>
            </c:ext>
          </c:extLst>
        </c:ser>
        <c:ser>
          <c:idx val="1"/>
          <c:order val="1"/>
          <c:tx>
            <c:strRef>
              <c:f>'D3'!$A$4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4781304386719128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B3-45D7-8B79-61B4270B6A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 2015-16 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'D3'!$B$4:$M$4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 formatCode="0.0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35-476D-8E96-D4C7087B9B48}"/>
            </c:ext>
          </c:extLst>
        </c:ser>
        <c:ser>
          <c:idx val="2"/>
          <c:order val="2"/>
          <c:tx>
            <c:strRef>
              <c:f>'D3'!$A$5</c:f>
              <c:strCache>
                <c:ptCount val="1"/>
                <c:pt idx="0">
                  <c:v>D3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960135730345136E-2"/>
                  <c:y val="-1.8550309001407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B3-45D7-8B79-61B4270B6AD5}"/>
                </c:ext>
              </c:extLst>
            </c:dLbl>
            <c:dLbl>
              <c:idx val="1"/>
              <c:layout>
                <c:manualLayout>
                  <c:x val="-3.2316953550091426E-2"/>
                  <c:y val="-4.4062278387556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B3-45D7-8B79-61B4270B6AD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7E-46B1-9DEF-C2788FEB8C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 2015-16 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'D3'!$B$5:$M$5</c:f>
              <c:numCache>
                <c:formatCode>General</c:formatCode>
                <c:ptCount val="12"/>
                <c:pt idx="0">
                  <c:v>21.5</c:v>
                </c:pt>
                <c:pt idx="1">
                  <c:v>21.1</c:v>
                </c:pt>
                <c:pt idx="2">
                  <c:v>21.4</c:v>
                </c:pt>
                <c:pt idx="3">
                  <c:v>21.3</c:v>
                </c:pt>
                <c:pt idx="4">
                  <c:v>22.2</c:v>
                </c:pt>
                <c:pt idx="5">
                  <c:v>22.4</c:v>
                </c:pt>
                <c:pt idx="6" formatCode="0.0">
                  <c:v>23.1796875</c:v>
                </c:pt>
                <c:pt idx="7" formatCode="0.0">
                  <c:v>22.95</c:v>
                </c:pt>
                <c:pt idx="8">
                  <c:v>23.2</c:v>
                </c:pt>
                <c:pt idx="9">
                  <c:v>22.9</c:v>
                </c:pt>
                <c:pt idx="10" formatCode="0.0">
                  <c:v>22.610441767068274</c:v>
                </c:pt>
                <c:pt idx="11" formatCode="0.0">
                  <c:v>21.926829268292682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35-476D-8E96-D4C7087B9B4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781830016"/>
        <c:axId val="-781731472"/>
      </c:lineChart>
      <c:catAx>
        <c:axId val="-7818300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8.8630093611599375E-2"/>
              <c:y val="0.911126074702449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81731472"/>
        <c:crosses val="autoZero"/>
        <c:auto val="1"/>
        <c:lblAlgn val="ctr"/>
        <c:lblOffset val="100"/>
        <c:noMultiLvlLbl val="0"/>
      </c:catAx>
      <c:valAx>
        <c:axId val="-781731472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1.6865723038477751E-2"/>
              <c:y val="0.389345737487461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81830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D3 4-8th Class</a:t>
            </a:r>
            <a:r>
              <a:rPr lang="en-US" sz="1600" b="1" baseline="0">
                <a:solidFill>
                  <a:schemeClr val="tx1"/>
                </a:solidFill>
              </a:rPr>
              <a:t> size trend</a:t>
            </a:r>
            <a:endParaRPr lang="en-US" sz="16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0449078070433075"/>
          <c:y val="2.5365882513594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23458276792331E-2"/>
          <c:y val="0.19630970008447113"/>
          <c:w val="0.87945565078981469"/>
          <c:h val="0.60957158266224043"/>
        </c:manualLayout>
      </c:layout>
      <c:lineChart>
        <c:grouping val="standard"/>
        <c:varyColors val="0"/>
        <c:ser>
          <c:idx val="0"/>
          <c:order val="0"/>
          <c:tx>
            <c:strRef>
              <c:f>'D3'!$A$10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3735153136416278E-2"/>
                  <c:y val="3.1967720154074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EA-4FA3-B085-116CA4201FEE}"/>
                </c:ext>
              </c:extLst>
            </c:dLbl>
            <c:dLbl>
              <c:idx val="2"/>
              <c:layout>
                <c:manualLayout>
                  <c:x val="-3.1344918318430282E-2"/>
                  <c:y val="-2.9303743474568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EA-4FA3-B085-116CA4201F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'D3'!$B$10:$L$10</c:f>
              <c:numCache>
                <c:formatCode>General</c:formatCode>
                <c:ptCount val="11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D0-4AA0-B5C0-5E94596D5663}"/>
            </c:ext>
          </c:extLst>
        </c:ser>
        <c:ser>
          <c:idx val="1"/>
          <c:order val="1"/>
          <c:tx>
            <c:strRef>
              <c:f>'D3'!$A$11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3.373515313641625E-2"/>
                  <c:y val="-3.7295673513086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EA-4FA3-B085-116CA4201FEE}"/>
                </c:ext>
              </c:extLst>
            </c:dLbl>
            <c:dLbl>
              <c:idx val="3"/>
              <c:layout>
                <c:manualLayout>
                  <c:x val="-3.2540035727423311E-2"/>
                  <c:y val="-2.3975790115555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EA-4FA3-B085-116CA4201F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'D3'!$B$11:$L$11</c:f>
              <c:numCache>
                <c:formatCode>General</c:formatCode>
                <c:ptCount val="11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D0-4AA0-B5C0-5E94596D5663}"/>
            </c:ext>
          </c:extLst>
        </c:ser>
        <c:ser>
          <c:idx val="2"/>
          <c:order val="2"/>
          <c:tx>
            <c:strRef>
              <c:f>'D3'!$A$12</c:f>
              <c:strCache>
                <c:ptCount val="1"/>
                <c:pt idx="0">
                  <c:v>D3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4930270545409259E-2"/>
                  <c:y val="-1.33198833975310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EA-4FA3-B085-116CA4201FEE}"/>
                </c:ext>
              </c:extLst>
            </c:dLbl>
            <c:dLbl>
              <c:idx val="2"/>
              <c:layout>
                <c:manualLayout>
                  <c:x val="-3.373515313641625E-2"/>
                  <c:y val="2.39757901155557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EA-4FA3-B085-116CA4201F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'D3'!$B$12:$L$12</c:f>
              <c:numCache>
                <c:formatCode>General</c:formatCode>
                <c:ptCount val="11"/>
                <c:pt idx="0">
                  <c:v>26.4</c:v>
                </c:pt>
                <c:pt idx="1">
                  <c:v>25.6</c:v>
                </c:pt>
                <c:pt idx="2">
                  <c:v>24.4</c:v>
                </c:pt>
                <c:pt idx="3">
                  <c:v>25.3</c:v>
                </c:pt>
                <c:pt idx="4">
                  <c:v>25.6</c:v>
                </c:pt>
                <c:pt idx="5" formatCode="0.0">
                  <c:v>25.960317460317459</c:v>
                </c:pt>
                <c:pt idx="6" formatCode="0.0">
                  <c:v>25.931451612903224</c:v>
                </c:pt>
                <c:pt idx="7" formatCode="0.0">
                  <c:v>25.48</c:v>
                </c:pt>
                <c:pt idx="8">
                  <c:v>25.4</c:v>
                </c:pt>
                <c:pt idx="9" formatCode="0.0">
                  <c:v>25</c:v>
                </c:pt>
                <c:pt idx="10" formatCode="0.0">
                  <c:v>24.704280155642024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D0-4AA0-B5C0-5E94596D566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27878384"/>
        <c:axId val="-827873584"/>
      </c:lineChart>
      <c:catAx>
        <c:axId val="-827878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9.7108202692948911E-2"/>
              <c:y val="0.908382066276803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7873584"/>
        <c:crosses val="autoZero"/>
        <c:auto val="1"/>
        <c:lblAlgn val="ctr"/>
        <c:lblOffset val="100"/>
        <c:noMultiLvlLbl val="0"/>
      </c:catAx>
      <c:valAx>
        <c:axId val="-82787358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1.9930859094501371E-2"/>
              <c:y val="0.341523278646297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787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B9-46DC-9AD1-6A210D1B6F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district'!$H$14:$H$24</c:f>
              <c:strCache>
                <c:ptCount val="11"/>
                <c:pt idx="0">
                  <c:v>D30</c:v>
                </c:pt>
                <c:pt idx="1">
                  <c:v>D8</c:v>
                </c:pt>
                <c:pt idx="2">
                  <c:v>D2</c:v>
                </c:pt>
                <c:pt idx="3">
                  <c:v>D12</c:v>
                </c:pt>
                <c:pt idx="4">
                  <c:v>D9</c:v>
                </c:pt>
                <c:pt idx="5">
                  <c:v>D6</c:v>
                </c:pt>
                <c:pt idx="6">
                  <c:v>D29</c:v>
                </c:pt>
                <c:pt idx="7">
                  <c:v>D3</c:v>
                </c:pt>
                <c:pt idx="8">
                  <c:v>D7</c:v>
                </c:pt>
                <c:pt idx="9">
                  <c:v>D4</c:v>
                </c:pt>
                <c:pt idx="10">
                  <c:v>D1</c:v>
                </c:pt>
              </c:strCache>
            </c:strRef>
          </c:cat>
          <c:val>
            <c:numRef>
              <c:f>'Util. by district'!$I$14:$I$24</c:f>
              <c:numCache>
                <c:formatCode>0%</c:formatCode>
                <c:ptCount val="11"/>
                <c:pt idx="0">
                  <c:v>0.9906952965235174</c:v>
                </c:pt>
                <c:pt idx="1">
                  <c:v>0.95252529755271254</c:v>
                </c:pt>
                <c:pt idx="2">
                  <c:v>0.94988110481068233</c:v>
                </c:pt>
                <c:pt idx="3">
                  <c:v>0.93637428204985218</c:v>
                </c:pt>
                <c:pt idx="4">
                  <c:v>0.93615137766958056</c:v>
                </c:pt>
                <c:pt idx="5">
                  <c:v>0.89764339220296352</c:v>
                </c:pt>
                <c:pt idx="6">
                  <c:v>0.89591527987897124</c:v>
                </c:pt>
                <c:pt idx="7">
                  <c:v>0.89040277279789648</c:v>
                </c:pt>
                <c:pt idx="8">
                  <c:v>0.8842708470557239</c:v>
                </c:pt>
                <c:pt idx="9">
                  <c:v>0.86607805924581238</c:v>
                </c:pt>
                <c:pt idx="10">
                  <c:v>0.80426456888520859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9-46DC-9AD1-6A210D1B6F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2418232"/>
        <c:axId val="1082419872"/>
      </c:barChart>
      <c:catAx>
        <c:axId val="1082418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419872"/>
        <c:crosses val="autoZero"/>
        <c:auto val="1"/>
        <c:lblAlgn val="ctr"/>
        <c:lblOffset val="100"/>
        <c:noMultiLvlLbl val="0"/>
      </c:catAx>
      <c:valAx>
        <c:axId val="10824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82418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236E6AA-A921-450A-94CA-757F8187469C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0D8-4D18-A272-0524686781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2E414C2-A186-4BB1-955A-AEC31FB9F563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0D8-4D18-A272-05246867816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28D3E5C-1DC8-41EF-8163-DB38BD9B55C2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0D8-4D18-A272-05246867816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2F4F36C-D6EC-4D80-8941-938E7EFB8924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0D8-4D18-A272-05246867816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9A5A6D0-4DB1-4EFF-A297-7B3080EA3177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0D8-4D18-A272-05246867816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F9EB2E6-9F0E-428C-AB2E-0EA181E25A03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0D8-4D18-A272-05246867816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AD592EF0-F32B-4D3E-8AF9-4DA416A82A1C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0D8-4D18-A272-05246867816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48F8711-5A8C-432B-A90A-CE5C9F57332F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0D8-4D18-A272-05246867816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4767D4DB-DAE0-441E-B05D-992DAEC2C223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0D8-4D18-A272-05246867816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0B8F38C-A640-4EB8-A805-9FCE496BB8C3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0D8-4D18-A272-052468678167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23D396F7-A9B5-4692-B0C2-BF489438B0EA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0D8-4D18-A272-05246867816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2D1A56BC-07A1-4B97-8661-39E9B718DE12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0D8-4D18-A272-052468678167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33EBA382-4855-4883-B389-FCEC1C207B0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0D8-4D18-A272-052468678167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1621309A-6778-4CDE-9F47-45948DC34649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0D8-4D18-A272-052468678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'D3'!$C$2:$C$15</c:f>
              <c:strCache>
                <c:ptCount val="14"/>
                <c:pt idx="0">
                  <c:v>HARLEM LINK CHRTR SCHL</c:v>
                </c:pt>
                <c:pt idx="1">
                  <c:v>P.S. 199</c:v>
                </c:pt>
                <c:pt idx="2">
                  <c:v>P.S. 333</c:v>
                </c:pt>
                <c:pt idx="3">
                  <c:v>HARLEM SUCCESS ACAD. IV</c:v>
                </c:pt>
                <c:pt idx="4">
                  <c:v>M811 SPED</c:v>
                </c:pt>
                <c:pt idx="5">
                  <c:v>I.S. 250</c:v>
                </c:pt>
                <c:pt idx="6">
                  <c:v>LAFAYETTE ACADEMY</c:v>
                </c:pt>
                <c:pt idx="7">
                  <c:v>P.S. 452</c:v>
                </c:pt>
                <c:pt idx="8">
                  <c:v>P.S. 149</c:v>
                </c:pt>
                <c:pt idx="9">
                  <c:v>P.S. 163</c:v>
                </c:pt>
                <c:pt idx="10">
                  <c:v>P.S. 9</c:v>
                </c:pt>
                <c:pt idx="11">
                  <c:v>I.S. 862</c:v>
                </c:pt>
                <c:pt idx="12">
                  <c:v>P.S. 84</c:v>
                </c:pt>
                <c:pt idx="13">
                  <c:v>P.S. 334</c:v>
                </c:pt>
              </c:strCache>
            </c:strRef>
          </c:cat>
          <c:val>
            <c:numRef>
              <c:f>'D3'!$I$2:$I$15</c:f>
              <c:numCache>
                <c:formatCode>General</c:formatCode>
                <c:ptCount val="14"/>
                <c:pt idx="0">
                  <c:v>581</c:v>
                </c:pt>
                <c:pt idx="1">
                  <c:v>135</c:v>
                </c:pt>
                <c:pt idx="2">
                  <c:v>130</c:v>
                </c:pt>
                <c:pt idx="3">
                  <c:v>124</c:v>
                </c:pt>
                <c:pt idx="4">
                  <c:v>114</c:v>
                </c:pt>
                <c:pt idx="5">
                  <c:v>113</c:v>
                </c:pt>
                <c:pt idx="6">
                  <c:v>112</c:v>
                </c:pt>
                <c:pt idx="7">
                  <c:v>112</c:v>
                </c:pt>
                <c:pt idx="8">
                  <c:v>112</c:v>
                </c:pt>
                <c:pt idx="9">
                  <c:v>108</c:v>
                </c:pt>
                <c:pt idx="10">
                  <c:v>107</c:v>
                </c:pt>
                <c:pt idx="11">
                  <c:v>103</c:v>
                </c:pt>
                <c:pt idx="12">
                  <c:v>102</c:v>
                </c:pt>
                <c:pt idx="13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8A-499F-9668-C0E4C40156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9061328"/>
        <c:axId val="539059688"/>
      </c:barChart>
      <c:catAx>
        <c:axId val="53906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059688"/>
        <c:crosses val="autoZero"/>
        <c:auto val="1"/>
        <c:lblAlgn val="ctr"/>
        <c:lblOffset val="100"/>
        <c:noMultiLvlLbl val="0"/>
      </c:catAx>
      <c:valAx>
        <c:axId val="539059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906132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6FD0DD-2432-45B8-BD5A-E0D85B8E14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7E42C5-456D-4232-9FFC-8AD20C77D6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35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0DCD7-5B70-4E13-86DB-211BDCFC6F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56F87B-D219-419F-865B-F66598B59C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5684"/>
            <a:ext cx="2971800" cy="4635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E121F4-952F-48D6-BFF4-1B263B6F6B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775684"/>
            <a:ext cx="2971800" cy="4635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A40F5-43DD-46E0-940E-B93DA4D82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78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35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59903-3A56-4A3F-BEC8-BC757D5121B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154113"/>
            <a:ext cx="5543550" cy="3119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6389"/>
            <a:ext cx="5486400" cy="36379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4"/>
            <a:ext cx="2971800" cy="4635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5684"/>
            <a:ext cx="2971800" cy="4635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41D24-D1A7-4FE9-870C-495C5884F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71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89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49E48-9664-4FED-8101-5F6488CC9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73C04B-05C5-4798-A652-12FD490EC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97AAB-A69F-496F-B12E-CAE634616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4E98-BEEE-44AC-A56C-55779115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A43CC-8410-4BCD-A18B-DE687C9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7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D77E7-1A8D-4806-BA30-3BC997C58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187DAA-FEBA-46EE-ADC1-2A6CFD73D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FC377-4FDF-4634-8B01-1D237C7D1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D4782-6F20-4D99-9C69-0D668289B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FB4B3-E4AB-4207-A4DC-43EFBF5D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0A5B4D-1054-432E-836B-060F6FF23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06BE27-ACD5-4858-B0B7-FC8F4D901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264C6-C1DD-4456-AF40-AFBE16D1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FFFD6-3DBB-496B-A98D-AA7E93568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11EBF-9452-4B30-B05F-DE89FCBE5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4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3B3AA-31F1-4576-8BBF-77DF5CA54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32ED9-8E2E-46B7-B42D-2300B4D44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C1422-EAC4-4A12-A878-672406B3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53BE7-1ED6-484B-87C6-C563162F9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F2EC6-175D-4011-80C4-3B8F67A0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5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EFF03-1BF5-4A0F-8999-1818AE4CD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AA242-69E1-45FC-94D5-676743EE4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846CE-DA3B-44C8-9E1E-CF5DE1B4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7C24A-B67D-49D1-A629-9F796BD2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CB98F-7DCC-4569-AE44-492F3B1B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0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8D9BE-0A21-4650-BFF9-141BB058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8EBE6-8C14-42E4-8C23-B1BCEAD04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2DA28-93E2-408F-ADDB-6402B6A59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CF021-786C-48CA-8CAF-DDF258AF5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71E3A-FC3E-43F2-A60E-715D85C61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456F1-EE06-41A7-A53C-CFB930F9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0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9B8F3-1B89-42E7-B495-199A3E351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ABAFD-DB9A-4074-B854-69A1C2224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1D7FB-A982-4179-B768-E25340656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FC5D1-D3C1-4B1D-B087-606BBE68D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A1F5CB-E952-4E87-B600-0EF3C8C50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050999-A9D8-4FD1-8731-87C8F2E82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E7B127-7F30-44DD-8A74-BF8AC0E2D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F90446-DBAD-4AC8-9DDB-A082E0A8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3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8C90-E0EB-4129-BBA0-EF91C8982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9EA128-8983-49BB-9649-2118B6FA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7A21A-6893-457F-A5CB-8A38312D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1D8AC-FD9A-4C17-9183-1ECFDE5BF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5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F43BF6-221F-4E82-B3E7-854514949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957CD2-6A45-421C-B857-E3ACD5C31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2E7971-A56D-4B40-BD80-71B4B6309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4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4AE9F-E339-4EDB-8EB1-9ADAB0A71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29A43-847E-4ADA-8E6C-872B0A1B0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DD302-AA22-4E24-8112-8C9FE0133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9518A4-1886-4EB3-868C-C17AE13C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FD0CC-47E4-48CA-A68E-2DDCC9F7B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65295-535D-4023-94B9-35DC1EFEC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2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AD07C-41B2-4E9F-A9AB-798A4501D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EE5CBC-EA52-4D0E-BDAE-1672701BBE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B9F82-A40A-44C0-915E-727E12CA9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81828-E4EA-4BF7-A166-5AB140F5B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0726A-C6FA-45A3-A107-06BE87D17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31613-69E8-4D7B-A2AB-D69D5BB0A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2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1C77FC-B610-424C-B37D-709C2DAB9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A76CD-B7D4-4EEC-98FB-59E9AD984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9002B-A420-427D-8F96-A6BF286F1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42EC9-2AB7-4021-9BDC-BC007BC5B17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07AF7-FE4C-46D0-A71D-6ED8FDC1B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4C993-0174-4DFE-A674-C2F17818A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7CA4D-DD7E-46BF-B674-22A57161C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5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3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3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497938" y="54484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3, elementary enrollment increased by 849, while capacity decreased by 50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27CDDD-A736-4B91-81BB-9E9E70ABE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939" y="1498952"/>
            <a:ext cx="9733406" cy="51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</a:t>
            </a:r>
            <a:r>
              <a:rPr lang="en-US">
                <a:latin typeface="+mj-lt"/>
              </a:rPr>
              <a:t>analysis of need have </a:t>
            </a:r>
            <a:r>
              <a:rPr lang="en-US" dirty="0">
                <a:latin typeface="+mj-lt"/>
              </a:rPr>
              <a:t>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692 seats in District 3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8637107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661553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100% in District 3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3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We think the need in District 3 is greater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37% (14) of K-8 schools in District 3 are overcrowded (at or above 100% target utilization)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39% or 5,841</a:t>
            </a:r>
            <a:r>
              <a:rPr lang="en-US" i="1" dirty="0"/>
              <a:t> </a:t>
            </a:r>
            <a:r>
              <a:rPr lang="en-US" dirty="0"/>
              <a:t>K-8 D3 students are in overcrowded schools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73 cluster rooms are missing from District 3 schools according to DOE’s utilization formula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i="1" dirty="0"/>
              <a:t>Data source: 2016-2017 Blue Book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11 Districts between 99% - 80% Utilization, including D3 at 89%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2223BF-B458-415A-B284-94A4709FB4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347840"/>
              </p:ext>
            </p:extLst>
          </p:nvPr>
        </p:nvGraphicFramePr>
        <p:xfrm>
          <a:off x="679938" y="1792969"/>
          <a:ext cx="10972800" cy="470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59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17 Schools in District 3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25DEDBE-B07E-4CA8-97A2-B8606EDF4B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63594"/>
              </p:ext>
            </p:extLst>
          </p:nvPr>
        </p:nvGraphicFramePr>
        <p:xfrm>
          <a:off x="296246" y="1960630"/>
          <a:ext cx="11588621" cy="4511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5,104 new housing units built in D3 between 2015-2019, but 0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3, average K-3 class sizes decreased by .7, still below Citywide Average but 2 students above Contracts for Excellence goals set in 2007.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212078"/>
              </p:ext>
            </p:extLst>
          </p:nvPr>
        </p:nvGraphicFramePr>
        <p:xfrm>
          <a:off x="621006" y="1695594"/>
          <a:ext cx="11044251" cy="4792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Average class size grades 4-8 fell to 24.7, 1.9 below citywide average and 1.8 above C4E goals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610806"/>
              </p:ext>
            </p:extLst>
          </p:nvPr>
        </p:nvGraphicFramePr>
        <p:xfrm>
          <a:off x="609600" y="1690688"/>
          <a:ext cx="10799685" cy="476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93526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985C-6F53-47A3-8511-7F63B18F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Renewal Schools in District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9812E-7F7C-48B3-8EC0-C056B5BBA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96074" cy="4351338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dirty="0"/>
              <a:t>There are two Renewal Schools in D3, PS 149 Sojourner Truth, and </a:t>
            </a:r>
            <a:r>
              <a:rPr lang="en-US" dirty="0" err="1"/>
              <a:t>Wadleigh</a:t>
            </a:r>
            <a:r>
              <a:rPr lang="en-US" dirty="0"/>
              <a:t> Secondary School for the Performing and Visual Arts</a:t>
            </a:r>
          </a:p>
          <a:p>
            <a:endParaRPr lang="en-US" dirty="0"/>
          </a:p>
          <a:p>
            <a:r>
              <a:rPr lang="en-US" dirty="0" err="1"/>
              <a:t>Wadleigh</a:t>
            </a:r>
            <a:r>
              <a:rPr lang="en-US" dirty="0"/>
              <a:t> Secondary School has seen a large drop in average class size, from 24.3 in Fall 2014 to 18.5 in Fall 2017, although it still has at least one class of 30 or more</a:t>
            </a:r>
          </a:p>
          <a:p>
            <a:endParaRPr lang="en-US" dirty="0"/>
          </a:p>
          <a:p>
            <a:r>
              <a:rPr lang="en-US" dirty="0"/>
              <a:t>Graduation rates have also risen at the school, from 51% to 68%, above the DOE goal of 67%</a:t>
            </a:r>
          </a:p>
          <a:p>
            <a:endParaRPr lang="en-US" dirty="0"/>
          </a:p>
          <a:p>
            <a:r>
              <a:rPr lang="en-US" dirty="0"/>
              <a:t>At PS 149 Sojourner Truth, class sizes have gone up slightly, from 21.8 in Fall 2014 to 22.0 in Fall 2017, although it does not have any classes of 30 or more  </a:t>
            </a:r>
          </a:p>
          <a:p>
            <a:endParaRPr lang="en-US" dirty="0"/>
          </a:p>
          <a:p>
            <a:r>
              <a:rPr lang="en-US" i="1" dirty="0"/>
              <a:t>Source: Preliminary NYC Class Size Reports, November 2014 and November 2017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5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1479</Words>
  <Application>Microsoft Office PowerPoint</Application>
  <PresentationFormat>Widescreen</PresentationFormat>
  <Paragraphs>178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3 schools    Presentation to CEC 3  Leonie Haimson and Sebastian Spitz Class Size Matters January 2018 info@classsizematters.org  </vt:lpstr>
      <vt:lpstr>This fall, District 3, average K-3 class sizes decreased by .7, still below Citywide Average but 2 students above Contracts for Excellence goals set in 2007.</vt:lpstr>
      <vt:lpstr>Average class size grades 4-8 fell to 24.7, 1.9 below citywide average and 1.8 above C4E goals</vt:lpstr>
      <vt:lpstr>Citywide average HS class sizes stayed the same per class; and remain far above C4E goals </vt:lpstr>
      <vt:lpstr>DOE promised State Ed in 2014 to focus on reducing class size at Renewal schools </vt:lpstr>
      <vt:lpstr>Two Renewal Schools in District 3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692 seats in District 3 Nov. 2017 capital plan </vt:lpstr>
      <vt:lpstr>54% K-8 seats funded citywide compared to DOE estimate of need 100% in District 3  Data: Nov. 2017 capital plan</vt:lpstr>
      <vt:lpstr>District 3 Overcrowding  (includes Charters in district buildings)</vt:lpstr>
      <vt:lpstr>   11 Districts between 99% - 80% Utilization, including D3 at 89%  Data Source: 2016-2017 Blue Book  </vt:lpstr>
      <vt:lpstr> 17 Schools in District 3 at or over 100% - (Co-located Charters included) Data Source: 2016-2017 Blue Book 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School Overcrowding &amp; Class Size Citywide  and in District 3 schools    Presentation to CEC 2  Leonie Haimson and Sebastian Spitz Class Size Matters December 2017 info@classsizematters.org  </dc:title>
  <dc:creator>Sebastian Spitz</dc:creator>
  <cp:lastModifiedBy>Sebastian Spitz</cp:lastModifiedBy>
  <cp:revision>33</cp:revision>
  <cp:lastPrinted>2017-12-20T18:06:24Z</cp:lastPrinted>
  <dcterms:created xsi:type="dcterms:W3CDTF">2017-12-19T19:07:49Z</dcterms:created>
  <dcterms:modified xsi:type="dcterms:W3CDTF">2018-04-11T18:58:11Z</dcterms:modified>
</cp:coreProperties>
</file>