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259" r:id="rId4"/>
    <p:sldId id="260" r:id="rId5"/>
    <p:sldId id="261" r:id="rId6"/>
    <p:sldId id="288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86" r:id="rId16"/>
    <p:sldId id="273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87" d="100"/>
          <a:sy n="87" d="100"/>
        </p:scale>
        <p:origin x="29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ropbox\Class%20Size%20Matters%20Team%20Folder\Data%20and%20Reports\Class%20Size%20Data\2006-2017%20citywide%20&amp;%20district%20class%20size%20trend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ropbox\Class%20Size%20Matters%20Team%20Folder\Data%20and%20Reports\Class%20Size%20Data\2006-2017%20citywide%20&amp;%20district%20class%20size%20trend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ebastian\Dropbox\Class%20Size%20Matters%20Team%20Folder\Data%20and%20Reports\Class%20Size%20Data\2006-2017%20citywide%20&amp;%20district%20class%20size%20trends%20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D29 K-3rd Class size trend</a:t>
            </a:r>
          </a:p>
        </c:rich>
      </c:tx>
      <c:layout>
        <c:manualLayout>
          <c:xMode val="edge"/>
          <c:yMode val="edge"/>
          <c:x val="0.40071526721412914"/>
          <c:y val="2.7139681284541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9970369502503167E-2"/>
          <c:y val="0.179371374874437"/>
          <c:w val="0.799626005412295"/>
          <c:h val="0.62987458950600972"/>
        </c:manualLayout>
      </c:layout>
      <c:lineChart>
        <c:grouping val="standard"/>
        <c:varyColors val="0"/>
        <c:ser>
          <c:idx val="0"/>
          <c:order val="0"/>
          <c:tx>
            <c:strRef>
              <c:f>'D29'!$A$3</c:f>
              <c:strCache>
                <c:ptCount val="1"/>
                <c:pt idx="0">
                  <c:v>C4E goals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3.1991145364550513E-2"/>
                  <c:y val="2.70538332938531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708-4531-80B2-CDB156855A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'D29'!$B$2:$M$2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 2015-16 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'D29'!$B$3:$M$3</c:f>
              <c:numCache>
                <c:formatCode>General</c:formatCode>
                <c:ptCount val="12"/>
                <c:pt idx="0" formatCode="0.0">
                  <c:v>21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20.100000000000001</c:v>
                </c:pt>
                <c:pt idx="5">
                  <c:v>19.899999999999999</c:v>
                </c:pt>
                <c:pt idx="6">
                  <c:v>19.899999999999999</c:v>
                </c:pt>
                <c:pt idx="7">
                  <c:v>19.899999999999999</c:v>
                </c:pt>
                <c:pt idx="8">
                  <c:v>19.899999999999999</c:v>
                </c:pt>
                <c:pt idx="9" formatCode="_(* #,##0_);_(* \(#,##0\);_(* &quot;-&quot;??_);_(@_)">
                  <c:v>19.899999999999999</c:v>
                </c:pt>
                <c:pt idx="10">
                  <c:v>19.899999999999999</c:v>
                </c:pt>
                <c:pt idx="11">
                  <c:v>19.899999999999999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708-4531-80B2-CDB156855AA2}"/>
            </c:ext>
          </c:extLst>
        </c:ser>
        <c:ser>
          <c:idx val="1"/>
          <c:order val="1"/>
          <c:tx>
            <c:strRef>
              <c:f>'D29'!$A$4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708-4531-80B2-CDB156855AA2}"/>
                </c:ext>
              </c:extLst>
            </c:dLbl>
            <c:dLbl>
              <c:idx val="1"/>
              <c:layout>
                <c:manualLayout>
                  <c:x val="-3.0857811995521636E-2"/>
                  <c:y val="-3.78753666113944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708-4531-80B2-CDB156855A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'D29'!$B$2:$M$2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 2015-16 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'D29'!$B$4:$M$4</c:f>
              <c:numCache>
                <c:formatCode>General</c:formatCode>
                <c:ptCount val="12"/>
                <c:pt idx="0" formatCode="0.0">
                  <c:v>21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>
                  <c:v>23.9</c:v>
                </c:pt>
                <c:pt idx="6">
                  <c:v>24.5</c:v>
                </c:pt>
                <c:pt idx="7" formatCode="0.0">
                  <c:v>24.86</c:v>
                </c:pt>
                <c:pt idx="8" formatCode="0.0">
                  <c:v>24.70293504689128</c:v>
                </c:pt>
                <c:pt idx="9">
                  <c:v>24.6</c:v>
                </c:pt>
                <c:pt idx="10">
                  <c:v>24.2</c:v>
                </c:pt>
                <c:pt idx="11" formatCode="0.0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708-4531-80B2-CDB156855AA2}"/>
            </c:ext>
          </c:extLst>
        </c:ser>
        <c:ser>
          <c:idx val="2"/>
          <c:order val="2"/>
          <c:tx>
            <c:strRef>
              <c:f>'D29'!$A$5</c:f>
              <c:strCache>
                <c:ptCount val="1"/>
                <c:pt idx="0">
                  <c:v>D29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708-4531-80B2-CDB156855AA2}"/>
                </c:ext>
              </c:extLst>
            </c:dLbl>
            <c:dLbl>
              <c:idx val="1"/>
              <c:layout>
                <c:manualLayout>
                  <c:x val="-2.8591145257463892E-2"/>
                  <c:y val="-4.86968999289358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708-4531-80B2-CDB156855AA2}"/>
                </c:ext>
              </c:extLst>
            </c:dLbl>
            <c:dLbl>
              <c:idx val="2"/>
              <c:layout>
                <c:manualLayout>
                  <c:x val="-2.8591145257463934E-2"/>
                  <c:y val="-6.49291999052476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708-4531-80B2-CDB156855AA2}"/>
                </c:ext>
              </c:extLst>
            </c:dLbl>
            <c:dLbl>
              <c:idx val="8"/>
              <c:layout>
                <c:manualLayout>
                  <c:x val="-2.9724478626492766E-2"/>
                  <c:y val="-1.35269166469265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708-4531-80B2-CDB156855AA2}"/>
                </c:ext>
              </c:extLst>
            </c:dLbl>
            <c:dLbl>
              <c:idx val="10"/>
              <c:layout>
                <c:manualLayout>
                  <c:x val="-2.9724478626492766E-2"/>
                  <c:y val="-4.86968999289357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708-4531-80B2-CDB156855AA2}"/>
                </c:ext>
              </c:extLst>
            </c:dLbl>
            <c:dLbl>
              <c:idx val="11"/>
              <c:layout>
                <c:manualLayout>
                  <c:x val="-2.8591145257464059E-2"/>
                  <c:y val="-1.62322999763119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708-4531-80B2-CDB156855A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'D29'!$B$2:$M$2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 2015-16 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'D29'!$B$5:$M$5</c:f>
              <c:numCache>
                <c:formatCode>General</c:formatCode>
                <c:ptCount val="12"/>
                <c:pt idx="0" formatCode="0.0">
                  <c:v>21</c:v>
                </c:pt>
                <c:pt idx="1">
                  <c:v>21.7</c:v>
                </c:pt>
                <c:pt idx="2">
                  <c:v>21.3</c:v>
                </c:pt>
                <c:pt idx="3">
                  <c:v>22.9</c:v>
                </c:pt>
                <c:pt idx="4">
                  <c:v>23.8</c:v>
                </c:pt>
                <c:pt idx="5">
                  <c:v>24.6</c:v>
                </c:pt>
                <c:pt idx="6">
                  <c:v>25.6</c:v>
                </c:pt>
                <c:pt idx="7">
                  <c:v>25.7</c:v>
                </c:pt>
                <c:pt idx="8" formatCode="0.0">
                  <c:v>25.176943699731904</c:v>
                </c:pt>
                <c:pt idx="9" formatCode="0.0">
                  <c:v>25.8</c:v>
                </c:pt>
                <c:pt idx="10" formatCode="0.0">
                  <c:v>24.427762039660056</c:v>
                </c:pt>
                <c:pt idx="11" formatCode="0.0">
                  <c:v>24.561253561253562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708-4531-80B2-CDB156855AA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372537952"/>
        <c:axId val="-372533968"/>
      </c:lineChart>
      <c:catAx>
        <c:axId val="-3725379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School</a:t>
                </a:r>
                <a:r>
                  <a:rPr lang="en-US" sz="1600" baseline="0" dirty="0"/>
                  <a:t> Year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0.10192080419210081"/>
              <c:y val="0.9119938802950955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72533968"/>
        <c:crosses val="autoZero"/>
        <c:auto val="1"/>
        <c:lblAlgn val="ctr"/>
        <c:lblOffset val="100"/>
        <c:noMultiLvlLbl val="0"/>
      </c:catAx>
      <c:valAx>
        <c:axId val="-372533968"/>
        <c:scaling>
          <c:orientation val="minMax"/>
          <c:min val="17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Average</a:t>
                </a:r>
                <a:r>
                  <a:rPr lang="en-US" sz="1800" baseline="0" dirty="0"/>
                  <a:t> Class Size</a:t>
                </a:r>
                <a:endParaRPr lang="en-US" sz="1800" dirty="0"/>
              </a:p>
            </c:rich>
          </c:tx>
          <c:layout>
            <c:manualLayout>
              <c:xMode val="edge"/>
              <c:yMode val="edge"/>
              <c:x val="8.3677605890671927E-3"/>
              <c:y val="0.3098420141344563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72537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>
                <a:solidFill>
                  <a:schemeClr val="tx1"/>
                </a:solidFill>
              </a:rPr>
              <a:t>D29 4-8 Class size trend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8041348480879694E-2"/>
          <c:y val="0.19582204724409399"/>
          <c:w val="0.84100019946549043"/>
          <c:h val="0.60840834331358962"/>
        </c:manualLayout>
      </c:layout>
      <c:lineChart>
        <c:grouping val="standard"/>
        <c:varyColors val="0"/>
        <c:ser>
          <c:idx val="0"/>
          <c:order val="0"/>
          <c:tx>
            <c:strRef>
              <c:f>'D29'!$A$10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0"/>
                  <c:y val="2.2023399862353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D39-487E-9249-995D1F8E4E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'D29'!$B$9:$M$9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'D29'!$B$10:$M$10</c:f>
              <c:numCache>
                <c:formatCode>General</c:formatCode>
                <c:ptCount val="12"/>
                <c:pt idx="0">
                  <c:v>25.6</c:v>
                </c:pt>
                <c:pt idx="1">
                  <c:v>24.8</c:v>
                </c:pt>
                <c:pt idx="2">
                  <c:v>24.6</c:v>
                </c:pt>
                <c:pt idx="3">
                  <c:v>23.8</c:v>
                </c:pt>
                <c:pt idx="4">
                  <c:v>23.3</c:v>
                </c:pt>
                <c:pt idx="5">
                  <c:v>22.9</c:v>
                </c:pt>
                <c:pt idx="6">
                  <c:v>22.9</c:v>
                </c:pt>
                <c:pt idx="7">
                  <c:v>22.9</c:v>
                </c:pt>
                <c:pt idx="8">
                  <c:v>22.9</c:v>
                </c:pt>
                <c:pt idx="9">
                  <c:v>22.9</c:v>
                </c:pt>
                <c:pt idx="10">
                  <c:v>22.9</c:v>
                </c:pt>
                <c:pt idx="11">
                  <c:v>22.9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D39-487E-9249-995D1F8E4ECA}"/>
            </c:ext>
          </c:extLst>
        </c:ser>
        <c:ser>
          <c:idx val="1"/>
          <c:order val="1"/>
          <c:tx>
            <c:strRef>
              <c:f>'D29'!$A$11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D39-487E-9249-995D1F8E4ECA}"/>
                </c:ext>
              </c:extLst>
            </c:dLbl>
            <c:dLbl>
              <c:idx val="1"/>
              <c:layout>
                <c:manualLayout>
                  <c:x val="1.149891842259829E-3"/>
                  <c:y val="-1.37646249139710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D39-487E-9249-995D1F8E4ECA}"/>
                </c:ext>
              </c:extLst>
            </c:dLbl>
            <c:dLbl>
              <c:idx val="7"/>
              <c:layout>
                <c:manualLayout>
                  <c:x val="-1.149891842259829E-3"/>
                  <c:y val="-4.404679972470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D39-487E-9249-995D1F8E4ECA}"/>
                </c:ext>
              </c:extLst>
            </c:dLbl>
            <c:dLbl>
              <c:idx val="8"/>
              <c:layout>
                <c:manualLayout>
                  <c:x val="-6.8993510535590588E-3"/>
                  <c:y val="-5.5058499655884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D39-487E-9249-995D1F8E4ECA}"/>
                </c:ext>
              </c:extLst>
            </c:dLbl>
            <c:dLbl>
              <c:idx val="9"/>
              <c:layout>
                <c:manualLayout>
                  <c:x val="-9.1991347380786324E-3"/>
                  <c:y val="2.2023399862353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D39-487E-9249-995D1F8E4ECA}"/>
                </c:ext>
              </c:extLst>
            </c:dLbl>
            <c:dLbl>
              <c:idx val="10"/>
              <c:layout>
                <c:manualLayout>
                  <c:x val="0"/>
                  <c:y val="-2.4776324845147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D39-487E-9249-995D1F8E4ECA}"/>
                </c:ext>
              </c:extLst>
            </c:dLbl>
            <c:dLbl>
              <c:idx val="11"/>
              <c:layout>
                <c:manualLayout>
                  <c:x val="-6.8993510535589738E-3"/>
                  <c:y val="-2.2023399862353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D39-487E-9249-995D1F8E4E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'D29'!$B$9:$M$9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'D29'!$B$11:$M$11</c:f>
              <c:numCache>
                <c:formatCode>General</c:formatCode>
                <c:ptCount val="12"/>
                <c:pt idx="0">
                  <c:v>25.6</c:v>
                </c:pt>
                <c:pt idx="1">
                  <c:v>25.1</c:v>
                </c:pt>
                <c:pt idx="2">
                  <c:v>25.3</c:v>
                </c:pt>
                <c:pt idx="3">
                  <c:v>25.8</c:v>
                </c:pt>
                <c:pt idx="4">
                  <c:v>26.3</c:v>
                </c:pt>
                <c:pt idx="5">
                  <c:v>26.6</c:v>
                </c:pt>
                <c:pt idx="6">
                  <c:v>26.7</c:v>
                </c:pt>
                <c:pt idx="7">
                  <c:v>26.8</c:v>
                </c:pt>
                <c:pt idx="8" formatCode="0.0">
                  <c:v>26.662623389660364</c:v>
                </c:pt>
                <c:pt idx="9">
                  <c:v>26.7</c:v>
                </c:pt>
                <c:pt idx="10">
                  <c:v>26.6</c:v>
                </c:pt>
                <c:pt idx="11">
                  <c:v>26.6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D39-487E-9249-995D1F8E4ECA}"/>
            </c:ext>
          </c:extLst>
        </c:ser>
        <c:ser>
          <c:idx val="2"/>
          <c:order val="2"/>
          <c:tx>
            <c:strRef>
              <c:f>'D29'!$A$12</c:f>
              <c:strCache>
                <c:ptCount val="1"/>
                <c:pt idx="0">
                  <c:v>D29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D39-487E-9249-995D1F8E4ECA}"/>
                </c:ext>
              </c:extLst>
            </c:dLbl>
            <c:dLbl>
              <c:idx val="5"/>
              <c:layout>
                <c:manualLayout>
                  <c:x val="-1.149891842259829E-3"/>
                  <c:y val="-3.0282174810736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D39-487E-9249-995D1F8E4ECA}"/>
                </c:ext>
              </c:extLst>
            </c:dLbl>
            <c:dLbl>
              <c:idx val="8"/>
              <c:layout>
                <c:manualLayout>
                  <c:x val="-9.1991347380786324E-3"/>
                  <c:y val="1.10116999311768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D39-487E-9249-995D1F8E4ECA}"/>
                </c:ext>
              </c:extLst>
            </c:dLbl>
            <c:dLbl>
              <c:idx val="9"/>
              <c:layout>
                <c:manualLayout>
                  <c:x val="-1.0349026580338545E-2"/>
                  <c:y val="-4.404679972470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D39-487E-9249-995D1F8E4ECA}"/>
                </c:ext>
              </c:extLst>
            </c:dLbl>
            <c:dLbl>
              <c:idx val="10"/>
              <c:layout>
                <c:manualLayout>
                  <c:x val="0"/>
                  <c:y val="3.85409497591190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D39-487E-9249-995D1F8E4ECA}"/>
                </c:ext>
              </c:extLst>
            </c:dLbl>
            <c:dLbl>
              <c:idx val="11"/>
              <c:layout>
                <c:manualLayout>
                  <c:x val="-8.0492428958188027E-3"/>
                  <c:y val="3.85409497591190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D39-487E-9249-995D1F8E4E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'D29'!$B$9:$M$9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'D29'!$B$12:$M$12</c:f>
              <c:numCache>
                <c:formatCode>General</c:formatCode>
                <c:ptCount val="12"/>
                <c:pt idx="0">
                  <c:v>25.6</c:v>
                </c:pt>
                <c:pt idx="1">
                  <c:v>26.3</c:v>
                </c:pt>
                <c:pt idx="2">
                  <c:v>26.5</c:v>
                </c:pt>
                <c:pt idx="3">
                  <c:v>27.2</c:v>
                </c:pt>
                <c:pt idx="4">
                  <c:v>27.3</c:v>
                </c:pt>
                <c:pt idx="5" formatCode="0.0">
                  <c:v>27</c:v>
                </c:pt>
                <c:pt idx="6">
                  <c:v>27.7</c:v>
                </c:pt>
                <c:pt idx="7" formatCode="0.0">
                  <c:v>26.57</c:v>
                </c:pt>
                <c:pt idx="8" formatCode="0.0">
                  <c:v>26.529556650246306</c:v>
                </c:pt>
                <c:pt idx="9">
                  <c:v>26.8</c:v>
                </c:pt>
                <c:pt idx="10" formatCode="0.0">
                  <c:v>26.404306220095695</c:v>
                </c:pt>
                <c:pt idx="11" formatCode="0.0">
                  <c:v>26.487864077669904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D39-487E-9249-995D1F8E4E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372625296"/>
        <c:axId val="-372621312"/>
      </c:lineChart>
      <c:catAx>
        <c:axId val="-3726252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School Year</a:t>
                </a:r>
              </a:p>
            </c:rich>
          </c:tx>
          <c:layout>
            <c:manualLayout>
              <c:xMode val="edge"/>
              <c:yMode val="edge"/>
              <c:x val="7.9768087640229079E-2"/>
              <c:y val="0.9176144929578228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72621312"/>
        <c:crosses val="autoZero"/>
        <c:auto val="1"/>
        <c:lblAlgn val="ctr"/>
        <c:lblOffset val="100"/>
        <c:noMultiLvlLbl val="0"/>
      </c:catAx>
      <c:valAx>
        <c:axId val="-372621312"/>
        <c:scaling>
          <c:orientation val="minMax"/>
          <c:min val="2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Average Class Size </a:t>
                </a:r>
              </a:p>
            </c:rich>
          </c:tx>
          <c:layout>
            <c:manualLayout>
              <c:xMode val="edge"/>
              <c:yMode val="edge"/>
              <c:x val="2.4147728687456409E-3"/>
              <c:y val="0.306812188737935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72625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629729112785874E-2"/>
          <c:y val="0.17840978798150098"/>
          <c:w val="0.8555901776769832"/>
          <c:h val="0.69761036731500969"/>
        </c:manualLayout>
      </c:layout>
      <c:lineChart>
        <c:grouping val="standard"/>
        <c:varyColors val="0"/>
        <c:ser>
          <c:idx val="0"/>
          <c:order val="0"/>
          <c:tx>
            <c:strRef>
              <c:f>'Citywide trends 2007-2016'!$B$6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8.2308992290425556E-3"/>
                  <c:y val="-3.8300921023370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2007-2016'!$C$6:$M$6</c:f>
              <c:numCache>
                <c:formatCode>General</c:formatCode>
                <c:ptCount val="11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  <c:pt idx="7">
                  <c:v>26.8</c:v>
                </c:pt>
                <c:pt idx="8">
                  <c:v>26.7</c:v>
                </c:pt>
                <c:pt idx="9">
                  <c:v>26.5</c:v>
                </c:pt>
                <c:pt idx="10">
                  <c:v>26.5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754-4929-9BF8-CD60B1BB6283}"/>
            </c:ext>
          </c:extLst>
        </c:ser>
        <c:ser>
          <c:idx val="1"/>
          <c:order val="1"/>
          <c:tx>
            <c:strRef>
              <c:f>'Citywide trends 2007-2016'!$B$7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6231884057971015E-3"/>
                  <c:y val="2.9893947103405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2007-2016'!$C$7:$M$7</c:f>
              <c:numCache>
                <c:formatCode>General</c:formatCode>
                <c:ptCount val="11"/>
                <c:pt idx="0">
                  <c:v>26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  <c:pt idx="6">
                  <c:v>24.5</c:v>
                </c:pt>
                <c:pt idx="7">
                  <c:v>24.5</c:v>
                </c:pt>
                <c:pt idx="8">
                  <c:v>24.5</c:v>
                </c:pt>
                <c:pt idx="9">
                  <c:v>24.5</c:v>
                </c:pt>
                <c:pt idx="10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754-4929-9BF8-CD60B1BB62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747348368"/>
        <c:axId val="-269716448"/>
      </c:lineChart>
      <c:catAx>
        <c:axId val="-7473483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/>
                  <a:t>School Year 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69716448"/>
        <c:crosses val="autoZero"/>
        <c:auto val="1"/>
        <c:lblAlgn val="ctr"/>
        <c:lblOffset val="100"/>
        <c:noMultiLvlLbl val="0"/>
      </c:catAx>
      <c:valAx>
        <c:axId val="-269716448"/>
        <c:scaling>
          <c:orientation val="minMax"/>
          <c:max val="28"/>
          <c:min val="24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dirty="0"/>
                  <a:t>Average</a:t>
                </a:r>
                <a:r>
                  <a:rPr lang="en-US" sz="1600" baseline="0" dirty="0"/>
                  <a:t> Class Size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4.8081101788977456E-4"/>
              <c:y val="0.3636959130037132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747348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369527178667881"/>
          <c:y val="0.48116747305018143"/>
          <c:w val="0.13785062193312791"/>
          <c:h val="0.20783256254095597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783958540514765E-2"/>
          <c:y val="2.8526207866413217E-2"/>
          <c:w val="0.90132133371706702"/>
          <c:h val="0.81516752970186745"/>
        </c:manualLayout>
      </c:layout>
      <c:barChart>
        <c:barDir val="col"/>
        <c:grouping val="clustered"/>
        <c:varyColors val="0"/>
        <c:ser>
          <c:idx val="0"/>
          <c:order val="0"/>
          <c:tx>
            <c:v>Total Need by District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50A-45D9-B5CD-A5433D19AD9E}"/>
              </c:ext>
            </c:extLst>
          </c:dPt>
          <c:dPt>
            <c:idx val="18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9F0A-4841-9A49-C14EAF7D6F99}"/>
              </c:ext>
            </c:extLst>
          </c:dPt>
          <c:dPt>
            <c:idx val="1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F91-44D9-92C7-C188FD85E402}"/>
              </c:ext>
            </c:extLst>
          </c:dPt>
          <c:dPt>
            <c:idx val="2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CB0F-49B8-B8B1-9F09D346EF4A}"/>
              </c:ext>
            </c:extLst>
          </c:dPt>
          <c:dPt>
            <c:idx val="2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B6A-4FC2-8921-CA1766DAB8A7}"/>
              </c:ext>
            </c:extLst>
          </c:dPt>
          <c:dLbls>
            <c:dLbl>
              <c:idx val="4"/>
              <c:layout>
                <c:manualLayout>
                  <c:x val="2.164146600313097E-3"/>
                  <c:y val="-5.47542699399879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0A-45D9-B5CD-A5433D19AD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'!$D$2:$D$26</c:f>
              <c:numCache>
                <c:formatCode>General</c:formatCode>
                <c:ptCount val="25"/>
                <c:pt idx="0">
                  <c:v>3232</c:v>
                </c:pt>
                <c:pt idx="1">
                  <c:v>692</c:v>
                </c:pt>
                <c:pt idx="2">
                  <c:v>245</c:v>
                </c:pt>
                <c:pt idx="3">
                  <c:v>1028</c:v>
                </c:pt>
                <c:pt idx="4">
                  <c:v>1028</c:v>
                </c:pt>
                <c:pt idx="5">
                  <c:v>572</c:v>
                </c:pt>
                <c:pt idx="6">
                  <c:v>5692</c:v>
                </c:pt>
                <c:pt idx="7">
                  <c:v>2492</c:v>
                </c:pt>
                <c:pt idx="8">
                  <c:v>1484</c:v>
                </c:pt>
                <c:pt idx="9">
                  <c:v>3417</c:v>
                </c:pt>
                <c:pt idx="10">
                  <c:v>1563</c:v>
                </c:pt>
                <c:pt idx="11">
                  <c:v>7546</c:v>
                </c:pt>
                <c:pt idx="12">
                  <c:v>1000</c:v>
                </c:pt>
                <c:pt idx="13">
                  <c:v>10322</c:v>
                </c:pt>
                <c:pt idx="14">
                  <c:v>2436</c:v>
                </c:pt>
                <c:pt idx="15">
                  <c:v>1300</c:v>
                </c:pt>
                <c:pt idx="16">
                  <c:v>9403</c:v>
                </c:pt>
                <c:pt idx="17">
                  <c:v>5123</c:v>
                </c:pt>
                <c:pt idx="18">
                  <c:v>2504</c:v>
                </c:pt>
                <c:pt idx="19">
                  <c:v>1736</c:v>
                </c:pt>
                <c:pt idx="20">
                  <c:v>3638</c:v>
                </c:pt>
                <c:pt idx="21">
                  <c:v>5975</c:v>
                </c:pt>
                <c:pt idx="22">
                  <c:v>3348</c:v>
                </c:pt>
                <c:pt idx="23">
                  <c:v>6880</c:v>
                </c:pt>
                <c:pt idx="24">
                  <c:v>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0D-4D4F-A696-2193E613CF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District</a:t>
                </a:r>
              </a:p>
            </c:rich>
          </c:tx>
          <c:layout>
            <c:manualLayout>
              <c:xMode val="edge"/>
              <c:yMode val="edge"/>
              <c:x val="0.44688920114703168"/>
              <c:y val="0.9453074796452132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Total</a:t>
                </a:r>
                <a:r>
                  <a:rPr lang="en-US" sz="1800" baseline="0" dirty="0"/>
                  <a:t> Need </a:t>
                </a:r>
                <a:endParaRPr lang="en-US" sz="1800" dirty="0"/>
              </a:p>
            </c:rich>
          </c:tx>
          <c:layout>
            <c:manualLayout>
              <c:xMode val="edge"/>
              <c:yMode val="edge"/>
              <c:x val="4.5089227593925673E-4"/>
              <c:y val="0.330294919596218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868911448624028E-2"/>
          <c:y val="9.7537066634500361E-2"/>
          <c:w val="0.90625014406926074"/>
          <c:h val="0.7220955075673355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025-47FE-8C02-B6DA5578918F}"/>
              </c:ext>
            </c:extLst>
          </c:dPt>
          <c:dPt>
            <c:idx val="18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082D-436C-9D8A-0FD3DDD65B5F}"/>
              </c:ext>
            </c:extLst>
          </c:dPt>
          <c:dPt>
            <c:idx val="1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94EA-4FA7-A0F2-9CEFA9F3FFB7}"/>
              </c:ext>
            </c:extLst>
          </c:dPt>
          <c:dPt>
            <c:idx val="2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071D-4FA3-BF06-7DB51CD3D508}"/>
              </c:ext>
            </c:extLst>
          </c:dPt>
          <c:dLbls>
            <c:dLbl>
              <c:idx val="1"/>
              <c:layout>
                <c:manualLayout>
                  <c:x val="-7.0259697175172808E-3"/>
                  <c:y val="-3.01272990028601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A5-4157-8FA8-DCE1E3F13E12}"/>
                </c:ext>
              </c:extLst>
            </c:dLbl>
            <c:dLbl>
              <c:idx val="2"/>
              <c:layout>
                <c:manualLayout>
                  <c:x val="3.5129848587586456E-3"/>
                  <c:y val="5.10640008845731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8A5-4157-8FA8-DCE1E3F13E12}"/>
                </c:ext>
              </c:extLst>
            </c:dLbl>
            <c:dLbl>
              <c:idx val="12"/>
              <c:layout>
                <c:manualLayout>
                  <c:x val="-3.512984858758645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8A5-4157-8FA8-DCE1E3F13E12}"/>
                </c:ext>
              </c:extLst>
            </c:dLbl>
            <c:dLbl>
              <c:idx val="17"/>
              <c:layout>
                <c:manualLayout>
                  <c:x val="-1.7174394242752206E-16"/>
                  <c:y val="-7.92123341712653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025-47FE-8C02-B6DA5578918F}"/>
                </c:ext>
              </c:extLst>
            </c:dLbl>
            <c:dLbl>
              <c:idx val="23"/>
              <c:layout>
                <c:manualLayout>
                  <c:x val="2.730631144150585E-3"/>
                  <c:y val="-4.228691206412165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8A5-4157-8FA8-DCE1E3F13E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'!$H$2:$H$26</c:f>
              <c:numCache>
                <c:formatCode>0.0%</c:formatCode>
                <c:ptCount val="25"/>
                <c:pt idx="0">
                  <c:v>0.97462871287128716</c:v>
                </c:pt>
                <c:pt idx="1">
                  <c:v>1</c:v>
                </c:pt>
                <c:pt idx="2">
                  <c:v>1</c:v>
                </c:pt>
                <c:pt idx="3">
                  <c:v>0.44357976653696496</c:v>
                </c:pt>
                <c:pt idx="4">
                  <c:v>0.33463035019455251</c:v>
                </c:pt>
                <c:pt idx="5">
                  <c:v>0</c:v>
                </c:pt>
                <c:pt idx="6">
                  <c:v>0.51791988756148977</c:v>
                </c:pt>
                <c:pt idx="7">
                  <c:v>0.21990369181380418</c:v>
                </c:pt>
                <c:pt idx="8">
                  <c:v>0.61455525606469008</c:v>
                </c:pt>
                <c:pt idx="9">
                  <c:v>0.75885279484928303</c:v>
                </c:pt>
                <c:pt idx="10">
                  <c:v>0.63403710812539982</c:v>
                </c:pt>
                <c:pt idx="11">
                  <c:v>0.52014312218393854</c:v>
                </c:pt>
                <c:pt idx="12">
                  <c:v>1</c:v>
                </c:pt>
                <c:pt idx="13">
                  <c:v>0.47171090873861654</c:v>
                </c:pt>
                <c:pt idx="14">
                  <c:v>0.37931034482758619</c:v>
                </c:pt>
                <c:pt idx="15">
                  <c:v>0.32</c:v>
                </c:pt>
                <c:pt idx="16">
                  <c:v>0.49994682548122937</c:v>
                </c:pt>
                <c:pt idx="17">
                  <c:v>0.40288893226625022</c:v>
                </c:pt>
                <c:pt idx="18">
                  <c:v>0.36900958466453676</c:v>
                </c:pt>
                <c:pt idx="19">
                  <c:v>0.55990783410138245</c:v>
                </c:pt>
                <c:pt idx="20">
                  <c:v>0.52776250687190762</c:v>
                </c:pt>
                <c:pt idx="21">
                  <c:v>0.74577405857740586</c:v>
                </c:pt>
                <c:pt idx="22">
                  <c:v>0.51881720430107525</c:v>
                </c:pt>
                <c:pt idx="23">
                  <c:v>0.52252906976744184</c:v>
                </c:pt>
                <c:pt idx="24">
                  <c:v>0.86250000000000004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A5-4157-8FA8-DCE1E3F13E1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District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Percent</a:t>
                </a:r>
                <a:r>
                  <a:rPr lang="en-US" sz="1600" baseline="0" dirty="0"/>
                  <a:t> of Seat Need funded in the Capital Plan </a:t>
                </a:r>
                <a:endParaRPr lang="en-US" sz="16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crossAx val="88373212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DAA-420F-8978-952E723AB441}"/>
              </c:ext>
            </c:extLst>
          </c:dPt>
          <c:dPt>
            <c:idx val="5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3AF-4A5A-9EA2-8F1894FF166F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32BC-421A-AC23-B1C35BF66B4D}"/>
              </c:ext>
            </c:extLst>
          </c:dPt>
          <c:dPt>
            <c:idx val="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FB9-46DC-9AD1-6A210D1B6FA2}"/>
              </c:ext>
            </c:extLst>
          </c:dPt>
          <c:dPt>
            <c:idx val="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1B1-4424-A91F-31174B74C84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'Util. by district'!$H$14:$H$24</c:f>
              <c:strCache>
                <c:ptCount val="11"/>
                <c:pt idx="0">
                  <c:v>D30</c:v>
                </c:pt>
                <c:pt idx="1">
                  <c:v>D8</c:v>
                </c:pt>
                <c:pt idx="2">
                  <c:v>D2</c:v>
                </c:pt>
                <c:pt idx="3">
                  <c:v>D12</c:v>
                </c:pt>
                <c:pt idx="4">
                  <c:v>D9</c:v>
                </c:pt>
                <c:pt idx="5">
                  <c:v>D6</c:v>
                </c:pt>
                <c:pt idx="6">
                  <c:v>D29</c:v>
                </c:pt>
                <c:pt idx="7">
                  <c:v>D3</c:v>
                </c:pt>
                <c:pt idx="8">
                  <c:v>D7</c:v>
                </c:pt>
                <c:pt idx="9">
                  <c:v>D4</c:v>
                </c:pt>
                <c:pt idx="10">
                  <c:v>D1</c:v>
                </c:pt>
              </c:strCache>
            </c:strRef>
          </c:cat>
          <c:val>
            <c:numRef>
              <c:f>'Util. by district'!$I$14:$I$24</c:f>
              <c:numCache>
                <c:formatCode>0%</c:formatCode>
                <c:ptCount val="11"/>
                <c:pt idx="0">
                  <c:v>0.9906952965235174</c:v>
                </c:pt>
                <c:pt idx="1">
                  <c:v>0.95252529755271254</c:v>
                </c:pt>
                <c:pt idx="2">
                  <c:v>0.94988110481068233</c:v>
                </c:pt>
                <c:pt idx="3">
                  <c:v>0.93637428204985218</c:v>
                </c:pt>
                <c:pt idx="4">
                  <c:v>0.93615137766958056</c:v>
                </c:pt>
                <c:pt idx="5">
                  <c:v>0.89764339220296352</c:v>
                </c:pt>
                <c:pt idx="6">
                  <c:v>0.89591527987897124</c:v>
                </c:pt>
                <c:pt idx="7">
                  <c:v>0.89040277279789648</c:v>
                </c:pt>
                <c:pt idx="8">
                  <c:v>0.8842708470557239</c:v>
                </c:pt>
                <c:pt idx="9">
                  <c:v>0.86607805924581238</c:v>
                </c:pt>
                <c:pt idx="10">
                  <c:v>0.80426456888520859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B9-46DC-9AD1-6A210D1B6FA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82418232"/>
        <c:axId val="1082419872"/>
      </c:barChart>
      <c:catAx>
        <c:axId val="1082418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2419872"/>
        <c:crosses val="autoZero"/>
        <c:auto val="1"/>
        <c:lblAlgn val="ctr"/>
        <c:lblOffset val="100"/>
        <c:noMultiLvlLbl val="0"/>
      </c:catAx>
      <c:valAx>
        <c:axId val="108241987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082418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'D29'!$C$2:$C$17</c:f>
              <c:strCache>
                <c:ptCount val="16"/>
                <c:pt idx="0">
                  <c:v>P.S. 131</c:v>
                </c:pt>
                <c:pt idx="1">
                  <c:v>P.S. 95</c:v>
                </c:pt>
                <c:pt idx="2">
                  <c:v>P.S. 15</c:v>
                </c:pt>
                <c:pt idx="3">
                  <c:v>P.S. 36</c:v>
                </c:pt>
                <c:pt idx="4">
                  <c:v>P.S. 34</c:v>
                </c:pt>
                <c:pt idx="5">
                  <c:v>P.S. 36</c:v>
                </c:pt>
                <c:pt idx="6">
                  <c:v>P.S. / I.S. 270</c:v>
                </c:pt>
                <c:pt idx="7">
                  <c:v>Q009 SPED</c:v>
                </c:pt>
                <c:pt idx="8">
                  <c:v>P.S. 132</c:v>
                </c:pt>
                <c:pt idx="9">
                  <c:v>P.S. 195</c:v>
                </c:pt>
                <c:pt idx="10">
                  <c:v>P.S. 34</c:v>
                </c:pt>
                <c:pt idx="11">
                  <c:v>P.S. 251</c:v>
                </c:pt>
                <c:pt idx="12">
                  <c:v>P.S. 116</c:v>
                </c:pt>
                <c:pt idx="13">
                  <c:v>P.S. /I.S 295</c:v>
                </c:pt>
                <c:pt idx="14">
                  <c:v>P.S. 268</c:v>
                </c:pt>
                <c:pt idx="15">
                  <c:v>P.S. 33</c:v>
                </c:pt>
              </c:strCache>
            </c:strRef>
          </c:cat>
          <c:val>
            <c:numRef>
              <c:f>'D29'!$I$2:$I$17</c:f>
              <c:numCache>
                <c:formatCode>0%</c:formatCode>
                <c:ptCount val="16"/>
                <c:pt idx="0">
                  <c:v>1.8900000000000001</c:v>
                </c:pt>
                <c:pt idx="1">
                  <c:v>1.55</c:v>
                </c:pt>
                <c:pt idx="2">
                  <c:v>1.49</c:v>
                </c:pt>
                <c:pt idx="3">
                  <c:v>1.42</c:v>
                </c:pt>
                <c:pt idx="4">
                  <c:v>1.35</c:v>
                </c:pt>
                <c:pt idx="5">
                  <c:v>1.28</c:v>
                </c:pt>
                <c:pt idx="6">
                  <c:v>1.21</c:v>
                </c:pt>
                <c:pt idx="7">
                  <c:v>1.2</c:v>
                </c:pt>
                <c:pt idx="8">
                  <c:v>1.1500000000000001</c:v>
                </c:pt>
                <c:pt idx="9">
                  <c:v>1.1300000000000001</c:v>
                </c:pt>
                <c:pt idx="10">
                  <c:v>1.1100000000000001</c:v>
                </c:pt>
                <c:pt idx="11">
                  <c:v>1.08</c:v>
                </c:pt>
                <c:pt idx="12">
                  <c:v>1.06</c:v>
                </c:pt>
                <c:pt idx="13">
                  <c:v>1.06</c:v>
                </c:pt>
                <c:pt idx="14">
                  <c:v>1.05</c:v>
                </c:pt>
                <c:pt idx="15">
                  <c:v>1.02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9A-4F45-B637-DD677B96D31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69604976"/>
        <c:axId val="569600712"/>
      </c:barChart>
      <c:catAx>
        <c:axId val="569604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9600712"/>
        <c:crosses val="autoZero"/>
        <c:auto val="1"/>
        <c:lblAlgn val="ctr"/>
        <c:lblOffset val="100"/>
        <c:noMultiLvlLbl val="0"/>
      </c:catAx>
      <c:valAx>
        <c:axId val="56960071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69604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0.48312</cdr:x>
      <cdr:y>0.06829</cdr:y>
    </cdr:from>
    <cdr:to>
      <cdr:x>0.68565</cdr:x>
      <cdr:y>0.40162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40935F4C-DE1E-4E3F-9E20-31F17E775DEF}"/>
            </a:ext>
          </a:extLst>
        </cdr:cNvPr>
        <cdr:cNvSpPr txBox="1"/>
      </cdr:nvSpPr>
      <cdr:spPr>
        <a:xfrm xmlns:a="http://schemas.openxmlformats.org/drawingml/2006/main">
          <a:off x="2181225" y="1873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0.51477</cdr:x>
      <cdr:y>0.11765</cdr:y>
    </cdr:from>
    <cdr:to>
      <cdr:x>0.7173</cdr:x>
      <cdr:y>0.39537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0C93FBBA-057B-4201-A551-B7341FE7B9E9}"/>
            </a:ext>
          </a:extLst>
        </cdr:cNvPr>
        <cdr:cNvSpPr txBox="1"/>
      </cdr:nvSpPr>
      <cdr:spPr>
        <a:xfrm xmlns:a="http://schemas.openxmlformats.org/drawingml/2006/main">
          <a:off x="2324100" y="38735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0.29325</cdr:x>
      <cdr:y>0.02204</cdr:y>
    </cdr:from>
    <cdr:to>
      <cdr:x>0.74262</cdr:x>
      <cdr:y>0.21212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3370579A-83CD-41D0-9EC4-8EC352C7B362}"/>
            </a:ext>
          </a:extLst>
        </cdr:cNvPr>
        <cdr:cNvSpPr txBox="1"/>
      </cdr:nvSpPr>
      <cdr:spPr>
        <a:xfrm xmlns:a="http://schemas.openxmlformats.org/drawingml/2006/main">
          <a:off x="1323975" y="76199"/>
          <a:ext cx="2028825" cy="657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0.35443</cdr:x>
      <cdr:y>0.03581</cdr:y>
    </cdr:from>
    <cdr:to>
      <cdr:x>0.77426</cdr:x>
      <cdr:y>0.24793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A06BE128-C966-41D7-BC95-CBFD7C36277D}"/>
            </a:ext>
          </a:extLst>
        </cdr:cNvPr>
        <cdr:cNvSpPr txBox="1"/>
      </cdr:nvSpPr>
      <cdr:spPr>
        <a:xfrm xmlns:a="http://schemas.openxmlformats.org/drawingml/2006/main">
          <a:off x="1600199" y="123824"/>
          <a:ext cx="1895475" cy="7334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0.30043</cdr:x>
      <cdr:y>0.01992</cdr:y>
    </cdr:from>
    <cdr:to>
      <cdr:x>0.81098</cdr:x>
      <cdr:y>0.17743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1A62104B-785E-4AB0-9377-7192354B40A6}"/>
            </a:ext>
          </a:extLst>
        </cdr:cNvPr>
        <cdr:cNvSpPr txBox="1"/>
      </cdr:nvSpPr>
      <cdr:spPr>
        <a:xfrm xmlns:a="http://schemas.openxmlformats.org/drawingml/2006/main">
          <a:off x="3159227" y="95157"/>
          <a:ext cx="5368740" cy="7523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/>
            <a:t>Citywide HS class size average</a:t>
          </a:r>
        </a:p>
        <a:p xmlns:a="http://schemas.openxmlformats.org/drawingml/2006/main">
          <a:pPr algn="ctr"/>
          <a:r>
            <a:rPr lang="en-US" sz="1400" b="1" dirty="0"/>
            <a:t>Compared</a:t>
          </a:r>
          <a:r>
            <a:rPr lang="en-US" sz="1400" b="1" baseline="0" dirty="0"/>
            <a:t> to C4E goals</a:t>
          </a:r>
        </a:p>
        <a:p xmlns:a="http://schemas.openxmlformats.org/drawingml/2006/main">
          <a:pPr algn="ctr"/>
          <a:r>
            <a:rPr lang="en-US" sz="1400" b="1" baseline="0" dirty="0"/>
            <a:t>Up 1.5% since 2007</a:t>
          </a:r>
          <a:endParaRPr lang="en-US" sz="1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E99AB7-06F6-4DDA-8FB8-F4E41A9D0E3B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E2AC8-28D2-4B36-9184-B2C9C02B9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130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4F441-EFA7-6F47-9207-53D10D2CBD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070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59D4D-B631-4DBF-8669-D14CF3578C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ED6637-E4C1-46E3-81B8-68D3902D2C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07CC25-A940-4036-9692-3F5EEB09B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0E23-95E9-4B84-A0C2-2F2DBB83439E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040557-8A05-4C33-ABD2-243B26D50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CF72F-8C2E-4F24-BA59-F24FFCA82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58871-75A0-4A23-8B92-03B00E748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091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38E44-ECC9-4D00-8AA8-1BC9122BA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5EE2AD-86BB-411F-B0B9-2E86ADDF38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0053D7-802D-42A7-A6EA-8DE1FF11E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0E23-95E9-4B84-A0C2-2F2DBB83439E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9E6EC-1F07-4577-B1D8-4EDD37E65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507FC-67B5-4824-9489-1D06065DB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58871-75A0-4A23-8B92-03B00E748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645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5F62C3-65A3-449E-BE4D-62A4AA2F44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74E099-4C35-4E3C-A457-EFA4CBC68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B4C9A6-9CD5-4A24-9C0A-EED1DB634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0E23-95E9-4B84-A0C2-2F2DBB83439E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9E2F58-D7E4-4063-B2EB-094195188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BEA2D-AD23-4C6A-B619-80FA1F15F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58871-75A0-4A23-8B92-03B00E748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604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06E07-0E07-4BEC-B9F7-038B4B95B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6A267-53A4-4403-8E20-702E1E7AB7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95495-8BB5-42E2-AC93-B4828C516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0E23-95E9-4B84-A0C2-2F2DBB83439E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537179-94D5-44F9-970F-CD922DEC1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346074-A0FE-4F46-875C-1CA1A86D6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58871-75A0-4A23-8B92-03B00E748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809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59A2E-1439-4764-82E1-15F2BFB13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8BA860-E272-4BBA-8847-6C33AACBE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011C65-1CC3-405D-9D61-250C25B7A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0E23-95E9-4B84-A0C2-2F2DBB83439E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42DEFC-6071-4344-BEB1-69FB811FA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8E9EBB-8117-4EE2-AD6B-B0A0DE314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58871-75A0-4A23-8B92-03B00E748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242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0BBF4-63F5-4D18-AF89-111C3A2CA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767B9-BB75-4FCD-B58A-4687A78DB4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293F0D-9E5B-4F3B-8992-B73F7D8C71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55F906-0E3A-41B1-B330-D914929BC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0E23-95E9-4B84-A0C2-2F2DBB83439E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E23AB5-3225-4119-A748-ED4BE7C4D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D2605C-CE7E-4DC8-A967-0C337B31F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58871-75A0-4A23-8B92-03B00E748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035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B7544-4EC5-431F-962A-5CF2C814E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7021E-5B1C-484F-B58E-FB60CEA75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28F1CA-EA8F-4509-ADB1-C951F263DE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1D2D85-B740-462F-A650-3DB763E73C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22E83F-A811-4A29-AB41-775B780D95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00462C-B630-425A-95C1-C387D384B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0E23-95E9-4B84-A0C2-2F2DBB83439E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15E341-3C00-4568-9751-DED885698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ABA0D5-4C39-4A6E-8A15-8507EFD36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58871-75A0-4A23-8B92-03B00E748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224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0D0B3-0558-4C37-8B62-B992CCD56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8AE248-9CF0-4949-9E27-74814C465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0E23-95E9-4B84-A0C2-2F2DBB83439E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322CD1-2615-4337-8B36-5F347F884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6B80DB-7975-413F-BDB7-7686CE5CC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58871-75A0-4A23-8B92-03B00E748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18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4B9373-3250-4C7C-AFD7-C7692C113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0E23-95E9-4B84-A0C2-2F2DBB83439E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A6ABEC-46A0-4E8A-BD93-941D4196E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2D8447-5888-43A7-906A-474D44D1F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58871-75A0-4A23-8B92-03B00E748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275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4669-F8B7-41E8-A3DE-2BBAEC966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690DB-7B2D-41A8-AE66-29DF9BFDF0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C158C9-81D7-46C9-B8E4-0B17D6FC0D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7F5C00-B3EE-4753-B523-46B323661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0E23-95E9-4B84-A0C2-2F2DBB83439E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8E70AF-23D0-40F3-8D71-CB161FF9C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0D62B5-FF01-459E-A9A6-B1366B750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58871-75A0-4A23-8B92-03B00E748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591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0B810-EE6D-4008-8CB8-51751D382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C09784-80EA-413F-8E0D-9C4F818486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67AA56-FB0D-4D5E-B576-206B1393AF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546F37-F12E-4A2E-981E-D93895B00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0E23-95E9-4B84-A0C2-2F2DBB83439E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9E5E8A-5EA4-4E6D-9F8A-756F7ABD2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53D4BD-C419-45CB-BC81-7CB2434E0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58871-75A0-4A23-8B92-03B00E748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614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03D6B5-62EB-4878-BB0D-1AF31732F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997D39-7294-4E67-A831-8C267CAA0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2CCF38-D2A3-49B0-BD87-971F9537ED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F0E23-95E9-4B84-A0C2-2F2DBB83439E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414678-0874-4EDB-9AC6-9B8D1EE059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70129-709C-4111-B24B-4F5A07007E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58871-75A0-4A23-8B92-03B00E748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731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classsizematters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council.nyc.gov/press/2017/02/16/1370/" TargetMode="Externa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asssizematters.org/sign-up-for-our-newsletter/" TargetMode="External"/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classsizematters.org" TargetMode="External"/><Relationship Id="rId4" Type="http://schemas.openxmlformats.org/officeDocument/2006/relationships/hyperlink" Target="https://www.eventbrite.com/e/parent-action-conference-2018-an-action-agenda-for-public-schools-tickets-41260953623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1986" y="0"/>
            <a:ext cx="9829800" cy="659295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 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3600" i="1" dirty="0"/>
              <a:t>School Overcrowding &amp; Class Size Citywide </a:t>
            </a:r>
            <a:br>
              <a:rPr lang="en-US" sz="3600" i="1" dirty="0"/>
            </a:br>
            <a:r>
              <a:rPr lang="en-US" sz="3600" i="1" dirty="0"/>
              <a:t>and in District 29 schools</a:t>
            </a:r>
            <a:br>
              <a:rPr lang="en-US" sz="3600" dirty="0"/>
            </a:br>
            <a:br>
              <a:rPr lang="en-US" sz="3600" dirty="0"/>
            </a:br>
            <a:br>
              <a:rPr lang="en-US" sz="4400" dirty="0"/>
            </a:br>
            <a:br>
              <a:rPr lang="en-US" dirty="0"/>
            </a:br>
            <a:r>
              <a:rPr lang="en-US" sz="3600" dirty="0"/>
              <a:t>Presentation to </a:t>
            </a:r>
            <a:r>
              <a:rPr lang="en-US" sz="3600"/>
              <a:t>CEC D29</a:t>
            </a:r>
            <a:br>
              <a:rPr lang="en-US" dirty="0"/>
            </a:br>
            <a:br>
              <a:rPr lang="en-US" dirty="0"/>
            </a:br>
            <a:r>
              <a:rPr lang="en-US" sz="2200" dirty="0"/>
              <a:t>Leonie </a:t>
            </a:r>
            <a:r>
              <a:rPr lang="en-US" sz="2200" dirty="0" err="1"/>
              <a:t>Haimson</a:t>
            </a:r>
            <a:r>
              <a:rPr lang="en-US" sz="2200" dirty="0"/>
              <a:t> and Sebastian Spitz</a:t>
            </a:r>
            <a:br>
              <a:rPr lang="en-US" sz="2200" dirty="0"/>
            </a:br>
            <a:r>
              <a:rPr lang="en-US" sz="2200" dirty="0"/>
              <a:t>Class Size Matters</a:t>
            </a:r>
            <a:br>
              <a:rPr lang="en-US" sz="2200" dirty="0"/>
            </a:br>
            <a:r>
              <a:rPr lang="en-US" sz="2200" dirty="0"/>
              <a:t>January 2018</a:t>
            </a:r>
            <a:br>
              <a:rPr lang="en-US" sz="2200" dirty="0"/>
            </a:br>
            <a:r>
              <a:rPr lang="en-US" sz="2200" dirty="0">
                <a:hlinkClick r:id="rId3"/>
              </a:rPr>
              <a:t>info@classsizematters.org</a:t>
            </a:r>
            <a:r>
              <a:rPr lang="en-US" sz="2200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94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>
            <a:extLst>
              <a:ext uri="{FF2B5EF4-FFF2-40B4-BE49-F238E27FC236}">
                <a16:creationId xmlns:a16="http://schemas.microsoft.com/office/drawing/2014/main" id="{F51A708C-A3AC-4152-9B1A-964424C679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00" y="1439863"/>
            <a:ext cx="10388600" cy="511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3">
            <a:extLst>
              <a:ext uri="{FF2B5EF4-FFF2-40B4-BE49-F238E27FC236}">
                <a16:creationId xmlns:a16="http://schemas.microsoft.com/office/drawing/2014/main" id="{498D19F9-1758-4B4B-94FD-A7586D1AD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443163" y="471488"/>
            <a:ext cx="1697831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 dirty="0"/>
              <a:t>While 45,000 net seats were gained citywide, nearly all were </a:t>
            </a:r>
          </a:p>
          <a:p>
            <a:pPr algn="ctr" eaLnBrk="1" hangingPunct="1"/>
            <a:r>
              <a:rPr lang="en-US" altLang="en-US" sz="2800" dirty="0"/>
              <a:t>filled by the increased number of charter school students </a:t>
            </a:r>
          </a:p>
        </p:txBody>
      </p:sp>
    </p:spTree>
    <p:extLst>
      <p:ext uri="{BB962C8B-B14F-4D97-AF65-F5344CB8AC3E}">
        <p14:creationId xmlns:p14="http://schemas.microsoft.com/office/powerpoint/2010/main" val="4273405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November 2017 DOE five-year capital plan still very underfunded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164" y="1524000"/>
            <a:ext cx="10346635" cy="492980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+mj-lt"/>
              </a:rPr>
              <a:t>Funds fewer than 45,000 seats citywide – about half (54%) necessary to alleviate current overcrowding and accommodate enrollment growth, according to DOE estimates.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Only 37% of seats compared to DOE’s analysis of need have sites and are in process of scope and design.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There is a huge variation across districts in the number and percent of seats funded compared to DOE’s estimate of need. 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Bronx is the most underfunded borough according to the percent of unmet need for seats; Queens in terms of total number of unfunded seats. </a:t>
            </a:r>
          </a:p>
          <a:p>
            <a:endParaRPr lang="en-US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135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162C1-8690-4585-9EC4-A376B1E55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3757" y="525227"/>
            <a:ext cx="7824486" cy="1325563"/>
          </a:xfrm>
        </p:spPr>
        <p:txBody>
          <a:bodyPr>
            <a:norm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/>
              <a:t>DOE Identified need for 83,056 K-8 seats citywide </a:t>
            </a:r>
            <a:br>
              <a:rPr lang="en-US" sz="2800" b="1" dirty="0"/>
            </a:br>
            <a:r>
              <a:rPr lang="en-US" sz="2800" b="1" dirty="0"/>
              <a:t>0 seats in District 29</a:t>
            </a:r>
            <a:br>
              <a:rPr lang="en-US" sz="2800" b="1" dirty="0"/>
            </a:br>
            <a:r>
              <a:rPr lang="en-US" sz="1600" b="1" dirty="0"/>
              <a:t>Nov. 2017 capital plan</a:t>
            </a:r>
            <a:br>
              <a:rPr lang="en-US" sz="1600" b="1" dirty="0"/>
            </a:br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A8F33C6-FE75-45BE-B852-247A67DE2A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4134377"/>
              </p:ext>
            </p:extLst>
          </p:nvPr>
        </p:nvGraphicFramePr>
        <p:xfrm>
          <a:off x="231495" y="1850789"/>
          <a:ext cx="11736728" cy="4870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E032659-14B2-4505-9133-E8CA70F9DF0D}"/>
              </a:ext>
            </a:extLst>
          </p:cNvPr>
          <p:cNvSpPr txBox="1"/>
          <p:nvPr/>
        </p:nvSpPr>
        <p:spPr>
          <a:xfrm>
            <a:off x="2504661" y="1594903"/>
            <a:ext cx="9824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Districts not included below have NO need for new seats according to DOE</a:t>
            </a:r>
          </a:p>
          <a:p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613952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CEFECD6-19BF-434A-A4C8-3CCDFFF156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6057748"/>
              </p:ext>
            </p:extLst>
          </p:nvPr>
        </p:nvGraphicFramePr>
        <p:xfrm>
          <a:off x="347242" y="1750741"/>
          <a:ext cx="10845478" cy="4890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2C308C39-E1B4-4A98-AAAB-21E567CA04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44644"/>
            <a:ext cx="10515600" cy="136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54% K-8 seats funded citywide compared to DOE estimate of need</a:t>
            </a:r>
          </a:p>
          <a:p>
            <a:pPr algn="ctr"/>
            <a:r>
              <a:rPr lang="en-US" sz="2800" b="1" i="1" dirty="0"/>
              <a:t>Again, no need for seats in District 29</a:t>
            </a:r>
          </a:p>
          <a:p>
            <a:pPr algn="ctr"/>
            <a:br>
              <a:rPr lang="en-US" sz="1800" dirty="0"/>
            </a:br>
            <a:r>
              <a:rPr lang="en-US" sz="1800" dirty="0"/>
              <a:t>Data: Nov. 2017 capital plan</a:t>
            </a:r>
          </a:p>
        </p:txBody>
      </p:sp>
    </p:spTree>
    <p:extLst>
      <p:ext uri="{BB962C8B-B14F-4D97-AF65-F5344CB8AC3E}">
        <p14:creationId xmlns:p14="http://schemas.microsoft.com/office/powerpoint/2010/main" val="22454337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District 29 Overcrowding </a:t>
            </a:r>
            <a:br>
              <a:rPr lang="en-US" dirty="0"/>
            </a:br>
            <a:r>
              <a:rPr lang="en-US" sz="2400" dirty="0"/>
              <a:t>(includes Charters in district buildings)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</a:pPr>
            <a:r>
              <a:rPr lang="en-US" sz="4600" dirty="0"/>
              <a:t>We think there is need in District 29</a:t>
            </a:r>
          </a:p>
          <a:p>
            <a:pPr>
              <a:lnSpc>
                <a:spcPct val="120000"/>
              </a:lnSpc>
            </a:pPr>
            <a:endParaRPr lang="en-US" sz="4600" dirty="0"/>
          </a:p>
          <a:p>
            <a:pPr>
              <a:lnSpc>
                <a:spcPct val="120000"/>
              </a:lnSpc>
            </a:pPr>
            <a:r>
              <a:rPr lang="en-US" sz="4600" dirty="0"/>
              <a:t>41% (16) of K-8 schools in District 29 are overcrowded (at or above 100% target utilization)</a:t>
            </a:r>
          </a:p>
          <a:p>
            <a:pPr>
              <a:lnSpc>
                <a:spcPct val="120000"/>
              </a:lnSpc>
            </a:pPr>
            <a:endParaRPr lang="en-US" sz="4600" dirty="0"/>
          </a:p>
          <a:p>
            <a:pPr>
              <a:lnSpc>
                <a:spcPct val="120000"/>
              </a:lnSpc>
            </a:pPr>
            <a:r>
              <a:rPr lang="en-US" sz="4600" dirty="0"/>
              <a:t>41% or 8,495</a:t>
            </a:r>
            <a:r>
              <a:rPr lang="en-US" sz="4600" i="1" dirty="0"/>
              <a:t> </a:t>
            </a:r>
            <a:r>
              <a:rPr lang="en-US" sz="4600" dirty="0"/>
              <a:t>K-8 D29 students are in overcrowded schools</a:t>
            </a:r>
          </a:p>
          <a:p>
            <a:pPr>
              <a:lnSpc>
                <a:spcPct val="120000"/>
              </a:lnSpc>
            </a:pPr>
            <a:endParaRPr lang="en-US" sz="4600" dirty="0"/>
          </a:p>
          <a:p>
            <a:pPr>
              <a:lnSpc>
                <a:spcPct val="120000"/>
              </a:lnSpc>
            </a:pPr>
            <a:r>
              <a:rPr lang="en-US" sz="4600"/>
              <a:t>89 </a:t>
            </a:r>
            <a:r>
              <a:rPr lang="en-US" sz="4600" dirty="0"/>
              <a:t>cluster rooms are missing from </a:t>
            </a:r>
            <a:r>
              <a:rPr lang="en-US" sz="4600"/>
              <a:t>District 29 </a:t>
            </a:r>
            <a:r>
              <a:rPr lang="en-US" sz="4600" dirty="0"/>
              <a:t>schools according to DOE’s utilization formula </a:t>
            </a:r>
          </a:p>
          <a:p>
            <a:pPr>
              <a:lnSpc>
                <a:spcPct val="120000"/>
              </a:lnSpc>
            </a:pPr>
            <a:endParaRPr lang="en-US" sz="4600" dirty="0"/>
          </a:p>
          <a:p>
            <a:pPr>
              <a:lnSpc>
                <a:spcPct val="120000"/>
              </a:lnSpc>
            </a:pPr>
            <a:r>
              <a:rPr lang="en-US" sz="4600" i="1" dirty="0"/>
              <a:t>Data source: 2016-2017 Blue Book</a:t>
            </a:r>
            <a:r>
              <a:rPr lang="en-US" sz="4600" dirty="0"/>
              <a:t>.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502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" y="467405"/>
            <a:ext cx="120015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sz="4000" i="1" dirty="0"/>
              <a:t>11 Districts between 99% - 80% Utilization, including D29 at 90% </a:t>
            </a:r>
            <a:br>
              <a:rPr lang="en-US" dirty="0"/>
            </a:br>
            <a:r>
              <a:rPr lang="en-US" sz="2700" dirty="0"/>
              <a:t>Data Source: 2016-2017 Blue Book 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22223BF-B458-415A-B284-94A4709FB4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1791725"/>
              </p:ext>
            </p:extLst>
          </p:nvPr>
        </p:nvGraphicFramePr>
        <p:xfrm>
          <a:off x="679938" y="1792969"/>
          <a:ext cx="10972800" cy="4701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45506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314" y="63506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16 Schools in District 29 at or over 100% -</a:t>
            </a:r>
            <a:br>
              <a:rPr lang="en-US" dirty="0"/>
            </a:br>
            <a:r>
              <a:rPr lang="en-US" sz="2400" dirty="0">
                <a:solidFill>
                  <a:prstClr val="black"/>
                </a:solidFill>
              </a:rPr>
              <a:t>(Co-located Charters included)</a:t>
            </a:r>
            <a:br>
              <a:rPr lang="en-US" dirty="0"/>
            </a:br>
            <a:r>
              <a:rPr lang="en-US" sz="1800" dirty="0"/>
              <a:t>Data Source: 2016-2017 Blue Book 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11200" y="365125"/>
            <a:ext cx="107587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75D0C584-832A-4ECA-988C-A68A2FD86AD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9179950"/>
              </p:ext>
            </p:extLst>
          </p:nvPr>
        </p:nvGraphicFramePr>
        <p:xfrm>
          <a:off x="621007" y="2057400"/>
          <a:ext cx="11205883" cy="4430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74060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EA816-6805-4966-B7EC-0E3DA04CD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the housing starts &amp; CEQR formula used to project enrollment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6EA62-B187-4E01-83A9-8388FEFC0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" y="1615736"/>
            <a:ext cx="11155680" cy="487713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9600" dirty="0"/>
              <a:t>CEQR (</a:t>
            </a:r>
            <a:r>
              <a:rPr lang="en-US" sz="9600" i="1" dirty="0"/>
              <a:t>City Environmental Quality Review)</a:t>
            </a:r>
            <a:r>
              <a:rPr lang="en-US" sz="9600" dirty="0"/>
              <a:t> formula based on census data 20 years old &amp; hasn’t been updated since UPK implemented &amp; </a:t>
            </a:r>
            <a:r>
              <a:rPr lang="en-US" sz="9600" dirty="0" err="1"/>
              <a:t>preK</a:t>
            </a:r>
            <a:r>
              <a:rPr lang="en-US" sz="9600" dirty="0"/>
              <a:t> expanded in DOE schools</a:t>
            </a:r>
          </a:p>
          <a:p>
            <a:pPr marL="0" indent="0">
              <a:lnSpc>
                <a:spcPct val="120000"/>
              </a:lnSpc>
              <a:buNone/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In 20 of 32 school districts, NO difference between housing start data for 5 </a:t>
            </a:r>
            <a:r>
              <a:rPr lang="en-US" sz="9600" dirty="0" err="1"/>
              <a:t>yr</a:t>
            </a:r>
            <a:r>
              <a:rPr lang="en-US" sz="9600" dirty="0"/>
              <a:t> and 10 </a:t>
            </a:r>
            <a:r>
              <a:rPr lang="en-US" sz="9600" dirty="0" err="1"/>
              <a:t>yr</a:t>
            </a:r>
            <a:r>
              <a:rPr lang="en-US" sz="9600" dirty="0"/>
              <a:t> projections; predicts fewer than 2,000 new units to be built citywide 2019-2024, and not one in Brooklyn.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Five-year housing start data estimates 324 new housing units built in D29 between 2015-2019, but 0 in the following five years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 marL="0" indent="0">
              <a:buNone/>
            </a:pPr>
            <a:r>
              <a:rPr lang="en-US" sz="7200" i="1" dirty="0"/>
              <a:t>Data source: NYC SCA, Projected new Housing starts used in 2016-2024 Enrollment projections, 2016-2029 capital plan, March 2017</a:t>
            </a:r>
          </a:p>
        </p:txBody>
      </p:sp>
    </p:spTree>
    <p:extLst>
      <p:ext uri="{BB962C8B-B14F-4D97-AF65-F5344CB8AC3E}">
        <p14:creationId xmlns:p14="http://schemas.microsoft.com/office/powerpoint/2010/main" val="21740189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Problems with school planning process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2116"/>
            <a:ext cx="10515600" cy="488868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Thresholds in city planning process </a:t>
            </a:r>
            <a:r>
              <a:rPr lang="en-US"/>
              <a:t>very high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A new residential project has to be projected to increase school overcrowding by at least 5% to even consider need for new school --even where schools are already overcrowded</a:t>
            </a:r>
          </a:p>
          <a:p>
            <a:pPr>
              <a:lnSpc>
                <a:spcPct val="120000"/>
              </a:lnSpc>
            </a:pPr>
            <a:endParaRPr lang="en-US"/>
          </a:p>
          <a:p>
            <a:pPr>
              <a:lnSpc>
                <a:spcPct val="120000"/>
              </a:lnSpc>
            </a:pPr>
            <a:r>
              <a:rPr lang="en-US"/>
              <a:t>Planning </a:t>
            </a:r>
            <a:r>
              <a:rPr lang="en-US" dirty="0"/>
              <a:t>process does not take into account cumulative residential development – only considers each proposed project separately.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3951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1353800" cy="1325563"/>
          </a:xfrm>
        </p:spPr>
        <p:txBody>
          <a:bodyPr/>
          <a:lstStyle/>
          <a:p>
            <a:pPr algn="ctr"/>
            <a:r>
              <a:rPr lang="en-US"/>
              <a:t>More reasons not to trust DOE’s </a:t>
            </a:r>
            <a:r>
              <a:rPr lang="en-US" dirty="0"/>
              <a:t>need estimates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1478"/>
            <a:ext cx="10515600" cy="4785485"/>
          </a:xfrm>
        </p:spPr>
        <p:txBody>
          <a:bodyPr>
            <a:normAutofit/>
          </a:bodyPr>
          <a:lstStyle/>
          <a:p>
            <a:r>
              <a:rPr lang="en-US"/>
              <a:t>The DOE estimates also rely upon unreliable enrollment </a:t>
            </a:r>
            <a:r>
              <a:rPr lang="en-US" dirty="0"/>
              <a:t>projections </a:t>
            </a:r>
            <a:r>
              <a:rPr lang="en-US"/>
              <a:t>from consulting </a:t>
            </a:r>
            <a:r>
              <a:rPr lang="en-US" dirty="0"/>
              <a:t>companies</a:t>
            </a:r>
          </a:p>
          <a:p>
            <a:endParaRPr lang="en-US" dirty="0"/>
          </a:p>
          <a:p>
            <a:r>
              <a:rPr lang="en-US"/>
              <a:t>The methodology </a:t>
            </a:r>
            <a:r>
              <a:rPr lang="en-US" dirty="0"/>
              <a:t>DOE uses to incorporate all these unreliable components is non-transparent</a:t>
            </a:r>
          </a:p>
          <a:p>
            <a:endParaRPr lang="en-US" dirty="0"/>
          </a:p>
          <a:p>
            <a:r>
              <a:rPr lang="en-US" dirty="0"/>
              <a:t>DOE says they “overlay” projections from housing starts over consultant enrollment projections but unclear what this means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b="1" i="1"/>
              <a:t>Result: we can’t replicate their projections using their own figures 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933878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007" y="370032"/>
            <a:ext cx="11205883" cy="1325563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This fall, District 29, average K-3 class sizes increased by .2, now .6 students above NYC average, &amp; 4.7 students above Contracts for Excellence goals set in 2007.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0000000-0008-0000-1D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0625245"/>
              </p:ext>
            </p:extLst>
          </p:nvPr>
        </p:nvGraphicFramePr>
        <p:xfrm>
          <a:off x="355600" y="1926589"/>
          <a:ext cx="11471289" cy="4694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1878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Other problems with DOE seat needs assessments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5462"/>
            <a:ext cx="10293626" cy="4891502"/>
          </a:xfrm>
        </p:spPr>
        <p:txBody>
          <a:bodyPr>
            <a:normAutofit fontScale="92500"/>
          </a:bodyPr>
          <a:lstStyle/>
          <a:p>
            <a:r>
              <a:rPr lang="en-US" dirty="0"/>
              <a:t>They don’t account for rapidly expanding charter school population though most of these students attend schools in public school buildings </a:t>
            </a:r>
          </a:p>
          <a:p>
            <a:endParaRPr lang="en-US" dirty="0"/>
          </a:p>
          <a:p>
            <a:r>
              <a:rPr lang="en-US" dirty="0"/>
              <a:t>Claim to be neighborhood-based but define neighborhoods with extremely large areas</a:t>
            </a:r>
          </a:p>
          <a:p>
            <a:endParaRPr lang="en-US" dirty="0"/>
          </a:p>
          <a:p>
            <a:r>
              <a:rPr lang="en-US" dirty="0"/>
              <a:t>Don’t differentiate between the need for elementary and middle school seats</a:t>
            </a:r>
          </a:p>
          <a:p>
            <a:endParaRPr lang="en-US" dirty="0"/>
          </a:p>
          <a:p>
            <a:r>
              <a:rPr lang="en-US" dirty="0"/>
              <a:t>Are infrequently updated; for example, Feb. 2017 capital plan included DOE needs assessment from Jan. 2016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2562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 need a new planning process for schools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5840" y="1690688"/>
            <a:ext cx="994083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Given rapid pace of development throughout the city,  school overcrowding will become even worse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need reforms so that schools are built along with new housing and not lagging years later &amp; based on realistic 10-yr not 5yr projections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In most large states and districts, developers have to pay an “impact fee” to help fund new infrastructure including schools, </a:t>
            </a:r>
            <a:r>
              <a:rPr lang="en-US" sz="2800" b="1" i="1" dirty="0"/>
              <a:t>but not in NYC </a:t>
            </a:r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22197970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DOE Capacity formula underestimates overcrowding by assuming overly large class sizes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DDFF4D4-B422-47A0-9F1D-B8DADC85C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Relies on school capacity formula that assumes class sizes larger than current averages grades 4-12 (28 students in 4-8</a:t>
            </a:r>
            <a:r>
              <a:rPr lang="en-US" baseline="30000" dirty="0"/>
              <a:t>th</a:t>
            </a:r>
            <a:r>
              <a:rPr lang="en-US" dirty="0"/>
              <a:t> grades; 30 in HS) </a:t>
            </a:r>
          </a:p>
          <a:p>
            <a:endParaRPr lang="en-US" dirty="0"/>
          </a:p>
          <a:p>
            <a:r>
              <a:rPr lang="en-US" dirty="0"/>
              <a:t>Thus the formula would tend to force class sizes even higher </a:t>
            </a:r>
          </a:p>
          <a:p>
            <a:endParaRPr lang="en-US" dirty="0"/>
          </a:p>
          <a:p>
            <a:r>
              <a:rPr lang="en-US" dirty="0"/>
              <a:t>DOE Blue Book working group urged school capacity be aligned with </a:t>
            </a:r>
            <a:r>
              <a:rPr lang="en-US"/>
              <a:t>smaller classes</a:t>
            </a:r>
          </a:p>
          <a:p>
            <a:endParaRPr lang="en-US" dirty="0"/>
          </a:p>
          <a:p>
            <a:r>
              <a:rPr lang="en-US" dirty="0"/>
              <a:t>Mayor’s office rejected their recommendation in July 2015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4876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7CF17-F226-495D-8E3C-6E03A84E2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 FOILed the decision memo from City Hall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A7BFA-7F55-4FD0-86F6-87880CDC8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7909"/>
            <a:ext cx="10515600" cy="4949055"/>
          </a:xfrm>
        </p:spPr>
        <p:txBody>
          <a:bodyPr>
            <a:normAutofit/>
          </a:bodyPr>
          <a:lstStyle/>
          <a:p>
            <a:r>
              <a:rPr lang="en-US" sz="2400"/>
              <a:t>In April 2016 I requested memo to </a:t>
            </a:r>
            <a:r>
              <a:rPr lang="en-US" sz="2400" dirty="0"/>
              <a:t>see why the Mayor rejected proposal to align the school capacity formula with </a:t>
            </a:r>
            <a:r>
              <a:rPr lang="en-US" sz="2400"/>
              <a:t>smaller classes</a:t>
            </a:r>
            <a:endParaRPr lang="en-US" sz="2400" dirty="0"/>
          </a:p>
          <a:p>
            <a:r>
              <a:rPr lang="en-US" sz="2400"/>
              <a:t>More than 1 year later,  </a:t>
            </a:r>
            <a:r>
              <a:rPr lang="en-US" sz="2400" dirty="0"/>
              <a:t>I received the memo almost totally </a:t>
            </a:r>
            <a:r>
              <a:rPr lang="en-US" sz="2400"/>
              <a:t>blacked out; here are pgs 1-3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B2BDD3-D95B-4601-AD04-79AF66123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043646"/>
            <a:ext cx="3335385" cy="368481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C3D3248-BF7D-4C9D-96D8-99D712D3D2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0560" y="2734715"/>
            <a:ext cx="2997925" cy="386202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816FC68-6F3D-48E2-9C0B-684EEEFCB6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8416" y="2734715"/>
            <a:ext cx="2795453" cy="3862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9535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91228-7BA2-4382-9AC0-F94F78E8B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05457" cy="1325563"/>
          </a:xfrm>
        </p:spPr>
        <p:txBody>
          <a:bodyPr/>
          <a:lstStyle/>
          <a:p>
            <a:r>
              <a:rPr lang="en-US"/>
              <a:t>We have also filed a class size complaint vs DOE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E2242-1D89-4CC6-8C8F-4B8FE8020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972"/>
            <a:ext cx="10515600" cy="4681992"/>
          </a:xfrm>
        </p:spPr>
        <p:txBody>
          <a:bodyPr>
            <a:normAutofit/>
          </a:bodyPr>
          <a:lstStyle/>
          <a:p>
            <a:r>
              <a:rPr lang="en-US" dirty="0"/>
              <a:t>The Contracts for Excellence law passed in 2007 required NYC to lower class sizes in all grades – instead class sizes have increased citywide</a:t>
            </a:r>
          </a:p>
          <a:p>
            <a:endParaRPr lang="en-US" dirty="0"/>
          </a:p>
          <a:p>
            <a:r>
              <a:rPr lang="en-US" dirty="0"/>
              <a:t>We filed a legal complaint in July with the NY State Ed Department against DOE refusal to reduce class size with Public Advocate Tish James &amp; 9 NYC public school parents</a:t>
            </a:r>
          </a:p>
          <a:p>
            <a:endParaRPr lang="en-US" dirty="0"/>
          </a:p>
          <a:p>
            <a:r>
              <a:rPr lang="en-US" dirty="0"/>
              <a:t>The Commissioner ruled against us so we plan to appeal her decision in court </a:t>
            </a:r>
          </a:p>
        </p:txBody>
      </p:sp>
    </p:spTree>
    <p:extLst>
      <p:ext uri="{BB962C8B-B14F-4D97-AF65-F5344CB8AC3E}">
        <p14:creationId xmlns:p14="http://schemas.microsoft.com/office/powerpoint/2010/main" val="40349754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What else is </a:t>
            </a:r>
            <a:r>
              <a:rPr lang="en-US" dirty="0"/>
              <a:t>being done about this?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789611"/>
            <a:ext cx="109597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Last year, Speaker Mark-</a:t>
            </a:r>
            <a:r>
              <a:rPr lang="en-US" sz="2800" dirty="0" err="1"/>
              <a:t>Viverito</a:t>
            </a:r>
            <a:r>
              <a:rPr lang="en-US" sz="2800" dirty="0"/>
              <a:t> announced that Council would form </a:t>
            </a:r>
            <a:r>
              <a:rPr lang="en-US" sz="2800" dirty="0">
                <a:hlinkClick r:id="rId2"/>
              </a:rPr>
              <a:t>an internal working group</a:t>
            </a:r>
            <a:r>
              <a:rPr lang="en-US" sz="2800" dirty="0"/>
              <a:t> to come up with proposals to reform the school planning process.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They are supposed to be releasing their proposals soon.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will have to be vigilant to ensure that these proposals are strengthened </a:t>
            </a:r>
            <a:r>
              <a:rPr lang="en-US" sz="2800"/>
              <a:t>and passed into law.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772702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3DB5C-F161-434E-98CC-00112863D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can you help?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79A7F-FF7F-4F1D-AF3A-6AECB089F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88"/>
            <a:ext cx="10515600" cy="4732476"/>
          </a:xfrm>
        </p:spPr>
        <p:txBody>
          <a:bodyPr>
            <a:normAutofit/>
          </a:bodyPr>
          <a:lstStyle/>
          <a:p>
            <a:r>
              <a:rPr lang="en-US" dirty="0"/>
              <a:t>Join our mailing list at </a:t>
            </a:r>
            <a:r>
              <a:rPr lang="en-US" dirty="0">
                <a:hlinkClick r:id="rId2"/>
              </a:rPr>
              <a:t>www.classsizematters.org</a:t>
            </a:r>
            <a:r>
              <a:rPr lang="en-US" dirty="0"/>
              <a:t> or </a:t>
            </a:r>
            <a:r>
              <a:rPr lang="en-US" dirty="0">
                <a:hlinkClick r:id="rId3"/>
              </a:rPr>
              <a:t>https://www.classsizematters.org/sign-up-for-our-newsletter/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For more info or to sign up, go to </a:t>
            </a:r>
            <a:r>
              <a:rPr lang="en-US" dirty="0">
                <a:hlinkClick r:id="rId4"/>
              </a:rPr>
              <a:t>https://www.eventbrite.com/e/parent-action-conference-2018-an-action-agenda-for-public-schools-tickets-41260953623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Any questions?  You can ask us at </a:t>
            </a:r>
            <a:r>
              <a:rPr lang="en-US" dirty="0">
                <a:hlinkClick r:id="rId5"/>
              </a:rPr>
              <a:t>info@classsizematters.org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336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5125"/>
            <a:ext cx="1104451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Average class size grades 4-8 increased by .1 per class, now .</a:t>
            </a:r>
            <a:r>
              <a:rPr lang="en-US"/>
              <a:t>1 student </a:t>
            </a:r>
            <a:r>
              <a:rPr lang="en-US" dirty="0"/>
              <a:t>below city average and 3.6 students above C4E goals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D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6006930"/>
              </p:ext>
            </p:extLst>
          </p:nvPr>
        </p:nvGraphicFramePr>
        <p:xfrm>
          <a:off x="609600" y="1879599"/>
          <a:ext cx="11044517" cy="4613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9552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Citywide average HS class sizes stayed the same per class; and remain far above C4E goals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3133176"/>
              </p:ext>
            </p:extLst>
          </p:nvPr>
        </p:nvGraphicFramePr>
        <p:xfrm>
          <a:off x="401216" y="1690689"/>
          <a:ext cx="11206066" cy="4869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593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7EA8F-390A-49CB-A7BC-B075BB180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 promised State Ed in 2014 to focus on reducing class size at Renewal schools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EF67F-D460-450C-8350-56EAB0FC3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  <a:noFill/>
        </p:spPr>
        <p:txBody>
          <a:bodyPr>
            <a:normAutofit fontScale="77500" lnSpcReduction="20000"/>
          </a:bodyPr>
          <a:lstStyle/>
          <a:p>
            <a:endParaRPr lang="en-US" sz="3200" dirty="0"/>
          </a:p>
          <a:p>
            <a:r>
              <a:rPr lang="en-US" sz="3200" dirty="0"/>
              <a:t>Yet 42% of Renewal schools did NOT reduce average class sizes from 2014-2015 to 2017-2018  </a:t>
            </a:r>
          </a:p>
          <a:p>
            <a:endParaRPr lang="en-US" sz="3200" dirty="0"/>
          </a:p>
          <a:p>
            <a:r>
              <a:rPr lang="en-US" sz="3200" dirty="0"/>
              <a:t>73% continue to have maximum class sizes of 30 or more in November 2017.</a:t>
            </a:r>
          </a:p>
          <a:p>
            <a:endParaRPr lang="en-US" sz="3200" dirty="0"/>
          </a:p>
          <a:p>
            <a:r>
              <a:rPr lang="en-US" sz="3200" dirty="0"/>
              <a:t>NO renewal schools capped class sizes at C4E levels</a:t>
            </a:r>
          </a:p>
          <a:p>
            <a:endParaRPr lang="en-US" sz="3200" dirty="0"/>
          </a:p>
          <a:p>
            <a:r>
              <a:rPr lang="en-US" sz="3200" dirty="0"/>
              <a:t>There are NO Renewal Schools in District 29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i="1" dirty="0"/>
              <a:t>Source: Preliminary NYC Class Size Reports, November 2014 and November 2017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94367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58" y="78192"/>
            <a:ext cx="12083142" cy="1442495"/>
          </a:xfrm>
          <a:noFill/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/>
              <a:t>Scope of school overcrowding enormous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5850" y="1179443"/>
            <a:ext cx="10267950" cy="545842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dirty="0"/>
              <a:t>43% NYC schools were overcrowded last year according to DOE data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575,000 students (56% of total) were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350,000  (68% of total) elementary students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50,000 (33% of total) middle school students enrolled in overcrowded schools  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175,000 (49% of total ) HS students enrolled in overcrowded schools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r>
              <a:rPr lang="en-US" sz="2000" i="1" dirty="0"/>
              <a:t>Data source: Schools at or above 100% according to SCA “Blue Book” 2016-2017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89140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5297D-9495-462C-A2D9-51C6D2E56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are our schools so overcrowded?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824B271-1251-4A3C-9E8B-61740A5A9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991"/>
            <a:ext cx="10515600" cy="470597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Bloomberg claimed to have created 100,000 new seats between 2004 and 2013</a:t>
            </a:r>
          </a:p>
          <a:p>
            <a:endParaRPr lang="en-US" dirty="0"/>
          </a:p>
          <a:p>
            <a:r>
              <a:rPr lang="en-US" dirty="0"/>
              <a:t>Yet only 45,000 new NET seats created if seat loss taken into account </a:t>
            </a:r>
          </a:p>
          <a:p>
            <a:endParaRPr lang="en-US" dirty="0"/>
          </a:p>
          <a:p>
            <a:r>
              <a:rPr lang="en-US" dirty="0"/>
              <a:t>About 55,000 seats were lost due to lapsed leases, elimination of TCUs (trailers), annexes, and mini- buildings </a:t>
            </a:r>
          </a:p>
          <a:p>
            <a:endParaRPr lang="en-US" dirty="0"/>
          </a:p>
          <a:p>
            <a:r>
              <a:rPr lang="en-US" dirty="0"/>
              <a:t>Also, enrollment grew fast especially at the elementary school level</a:t>
            </a:r>
          </a:p>
          <a:p>
            <a:endParaRPr lang="en-US" dirty="0"/>
          </a:p>
          <a:p>
            <a:r>
              <a:rPr lang="en-US" i="1" dirty="0"/>
              <a:t>The following charts are from our recent Seat Loss report, available online at </a:t>
            </a:r>
            <a:r>
              <a:rPr lang="en-US" i="1" dirty="0">
                <a:hlinkClick r:id="rId2"/>
              </a:rPr>
              <a:t>www.classsizematters.org</a:t>
            </a:r>
            <a:r>
              <a:rPr lang="en-US" i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776826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>
            <a:extLst>
              <a:ext uri="{FF2B5EF4-FFF2-40B4-BE49-F238E27FC236}">
                <a16:creationId xmlns:a16="http://schemas.microsoft.com/office/drawing/2014/main" id="{9EA349C6-6EC2-4674-A1C0-27641EA5F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75" y="1082675"/>
            <a:ext cx="11207750" cy="518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Box 2">
            <a:extLst>
              <a:ext uri="{FF2B5EF4-FFF2-40B4-BE49-F238E27FC236}">
                <a16:creationId xmlns:a16="http://schemas.microsoft.com/office/drawing/2014/main" id="{B89F786C-F557-4652-9A3F-7EE8EFB8A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14338"/>
            <a:ext cx="108410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/>
              <a:t>Enrollment grew faster than new seats in NYC elementary schools</a:t>
            </a:r>
          </a:p>
        </p:txBody>
      </p:sp>
    </p:spTree>
    <p:extLst>
      <p:ext uri="{BB962C8B-B14F-4D97-AF65-F5344CB8AC3E}">
        <p14:creationId xmlns:p14="http://schemas.microsoft.com/office/powerpoint/2010/main" val="643046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C705AD7-73FF-4537-B9CE-78FAA4BF0F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969" y="1758493"/>
            <a:ext cx="9885098" cy="477777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C380D58-9F9D-49DA-9CFB-015FB0D5214A}"/>
              </a:ext>
            </a:extLst>
          </p:cNvPr>
          <p:cNvSpPr txBox="1"/>
          <p:nvPr/>
        </p:nvSpPr>
        <p:spPr>
          <a:xfrm>
            <a:off x="1190625" y="544845"/>
            <a:ext cx="10401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Elementary school enrollment in D29 decreased by 74, while capacity went up by 236, unlike most other districts in Queens </a:t>
            </a:r>
          </a:p>
        </p:txBody>
      </p:sp>
    </p:spTree>
    <p:extLst>
      <p:ext uri="{BB962C8B-B14F-4D97-AF65-F5344CB8AC3E}">
        <p14:creationId xmlns:p14="http://schemas.microsoft.com/office/powerpoint/2010/main" val="3522497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1344</Words>
  <Application>Microsoft Office PowerPoint</Application>
  <PresentationFormat>Widescreen</PresentationFormat>
  <Paragraphs>157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Office Theme</vt:lpstr>
      <vt:lpstr>                                            School Overcrowding &amp; Class Size Citywide  and in District 29 schools    Presentation to CEC D29  Leonie Haimson and Sebastian Spitz Class Size Matters January 2018 info@classsizematters.org  </vt:lpstr>
      <vt:lpstr>This fall, District 29, average K-3 class sizes increased by .2, now .6 students above NYC average, &amp; 4.7 students above Contracts for Excellence goals set in 2007.</vt:lpstr>
      <vt:lpstr>Average class size grades 4-8 increased by .1 per class, now .1 student below city average and 3.6 students above C4E goals </vt:lpstr>
      <vt:lpstr>Citywide average HS class sizes stayed the same per class; and remain far above C4E goals </vt:lpstr>
      <vt:lpstr>DOE promised State Ed in 2014 to focus on reducing class size at Renewal schools </vt:lpstr>
      <vt:lpstr>Scope of school overcrowding enormous</vt:lpstr>
      <vt:lpstr>Why are our schools so overcrowded?</vt:lpstr>
      <vt:lpstr>PowerPoint Presentation</vt:lpstr>
      <vt:lpstr>PowerPoint Presentation</vt:lpstr>
      <vt:lpstr>PowerPoint Presentation</vt:lpstr>
      <vt:lpstr>November 2017 DOE five-year capital plan still very underfunded </vt:lpstr>
      <vt:lpstr>DOE Identified need for 83,056 K-8 seats citywide  0 seats in District 29 Nov. 2017 capital plan </vt:lpstr>
      <vt:lpstr>54% K-8 seats funded citywide compared to DOE estimate of need Again, no need for seats in District 29  Data: Nov. 2017 capital plan</vt:lpstr>
      <vt:lpstr>District 29 Overcrowding  (includes Charters in district buildings)</vt:lpstr>
      <vt:lpstr>   11 Districts between 99% - 80% Utilization, including D29 at 90%  Data Source: 2016-2017 Blue Book  </vt:lpstr>
      <vt:lpstr>16 Schools in District 29 at or over 100% - (Co-located Charters included) Data Source: 2016-2017 Blue Book  </vt:lpstr>
      <vt:lpstr>Problems with the housing starts &amp; CEQR formula used to project enrollment </vt:lpstr>
      <vt:lpstr>Problems with school planning process  </vt:lpstr>
      <vt:lpstr>More reasons not to trust DOE’s need estimates </vt:lpstr>
      <vt:lpstr>    Other problems with DOE seat needs assessments     </vt:lpstr>
      <vt:lpstr>We need a new planning process for schools</vt:lpstr>
      <vt:lpstr>DOE Capacity formula underestimates overcrowding by assuming overly large class sizes </vt:lpstr>
      <vt:lpstr>I FOILed the decision memo from City Hall</vt:lpstr>
      <vt:lpstr>We have also filed a class size complaint vs DOE</vt:lpstr>
      <vt:lpstr>What else is being done about this? </vt:lpstr>
      <vt:lpstr>How can you help?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            School Overcrowding &amp; Class Size Citywide  and in District 28 schools    Presentation to CEC D28  Leonie Haimson and Sebastian Spitz Class Size Matters January 2018 info@classsizematters.org  </dc:title>
  <dc:creator>Sebastian Spitz</dc:creator>
  <cp:lastModifiedBy>Sebastian Spitz</cp:lastModifiedBy>
  <cp:revision>19</cp:revision>
  <dcterms:created xsi:type="dcterms:W3CDTF">2018-01-25T19:10:24Z</dcterms:created>
  <dcterms:modified xsi:type="dcterms:W3CDTF">2018-04-11T19:14:34Z</dcterms:modified>
</cp:coreProperties>
</file>