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86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 snapToGrid="0">
      <p:cViewPr varScale="1">
        <p:scale>
          <a:sx n="87" d="100"/>
          <a:sy n="87" d="100"/>
        </p:scale>
        <p:origin x="3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D28 K-3rd Class size trend</a:t>
            </a:r>
          </a:p>
        </c:rich>
      </c:tx>
      <c:layout>
        <c:manualLayout>
          <c:xMode val="edge"/>
          <c:yMode val="edge"/>
          <c:x val="0.40077636006015771"/>
          <c:y val="5.46697446116154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107543064656311E-2"/>
          <c:y val="0.11887810112249991"/>
          <c:w val="0.89242579098853703"/>
          <c:h val="0.61738706302573609"/>
        </c:manualLayout>
      </c:layout>
      <c:lineChart>
        <c:grouping val="standard"/>
        <c:varyColors val="0"/>
        <c:ser>
          <c:idx val="0"/>
          <c:order val="0"/>
          <c:tx>
            <c:strRef>
              <c:f>'D28'!$A$3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8591142706023257E-2"/>
                  <c:y val="4.3126545509372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96-4792-9DDF-D70A26ACD6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96-4792-9DDF-D70A26ACD638}"/>
            </c:ext>
          </c:extLst>
        </c:ser>
        <c:ser>
          <c:idx val="1"/>
          <c:order val="1"/>
          <c:tx>
            <c:strRef>
              <c:f>'D28'!$A$4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96-4792-9DDF-D70A26ACD638}"/>
                </c:ext>
              </c:extLst>
            </c:dLbl>
            <c:dLbl>
              <c:idx val="1"/>
              <c:layout>
                <c:manualLayout>
                  <c:x val="-2.8591142706023257E-2"/>
                  <c:y val="-1.7250618203748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96-4792-9DDF-D70A26ACD6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96-4792-9DDF-D70A26ACD638}"/>
            </c:ext>
          </c:extLst>
        </c:ser>
        <c:ser>
          <c:idx val="2"/>
          <c:order val="2"/>
          <c:tx>
            <c:strRef>
              <c:f>'D28'!$A$5</c:f>
              <c:strCache>
                <c:ptCount val="1"/>
                <c:pt idx="0">
                  <c:v>D28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724475973914772E-2"/>
                  <c:y val="-2.1966137987560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96-4792-9DDF-D70A26ACD638}"/>
                </c:ext>
              </c:extLst>
            </c:dLbl>
            <c:dLbl>
              <c:idx val="1"/>
              <c:layout>
                <c:manualLayout>
                  <c:x val="-3.0857809241806311E-2"/>
                  <c:y val="-4.6001648543330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96-4792-9DDF-D70A26ACD6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'D28'!$B$5:$M$5</c:f>
              <c:numCache>
                <c:formatCode>General</c:formatCode>
                <c:ptCount val="12"/>
                <c:pt idx="0">
                  <c:v>21.5</c:v>
                </c:pt>
                <c:pt idx="1">
                  <c:v>21.6</c:v>
                </c:pt>
                <c:pt idx="2">
                  <c:v>22.3</c:v>
                </c:pt>
                <c:pt idx="3">
                  <c:v>22.8</c:v>
                </c:pt>
                <c:pt idx="4">
                  <c:v>23.8</c:v>
                </c:pt>
                <c:pt idx="5" formatCode="0.0">
                  <c:v>25</c:v>
                </c:pt>
                <c:pt idx="6">
                  <c:v>26.1</c:v>
                </c:pt>
                <c:pt idx="7">
                  <c:v>26.1</c:v>
                </c:pt>
                <c:pt idx="8" formatCode="0.0">
                  <c:v>26.078571428571429</c:v>
                </c:pt>
                <c:pt idx="9">
                  <c:v>25.9</c:v>
                </c:pt>
                <c:pt idx="10" formatCode="0.0">
                  <c:v>25.614485981308412</c:v>
                </c:pt>
                <c:pt idx="11" formatCode="0.0">
                  <c:v>25.249411764705883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96-4792-9DDF-D70A26ACD63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52175392"/>
        <c:axId val="-552171408"/>
      </c:lineChart>
      <c:catAx>
        <c:axId val="-552175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5144130989052805E-2"/>
              <c:y val="0.902416296798846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171408"/>
        <c:crosses val="autoZero"/>
        <c:auto val="1"/>
        <c:lblAlgn val="ctr"/>
        <c:lblOffset val="100"/>
        <c:noMultiLvlLbl val="0"/>
      </c:catAx>
      <c:valAx>
        <c:axId val="-55217140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0"/>
              <c:y val="0.298012605017489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17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D28 4-8th Class size trend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07624397913969E-2"/>
          <c:y val="0.11894241585186467"/>
          <c:w val="0.90827494690125909"/>
          <c:h val="0.67487237172276537"/>
        </c:manualLayout>
      </c:layout>
      <c:lineChart>
        <c:grouping val="standard"/>
        <c:varyColors val="0"/>
        <c:ser>
          <c:idx val="0"/>
          <c:order val="0"/>
          <c:tx>
            <c:strRef>
              <c:f>'D28'!$A$10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5995669525822885E-3"/>
                  <c:y val="4.6703296703296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7D-409E-8475-859D27226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7D-409E-8475-859D272264E4}"/>
            </c:ext>
          </c:extLst>
        </c:ser>
        <c:ser>
          <c:idx val="1"/>
          <c:order val="1"/>
          <c:tx>
            <c:strRef>
              <c:f>'D28'!$A$11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7D-409E-8475-859D272264E4}"/>
                </c:ext>
              </c:extLst>
            </c:dLbl>
            <c:dLbl>
              <c:idx val="1"/>
              <c:layout>
                <c:manualLayout>
                  <c:x val="-5.7494586907278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7D-409E-8475-859D27226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7D-409E-8475-859D272264E4}"/>
            </c:ext>
          </c:extLst>
        </c:ser>
        <c:ser>
          <c:idx val="2"/>
          <c:order val="2"/>
          <c:tx>
            <c:strRef>
              <c:f>'D28'!$A$12</c:f>
              <c:strCache>
                <c:ptCount val="1"/>
                <c:pt idx="0">
                  <c:v>D28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5995669525822885E-3"/>
                  <c:y val="-4.6703296703296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7D-409E-8475-859D272264E4}"/>
                </c:ext>
              </c:extLst>
            </c:dLbl>
            <c:dLbl>
              <c:idx val="2"/>
              <c:layout>
                <c:manualLayout>
                  <c:x val="0"/>
                  <c:y val="-6.5934065934065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7D-409E-8475-859D27226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'D28'!$B$9:$M$9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'D28'!$B$12:$M$12</c:f>
              <c:numCache>
                <c:formatCode>General</c:formatCode>
                <c:ptCount val="12"/>
                <c:pt idx="0">
                  <c:v>26.5</c:v>
                </c:pt>
                <c:pt idx="1">
                  <c:v>25.4</c:v>
                </c:pt>
                <c:pt idx="2">
                  <c:v>25.4</c:v>
                </c:pt>
                <c:pt idx="3">
                  <c:v>26.9</c:v>
                </c:pt>
                <c:pt idx="4">
                  <c:v>27.3</c:v>
                </c:pt>
                <c:pt idx="5">
                  <c:v>27.8</c:v>
                </c:pt>
                <c:pt idx="6">
                  <c:v>27.6</c:v>
                </c:pt>
                <c:pt idx="7">
                  <c:v>28.6</c:v>
                </c:pt>
                <c:pt idx="8" formatCode="0.0">
                  <c:v>28.487745098039216</c:v>
                </c:pt>
                <c:pt idx="9">
                  <c:v>28.1</c:v>
                </c:pt>
                <c:pt idx="10" formatCode="0.0">
                  <c:v>28.149184149184148</c:v>
                </c:pt>
                <c:pt idx="11" formatCode="0.0">
                  <c:v>28.399543378995435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7D-409E-8475-859D27226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52203328"/>
        <c:axId val="-552199344"/>
      </c:lineChart>
      <c:catAx>
        <c:axId val="-552203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339331784329565E-2"/>
              <c:y val="0.910605260880851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199344"/>
        <c:crosses val="autoZero"/>
        <c:auto val="1"/>
        <c:lblAlgn val="ctr"/>
        <c:lblOffset val="100"/>
        <c:noMultiLvlLbl val="0"/>
      </c:catAx>
      <c:valAx>
        <c:axId val="-552199344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3.4496752144367007E-3"/>
              <c:y val="0.23883728476248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20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0F-49B8-B8B1-9F09D346EF4A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1D-4FA3-BF06-7DB51CD3D508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12D-45DF-B3CA-B8D84562D0D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4DC-47C3-AE08-B63CAC435C79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E43-4370-B7C6-A6DBAC2ACE2B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15238857846128"/>
          <c:y val="3.1496062992125984E-2"/>
          <c:w val="0.87284761142153877"/>
          <c:h val="0.496872601017929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'D28'!$C$2:$C$16</c:f>
              <c:strCache>
                <c:ptCount val="15"/>
                <c:pt idx="0">
                  <c:v>REDWOOD MS</c:v>
                </c:pt>
                <c:pt idx="1">
                  <c:v>P.S. 303</c:v>
                </c:pt>
                <c:pt idx="2">
                  <c:v>P.S. 54</c:v>
                </c:pt>
                <c:pt idx="3">
                  <c:v>P.S. 144</c:v>
                </c:pt>
                <c:pt idx="4">
                  <c:v>P.S. 101</c:v>
                </c:pt>
                <c:pt idx="5">
                  <c:v>P.S. 55</c:v>
                </c:pt>
                <c:pt idx="6">
                  <c:v>P.S. 48</c:v>
                </c:pt>
                <c:pt idx="7">
                  <c:v>P.S. 16</c:v>
                </c:pt>
                <c:pt idx="8">
                  <c:v>JAMAICA CHILDREN'S SCHL</c:v>
                </c:pt>
                <c:pt idx="9">
                  <c:v>P.S. 196</c:v>
                </c:pt>
                <c:pt idx="10">
                  <c:v>I.S. 217</c:v>
                </c:pt>
                <c:pt idx="11">
                  <c:v>P.S. 121</c:v>
                </c:pt>
                <c:pt idx="12">
                  <c:v>P.S. 220</c:v>
                </c:pt>
                <c:pt idx="13">
                  <c:v>EMERSON SCHOOL</c:v>
                </c:pt>
                <c:pt idx="14">
                  <c:v>P.S. 206</c:v>
                </c:pt>
              </c:strCache>
            </c:strRef>
          </c:cat>
          <c:val>
            <c:numRef>
              <c:f>'D28'!$I$2:$I$16</c:f>
              <c:numCache>
                <c:formatCode>0%</c:formatCode>
                <c:ptCount val="15"/>
                <c:pt idx="0">
                  <c:v>2.63</c:v>
                </c:pt>
                <c:pt idx="1">
                  <c:v>1.86</c:v>
                </c:pt>
                <c:pt idx="2">
                  <c:v>1.6400000000000001</c:v>
                </c:pt>
                <c:pt idx="3">
                  <c:v>1.57</c:v>
                </c:pt>
                <c:pt idx="4">
                  <c:v>1.57</c:v>
                </c:pt>
                <c:pt idx="5">
                  <c:v>1.54</c:v>
                </c:pt>
                <c:pt idx="6">
                  <c:v>1.49</c:v>
                </c:pt>
                <c:pt idx="7">
                  <c:v>1.47</c:v>
                </c:pt>
                <c:pt idx="8">
                  <c:v>1.43</c:v>
                </c:pt>
                <c:pt idx="9">
                  <c:v>1.35</c:v>
                </c:pt>
                <c:pt idx="10">
                  <c:v>1.34</c:v>
                </c:pt>
                <c:pt idx="11">
                  <c:v>1.33</c:v>
                </c:pt>
                <c:pt idx="12">
                  <c:v>1.31</c:v>
                </c:pt>
                <c:pt idx="13">
                  <c:v>1.28</c:v>
                </c:pt>
                <c:pt idx="14">
                  <c:v>1.28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9-4239-A1FB-3EA5417FE2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608912"/>
        <c:axId val="569598744"/>
      </c:barChart>
      <c:catAx>
        <c:axId val="56960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598744"/>
        <c:crosses val="autoZero"/>
        <c:auto val="1"/>
        <c:lblAlgn val="ctr"/>
        <c:lblOffset val="100"/>
        <c:noMultiLvlLbl val="0"/>
      </c:catAx>
      <c:valAx>
        <c:axId val="5695987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60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'D28'!$C$17:$C$31</c:f>
              <c:strCache>
                <c:ptCount val="15"/>
                <c:pt idx="0">
                  <c:v>P.S. 86</c:v>
                </c:pt>
                <c:pt idx="1">
                  <c:v>P.S. 161</c:v>
                </c:pt>
                <c:pt idx="2">
                  <c:v>P.S. 182</c:v>
                </c:pt>
                <c:pt idx="3">
                  <c:v>P.S. 54</c:v>
                </c:pt>
                <c:pt idx="4">
                  <c:v>P.S. 175</c:v>
                </c:pt>
                <c:pt idx="5">
                  <c:v>P.S. 174</c:v>
                </c:pt>
                <c:pt idx="6">
                  <c:v>P.S. 82</c:v>
                </c:pt>
                <c:pt idx="7">
                  <c:v>P.S. 139</c:v>
                </c:pt>
                <c:pt idx="8">
                  <c:v>Q075 SPED</c:v>
                </c:pt>
                <c:pt idx="9">
                  <c:v>Q009 SPED</c:v>
                </c:pt>
                <c:pt idx="10">
                  <c:v>J.H.S. 157</c:v>
                </c:pt>
                <c:pt idx="11">
                  <c:v>P.S. 99</c:v>
                </c:pt>
                <c:pt idx="12">
                  <c:v>P.S. 182 </c:v>
                </c:pt>
                <c:pt idx="13">
                  <c:v>M.S. 358</c:v>
                </c:pt>
                <c:pt idx="14">
                  <c:v>P.S. 117</c:v>
                </c:pt>
              </c:strCache>
            </c:strRef>
          </c:cat>
          <c:val>
            <c:numRef>
              <c:f>'D28'!$I$17:$I$31</c:f>
              <c:numCache>
                <c:formatCode>0%</c:formatCode>
                <c:ptCount val="15"/>
                <c:pt idx="0">
                  <c:v>1.27</c:v>
                </c:pt>
                <c:pt idx="1">
                  <c:v>1.26</c:v>
                </c:pt>
                <c:pt idx="2">
                  <c:v>1.26</c:v>
                </c:pt>
                <c:pt idx="3">
                  <c:v>1.25</c:v>
                </c:pt>
                <c:pt idx="4">
                  <c:v>1.22</c:v>
                </c:pt>
                <c:pt idx="5">
                  <c:v>1.21</c:v>
                </c:pt>
                <c:pt idx="6">
                  <c:v>1.2</c:v>
                </c:pt>
                <c:pt idx="7">
                  <c:v>1.18</c:v>
                </c:pt>
                <c:pt idx="8">
                  <c:v>1.1300000000000001</c:v>
                </c:pt>
                <c:pt idx="9">
                  <c:v>1.1300000000000001</c:v>
                </c:pt>
                <c:pt idx="10">
                  <c:v>1.1100000000000001</c:v>
                </c:pt>
                <c:pt idx="11">
                  <c:v>1.07</c:v>
                </c:pt>
                <c:pt idx="12">
                  <c:v>1.05</c:v>
                </c:pt>
                <c:pt idx="13">
                  <c:v>1.03</c:v>
                </c:pt>
                <c:pt idx="14">
                  <c:v>1.03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E2-4F46-9679-FA65D7D848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589888"/>
        <c:axId val="569590544"/>
      </c:barChart>
      <c:catAx>
        <c:axId val="56958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590544"/>
        <c:crosses val="autoZero"/>
        <c:auto val="1"/>
        <c:lblAlgn val="ctr"/>
        <c:lblOffset val="100"/>
        <c:noMultiLvlLbl val="0"/>
      </c:catAx>
      <c:valAx>
        <c:axId val="5695905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58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A8487-50FA-4EDC-BD3F-08125C13C0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FEC3D-BE49-40C4-96C5-837586298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9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1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252-8FDA-411E-B22D-148D7008F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77C3F-57CC-4C34-A7DF-DCFB92F4A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ECB28-F588-4B36-876D-CC96B08E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EE9BE-B45E-4040-8403-35ACE385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64248-5FB6-4BED-B9C0-08CD4FA1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698C1-9B56-48DA-82EC-BF87502FE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544B7-92B8-43D2-809B-4C989343A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0DCEA-2204-4915-B6B4-B521A78C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5E2AC-9F28-4CB0-B9BC-EEF9A7C7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025F1-DD45-4065-AFFA-91EAF2AC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2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BCE0DE-2AA9-42A2-8FBA-B1F26A7CA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814F5-53FD-4D94-B731-17070BA36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BF7EF-1A94-4320-A5DE-92AB9CEA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EECF7-0640-42EA-8DD3-6942D448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AB0A8-AF88-4855-90E8-3AB2A39F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7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E43CE-EFFC-40B0-A4A3-D846E1E6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CB3F-234A-4BA5-A6CA-3307E370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3CC85-A939-4668-9BDB-E92D44D7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71D83-580A-4C79-B484-A80559A5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0078C-87C5-4AEB-AD14-94826722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6B18-4FA7-4F29-BD22-685932F41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9284-8B9D-4F86-A731-9F8C8F01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DC6FD-D0DA-46DC-BB14-1FF9BE6D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A3C6E-0ECD-46F8-B4AB-73F00AF6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8AEDB-623E-4ED2-8285-A0BE7EE4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0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F892-3BF1-4165-AAE2-3B258710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D40B9-C30B-4DFF-8C8B-79FADBCAA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4D237-07B0-4DDC-BBE9-97840F975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0D74D-D8B7-4A1A-856F-B02DE6693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EC632-9D32-464A-B10C-419102D2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68E06-3811-43D9-8D9E-710E98C04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5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28490-55DC-4351-A86B-D06126F79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3AAC6-1663-451C-BC9E-1179C467D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A0592-79D1-49F1-817F-428D613BA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628B2-1152-4455-A3AB-C5C7C8D25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5B50C-CE7E-4C57-9769-FB35B4666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FD253-ADFB-4041-8916-CC8F3CDF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2FEA9-8C7D-4328-A316-FB3AD3F9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C210B-A168-4B61-9473-01DF8DA8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4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2FA7-722D-407B-976B-D3D76389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A41F6-E971-46CA-9F69-C7CFAD5A3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7EC69-D45D-499F-85F4-5A0F4827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BFDA6-563F-4F1B-BAF6-A1EDD513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9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1B901-459F-4BA0-8136-0C5461BF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FE487-5FB2-4709-BFF2-93B65BBF5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36D2F-E1A7-4644-8DAD-CDFA5573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7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A3447-E2E0-4EE8-82D4-5A2C3702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5D176-EE52-4819-A075-BCD45243D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4107B-A555-4171-8358-37083F8F7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ECA48-DB63-4479-B4C8-5A52A4C74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60C90-AC4D-4D0C-AE72-F367038F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7804E-B9D8-46F7-B4C1-A1AFC51D2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7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9645-4F1F-49FA-9E46-8035B3B6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5301B8-53C9-44E9-BFC0-DB69F3B6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1C1E1-6DFF-4939-A0D5-0B2A67137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47FC6-56B3-4DD4-9BE1-1CB92C4A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2389F-84B7-4233-B08D-04C013B3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DD746-1D8E-4A0B-85F6-3F6520BB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5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7EB35-4BA0-4E82-9573-4AEF31793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D7C9D-AA30-4E49-95C2-C0C1FF833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69A68-6C84-4B50-8267-E58B36046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468FC-B904-496D-988F-A708F459CB4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22050-514E-4799-B5EC-AE8AC028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122C8-6435-4508-9B8F-591571FA5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E0E37-8F37-4998-B21C-049C3F879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4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28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D28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Elementary school enrollment in D28 decreased by 769, while capacity went up by 864, unlike most other districts in Queens 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3,638 seats in District 28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866745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910804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52.8% of need funded in District 28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28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 need in D28 is greater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65% (30) of K-8 schools in District 28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68% or 16,245</a:t>
            </a:r>
            <a:r>
              <a:rPr lang="en-US" sz="4600" i="1" dirty="0"/>
              <a:t> </a:t>
            </a:r>
            <a:r>
              <a:rPr lang="en-US" sz="4600" dirty="0"/>
              <a:t>K-8 D28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88 cluster rooms are missing from District 28 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D28 at 103%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941629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30 Schools in District 28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25BE5C2-E18D-46D0-A261-8C0CED0BD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178193"/>
              </p:ext>
            </p:extLst>
          </p:nvPr>
        </p:nvGraphicFramePr>
        <p:xfrm>
          <a:off x="474133" y="2057399"/>
          <a:ext cx="11446934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FB33-55ED-412B-A8A2-BD204B975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More D28 </a:t>
            </a:r>
            <a:r>
              <a:rPr lang="en-US" dirty="0"/>
              <a:t>Overutilized Schools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65A77DC-D39E-416B-A789-602DAAE75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898108"/>
              </p:ext>
            </p:extLst>
          </p:nvPr>
        </p:nvGraphicFramePr>
        <p:xfrm>
          <a:off x="558800" y="1690688"/>
          <a:ext cx="11074399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64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4,181 new housing units built in D28 between 2015-2019, but just 6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28, average K-3 class sizes declined by .4, now 1.2 student above NYC average, &amp; 5.3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C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885988"/>
              </p:ext>
            </p:extLst>
          </p:nvPr>
        </p:nvGraphicFramePr>
        <p:xfrm>
          <a:off x="493058" y="1862667"/>
          <a:ext cx="11205883" cy="462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.3 per class, now 1.8 students above city average and 5.5 students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C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892132"/>
              </p:ext>
            </p:extLst>
          </p:nvPr>
        </p:nvGraphicFramePr>
        <p:xfrm>
          <a:off x="609601" y="1998133"/>
          <a:ext cx="11044518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154308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3249-A048-4442-A16F-8284E15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8" y="239837"/>
            <a:ext cx="11159411" cy="1325563"/>
          </a:xfrm>
        </p:spPr>
        <p:txBody>
          <a:bodyPr/>
          <a:lstStyle/>
          <a:p>
            <a:r>
              <a:rPr lang="en-US" dirty="0"/>
              <a:t>One Renewal Schools in District 27- JHS 9  Richard S. </a:t>
            </a:r>
            <a:r>
              <a:rPr lang="en-US" dirty="0" err="1"/>
              <a:t>Grossley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50D8-015E-4BB4-BCB7-F6B2D131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34" y="1727200"/>
            <a:ext cx="11618258" cy="4538133"/>
          </a:xfrm>
        </p:spPr>
        <p:txBody>
          <a:bodyPr>
            <a:noAutofit/>
          </a:bodyPr>
          <a:lstStyle/>
          <a:p>
            <a:r>
              <a:rPr lang="en-US" dirty="0"/>
              <a:t>Class sizes at JHS 9 Richard </a:t>
            </a:r>
            <a:r>
              <a:rPr lang="en-US" dirty="0" err="1"/>
              <a:t>Grossley</a:t>
            </a:r>
            <a:r>
              <a:rPr lang="en-US" dirty="0"/>
              <a:t> have increased from 26.7 in Nov 2014, the year the renewal program started, to 29.0 in Nov 2014 </a:t>
            </a:r>
          </a:p>
          <a:p>
            <a:endParaRPr lang="en-US" dirty="0"/>
          </a:p>
          <a:p>
            <a:r>
              <a:rPr lang="en-US" dirty="0"/>
              <a:t>Richard </a:t>
            </a:r>
            <a:r>
              <a:rPr lang="en-US" dirty="0" err="1"/>
              <a:t>Grossley</a:t>
            </a:r>
            <a:r>
              <a:rPr lang="en-US" dirty="0"/>
              <a:t> now has the highest average class size of any of the schools in the Renewal program, and has many classes of 30 or more</a:t>
            </a:r>
          </a:p>
          <a:p>
            <a:endParaRPr lang="en-US" dirty="0"/>
          </a:p>
          <a:p>
            <a:r>
              <a:rPr lang="en-US" dirty="0"/>
              <a:t>Richard S. </a:t>
            </a:r>
            <a:r>
              <a:rPr lang="en-US" dirty="0" err="1"/>
              <a:t>Grossley</a:t>
            </a:r>
            <a:r>
              <a:rPr lang="en-US" dirty="0"/>
              <a:t> will be leaving the renewal program next year to become a Rise school  </a:t>
            </a:r>
          </a:p>
          <a:p>
            <a:endParaRPr lang="en-US" dirty="0"/>
          </a:p>
          <a:p>
            <a:r>
              <a:rPr lang="en-US" sz="2400" i="1" dirty="0"/>
              <a:t>Source: Preliminary NYC Class Size Reports, November 2014 and November 2017</a:t>
            </a:r>
            <a:endParaRPr lang="en-US" sz="3600" dirty="0"/>
          </a:p>
          <a:p>
            <a:endParaRPr lang="en-US" sz="3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76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1433</Words>
  <Application>Microsoft Office PowerPoint</Application>
  <PresentationFormat>Widescreen</PresentationFormat>
  <Paragraphs>166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28 schools    Presentation to CEC D28  Leonie Haimson and Sebastian Spitz Class Size Matters January 2018 info@classsizematters.org  </vt:lpstr>
      <vt:lpstr>This fall, District 28, average K-3 class sizes declined by .4, now 1.2 student above NYC average, &amp; 5.3 students above Contracts for Excellence goals set in 2007.</vt:lpstr>
      <vt:lpstr>Average class size grades 4-8 increased by .3 per class, now 1.8 students above city average and 5.5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One Renewal Schools in District 27- JHS 9  Richard S. Grossley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3,638 seats in District 28 Nov. 2017 capital plan </vt:lpstr>
      <vt:lpstr>54% K-8 seats funded citywide compared to DOE estimate of need 52.8% of need funded in District 28  Data: Nov. 2017 capital plan</vt:lpstr>
      <vt:lpstr>District 28 Overcrowding  (includes Charters in district buildings)</vt:lpstr>
      <vt:lpstr>12 Districts average 100% or more utilization Including D28 at 103% Data Source: 2016-2017 Blue Book</vt:lpstr>
      <vt:lpstr>30 Schools in District 28 at or over 100% - (Co-located Charters included) Data Source: 2016-2017 Blue Book  </vt:lpstr>
      <vt:lpstr>More D28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Overcrowding &amp; Class Size Citywide  and in District 28 schools    Presentation to CEC D28  Leonie Haimson and Sebastian Spitz Class Size Matters January 2018 info@classsizematters.org</dc:title>
  <dc:creator>Sebastian Spitz</dc:creator>
  <cp:lastModifiedBy>Sebastian Spitz</cp:lastModifiedBy>
  <cp:revision>20</cp:revision>
  <dcterms:created xsi:type="dcterms:W3CDTF">2018-01-25T17:53:38Z</dcterms:created>
  <dcterms:modified xsi:type="dcterms:W3CDTF">2018-04-11T19:12:27Z</dcterms:modified>
</cp:coreProperties>
</file>