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87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5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D27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337551118243076E-2"/>
          <c:y val="0.1193642497508392"/>
          <c:w val="0.90619578182243932"/>
          <c:h val="0.60908141452563491"/>
        </c:manualLayout>
      </c:layout>
      <c:lineChart>
        <c:grouping val="standard"/>
        <c:varyColors val="0"/>
        <c:ser>
          <c:idx val="0"/>
          <c:order val="0"/>
          <c:tx>
            <c:strRef>
              <c:f>'D27'!$A$3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11-4693-A371-307245F373CC}"/>
            </c:ext>
          </c:extLst>
        </c:ser>
        <c:ser>
          <c:idx val="1"/>
          <c:order val="1"/>
          <c:tx>
            <c:strRef>
              <c:f>'D27'!$A$4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A11-4693-A371-307245F373CC}"/>
                </c:ext>
              </c:extLst>
            </c:dLbl>
            <c:dLbl>
              <c:idx val="1"/>
              <c:layout>
                <c:manualLayout>
                  <c:x val="-1.1333333690288518E-3"/>
                  <c:y val="-3.8597943802001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11-4693-A371-307245F373CC}"/>
                </c:ext>
              </c:extLst>
            </c:dLbl>
            <c:dLbl>
              <c:idx val="7"/>
              <c:layout>
                <c:manualLayout>
                  <c:x val="-6.8000002141733185E-3"/>
                  <c:y val="4.4111935773716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A11-4693-A371-307245F373CC}"/>
                </c:ext>
              </c:extLst>
            </c:dLbl>
            <c:dLbl>
              <c:idx val="8"/>
              <c:layout>
                <c:manualLayout>
                  <c:x val="-6.8000002141732352E-3"/>
                  <c:y val="2.4812963872715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A11-4693-A371-307245F37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24.9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11-4693-A371-307245F373CC}"/>
            </c:ext>
          </c:extLst>
        </c:ser>
        <c:ser>
          <c:idx val="2"/>
          <c:order val="2"/>
          <c:tx>
            <c:strRef>
              <c:f>'D27'!$A$5</c:f>
              <c:strCache>
                <c:ptCount val="1"/>
                <c:pt idx="0">
                  <c:v>D27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4.9625927745430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11-4693-A371-307245F373CC}"/>
                </c:ext>
              </c:extLst>
            </c:dLbl>
            <c:dLbl>
              <c:idx val="1"/>
              <c:layout>
                <c:manualLayout>
                  <c:x val="-1.1333333690288518E-3"/>
                  <c:y val="-6.61679036605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11-4693-A371-307245F373CC}"/>
                </c:ext>
              </c:extLst>
            </c:dLbl>
            <c:dLbl>
              <c:idx val="2"/>
              <c:layout>
                <c:manualLayout>
                  <c:x val="1.1333333690288726E-3"/>
                  <c:y val="-5.5139919717145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11-4693-A371-307245F373CC}"/>
                </c:ext>
              </c:extLst>
            </c:dLbl>
            <c:dLbl>
              <c:idx val="3"/>
              <c:layout>
                <c:manualLayout>
                  <c:x val="-1.1333333690288726E-3"/>
                  <c:y val="-3.3083951830287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11-4693-A371-307245F373CC}"/>
                </c:ext>
              </c:extLst>
            </c:dLbl>
            <c:dLbl>
              <c:idx val="4"/>
              <c:layout>
                <c:manualLayout>
                  <c:x val="-8.3110153633197143E-17"/>
                  <c:y val="-4.9625927745430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11-4693-A371-307245F373CC}"/>
                </c:ext>
              </c:extLst>
            </c:dLbl>
            <c:dLbl>
              <c:idx val="5"/>
              <c:layout>
                <c:manualLayout>
                  <c:x val="-2.2666667380577452E-3"/>
                  <c:y val="-3.859794380200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A11-4693-A371-307245F373C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11-4693-A371-307245F373CC}"/>
                </c:ext>
              </c:extLst>
            </c:dLbl>
            <c:dLbl>
              <c:idx val="7"/>
              <c:layout>
                <c:manualLayout>
                  <c:x val="-5.6666668451444456E-3"/>
                  <c:y val="-3.8597943802001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A11-4693-A371-307245F373CC}"/>
                </c:ext>
              </c:extLst>
            </c:dLbl>
            <c:dLbl>
              <c:idx val="8"/>
              <c:layout>
                <c:manualLayout>
                  <c:x val="-4.5333334761154904E-3"/>
                  <c:y val="-4.4111935773716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A11-4693-A371-307245F373CC}"/>
                </c:ext>
              </c:extLst>
            </c:dLbl>
            <c:dLbl>
              <c:idx val="11"/>
              <c:layout>
                <c:manualLayout>
                  <c:x val="-2.0852879487104547E-3"/>
                  <c:y val="-3.2827246614690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11-4693-A371-307245F373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'D27'!$B$5:$M$5</c:f>
              <c:numCache>
                <c:formatCode>General</c:formatCode>
                <c:ptCount val="12"/>
                <c:pt idx="0">
                  <c:v>21.3</c:v>
                </c:pt>
                <c:pt idx="1">
                  <c:v>21.2</c:v>
                </c:pt>
                <c:pt idx="2">
                  <c:v>21.7</c:v>
                </c:pt>
                <c:pt idx="3">
                  <c:v>22.5</c:v>
                </c:pt>
                <c:pt idx="4">
                  <c:v>23.2</c:v>
                </c:pt>
                <c:pt idx="5">
                  <c:v>24.5</c:v>
                </c:pt>
                <c:pt idx="6">
                  <c:v>24.5</c:v>
                </c:pt>
                <c:pt idx="7" formatCode="0.0">
                  <c:v>25</c:v>
                </c:pt>
                <c:pt idx="8" formatCode="0.0">
                  <c:v>24.959074733096084</c:v>
                </c:pt>
                <c:pt idx="9">
                  <c:v>25.2</c:v>
                </c:pt>
                <c:pt idx="10" formatCode="0.0">
                  <c:v>24.884972170686456</c:v>
                </c:pt>
                <c:pt idx="11" formatCode="0.0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11-4693-A371-307245F373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52388848"/>
        <c:axId val="-552384864"/>
      </c:lineChart>
      <c:catAx>
        <c:axId val="-552388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 Year </a:t>
                </a:r>
              </a:p>
            </c:rich>
          </c:tx>
          <c:layout>
            <c:manualLayout>
              <c:xMode val="edge"/>
              <c:yMode val="edge"/>
              <c:x val="8.5992427905273325E-2"/>
              <c:y val="0.918559206922968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384864"/>
        <c:crosses val="autoZero"/>
        <c:auto val="1"/>
        <c:lblAlgn val="ctr"/>
        <c:lblOffset val="100"/>
        <c:noMultiLvlLbl val="0"/>
      </c:catAx>
      <c:valAx>
        <c:axId val="-55238486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6.8000002141732352E-3"/>
              <c:y val="0.274517129519980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238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D27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690579163345999E-2"/>
          <c:y val="0.1040830644029746"/>
          <c:w val="0.91954307105117672"/>
          <c:h val="0.72172474862699132"/>
        </c:manualLayout>
      </c:layout>
      <c:lineChart>
        <c:grouping val="standard"/>
        <c:varyColors val="0"/>
        <c:ser>
          <c:idx val="0"/>
          <c:order val="0"/>
          <c:tx>
            <c:strRef>
              <c:f>'D27'!$A$10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1.1498917381455669E-3"/>
                  <c:y val="2.5256068472007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53-4918-AC14-D58670237B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53-4918-AC14-D58670237B3D}"/>
            </c:ext>
          </c:extLst>
        </c:ser>
        <c:ser>
          <c:idx val="1"/>
          <c:order val="1"/>
          <c:tx>
            <c:strRef>
              <c:f>'D27'!$A$11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53-4918-AC14-D58670237B3D}"/>
                </c:ext>
              </c:extLst>
            </c:dLbl>
            <c:dLbl>
              <c:idx val="11"/>
              <c:layout>
                <c:manualLayout>
                  <c:x val="2.1958717610891525E-3"/>
                  <c:y val="1.303214596003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53-4918-AC14-D58670237B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53-4918-AC14-D58670237B3D}"/>
            </c:ext>
          </c:extLst>
        </c:ser>
        <c:ser>
          <c:idx val="2"/>
          <c:order val="2"/>
          <c:tx>
            <c:strRef>
              <c:f>'D27'!$A$12</c:f>
              <c:strCache>
                <c:ptCount val="1"/>
                <c:pt idx="0">
                  <c:v>D27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0"/>
                  <c:y val="-3.3674757962677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53-4918-AC14-D58670237B3D}"/>
                </c:ext>
              </c:extLst>
            </c:dLbl>
            <c:dLbl>
              <c:idx val="6"/>
              <c:layout>
                <c:manualLayout>
                  <c:x val="-1.3798700857746803E-2"/>
                  <c:y val="-3.6480987792900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53-4918-AC14-D58670237B3D}"/>
                </c:ext>
              </c:extLst>
            </c:dLbl>
            <c:dLbl>
              <c:idx val="7"/>
              <c:layout>
                <c:manualLayout>
                  <c:x val="1.1498917381455669E-3"/>
                  <c:y val="-3.9287217623123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53-4918-AC14-D58670237B3D}"/>
                </c:ext>
              </c:extLst>
            </c:dLbl>
            <c:dLbl>
              <c:idx val="8"/>
              <c:layout>
                <c:manualLayout>
                  <c:x val="1.1498917381455669E-3"/>
                  <c:y val="-2.8062298302230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53-4918-AC14-D58670237B3D}"/>
                </c:ext>
              </c:extLst>
            </c:dLbl>
            <c:dLbl>
              <c:idx val="9"/>
              <c:layout>
                <c:manualLayout>
                  <c:x val="-1.1498917381457356E-3"/>
                  <c:y val="-4.770590711379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53-4918-AC14-D58670237B3D}"/>
                </c:ext>
              </c:extLst>
            </c:dLbl>
            <c:dLbl>
              <c:idx val="10"/>
              <c:layout>
                <c:manualLayout>
                  <c:x val="-1.6864884001555858E-16"/>
                  <c:y val="-2.5256068472007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53-4918-AC14-D58670237B3D}"/>
                </c:ext>
              </c:extLst>
            </c:dLbl>
            <c:dLbl>
              <c:idx val="11"/>
              <c:layout>
                <c:manualLayout>
                  <c:x val="2.1958717610891525E-3"/>
                  <c:y val="-3.9096437880104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53-4918-AC14-D58670237B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'D27'!$B$9:$M$9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'D27'!$B$12:$M$12</c:f>
              <c:numCache>
                <c:formatCode>General</c:formatCode>
                <c:ptCount val="12"/>
                <c:pt idx="0">
                  <c:v>26.4</c:v>
                </c:pt>
                <c:pt idx="1">
                  <c:v>25.6</c:v>
                </c:pt>
                <c:pt idx="2">
                  <c:v>25.9</c:v>
                </c:pt>
                <c:pt idx="3">
                  <c:v>26.8</c:v>
                </c:pt>
                <c:pt idx="4">
                  <c:v>26.9</c:v>
                </c:pt>
                <c:pt idx="5">
                  <c:v>27.2</c:v>
                </c:pt>
                <c:pt idx="6">
                  <c:v>26.7</c:v>
                </c:pt>
                <c:pt idx="7" formatCode="0.0">
                  <c:v>27</c:v>
                </c:pt>
                <c:pt idx="8" formatCode="0.0">
                  <c:v>27.0656</c:v>
                </c:pt>
                <c:pt idx="9">
                  <c:v>26.7</c:v>
                </c:pt>
                <c:pt idx="10" formatCode="0.0">
                  <c:v>27.093650793650795</c:v>
                </c:pt>
                <c:pt idx="11" formatCode="0.0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53-4918-AC14-D58670237B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551610992"/>
        <c:axId val="-551607008"/>
      </c:lineChart>
      <c:catAx>
        <c:axId val="-551610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0167373533186329E-2"/>
              <c:y val="0.93577490059427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1607008"/>
        <c:crosses val="autoZero"/>
        <c:auto val="1"/>
        <c:lblAlgn val="ctr"/>
        <c:lblOffset val="100"/>
        <c:noMultiLvlLbl val="0"/>
      </c:catAx>
      <c:valAx>
        <c:axId val="-5516070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064010398643019E-3"/>
              <c:y val="0.335339603526127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5161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371038555055097"/>
          <c:y val="0.92890516158470227"/>
          <c:w val="0.3656798784700247"/>
          <c:h val="7.1094838415297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12D-45DF-B3CA-B8D84562D0D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4DC-47C3-AE08-B63CAC435C79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'D27'!$C$2:$C$18</c:f>
              <c:strCache>
                <c:ptCount val="17"/>
                <c:pt idx="0">
                  <c:v>P.S. 66</c:v>
                </c:pt>
                <c:pt idx="1">
                  <c:v>P.S. 51</c:v>
                </c:pt>
                <c:pt idx="2">
                  <c:v>P.S. 60</c:v>
                </c:pt>
                <c:pt idx="3">
                  <c:v>P.S. 96</c:v>
                </c:pt>
                <c:pt idx="4">
                  <c:v>P.S. 306</c:v>
                </c:pt>
                <c:pt idx="5">
                  <c:v>P.S. 106</c:v>
                </c:pt>
                <c:pt idx="6">
                  <c:v>P.S. 64</c:v>
                </c:pt>
                <c:pt idx="7">
                  <c:v>P.S. 97</c:v>
                </c:pt>
                <c:pt idx="8">
                  <c:v>P.S. 273</c:v>
                </c:pt>
                <c:pt idx="9">
                  <c:v>P.S. 124</c:v>
                </c:pt>
                <c:pt idx="10">
                  <c:v>P.S. 124</c:v>
                </c:pt>
                <c:pt idx="11">
                  <c:v>P.S. 317</c:v>
                </c:pt>
                <c:pt idx="12">
                  <c:v>P.S. 232</c:v>
                </c:pt>
                <c:pt idx="13">
                  <c:v>P.S. 146</c:v>
                </c:pt>
                <c:pt idx="14">
                  <c:v>P.S. 254</c:v>
                </c:pt>
                <c:pt idx="15">
                  <c:v>P.S. 47</c:v>
                </c:pt>
                <c:pt idx="16">
                  <c:v>P.S. 62</c:v>
                </c:pt>
              </c:strCache>
            </c:strRef>
          </c:cat>
          <c:val>
            <c:numRef>
              <c:f>'D27'!$I$2:$I$18</c:f>
              <c:numCache>
                <c:formatCode>0%</c:formatCode>
                <c:ptCount val="17"/>
                <c:pt idx="0">
                  <c:v>2.44</c:v>
                </c:pt>
                <c:pt idx="1">
                  <c:v>2.04</c:v>
                </c:pt>
                <c:pt idx="2">
                  <c:v>1.9100000000000001</c:v>
                </c:pt>
                <c:pt idx="3">
                  <c:v>1.74</c:v>
                </c:pt>
                <c:pt idx="4">
                  <c:v>1.71</c:v>
                </c:pt>
                <c:pt idx="5">
                  <c:v>1.6</c:v>
                </c:pt>
                <c:pt idx="6">
                  <c:v>1.59</c:v>
                </c:pt>
                <c:pt idx="7">
                  <c:v>1.53</c:v>
                </c:pt>
                <c:pt idx="8">
                  <c:v>1.47</c:v>
                </c:pt>
                <c:pt idx="9">
                  <c:v>1.3900000000000001</c:v>
                </c:pt>
                <c:pt idx="10">
                  <c:v>1.37</c:v>
                </c:pt>
                <c:pt idx="11">
                  <c:v>1.36</c:v>
                </c:pt>
                <c:pt idx="12">
                  <c:v>1.34</c:v>
                </c:pt>
                <c:pt idx="13">
                  <c:v>1.32</c:v>
                </c:pt>
                <c:pt idx="14">
                  <c:v>1.28</c:v>
                </c:pt>
                <c:pt idx="15">
                  <c:v>1.26</c:v>
                </c:pt>
                <c:pt idx="16">
                  <c:v>1.25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67-44AC-8A34-158988EB3D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529872"/>
        <c:axId val="562535776"/>
      </c:barChart>
      <c:catAx>
        <c:axId val="56252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535776"/>
        <c:crosses val="autoZero"/>
        <c:auto val="1"/>
        <c:lblAlgn val="ctr"/>
        <c:lblOffset val="100"/>
        <c:noMultiLvlLbl val="0"/>
      </c:catAx>
      <c:valAx>
        <c:axId val="562535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52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'D27'!$C$19:$C$35</c:f>
              <c:strCache>
                <c:ptCount val="17"/>
                <c:pt idx="0">
                  <c:v>P.S. 90</c:v>
                </c:pt>
                <c:pt idx="1">
                  <c:v>M.S. 137</c:v>
                </c:pt>
                <c:pt idx="2">
                  <c:v>P.S. 104</c:v>
                </c:pt>
                <c:pt idx="3">
                  <c:v>P.S. 108</c:v>
                </c:pt>
                <c:pt idx="4">
                  <c:v>P.S. 60</c:v>
                </c:pt>
                <c:pt idx="5">
                  <c:v>P.S. 65</c:v>
                </c:pt>
                <c:pt idx="6">
                  <c:v>P.S. 253</c:v>
                </c:pt>
                <c:pt idx="7">
                  <c:v>P.S. 63</c:v>
                </c:pt>
                <c:pt idx="8">
                  <c:v>P.S. 114</c:v>
                </c:pt>
                <c:pt idx="9">
                  <c:v>P.S. 105</c:v>
                </c:pt>
                <c:pt idx="10">
                  <c:v>P.S. 123</c:v>
                </c:pt>
                <c:pt idx="11">
                  <c:v>I.S. 202</c:v>
                </c:pt>
                <c:pt idx="12">
                  <c:v>P.S. 100</c:v>
                </c:pt>
                <c:pt idx="13">
                  <c:v>P.S. 362</c:v>
                </c:pt>
                <c:pt idx="14">
                  <c:v>P.S. 155</c:v>
                </c:pt>
                <c:pt idx="15">
                  <c:v>P.S. 56</c:v>
                </c:pt>
                <c:pt idx="16">
                  <c:v>QNS. EXPLORERS ELEM. SCHL</c:v>
                </c:pt>
              </c:strCache>
            </c:strRef>
          </c:cat>
          <c:val>
            <c:numRef>
              <c:f>'D27'!$I$19:$I$35</c:f>
              <c:numCache>
                <c:formatCode>0%</c:formatCode>
                <c:ptCount val="17"/>
                <c:pt idx="0">
                  <c:v>1.24</c:v>
                </c:pt>
                <c:pt idx="1">
                  <c:v>1.23</c:v>
                </c:pt>
                <c:pt idx="2">
                  <c:v>1.21</c:v>
                </c:pt>
                <c:pt idx="3">
                  <c:v>1.2</c:v>
                </c:pt>
                <c:pt idx="4">
                  <c:v>1.2</c:v>
                </c:pt>
                <c:pt idx="5">
                  <c:v>1.2</c:v>
                </c:pt>
                <c:pt idx="6">
                  <c:v>1.18</c:v>
                </c:pt>
                <c:pt idx="7">
                  <c:v>1.17</c:v>
                </c:pt>
                <c:pt idx="8">
                  <c:v>1.17</c:v>
                </c:pt>
                <c:pt idx="9">
                  <c:v>1.1400000000000001</c:v>
                </c:pt>
                <c:pt idx="10">
                  <c:v>1.0900000000000001</c:v>
                </c:pt>
                <c:pt idx="11">
                  <c:v>1.07</c:v>
                </c:pt>
                <c:pt idx="12">
                  <c:v>1.07</c:v>
                </c:pt>
                <c:pt idx="13">
                  <c:v>1.05</c:v>
                </c:pt>
                <c:pt idx="14">
                  <c:v>1.05</c:v>
                </c:pt>
                <c:pt idx="15">
                  <c:v>1.05</c:v>
                </c:pt>
                <c:pt idx="16">
                  <c:v>1.04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AD-4C77-80CA-8F3F09E0D8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2586288"/>
        <c:axId val="562586616"/>
      </c:barChart>
      <c:catAx>
        <c:axId val="56258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586616"/>
        <c:crosses val="autoZero"/>
        <c:auto val="1"/>
        <c:lblAlgn val="ctr"/>
        <c:lblOffset val="100"/>
        <c:noMultiLvlLbl val="0"/>
      </c:catAx>
      <c:valAx>
        <c:axId val="562586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258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F6570-F876-4444-AB82-1C96A4DD48D5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5079C-0230-4C39-A29A-8950F665B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4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908C-CF65-4EB8-923F-AB6B0096D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A169E-927F-4DA1-AE15-EEAB9F1E29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5FFF-B100-40BA-9ABB-7F6B2764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1594-6BB4-450A-88FA-B60BEF5D8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B6CC2-DF3F-4260-8A1C-673F8FB6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5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FC81-355D-44AE-945F-6883FF5EA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37334-8EEF-4DFE-89AB-52F66C475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1376C-0052-471E-984A-F56B0D6F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B5462-5DCC-4D00-8F37-953E870A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60004-9CE9-409C-A15D-9188BCB9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94A570-1CD8-41ED-B04F-0632AC5D3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5B244-470B-43B3-911B-7722DC840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C9EFC-A1BA-4451-9CB4-BE61C486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3692B-4E75-4797-AC4A-000E3F156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DE718-C848-4AA5-A153-95660961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6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44D7-ADF3-44C7-928A-DCD796791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1E769-4E26-4C4E-9E0E-7093C5E1B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3F6CD-30B4-4C50-9AD7-199BD12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A0CC4-D86F-4A4D-8F2F-7DCA7D22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414A3-1AE0-4958-90FA-5701A2CB4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6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7CB7D-623D-4C9B-9D4F-866FA95BB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9A58E-4AC4-4353-87E3-99A4F3395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699AC-61F0-44D0-9F27-D71C8255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A9CEF-2212-438D-9C52-F79C1655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7B44E-A7CE-41A5-8563-B3619A0B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F89A-1C56-48D7-9160-58C4EBF14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6A532-9BC7-4BDE-84A2-EBB83B19B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53835-CF68-425E-97F6-CA55A0A8F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910FC-EBA2-4FDD-810C-62C763E9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A9FFE-7425-46D3-B642-C31FD070D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8CA1A-B3AD-4277-B74F-75EAABAA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A7E0C-049D-48D8-8CCC-3ECF26578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A1D57-5C4E-41D7-BF48-74563A6EC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4ACCDF-4D76-43AB-AD1D-D70EF791A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4CD5EC-5561-4873-8F8C-47EB27E41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45F86-4FCA-4D55-AE65-919A398CB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7DE936-1C5B-49D2-8889-77852405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32FBA-F237-4934-82BC-7F78065A0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3DC0CA-CC15-44EF-89FE-0DFC123D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5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0183-D162-43AE-930E-FE6159A5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26F04-1484-4979-A0D6-0D8BBEA1C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ECB68-2A1B-4685-98C8-A3F6C40C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4554BA-20F4-4657-A180-54DA8D05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0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5B8CE8-7064-4F7A-9EBE-892014DD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CDB22-B990-4DF8-8451-1C51027F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A11AE-9780-49EA-97CF-059FC554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CB81-FFC9-40E5-8DFF-38279B1D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45D34-8C95-4AC9-8A58-0E2EEA773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7101D-C120-4BA2-AD40-BA00F78A0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23725-6A03-4F63-ACB4-6C07C18E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6BCDD-01C5-447B-8DD9-B8845865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EB6BF-B9BC-4424-8ED8-F485C9E8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3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0E79-F3EF-43AA-AD49-0ACBE386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4BB643-38FC-4940-A80F-C666AC230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A96BF-5517-41A6-B981-6465E885D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908A9-E1A9-4244-9B48-752120EE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8347D-4CA0-4BA0-B0E8-1415AD64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BFC316-ADE5-4F7D-BDC1-8343150F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7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D10C0-A6E9-4F0B-B10B-CAD940866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30A36-9705-42CF-BA34-31C0525F0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819BA-2009-4861-97A8-A52C56CC1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BDF42-5276-40AE-8EC1-C0708D8295B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FB1AB-9FE0-437F-9F12-D2AAFC7BA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7710A-379E-4C7B-9509-4C9ED96B2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9BA0-B6BF-410F-9452-F49632DA4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7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27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D27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705AD7-73FF-4537-B9CE-78FAA4BF0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969" y="1758493"/>
            <a:ext cx="9885098" cy="47777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elementary school enrollment increased by 1,696 in District 27, capacity decreased by 238 students</a:t>
            </a:r>
          </a:p>
        </p:txBody>
      </p:sp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1,736 seats in District 27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272245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830284"/>
              </p:ext>
            </p:extLst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56.0% of need funded in </a:t>
            </a:r>
            <a:r>
              <a:rPr lang="en-US" sz="2800" b="1" i="1"/>
              <a:t>District 27</a:t>
            </a:r>
            <a:endParaRPr lang="en-US" sz="2800" b="1" i="1" dirty="0"/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27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4600" dirty="0"/>
              <a:t>We think the need in D27 is greater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65% (34) of K-8 schools in District 27 are overcrowded (at or above 100% target utilization)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71% or 23,291</a:t>
            </a:r>
            <a:r>
              <a:rPr lang="en-US" sz="4600" i="1" dirty="0"/>
              <a:t> </a:t>
            </a:r>
            <a:r>
              <a:rPr lang="en-US" sz="4600" dirty="0"/>
              <a:t>K-8 D27 students are in overcrowded schools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130 cluster rooms are missing from District 27 schools according to DOE’s utilization formula 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i="1" dirty="0"/>
              <a:t>Data source: 2016-2017 Blue Book</a:t>
            </a:r>
            <a:r>
              <a:rPr lang="en-US" sz="4600" dirty="0"/>
              <a:t>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02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i="1" dirty="0"/>
              <a:t>Including D27 at 107%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130411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34 Schools in District 27 at or over 100% -</a:t>
            </a:r>
            <a:br>
              <a:rPr lang="en-US" dirty="0"/>
            </a:br>
            <a:r>
              <a:rPr lang="en-US" sz="2400" dirty="0">
                <a:solidFill>
                  <a:prstClr val="black"/>
                </a:solidFill>
              </a:rPr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DC5514A-9AB8-4435-B666-28F1FD589F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467645"/>
              </p:ext>
            </p:extLst>
          </p:nvPr>
        </p:nvGraphicFramePr>
        <p:xfrm>
          <a:off x="711201" y="2057400"/>
          <a:ext cx="10758714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06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AFB33-55ED-412B-A8A2-BD204B975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More D27 Overutilized Schools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AD8E6D5-1A07-4A19-B65C-2E26DEF7A8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920378"/>
              </p:ext>
            </p:extLst>
          </p:nvPr>
        </p:nvGraphicFramePr>
        <p:xfrm>
          <a:off x="355600" y="1690687"/>
          <a:ext cx="1148080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864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1,603 new housing units built in D27 between 2015-2019, but just 37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27, average K-3 class sizes declined by .6, now .3 student above NYC average, &amp; 4.4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256181"/>
              </p:ext>
            </p:extLst>
          </p:nvPr>
        </p:nvGraphicFramePr>
        <p:xfrm>
          <a:off x="621008" y="1881504"/>
          <a:ext cx="11205882" cy="460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.4 per class, now .1 students above city average and 3.8 students above C4E goals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589940"/>
              </p:ext>
            </p:extLst>
          </p:nvPr>
        </p:nvGraphicFramePr>
        <p:xfrm>
          <a:off x="609600" y="1967229"/>
          <a:ext cx="11044518" cy="452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401578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73249-A048-4442-A16F-8284E15C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58" y="239837"/>
            <a:ext cx="11159411" cy="1325563"/>
          </a:xfrm>
        </p:spPr>
        <p:txBody>
          <a:bodyPr/>
          <a:lstStyle/>
          <a:p>
            <a:r>
              <a:rPr lang="en-US" dirty="0"/>
              <a:t>Six Renewal Schools in District 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50D8-015E-4BB4-BCB7-F6B2D131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35" y="1405467"/>
            <a:ext cx="11618258" cy="5087407"/>
          </a:xfrm>
        </p:spPr>
        <p:txBody>
          <a:bodyPr>
            <a:noAutofit/>
          </a:bodyPr>
          <a:lstStyle/>
          <a:p>
            <a:r>
              <a:rPr lang="en-US" sz="1800" dirty="0"/>
              <a:t>PS 197 the Ocean School, August Martin High School, Richmond Hill High School, John Adams High School, PS/MS 42 R. </a:t>
            </a:r>
            <a:r>
              <a:rPr lang="en-US" sz="1800" dirty="0" err="1"/>
              <a:t>Vernam</a:t>
            </a:r>
            <a:r>
              <a:rPr lang="en-US" sz="1800" dirty="0"/>
              <a:t>, MS 53 Brian Piccolo</a:t>
            </a:r>
          </a:p>
          <a:p>
            <a:endParaRPr lang="en-US" sz="1800" dirty="0"/>
          </a:p>
          <a:p>
            <a:r>
              <a:rPr lang="en-US" sz="1800" dirty="0"/>
              <a:t>Three of the six schools increased class sizes since becoming renewal school in 2014: PS 197, August Martin, and John Adams</a:t>
            </a:r>
          </a:p>
          <a:p>
            <a:endParaRPr lang="en-US" sz="1800" dirty="0"/>
          </a:p>
          <a:p>
            <a:r>
              <a:rPr lang="en-US" sz="1800" dirty="0"/>
              <a:t>Three of the six school decreased class sizes: PS/MS 42, MS 53, and Richmond Hill HS</a:t>
            </a:r>
          </a:p>
          <a:p>
            <a:endParaRPr lang="en-US" sz="1800" dirty="0"/>
          </a:p>
          <a:p>
            <a:r>
              <a:rPr lang="en-US" sz="1800" dirty="0"/>
              <a:t>All but one of the schools (PS 197) continue to have at least one class of 30 or more </a:t>
            </a:r>
          </a:p>
          <a:p>
            <a:endParaRPr lang="en-US" sz="1800" dirty="0"/>
          </a:p>
          <a:p>
            <a:r>
              <a:rPr lang="en-US" sz="1800" dirty="0"/>
              <a:t>Both PS 197 and John Adams HS will be leaving the Renewal program next year to become Rise schools </a:t>
            </a:r>
          </a:p>
          <a:p>
            <a:endParaRPr lang="en-US" sz="1800" dirty="0"/>
          </a:p>
          <a:p>
            <a:r>
              <a:rPr lang="en-US" sz="1800" dirty="0"/>
              <a:t>PS/MS 42 and MS 53 are set to close at the end of the year </a:t>
            </a:r>
          </a:p>
          <a:p>
            <a:endParaRPr lang="en-US" sz="1800" dirty="0"/>
          </a:p>
          <a:p>
            <a:r>
              <a:rPr lang="en-US" sz="1800" i="1" dirty="0"/>
              <a:t>Source: Preliminary NYC Class Size Reports, November 2014 and November 2017</a:t>
            </a:r>
            <a:endParaRPr lang="en-US" sz="25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476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1487</Words>
  <Application>Microsoft Office PowerPoint</Application>
  <PresentationFormat>Widescreen</PresentationFormat>
  <Paragraphs>169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27 schools    Presentation to CEC D27  Leonie Haimson and Sebastian Spitz Class Size Matters January 2018 info@classsizematters.org  </vt:lpstr>
      <vt:lpstr>This fall, District 27, average K-3 class sizes declined by .6, now .3 student above NYC average, &amp; 4.4 students above Contracts for Excellence goals set in 2007.</vt:lpstr>
      <vt:lpstr>Average class size grades 4-8 decreased by .4 per class, now .1 students above city average and 3.8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Six Renewal Schools in District 27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1,736 seats in District 27 Nov. 2017 capital plan </vt:lpstr>
      <vt:lpstr>54% K-8 seats funded citywide compared to DOE estimate of need 56.0% of need funded in District 27  Data: Nov. 2017 capital plan</vt:lpstr>
      <vt:lpstr>District 27 Overcrowding  (includes Charters in district buildings)</vt:lpstr>
      <vt:lpstr>12 Districts average 100% or more utilization Including D27 at 107% Data Source: 2016-2017 Blue Book</vt:lpstr>
      <vt:lpstr>34 Schools in District 27 at or over 100% - (Co-located Charters included) Data Source: 2016-2017 Blue Book  </vt:lpstr>
      <vt:lpstr>More D27 Overutilized Schools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26 schools    Presentation to CEC D26  Leonie Haimson and Sebastian Spitz Class Size Matters January 2018 info@classsizematters.org  </dc:title>
  <dc:creator>Sebastian Spitz</dc:creator>
  <cp:lastModifiedBy>Sebastian Spitz</cp:lastModifiedBy>
  <cp:revision>22</cp:revision>
  <dcterms:created xsi:type="dcterms:W3CDTF">2018-01-24T21:10:01Z</dcterms:created>
  <dcterms:modified xsi:type="dcterms:W3CDTF">2018-04-11T19:12:11Z</dcterms:modified>
</cp:coreProperties>
</file>