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86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D26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315707739546402E-2"/>
          <c:y val="0.11388611599311839"/>
          <c:w val="0.90668397177111293"/>
          <c:h val="0.67169042967452397"/>
        </c:manualLayout>
      </c:layout>
      <c:lineChart>
        <c:grouping val="standard"/>
        <c:varyColors val="0"/>
        <c:ser>
          <c:idx val="0"/>
          <c:order val="0"/>
          <c:tx>
            <c:strRef>
              <c:f>'D26'!$A$3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85780924180629E-2"/>
                  <c:y val="8.6284090708358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B1-4742-8176-4B3B76815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'D26'!$B$2:$M$2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'D26'!$B$3:$M$3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B1-4742-8176-4B3B768159E7}"/>
            </c:ext>
          </c:extLst>
        </c:ser>
        <c:ser>
          <c:idx val="1"/>
          <c:order val="1"/>
          <c:tx>
            <c:strRef>
              <c:f>'D26'!$A$4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B1-4742-8176-4B3B768159E7}"/>
                </c:ext>
              </c:extLst>
            </c:dLbl>
            <c:dLbl>
              <c:idx val="1"/>
              <c:layout>
                <c:manualLayout>
                  <c:x val="-3.7657808849155393E-2"/>
                  <c:y val="2.87613635694528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B1-4742-8176-4B3B768159E7}"/>
                </c:ext>
              </c:extLst>
            </c:dLbl>
            <c:dLbl>
              <c:idx val="3"/>
              <c:layout>
                <c:manualLayout>
                  <c:x val="-2.9724475973914772E-2"/>
                  <c:y val="3.451363628334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B1-4742-8176-4B3B76815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'D26'!$B$2:$M$2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'D26'!$B$4:$M$4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23.3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B1-4742-8176-4B3B768159E7}"/>
            </c:ext>
          </c:extLst>
        </c:ser>
        <c:ser>
          <c:idx val="2"/>
          <c:order val="2"/>
          <c:tx>
            <c:strRef>
              <c:f>'D26'!$A$5</c:f>
              <c:strCache>
                <c:ptCount val="1"/>
                <c:pt idx="0">
                  <c:v>D26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B1-4742-8176-4B3B768159E7}"/>
                </c:ext>
              </c:extLst>
            </c:dLbl>
            <c:dLbl>
              <c:idx val="1"/>
              <c:layout>
                <c:manualLayout>
                  <c:x val="-3.4719709281276628E-2"/>
                  <c:y val="-5.464659078196038E-2"/>
                </c:manualLayout>
              </c:layout>
              <c:tx>
                <c:rich>
                  <a:bodyPr/>
                  <a:lstStyle/>
                  <a:p>
                    <a:fld id="{D8D6EDED-EBF7-4A40-B646-A418500A833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0B1-4742-8176-4B3B768159E7}"/>
                </c:ext>
              </c:extLst>
            </c:dLbl>
            <c:dLbl>
              <c:idx val="2"/>
              <c:layout>
                <c:manualLayout>
                  <c:x val="-2.9724475973914772E-2"/>
                  <c:y val="-4.88943180680697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B1-4742-8176-4B3B768159E7}"/>
                </c:ext>
              </c:extLst>
            </c:dLbl>
            <c:dLbl>
              <c:idx val="3"/>
              <c:layout>
                <c:manualLayout>
                  <c:x val="-2.9724475973914772E-2"/>
                  <c:y val="-2.5885227212507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B1-4742-8176-4B3B768159E7}"/>
                </c:ext>
              </c:extLst>
            </c:dLbl>
            <c:dLbl>
              <c:idx val="4"/>
              <c:layout>
                <c:manualLayout>
                  <c:x val="-3.1991142509697805E-2"/>
                  <c:y val="-3.4513636283343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0B1-4742-8176-4B3B768159E7}"/>
                </c:ext>
              </c:extLst>
            </c:dLbl>
            <c:dLbl>
              <c:idx val="5"/>
              <c:layout>
                <c:manualLayout>
                  <c:x val="-2.8591142706023257E-2"/>
                  <c:y val="-2.87613635694528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B1-4742-8176-4B3B768159E7}"/>
                </c:ext>
              </c:extLst>
            </c:dLbl>
            <c:dLbl>
              <c:idx val="6"/>
              <c:layout>
                <c:manualLayout>
                  <c:x val="-3.085780924180629E-2"/>
                  <c:y val="-4.0265908997233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0B1-4742-8176-4B3B768159E7}"/>
                </c:ext>
              </c:extLst>
            </c:dLbl>
            <c:dLbl>
              <c:idx val="7"/>
              <c:layout>
                <c:manualLayout>
                  <c:x val="-2.9724475973914855E-2"/>
                  <c:y val="-4.0265908997233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0B1-4742-8176-4B3B768159E7}"/>
                </c:ext>
              </c:extLst>
            </c:dLbl>
            <c:dLbl>
              <c:idx val="8"/>
              <c:layout>
                <c:manualLayout>
                  <c:x val="-2.8591142706023424E-2"/>
                  <c:y val="-3.1637499926398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0B1-4742-8176-4B3B768159E7}"/>
                </c:ext>
              </c:extLst>
            </c:dLbl>
            <c:dLbl>
              <c:idx val="9"/>
              <c:layout>
                <c:manualLayout>
                  <c:x val="-2.9724475973914938E-2"/>
                  <c:y val="-3.73897726402886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0B1-4742-8176-4B3B768159E7}"/>
                </c:ext>
              </c:extLst>
            </c:dLbl>
            <c:dLbl>
              <c:idx val="10"/>
              <c:layout>
                <c:manualLayout>
                  <c:x val="-2.9724475973914772E-2"/>
                  <c:y val="-3.4513636283343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0B1-4742-8176-4B3B768159E7}"/>
                </c:ext>
              </c:extLst>
            </c:dLbl>
            <c:dLbl>
              <c:idx val="11"/>
              <c:layout>
                <c:manualLayout>
                  <c:x val="-2.6386497164034284E-2"/>
                  <c:y val="-3.4513636283343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0B1-4742-8176-4B3B768159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'D26'!$B$2:$M$2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'D26'!$B$5:$M$5</c:f>
              <c:numCache>
                <c:formatCode>0.0</c:formatCode>
                <c:ptCount val="12"/>
                <c:pt idx="0">
                  <c:v>20.95</c:v>
                </c:pt>
                <c:pt idx="1">
                  <c:v>21</c:v>
                </c:pt>
                <c:pt idx="2" formatCode="General">
                  <c:v>21.7</c:v>
                </c:pt>
                <c:pt idx="3" formatCode="General">
                  <c:v>22.2</c:v>
                </c:pt>
                <c:pt idx="4" formatCode="General">
                  <c:v>23.3</c:v>
                </c:pt>
                <c:pt idx="5">
                  <c:v>24</c:v>
                </c:pt>
                <c:pt idx="6" formatCode="General">
                  <c:v>25.2</c:v>
                </c:pt>
                <c:pt idx="7">
                  <c:v>25.75</c:v>
                </c:pt>
                <c:pt idx="8">
                  <c:v>25.583038869257951</c:v>
                </c:pt>
                <c:pt idx="9" formatCode="General">
                  <c:v>25.6</c:v>
                </c:pt>
                <c:pt idx="10">
                  <c:v>25.099290780141843</c:v>
                </c:pt>
                <c:pt idx="11">
                  <c:v>25.024647887323944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B1-4742-8176-4B3B768159E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75779936"/>
        <c:axId val="-375775952"/>
      </c:lineChart>
      <c:catAx>
        <c:axId val="-375779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9.1074410600475469E-2"/>
              <c:y val="0.927463858792453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775952"/>
        <c:crosses val="autoZero"/>
        <c:auto val="1"/>
        <c:lblAlgn val="ctr"/>
        <c:lblOffset val="100"/>
        <c:noMultiLvlLbl val="0"/>
      </c:catAx>
      <c:valAx>
        <c:axId val="-375775952"/>
        <c:scaling>
          <c:orientation val="minMax"/>
          <c:max val="27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3.6039770979677289E-3"/>
              <c:y val="0.315307108781433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77993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D26 4-8th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293195156637778E-2"/>
          <c:y val="0.12766455437763369"/>
          <c:w val="0.91444826065122287"/>
          <c:h val="0.66655846624696335"/>
        </c:manualLayout>
      </c:layout>
      <c:lineChart>
        <c:grouping val="standard"/>
        <c:varyColors val="0"/>
        <c:ser>
          <c:idx val="0"/>
          <c:order val="0"/>
          <c:tx>
            <c:strRef>
              <c:f>'D26'!$A$10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144131083763227E-2"/>
                  <c:y val="-1.3955436664514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56-406E-BFCB-F6F2469B6B0B}"/>
                </c:ext>
              </c:extLst>
            </c:dLbl>
            <c:dLbl>
              <c:idx val="1"/>
              <c:layout>
                <c:manualLayout>
                  <c:x val="-1.448737040889223E-2"/>
                  <c:y val="2.7910873329028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56-406E-BFCB-F6F2469B6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'D26'!$B$9:$M$9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'D26'!$B$10:$M$10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56-406E-BFCB-F6F2469B6B0B}"/>
            </c:ext>
          </c:extLst>
        </c:ser>
        <c:ser>
          <c:idx val="1"/>
          <c:order val="1"/>
          <c:tx>
            <c:strRef>
              <c:f>'D26'!$A$11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56-406E-BFCB-F6F2469B6B0B}"/>
                </c:ext>
              </c:extLst>
            </c:dLbl>
            <c:dLbl>
              <c:idx val="1"/>
              <c:layout>
                <c:manualLayout>
                  <c:x val="-1.6716196625644879E-2"/>
                  <c:y val="-4.1866309993543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56-406E-BFCB-F6F2469B6B0B}"/>
                </c:ext>
              </c:extLst>
            </c:dLbl>
            <c:dLbl>
              <c:idx val="2"/>
              <c:layout>
                <c:manualLayout>
                  <c:x val="-4.0861341940089614E-17"/>
                  <c:y val="-3.9075222660640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56-406E-BFCB-F6F2469B6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'D26'!$B$9:$M$9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'D26'!$B$11:$M$11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56-406E-BFCB-F6F2469B6B0B}"/>
            </c:ext>
          </c:extLst>
        </c:ser>
        <c:ser>
          <c:idx val="2"/>
          <c:order val="2"/>
          <c:tx>
            <c:strRef>
              <c:f>'D26'!$A$12</c:f>
              <c:strCache>
                <c:ptCount val="1"/>
                <c:pt idx="0">
                  <c:v>D26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tx>
                <c:rich>
                  <a:bodyPr/>
                  <a:lstStyle/>
                  <a:p>
                    <a:fld id="{6E3FA972-02AF-441D-8B85-8C02C84C5463}" type="VALUE">
                      <a:rPr lang="en-US" smtClean="0"/>
                      <a:pPr/>
                      <a:t>[VALUE]</a:t>
                    </a:fld>
                    <a:r>
                      <a:rPr lang="en-US"/>
                      <a:t>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156-406E-BFCB-F6F2469B6B0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7BB5A24-4FE4-4B85-97C9-C113A29D75B5}" type="VALUE">
                      <a:rPr lang="en-US" smtClean="0"/>
                      <a:pPr/>
                      <a:t>[VALUE]</a:t>
                    </a:fld>
                    <a:r>
                      <a:rPr lang="en-US"/>
                      <a:t>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156-406E-BFCB-F6F2469B6B0B}"/>
                </c:ext>
              </c:extLst>
            </c:dLbl>
            <c:dLbl>
              <c:idx val="10"/>
              <c:layout>
                <c:manualLayout>
                  <c:x val="0"/>
                  <c:y val="-1.1164349331611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56-406E-BFCB-F6F2469B6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'D26'!$B$9:$M$9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'D26'!$B$12:$M$12</c:f>
              <c:numCache>
                <c:formatCode>General</c:formatCode>
                <c:ptCount val="12"/>
                <c:pt idx="0" formatCode="0.0">
                  <c:v>30.42</c:v>
                </c:pt>
                <c:pt idx="1">
                  <c:v>28.9</c:v>
                </c:pt>
                <c:pt idx="2">
                  <c:v>29</c:v>
                </c:pt>
                <c:pt idx="3">
                  <c:v>28.5</c:v>
                </c:pt>
                <c:pt idx="4">
                  <c:v>28.7</c:v>
                </c:pt>
                <c:pt idx="5">
                  <c:v>29</c:v>
                </c:pt>
                <c:pt idx="6">
                  <c:v>29.4</c:v>
                </c:pt>
                <c:pt idx="7" formatCode="0.0">
                  <c:v>29.71</c:v>
                </c:pt>
                <c:pt idx="8" formatCode="0.0">
                  <c:v>29.684039087947884</c:v>
                </c:pt>
                <c:pt idx="9">
                  <c:v>29.9</c:v>
                </c:pt>
                <c:pt idx="10" formatCode="0.0">
                  <c:v>30.124600638977636</c:v>
                </c:pt>
                <c:pt idx="11" formatCode="0.0">
                  <c:v>29.614906832298136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56-406E-BFCB-F6F2469B6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75869712"/>
        <c:axId val="-375865776"/>
      </c:lineChart>
      <c:catAx>
        <c:axId val="-3758697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7.8416599736068363E-2"/>
              <c:y val="0.909178897269964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865776"/>
        <c:crosses val="autoZero"/>
        <c:auto val="1"/>
        <c:lblAlgn val="ctr"/>
        <c:lblOffset val="100"/>
        <c:noMultiLvlLbl val="0"/>
      </c:catAx>
      <c:valAx>
        <c:axId val="-375865776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1144131083763238E-3"/>
              <c:y val="0.304126545701967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86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0A-4841-9A49-C14EAF7D6F99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22095507567335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82D-436C-9D8A-0FD3DDD65B5F}"/>
              </c:ext>
            </c:extLst>
          </c:dPt>
          <c:dLbls>
            <c:dLbl>
              <c:idx val="1"/>
              <c:layout>
                <c:manualLayout>
                  <c:x val="-7.0259697175172808E-3"/>
                  <c:y val="-3.0127299002860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17"/>
              <c:layout>
                <c:manualLayout>
                  <c:x val="-1.7174394242752206E-16"/>
                  <c:y val="-7.921233417126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25-47FE-8C02-B6DA5578918F}"/>
                </c:ext>
              </c:extLst>
            </c:dLbl>
            <c:dLbl>
              <c:idx val="23"/>
              <c:layout>
                <c:manualLayout>
                  <c:x val="2.730631144150585E-3"/>
                  <c:y val="-4.2286912064121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21-48F6-9706-2973EE36F45F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7-4FBA-B321-C0C11363F33F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260-4394-A64C-D623CE48096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311-4AB7-9D72-F7BADE9A483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12D-45DF-B3CA-B8D84562D0D9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04143433367124E-2"/>
          <c:y val="3.0997294115950293E-2"/>
          <c:w val="0.97559171313326576"/>
          <c:h val="0.805909899275435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'D26'!$C$2:$C$14</c:f>
              <c:strCache>
                <c:ptCount val="13"/>
                <c:pt idx="0">
                  <c:v>P.S. 41</c:v>
                </c:pt>
                <c:pt idx="1">
                  <c:v>P.S. 94</c:v>
                </c:pt>
                <c:pt idx="2">
                  <c:v>P.S. 162</c:v>
                </c:pt>
                <c:pt idx="3">
                  <c:v>P.S. 203</c:v>
                </c:pt>
                <c:pt idx="4">
                  <c:v>P.S. 18</c:v>
                </c:pt>
                <c:pt idx="5">
                  <c:v>P.S. 46</c:v>
                </c:pt>
                <c:pt idx="6">
                  <c:v>P.S. 191</c:v>
                </c:pt>
                <c:pt idx="7">
                  <c:v>P.S. 186</c:v>
                </c:pt>
                <c:pt idx="8">
                  <c:v>P.S. 31</c:v>
                </c:pt>
                <c:pt idx="9">
                  <c:v>P.S. 130</c:v>
                </c:pt>
                <c:pt idx="10">
                  <c:v>Q224 SPED</c:v>
                </c:pt>
                <c:pt idx="11">
                  <c:v>P.S. 188</c:v>
                </c:pt>
                <c:pt idx="12">
                  <c:v>P.S. 205</c:v>
                </c:pt>
              </c:strCache>
            </c:strRef>
          </c:cat>
          <c:val>
            <c:numRef>
              <c:f>'D26'!$I$2:$I$14</c:f>
              <c:numCache>
                <c:formatCode>0%</c:formatCode>
                <c:ptCount val="13"/>
                <c:pt idx="0">
                  <c:v>1.75</c:v>
                </c:pt>
                <c:pt idx="1">
                  <c:v>1.59</c:v>
                </c:pt>
                <c:pt idx="2">
                  <c:v>1.56</c:v>
                </c:pt>
                <c:pt idx="3">
                  <c:v>1.53</c:v>
                </c:pt>
                <c:pt idx="4">
                  <c:v>1.53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1.47</c:v>
                </c:pt>
                <c:pt idx="9">
                  <c:v>1.45</c:v>
                </c:pt>
                <c:pt idx="10">
                  <c:v>1.3800000000000001</c:v>
                </c:pt>
                <c:pt idx="11">
                  <c:v>1.31</c:v>
                </c:pt>
                <c:pt idx="12">
                  <c:v>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1-49AA-9897-071842EE40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2610232"/>
        <c:axId val="562606952"/>
      </c:barChart>
      <c:catAx>
        <c:axId val="562610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606952"/>
        <c:crosses val="autoZero"/>
        <c:auto val="1"/>
        <c:lblAlgn val="ctr"/>
        <c:lblOffset val="100"/>
        <c:noMultiLvlLbl val="0"/>
      </c:catAx>
      <c:valAx>
        <c:axId val="5626069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2610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'D26'!$C$15:$C$27</c:f>
              <c:strCache>
                <c:ptCount val="13"/>
                <c:pt idx="0">
                  <c:v>P.S. 159</c:v>
                </c:pt>
                <c:pt idx="1">
                  <c:v>J.H.S. 216</c:v>
                </c:pt>
                <c:pt idx="2">
                  <c:v>P.S. 115</c:v>
                </c:pt>
                <c:pt idx="3">
                  <c:v>P.S. 178</c:v>
                </c:pt>
                <c:pt idx="4">
                  <c:v>Q004 SPED</c:v>
                </c:pt>
                <c:pt idx="5">
                  <c:v>P.S. 213</c:v>
                </c:pt>
                <c:pt idx="6">
                  <c:v>P.S. 173</c:v>
                </c:pt>
                <c:pt idx="7">
                  <c:v>Q224 SPED</c:v>
                </c:pt>
                <c:pt idx="8">
                  <c:v>P.S. 26</c:v>
                </c:pt>
                <c:pt idx="9">
                  <c:v>P.S. 221</c:v>
                </c:pt>
                <c:pt idx="10">
                  <c:v>P.S./I.S. 266</c:v>
                </c:pt>
                <c:pt idx="11">
                  <c:v>Q224 SPED</c:v>
                </c:pt>
                <c:pt idx="12">
                  <c:v>Q224 SPED</c:v>
                </c:pt>
              </c:strCache>
            </c:strRef>
          </c:cat>
          <c:val>
            <c:numRef>
              <c:f>'D26'!$I$15:$I$27</c:f>
              <c:numCache>
                <c:formatCode>0%</c:formatCode>
                <c:ptCount val="13"/>
                <c:pt idx="0">
                  <c:v>1.22</c:v>
                </c:pt>
                <c:pt idx="1">
                  <c:v>1.18</c:v>
                </c:pt>
                <c:pt idx="2">
                  <c:v>1.17</c:v>
                </c:pt>
                <c:pt idx="3">
                  <c:v>1.17</c:v>
                </c:pt>
                <c:pt idx="4">
                  <c:v>1.1400000000000001</c:v>
                </c:pt>
                <c:pt idx="5">
                  <c:v>1.1300000000000001</c:v>
                </c:pt>
                <c:pt idx="6">
                  <c:v>1.0900000000000001</c:v>
                </c:pt>
                <c:pt idx="7">
                  <c:v>1.0900000000000001</c:v>
                </c:pt>
                <c:pt idx="8">
                  <c:v>1.08</c:v>
                </c:pt>
                <c:pt idx="9">
                  <c:v>1.08</c:v>
                </c:pt>
                <c:pt idx="10">
                  <c:v>1.07</c:v>
                </c:pt>
                <c:pt idx="11">
                  <c:v>1.06</c:v>
                </c:pt>
                <c:pt idx="12">
                  <c:v>1.03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2-40F4-980C-8486F8FAD7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2498384"/>
        <c:axId val="562503304"/>
      </c:barChart>
      <c:catAx>
        <c:axId val="56249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503304"/>
        <c:crosses val="autoZero"/>
        <c:auto val="1"/>
        <c:lblAlgn val="ctr"/>
        <c:lblOffset val="100"/>
        <c:noMultiLvlLbl val="0"/>
      </c:catAx>
      <c:valAx>
        <c:axId val="5625033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249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ECC88-99D6-4FD6-A281-1B5D514F82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ED7E9-1557-47E4-853A-B2A3DF7F4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2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4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73E60-DA8B-4F7B-8730-7756F9A4E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6A0B9-D502-4E85-A234-CDF9A8C78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C4B1D-5ACC-4E30-BAED-554F473C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45B65-5491-4EBB-8333-C6D93D319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F9B09-AA1F-4C9B-A898-ABCFF56E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7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3AE9-3F5B-427D-8886-6523A0F3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D8EFD-4F05-471C-B346-7FC46DC0B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CFA68-AD2A-44CA-92D4-1E801CF6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BEF97-6E83-4B1C-9AE1-695F56F9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3A2F6-5EE2-4575-B9D3-29F45589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7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A81965-1B57-4C8D-A484-4DA927289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5DF23-3A10-4863-8199-A2ED67FD7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D7C99-F1F7-4E5B-BC5D-9C1F1EA3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1F827-7E29-433C-8709-C29CA7D20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4D329-6B59-4938-B402-740A6592A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9D627-BD2E-464F-8018-2B2B6C028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D4B1E-7EC3-449F-990D-9CCA9B0DD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1B685-56E3-4EC7-A04E-09BE28F42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B67F3-87C6-4272-97C2-446FF0A49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D4674-B768-4279-BA25-0E4F7BFD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2D86E-1E33-479F-93AA-CC78D497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A9068-8A01-4CA7-BBEA-B65C6436B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C1553-EA5B-499F-BC1E-8DB5114A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CEF79-E184-42CF-81CB-CFD3725FA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8BF8D-BE1E-4993-8084-7855A5C7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9B8E-2838-4F3B-A2AE-90C76A1EF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2F665-5B06-4957-98B6-239116DBB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EB603-A423-4987-AF58-3C7401982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A608B-7E51-4590-BDE8-BCFC1B39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F8D3D-A481-428B-AC53-C9F9C63F3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16396-817E-4B67-B7EA-923621AD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5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D96F-C29B-4127-8DAA-CB3A10EF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39475-A15D-47AD-BA33-F4F4D9E72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19995-75CB-4CEB-8B5A-238C63813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9675-7A22-4922-BCC5-1589D2B9A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0B0D62-7D01-4C44-AB4B-E35D1AF6BD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AA34F9-ABCF-4DB8-968E-CB070D09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2F72D7-A4AF-4FCB-AFA8-EF6062AD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E32422-57B3-4BC4-B5B6-2443BCCD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5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8BA70-DFFB-485F-847E-E838F9C9E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9D5DD-AAFC-4FAC-BCC4-9C4B0746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6B3712-4099-4088-BB94-C30B82E6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36E90-F5BF-4858-A2D6-B058419A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562D7-B773-46E1-AF24-53CD69485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901A62-4F67-4D82-B175-04A4CC2AF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B8846-7470-4BC9-A00D-93D120F6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9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E0487-0138-4508-BB3C-798928F8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EDE35-9E5F-447D-B015-88DC6CAA6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192D6-E4BC-4F3A-B1A7-42C05810B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FDD85-5368-4B70-875B-5D3264BE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4FDAF-EF4E-48EE-A71D-923CE347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F5665-D12E-4E27-A581-2006B5053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5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EFA06-0B30-4794-B5B8-AF0598144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3AB547-DCC5-45F2-A7AE-159AB0D0A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1C122-911E-401A-83BE-276146B05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FF51D-283B-40A0-999D-830EB882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BF4DB-D59B-4BA0-AEA7-A45F05C3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0C242-4181-4F97-A2E4-393051DD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5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84CD5-795C-43A4-9EEA-CF4754D9F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69E80-74ED-4185-8EB1-CA659DCD7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CEC6-D926-4B88-B6D4-F1C0550C7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06778-79DA-4749-B7A3-00EF8EFEFA9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475E7-591A-4F4D-B520-FFBF49D0B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17914-F147-48FC-ACB3-C47F21C49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30F8-69BD-4BF5-B5DB-E7DF998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26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D26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705AD7-73FF-4537-B9CE-78FAA4BF0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69" y="1758493"/>
            <a:ext cx="9885098" cy="47777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While elementary school enrollment increased by 857 in District 26, capacity increased by only 212 students</a:t>
            </a:r>
          </a:p>
        </p:txBody>
      </p:sp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3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2,504 seats in District 26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228192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609278"/>
              </p:ext>
            </p:extLst>
          </p:nvPr>
        </p:nvGraphicFramePr>
        <p:xfrm>
          <a:off x="347242" y="1750741"/>
          <a:ext cx="10845478" cy="489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36.9% of need funded in District 26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26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600" dirty="0"/>
              <a:t>We think the need in D26 is greater 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70% (26) of K-8 schools in District 26 are overcrowded (at or above 100% target utilization)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68% or 13,274</a:t>
            </a:r>
            <a:r>
              <a:rPr lang="en-US" sz="4600" i="1" dirty="0"/>
              <a:t> </a:t>
            </a:r>
            <a:r>
              <a:rPr lang="en-US" sz="4600" dirty="0"/>
              <a:t>K-8 D26 students are in overcrowded schools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70 cluster rooms are missing from District 26 schools according to DOE’s utilization formula 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i="1" dirty="0"/>
              <a:t>Data source: 2016-2017 Blue Book</a:t>
            </a:r>
            <a:r>
              <a:rPr lang="en-US" sz="4600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02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D26 at 111%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900793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26 Schools in District 26 at or over 100% -</a:t>
            </a:r>
            <a:br>
              <a:rPr lang="en-US" dirty="0"/>
            </a:br>
            <a:r>
              <a:rPr lang="en-US" sz="2400" dirty="0">
                <a:solidFill>
                  <a:prstClr val="black"/>
                </a:solidFill>
              </a:rPr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3593549-4119-4AF9-8258-0F06C258A8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658186"/>
              </p:ext>
            </p:extLst>
          </p:nvPr>
        </p:nvGraphicFramePr>
        <p:xfrm>
          <a:off x="367091" y="1986030"/>
          <a:ext cx="11446932" cy="4506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06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90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More District 26 overcrowded schools</a:t>
            </a:r>
            <a:br>
              <a:rPr lang="en-US" sz="2400" dirty="0"/>
            </a:br>
            <a:r>
              <a:rPr lang="en-US" sz="2400" dirty="0"/>
              <a:t>Data Source: 2016-2017 Blue Book </a:t>
            </a:r>
            <a:endParaRPr lang="en-US" sz="18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8B58A5A-E3A3-40EA-A742-13FE81EDD6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085868"/>
              </p:ext>
            </p:extLst>
          </p:nvPr>
        </p:nvGraphicFramePr>
        <p:xfrm>
          <a:off x="838200" y="1604212"/>
          <a:ext cx="10515600" cy="4888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7132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217 new housing units built in D26 between 2015-2019, but just 1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26, average K-3 class sizes declined by .1, now 1.0 student above NYC average, &amp; 5.1 students above Contracts for Excellence goals set in 2007.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A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189756"/>
              </p:ext>
            </p:extLst>
          </p:nvPr>
        </p:nvGraphicFramePr>
        <p:xfrm>
          <a:off x="287694" y="1956663"/>
          <a:ext cx="11616611" cy="474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decreased by .5 per class, now 3.0 students above city average and 6.7 students above C4E goals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967484"/>
              </p:ext>
            </p:extLst>
          </p:nvPr>
        </p:nvGraphicFramePr>
        <p:xfrm>
          <a:off x="457199" y="2070735"/>
          <a:ext cx="11396133" cy="455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843580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3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3249-A048-4442-A16F-8284E15C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365125"/>
            <a:ext cx="11159411" cy="1325563"/>
          </a:xfrm>
        </p:spPr>
        <p:txBody>
          <a:bodyPr/>
          <a:lstStyle/>
          <a:p>
            <a:r>
              <a:rPr lang="en-US" dirty="0"/>
              <a:t>One Renewal School in District 26- Martin Van Buren High School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350D8-015E-4BB4-BCB7-F6B2D131E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678" y="1811867"/>
            <a:ext cx="10918371" cy="4894534"/>
          </a:xfrm>
        </p:spPr>
        <p:txBody>
          <a:bodyPr>
            <a:noAutofit/>
          </a:bodyPr>
          <a:lstStyle/>
          <a:p>
            <a:r>
              <a:rPr lang="en-US" sz="2500" dirty="0"/>
              <a:t>Class Sizes at Martin Van Buren High School decreased from 29.9 in Nov 2014, the year it entered the Renewal Program, to 28.0 in Nov 2017</a:t>
            </a:r>
          </a:p>
          <a:p>
            <a:endParaRPr lang="en-US" sz="2500" dirty="0"/>
          </a:p>
          <a:p>
            <a:r>
              <a:rPr lang="en-US" sz="2500" dirty="0"/>
              <a:t>Martin Van Buren now has the second highest average class sizes of high schools in the renewal program, and continues to have classes of 30 or more students </a:t>
            </a:r>
          </a:p>
          <a:p>
            <a:endParaRPr lang="en-US" sz="2500" dirty="0"/>
          </a:p>
          <a:p>
            <a:r>
              <a:rPr lang="en-US" sz="2500" dirty="0"/>
              <a:t>Graduation rates at Martin Van Buren High School increased from 55% in 2014 to 67% in 2017, reaching the DOE goal of 67% </a:t>
            </a:r>
          </a:p>
          <a:p>
            <a:endParaRPr lang="en-US" sz="2500" dirty="0"/>
          </a:p>
          <a:p>
            <a:r>
              <a:rPr lang="en-US" sz="2500" i="1" dirty="0"/>
              <a:t>Source: Preliminary NYC Class Size Reports, November 2014 and November 2017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476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1452</Words>
  <Application>Microsoft Office PowerPoint</Application>
  <PresentationFormat>Widescreen</PresentationFormat>
  <Paragraphs>167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26 schools    Presentation to CEC D26  Leonie Haimson and Sebastian Spitz Class Size Matters January 2018 info@classsizematters.org  </vt:lpstr>
      <vt:lpstr>This fall, District 26, average K-3 class sizes declined by .1, now 1.0 student above NYC average, &amp; 5.1 students above Contracts for Excellence goals set in 2007.</vt:lpstr>
      <vt:lpstr>Average class size grades 4-8 decreased by .5 per class, now 3.0 students above city average and 6.7 students above C4E goals </vt:lpstr>
      <vt:lpstr>Citywide average HS class sizes stayed the same per class; and remain far above C4E goals </vt:lpstr>
      <vt:lpstr>DOE promised State Ed in 2014 to focus on reducing class size at Renewal schools </vt:lpstr>
      <vt:lpstr>One Renewal School in District 26- Martin Van Buren High School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2,504 seats in District 26 Nov. 2017 capital plan </vt:lpstr>
      <vt:lpstr>54% K-8 seats funded citywide compared to DOE estimate of need 36.9% of need funded in District 26  Data: Nov. 2017 capital plan</vt:lpstr>
      <vt:lpstr>District 26 Overcrowding  (includes Charters in district buildings)</vt:lpstr>
      <vt:lpstr>12 Districts average 100% or more utilization Including D26 at 111% Data Source: 2016-2017 Blue Book</vt:lpstr>
      <vt:lpstr>26 Schools in District 26 at or over 100% - (Co-located Charters included) Data Source: 2016-2017 Blue Book  </vt:lpstr>
      <vt:lpstr>More District 26 overcrowded schools Data Source: 2016-2017 Blue Book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School Overcrowding &amp; Class Size Citywide  and in District 26 schools    Presentation to CEC D25  Leonie Haimson and Sebastian Spitz Class Size Matters January 2018 info@classsizematters.org  </dc:title>
  <dc:creator>Sebastian Spitz</dc:creator>
  <cp:lastModifiedBy>Sebastian Spitz</cp:lastModifiedBy>
  <cp:revision>21</cp:revision>
  <dcterms:created xsi:type="dcterms:W3CDTF">2018-01-24T19:26:59Z</dcterms:created>
  <dcterms:modified xsi:type="dcterms:W3CDTF">2018-04-11T19:11:54Z</dcterms:modified>
</cp:coreProperties>
</file>