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7" r:id="rId2"/>
    <p:sldId id="258" r:id="rId3"/>
    <p:sldId id="259" r:id="rId4"/>
    <p:sldId id="260" r:id="rId5"/>
    <p:sldId id="261" r:id="rId6"/>
    <p:sldId id="262" r:id="rId7"/>
    <p:sldId id="286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87" d="100"/>
          <a:sy n="87" d="100"/>
        </p:scale>
        <p:origin x="29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ropbox\Class%20Size%20Matters%20Team%20Folder\Data%20and%20Reports\Class%20Size%20Data\2006-2017%20citywide%20&amp;%20district%20class%20size%20trend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ropbox\Class%20Size%20Matters%20Team%20Folder\Data%20and%20Reports\Class%20Size%20Data\2006-2017%20citywide%20&amp;%20district%20class%20size%20trend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ebastian\Dropbox\Class%20Size%20Matters%20Team%20Folder\Data%20and%20Reports\Class%20Size%20Data\2006-2017%20citywide%20&amp;%20district%20class%20size%20trends%20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D26 K-3rd Class size trend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315707739546402E-2"/>
          <c:y val="0.11388611599311839"/>
          <c:w val="0.90668397177111293"/>
          <c:h val="0.67169042967452397"/>
        </c:manualLayout>
      </c:layout>
      <c:lineChart>
        <c:grouping val="standard"/>
        <c:varyColors val="0"/>
        <c:ser>
          <c:idx val="0"/>
          <c:order val="0"/>
          <c:tx>
            <c:strRef>
              <c:f>'D26'!$A$3</c:f>
              <c:strCache>
                <c:ptCount val="1"/>
                <c:pt idx="0">
                  <c:v>C4E goals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3.085780924180629E-2"/>
                  <c:y val="8.62840907083584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0B1-4742-8176-4B3B768159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'D26'!$B$2:$M$2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'D26'!$B$3:$M$3</c:f>
              <c:numCache>
                <c:formatCode>General</c:formatCode>
                <c:ptCount val="12"/>
                <c:pt idx="0" formatCode="0.0">
                  <c:v>21</c:v>
                </c:pt>
                <c:pt idx="1">
                  <c:v>20.7</c:v>
                </c:pt>
                <c:pt idx="2">
                  <c:v>20.5</c:v>
                </c:pt>
                <c:pt idx="3">
                  <c:v>20.3</c:v>
                </c:pt>
                <c:pt idx="4">
                  <c:v>20.100000000000001</c:v>
                </c:pt>
                <c:pt idx="5">
                  <c:v>19.899999999999999</c:v>
                </c:pt>
                <c:pt idx="6">
                  <c:v>19.899999999999999</c:v>
                </c:pt>
                <c:pt idx="7">
                  <c:v>19.899999999999999</c:v>
                </c:pt>
                <c:pt idx="8">
                  <c:v>19.899999999999999</c:v>
                </c:pt>
                <c:pt idx="9">
                  <c:v>19.899999999999999</c:v>
                </c:pt>
                <c:pt idx="10">
                  <c:v>19.899999999999999</c:v>
                </c:pt>
                <c:pt idx="11">
                  <c:v>19.899999999999999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0B1-4742-8176-4B3B768159E7}"/>
            </c:ext>
          </c:extLst>
        </c:ser>
        <c:ser>
          <c:idx val="1"/>
          <c:order val="1"/>
          <c:tx>
            <c:strRef>
              <c:f>'D26'!$A$4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0B1-4742-8176-4B3B768159E7}"/>
                </c:ext>
              </c:extLst>
            </c:dLbl>
            <c:dLbl>
              <c:idx val="1"/>
              <c:layout>
                <c:manualLayout>
                  <c:x val="-3.7657808849155393E-2"/>
                  <c:y val="2.87613635694528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0B1-4742-8176-4B3B768159E7}"/>
                </c:ext>
              </c:extLst>
            </c:dLbl>
            <c:dLbl>
              <c:idx val="3"/>
              <c:layout>
                <c:manualLayout>
                  <c:x val="-2.9724475973914772E-2"/>
                  <c:y val="3.45136362833433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0B1-4742-8176-4B3B768159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'D26'!$B$2:$M$2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'D26'!$B$4:$M$4</c:f>
              <c:numCache>
                <c:formatCode>General</c:formatCode>
                <c:ptCount val="12"/>
                <c:pt idx="0" formatCode="0.0">
                  <c:v>21</c:v>
                </c:pt>
                <c:pt idx="1">
                  <c:v>20.9</c:v>
                </c:pt>
                <c:pt idx="2">
                  <c:v>21.4</c:v>
                </c:pt>
                <c:pt idx="3">
                  <c:v>22.1</c:v>
                </c:pt>
                <c:pt idx="4">
                  <c:v>22.9</c:v>
                </c:pt>
                <c:pt idx="5">
                  <c:v>23.3</c:v>
                </c:pt>
                <c:pt idx="6">
                  <c:v>24.5</c:v>
                </c:pt>
                <c:pt idx="7" formatCode="0.0">
                  <c:v>24.86</c:v>
                </c:pt>
                <c:pt idx="8" formatCode="0.0">
                  <c:v>24.70293504689128</c:v>
                </c:pt>
                <c:pt idx="9">
                  <c:v>24.6</c:v>
                </c:pt>
                <c:pt idx="10">
                  <c:v>24.2</c:v>
                </c:pt>
                <c:pt idx="11" formatCode="0.0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0B1-4742-8176-4B3B768159E7}"/>
            </c:ext>
          </c:extLst>
        </c:ser>
        <c:ser>
          <c:idx val="2"/>
          <c:order val="2"/>
          <c:tx>
            <c:strRef>
              <c:f>'D26'!$A$5</c:f>
              <c:strCache>
                <c:ptCount val="1"/>
                <c:pt idx="0">
                  <c:v>D26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0B1-4742-8176-4B3B768159E7}"/>
                </c:ext>
              </c:extLst>
            </c:dLbl>
            <c:dLbl>
              <c:idx val="1"/>
              <c:layout>
                <c:manualLayout>
                  <c:x val="-3.4719709281276628E-2"/>
                  <c:y val="-5.464659078196038E-2"/>
                </c:manualLayout>
              </c:layout>
              <c:tx>
                <c:rich>
                  <a:bodyPr/>
                  <a:lstStyle/>
                  <a:p>
                    <a:fld id="{D8D6EDED-EBF7-4A40-B646-A418500A8330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.0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0B1-4742-8176-4B3B768159E7}"/>
                </c:ext>
              </c:extLst>
            </c:dLbl>
            <c:dLbl>
              <c:idx val="2"/>
              <c:layout>
                <c:manualLayout>
                  <c:x val="-2.9724475973914772E-2"/>
                  <c:y val="-4.88943180680697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0B1-4742-8176-4B3B768159E7}"/>
                </c:ext>
              </c:extLst>
            </c:dLbl>
            <c:dLbl>
              <c:idx val="3"/>
              <c:layout>
                <c:manualLayout>
                  <c:x val="-2.9724475973914772E-2"/>
                  <c:y val="-2.58852272125075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0B1-4742-8176-4B3B768159E7}"/>
                </c:ext>
              </c:extLst>
            </c:dLbl>
            <c:dLbl>
              <c:idx val="4"/>
              <c:layout>
                <c:manualLayout>
                  <c:x val="-3.1991142509697805E-2"/>
                  <c:y val="-3.45136362833433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0B1-4742-8176-4B3B768159E7}"/>
                </c:ext>
              </c:extLst>
            </c:dLbl>
            <c:dLbl>
              <c:idx val="5"/>
              <c:layout>
                <c:manualLayout>
                  <c:x val="-2.8591142706023257E-2"/>
                  <c:y val="-2.87613635694528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0B1-4742-8176-4B3B768159E7}"/>
                </c:ext>
              </c:extLst>
            </c:dLbl>
            <c:dLbl>
              <c:idx val="6"/>
              <c:layout>
                <c:manualLayout>
                  <c:x val="-3.085780924180629E-2"/>
                  <c:y val="-4.02659089972339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0B1-4742-8176-4B3B768159E7}"/>
                </c:ext>
              </c:extLst>
            </c:dLbl>
            <c:dLbl>
              <c:idx val="7"/>
              <c:layout>
                <c:manualLayout>
                  <c:x val="-2.9724475973914855E-2"/>
                  <c:y val="-4.02659089972339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0B1-4742-8176-4B3B768159E7}"/>
                </c:ext>
              </c:extLst>
            </c:dLbl>
            <c:dLbl>
              <c:idx val="8"/>
              <c:layout>
                <c:manualLayout>
                  <c:x val="-2.8591142706023424E-2"/>
                  <c:y val="-3.16374999263980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0B1-4742-8176-4B3B768159E7}"/>
                </c:ext>
              </c:extLst>
            </c:dLbl>
            <c:dLbl>
              <c:idx val="9"/>
              <c:layout>
                <c:manualLayout>
                  <c:x val="-2.9724475973914938E-2"/>
                  <c:y val="-3.73897726402886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0B1-4742-8176-4B3B768159E7}"/>
                </c:ext>
              </c:extLst>
            </c:dLbl>
            <c:dLbl>
              <c:idx val="10"/>
              <c:layout>
                <c:manualLayout>
                  <c:x val="-2.9724475973914772E-2"/>
                  <c:y val="-3.45136362833433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0B1-4742-8176-4B3B768159E7}"/>
                </c:ext>
              </c:extLst>
            </c:dLbl>
            <c:dLbl>
              <c:idx val="11"/>
              <c:layout>
                <c:manualLayout>
                  <c:x val="-2.6386497164034284E-2"/>
                  <c:y val="-3.45136362833433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0B1-4742-8176-4B3B768159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'D26'!$B$2:$M$2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'D26'!$B$5:$M$5</c:f>
              <c:numCache>
                <c:formatCode>0.0</c:formatCode>
                <c:ptCount val="12"/>
                <c:pt idx="0">
                  <c:v>20.95</c:v>
                </c:pt>
                <c:pt idx="1">
                  <c:v>21</c:v>
                </c:pt>
                <c:pt idx="2" formatCode="General">
                  <c:v>21.7</c:v>
                </c:pt>
                <c:pt idx="3" formatCode="General">
                  <c:v>22.2</c:v>
                </c:pt>
                <c:pt idx="4" formatCode="General">
                  <c:v>23.3</c:v>
                </c:pt>
                <c:pt idx="5">
                  <c:v>24</c:v>
                </c:pt>
                <c:pt idx="6" formatCode="General">
                  <c:v>25.2</c:v>
                </c:pt>
                <c:pt idx="7">
                  <c:v>25.75</c:v>
                </c:pt>
                <c:pt idx="8">
                  <c:v>25.583038869257951</c:v>
                </c:pt>
                <c:pt idx="9" formatCode="General">
                  <c:v>25.6</c:v>
                </c:pt>
                <c:pt idx="10">
                  <c:v>25.099290780141843</c:v>
                </c:pt>
                <c:pt idx="11">
                  <c:v>25.024647887323944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0B1-4742-8176-4B3B768159E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375779936"/>
        <c:axId val="-375775952"/>
      </c:lineChart>
      <c:catAx>
        <c:axId val="-3757799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School Year</a:t>
                </a:r>
              </a:p>
            </c:rich>
          </c:tx>
          <c:layout>
            <c:manualLayout>
              <c:xMode val="edge"/>
              <c:yMode val="edge"/>
              <c:x val="9.1074410600475469E-2"/>
              <c:y val="0.9274638587924535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75775952"/>
        <c:crosses val="autoZero"/>
        <c:auto val="1"/>
        <c:lblAlgn val="ctr"/>
        <c:lblOffset val="100"/>
        <c:noMultiLvlLbl val="0"/>
      </c:catAx>
      <c:valAx>
        <c:axId val="-375775952"/>
        <c:scaling>
          <c:orientation val="minMax"/>
          <c:max val="27"/>
          <c:min val="17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Average Class Size</a:t>
                </a:r>
              </a:p>
            </c:rich>
          </c:tx>
          <c:layout>
            <c:manualLayout>
              <c:xMode val="edge"/>
              <c:yMode val="edge"/>
              <c:x val="3.6039770979677289E-3"/>
              <c:y val="0.3153071087814334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75779936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b="1">
                <a:solidFill>
                  <a:schemeClr val="tx1"/>
                </a:solidFill>
              </a:rPr>
              <a:t>D26 4-8th Class size trend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3293195156637778E-2"/>
          <c:y val="0.12766455437763369"/>
          <c:w val="0.91444826065122287"/>
          <c:h val="0.66655846624696335"/>
        </c:manualLayout>
      </c:layout>
      <c:lineChart>
        <c:grouping val="standard"/>
        <c:varyColors val="0"/>
        <c:ser>
          <c:idx val="0"/>
          <c:order val="0"/>
          <c:tx>
            <c:strRef>
              <c:f>'D26'!$A$10</c:f>
              <c:strCache>
                <c:ptCount val="1"/>
                <c:pt idx="0">
                  <c:v>C4E target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1144131083763227E-2"/>
                  <c:y val="-1.39554366645144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156-406E-BFCB-F6F2469B6B0B}"/>
                </c:ext>
              </c:extLst>
            </c:dLbl>
            <c:dLbl>
              <c:idx val="1"/>
              <c:layout>
                <c:manualLayout>
                  <c:x val="-1.448737040889223E-2"/>
                  <c:y val="2.79108733290287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156-406E-BFCB-F6F2469B6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'D26'!$B$9:$M$9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'D26'!$B$10:$M$10</c:f>
              <c:numCache>
                <c:formatCode>General</c:formatCode>
                <c:ptCount val="12"/>
                <c:pt idx="0">
                  <c:v>25.6</c:v>
                </c:pt>
                <c:pt idx="1">
                  <c:v>24.8</c:v>
                </c:pt>
                <c:pt idx="2">
                  <c:v>24.6</c:v>
                </c:pt>
                <c:pt idx="3">
                  <c:v>23.8</c:v>
                </c:pt>
                <c:pt idx="4">
                  <c:v>23.3</c:v>
                </c:pt>
                <c:pt idx="5">
                  <c:v>22.9</c:v>
                </c:pt>
                <c:pt idx="6">
                  <c:v>22.9</c:v>
                </c:pt>
                <c:pt idx="7">
                  <c:v>22.9</c:v>
                </c:pt>
                <c:pt idx="8">
                  <c:v>22.9</c:v>
                </c:pt>
                <c:pt idx="9">
                  <c:v>22.9</c:v>
                </c:pt>
                <c:pt idx="10">
                  <c:v>22.9</c:v>
                </c:pt>
                <c:pt idx="11">
                  <c:v>22.9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156-406E-BFCB-F6F2469B6B0B}"/>
            </c:ext>
          </c:extLst>
        </c:ser>
        <c:ser>
          <c:idx val="1"/>
          <c:order val="1"/>
          <c:tx>
            <c:strRef>
              <c:f>'D26'!$A$11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156-406E-BFCB-F6F2469B6B0B}"/>
                </c:ext>
              </c:extLst>
            </c:dLbl>
            <c:dLbl>
              <c:idx val="1"/>
              <c:layout>
                <c:manualLayout>
                  <c:x val="-1.6716196625644879E-2"/>
                  <c:y val="-4.18663099935431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156-406E-BFCB-F6F2469B6B0B}"/>
                </c:ext>
              </c:extLst>
            </c:dLbl>
            <c:dLbl>
              <c:idx val="2"/>
              <c:layout>
                <c:manualLayout>
                  <c:x val="-4.0861341940089614E-17"/>
                  <c:y val="-3.90752226606402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156-406E-BFCB-F6F2469B6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'D26'!$B$9:$M$9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'D26'!$B$11:$M$11</c:f>
              <c:numCache>
                <c:formatCode>General</c:formatCode>
                <c:ptCount val="12"/>
                <c:pt idx="0">
                  <c:v>25.6</c:v>
                </c:pt>
                <c:pt idx="1">
                  <c:v>25.1</c:v>
                </c:pt>
                <c:pt idx="2">
                  <c:v>25.3</c:v>
                </c:pt>
                <c:pt idx="3">
                  <c:v>25.8</c:v>
                </c:pt>
                <c:pt idx="4">
                  <c:v>26.3</c:v>
                </c:pt>
                <c:pt idx="5">
                  <c:v>26.6</c:v>
                </c:pt>
                <c:pt idx="6">
                  <c:v>26.7</c:v>
                </c:pt>
                <c:pt idx="7">
                  <c:v>26.8</c:v>
                </c:pt>
                <c:pt idx="8" formatCode="0.0">
                  <c:v>26.662623389660364</c:v>
                </c:pt>
                <c:pt idx="9">
                  <c:v>26.7</c:v>
                </c:pt>
                <c:pt idx="10">
                  <c:v>26.6</c:v>
                </c:pt>
                <c:pt idx="11">
                  <c:v>26.6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156-406E-BFCB-F6F2469B6B0B}"/>
            </c:ext>
          </c:extLst>
        </c:ser>
        <c:ser>
          <c:idx val="2"/>
          <c:order val="2"/>
          <c:tx>
            <c:strRef>
              <c:f>'D26'!$A$12</c:f>
              <c:strCache>
                <c:ptCount val="1"/>
                <c:pt idx="0">
                  <c:v>D26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2"/>
              <c:tx>
                <c:rich>
                  <a:bodyPr/>
                  <a:lstStyle/>
                  <a:p>
                    <a:fld id="{6E3FA972-02AF-441D-8B85-8C02C84C5463}" type="VALUE">
                      <a:rPr lang="en-US" smtClean="0"/>
                      <a:pPr/>
                      <a:t>[VALUE]</a:t>
                    </a:fld>
                    <a:r>
                      <a:rPr lang="en-US"/>
                      <a:t>.0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156-406E-BFCB-F6F2469B6B0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37BB5A24-4FE4-4B85-97C9-C113A29D75B5}" type="VALUE">
                      <a:rPr lang="en-US" smtClean="0"/>
                      <a:pPr/>
                      <a:t>[VALUE]</a:t>
                    </a:fld>
                    <a:r>
                      <a:rPr lang="en-US"/>
                      <a:t>.0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D156-406E-BFCB-F6F2469B6B0B}"/>
                </c:ext>
              </c:extLst>
            </c:dLbl>
            <c:dLbl>
              <c:idx val="10"/>
              <c:layout>
                <c:manualLayout>
                  <c:x val="0"/>
                  <c:y val="-1.11643493316115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156-406E-BFCB-F6F2469B6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'D26'!$B$9:$M$9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'D26'!$B$12:$M$12</c:f>
              <c:numCache>
                <c:formatCode>General</c:formatCode>
                <c:ptCount val="12"/>
                <c:pt idx="0" formatCode="0.0">
                  <c:v>30.42</c:v>
                </c:pt>
                <c:pt idx="1">
                  <c:v>28.9</c:v>
                </c:pt>
                <c:pt idx="2">
                  <c:v>29</c:v>
                </c:pt>
                <c:pt idx="3">
                  <c:v>28.5</c:v>
                </c:pt>
                <c:pt idx="4">
                  <c:v>28.7</c:v>
                </c:pt>
                <c:pt idx="5">
                  <c:v>29</c:v>
                </c:pt>
                <c:pt idx="6">
                  <c:v>29.4</c:v>
                </c:pt>
                <c:pt idx="7" formatCode="0.0">
                  <c:v>29.71</c:v>
                </c:pt>
                <c:pt idx="8" formatCode="0.0">
                  <c:v>29.684039087947884</c:v>
                </c:pt>
                <c:pt idx="9">
                  <c:v>29.9</c:v>
                </c:pt>
                <c:pt idx="10" formatCode="0.0">
                  <c:v>30.124600638977636</c:v>
                </c:pt>
                <c:pt idx="11" formatCode="0.0">
                  <c:v>29.614906832298136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156-406E-BFCB-F6F2469B6B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375869712"/>
        <c:axId val="-375865776"/>
      </c:lineChart>
      <c:catAx>
        <c:axId val="-3758697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School Year</a:t>
                </a:r>
              </a:p>
            </c:rich>
          </c:tx>
          <c:layout>
            <c:manualLayout>
              <c:xMode val="edge"/>
              <c:yMode val="edge"/>
              <c:x val="7.8416599736068363E-2"/>
              <c:y val="0.9091788972699649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75865776"/>
        <c:crosses val="autoZero"/>
        <c:auto val="1"/>
        <c:lblAlgn val="ctr"/>
        <c:lblOffset val="100"/>
        <c:noMultiLvlLbl val="0"/>
      </c:catAx>
      <c:valAx>
        <c:axId val="-375865776"/>
        <c:scaling>
          <c:orientation val="minMax"/>
          <c:min val="2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Average</a:t>
                </a:r>
                <a:r>
                  <a:rPr lang="en-US" sz="1600" baseline="0" dirty="0"/>
                  <a:t> Class Size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1.1144131083763238E-3"/>
              <c:y val="0.3041265457019672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75869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629729112785874E-2"/>
          <c:y val="0.17840978798150098"/>
          <c:w val="0.8555901776769832"/>
          <c:h val="0.69761036731500969"/>
        </c:manualLayout>
      </c:layout>
      <c:lineChart>
        <c:grouping val="standard"/>
        <c:varyColors val="0"/>
        <c:ser>
          <c:idx val="0"/>
          <c:order val="0"/>
          <c:tx>
            <c:strRef>
              <c:f>'Citywide trends 2007-2016'!$B$6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8.2308992290425556E-3"/>
                  <c:y val="-3.8300921023370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2007-2016'!$C$6:$M$6</c:f>
              <c:numCache>
                <c:formatCode>General</c:formatCode>
                <c:ptCount val="11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>
                  <c:v>26.3</c:v>
                </c:pt>
                <c:pt idx="6">
                  <c:v>26.7</c:v>
                </c:pt>
                <c:pt idx="7">
                  <c:v>26.8</c:v>
                </c:pt>
                <c:pt idx="8">
                  <c:v>26.7</c:v>
                </c:pt>
                <c:pt idx="9">
                  <c:v>26.5</c:v>
                </c:pt>
                <c:pt idx="10">
                  <c:v>26.5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754-4929-9BF8-CD60B1BB6283}"/>
            </c:ext>
          </c:extLst>
        </c:ser>
        <c:ser>
          <c:idx val="1"/>
          <c:order val="1"/>
          <c:tx>
            <c:strRef>
              <c:f>'Citywide trends 2007-2016'!$B$7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6231884057971015E-3"/>
                  <c:y val="2.9893947103405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2007-2016'!$C$7:$M$7</c:f>
              <c:numCache>
                <c:formatCode>General</c:formatCode>
                <c:ptCount val="11"/>
                <c:pt idx="0">
                  <c:v>26</c:v>
                </c:pt>
                <c:pt idx="1">
                  <c:v>25.7</c:v>
                </c:pt>
                <c:pt idx="2">
                  <c:v>25.2</c:v>
                </c:pt>
                <c:pt idx="3">
                  <c:v>24.8</c:v>
                </c:pt>
                <c:pt idx="4">
                  <c:v>24.5</c:v>
                </c:pt>
                <c:pt idx="5">
                  <c:v>24.5</c:v>
                </c:pt>
                <c:pt idx="6">
                  <c:v>24.5</c:v>
                </c:pt>
                <c:pt idx="7">
                  <c:v>24.5</c:v>
                </c:pt>
                <c:pt idx="8">
                  <c:v>24.5</c:v>
                </c:pt>
                <c:pt idx="9">
                  <c:v>24.5</c:v>
                </c:pt>
                <c:pt idx="10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754-4929-9BF8-CD60B1BB62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747348368"/>
        <c:axId val="-269716448"/>
      </c:lineChart>
      <c:catAx>
        <c:axId val="-7473483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/>
                  <a:t>School Year 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269716448"/>
        <c:crosses val="autoZero"/>
        <c:auto val="1"/>
        <c:lblAlgn val="ctr"/>
        <c:lblOffset val="100"/>
        <c:noMultiLvlLbl val="0"/>
      </c:catAx>
      <c:valAx>
        <c:axId val="-269716448"/>
        <c:scaling>
          <c:orientation val="minMax"/>
          <c:max val="28"/>
          <c:min val="24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dirty="0"/>
                  <a:t>Average</a:t>
                </a:r>
                <a:r>
                  <a:rPr lang="en-US" sz="1600" baseline="0" dirty="0"/>
                  <a:t> Class Size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4.8081101788977456E-4"/>
              <c:y val="0.3636959130037132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747348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369527178667881"/>
          <c:y val="0.48116747305018143"/>
          <c:w val="0.13785062193312791"/>
          <c:h val="0.20783256254095597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783958540514765E-2"/>
          <c:y val="2.8526207866413217E-2"/>
          <c:w val="0.90132133371706702"/>
          <c:h val="0.81516752970186745"/>
        </c:manualLayout>
      </c:layout>
      <c:barChart>
        <c:barDir val="col"/>
        <c:grouping val="clustered"/>
        <c:varyColors val="0"/>
        <c:ser>
          <c:idx val="0"/>
          <c:order val="0"/>
          <c:tx>
            <c:v>Total Need by District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50A-45D9-B5CD-A5433D19AD9E}"/>
              </c:ext>
            </c:extLst>
          </c:dPt>
          <c:dPt>
            <c:idx val="1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9F0A-4841-9A49-C14EAF7D6F99}"/>
              </c:ext>
            </c:extLst>
          </c:dPt>
          <c:dLbls>
            <c:dLbl>
              <c:idx val="4"/>
              <c:layout>
                <c:manualLayout>
                  <c:x val="2.164146600313097E-3"/>
                  <c:y val="-5.47542699399879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0A-45D9-B5CD-A5433D19AD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'!$D$2:$D$26</c:f>
              <c:numCache>
                <c:formatCode>General</c:formatCode>
                <c:ptCount val="25"/>
                <c:pt idx="0">
                  <c:v>3232</c:v>
                </c:pt>
                <c:pt idx="1">
                  <c:v>692</c:v>
                </c:pt>
                <c:pt idx="2">
                  <c:v>245</c:v>
                </c:pt>
                <c:pt idx="3">
                  <c:v>1028</c:v>
                </c:pt>
                <c:pt idx="4">
                  <c:v>1028</c:v>
                </c:pt>
                <c:pt idx="5">
                  <c:v>572</c:v>
                </c:pt>
                <c:pt idx="6">
                  <c:v>5692</c:v>
                </c:pt>
                <c:pt idx="7">
                  <c:v>2492</c:v>
                </c:pt>
                <c:pt idx="8">
                  <c:v>1484</c:v>
                </c:pt>
                <c:pt idx="9">
                  <c:v>3417</c:v>
                </c:pt>
                <c:pt idx="10">
                  <c:v>1563</c:v>
                </c:pt>
                <c:pt idx="11">
                  <c:v>7546</c:v>
                </c:pt>
                <c:pt idx="12">
                  <c:v>1000</c:v>
                </c:pt>
                <c:pt idx="13">
                  <c:v>10322</c:v>
                </c:pt>
                <c:pt idx="14">
                  <c:v>2436</c:v>
                </c:pt>
                <c:pt idx="15">
                  <c:v>1300</c:v>
                </c:pt>
                <c:pt idx="16">
                  <c:v>9403</c:v>
                </c:pt>
                <c:pt idx="17">
                  <c:v>5123</c:v>
                </c:pt>
                <c:pt idx="18">
                  <c:v>2504</c:v>
                </c:pt>
                <c:pt idx="19">
                  <c:v>1736</c:v>
                </c:pt>
                <c:pt idx="20">
                  <c:v>3638</c:v>
                </c:pt>
                <c:pt idx="21">
                  <c:v>5975</c:v>
                </c:pt>
                <c:pt idx="22">
                  <c:v>3348</c:v>
                </c:pt>
                <c:pt idx="23">
                  <c:v>6880</c:v>
                </c:pt>
                <c:pt idx="24">
                  <c:v>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0D-4D4F-A696-2193E613CF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District</a:t>
                </a:r>
              </a:p>
            </c:rich>
          </c:tx>
          <c:layout>
            <c:manualLayout>
              <c:xMode val="edge"/>
              <c:yMode val="edge"/>
              <c:x val="0.44688920114703168"/>
              <c:y val="0.9453074796452132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Total</a:t>
                </a:r>
                <a:r>
                  <a:rPr lang="en-US" sz="1800" baseline="0" dirty="0"/>
                  <a:t> Need </a:t>
                </a:r>
                <a:endParaRPr lang="en-US" sz="1800" dirty="0"/>
              </a:p>
            </c:rich>
          </c:tx>
          <c:layout>
            <c:manualLayout>
              <c:xMode val="edge"/>
              <c:yMode val="edge"/>
              <c:x val="4.5089227593925673E-4"/>
              <c:y val="0.330294919596218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868911448624028E-2"/>
          <c:y val="9.7537066634500361E-2"/>
          <c:w val="0.90625014406926074"/>
          <c:h val="0.7220955075673355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025-47FE-8C02-B6DA5578918F}"/>
              </c:ext>
            </c:extLst>
          </c:dPt>
          <c:dPt>
            <c:idx val="1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082D-436C-9D8A-0FD3DDD65B5F}"/>
              </c:ext>
            </c:extLst>
          </c:dPt>
          <c:dLbls>
            <c:dLbl>
              <c:idx val="1"/>
              <c:layout>
                <c:manualLayout>
                  <c:x val="-7.0259697175172808E-3"/>
                  <c:y val="-3.01272990028601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A5-4157-8FA8-DCE1E3F13E12}"/>
                </c:ext>
              </c:extLst>
            </c:dLbl>
            <c:dLbl>
              <c:idx val="2"/>
              <c:layout>
                <c:manualLayout>
                  <c:x val="3.5129848587586456E-3"/>
                  <c:y val="5.10640008845731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8A5-4157-8FA8-DCE1E3F13E12}"/>
                </c:ext>
              </c:extLst>
            </c:dLbl>
            <c:dLbl>
              <c:idx val="12"/>
              <c:layout>
                <c:manualLayout>
                  <c:x val="-3.512984858758645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8A5-4157-8FA8-DCE1E3F13E12}"/>
                </c:ext>
              </c:extLst>
            </c:dLbl>
            <c:dLbl>
              <c:idx val="17"/>
              <c:layout>
                <c:manualLayout>
                  <c:x val="-1.7174394242752206E-16"/>
                  <c:y val="-7.92123341712653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025-47FE-8C02-B6DA5578918F}"/>
                </c:ext>
              </c:extLst>
            </c:dLbl>
            <c:dLbl>
              <c:idx val="23"/>
              <c:layout>
                <c:manualLayout>
                  <c:x val="2.730631144150585E-3"/>
                  <c:y val="-4.228691206412165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8A5-4157-8FA8-DCE1E3F13E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'!$H$2:$H$26</c:f>
              <c:numCache>
                <c:formatCode>0.0%</c:formatCode>
                <c:ptCount val="25"/>
                <c:pt idx="0">
                  <c:v>0.97462871287128716</c:v>
                </c:pt>
                <c:pt idx="1">
                  <c:v>1</c:v>
                </c:pt>
                <c:pt idx="2">
                  <c:v>1</c:v>
                </c:pt>
                <c:pt idx="3">
                  <c:v>0.44357976653696496</c:v>
                </c:pt>
                <c:pt idx="4">
                  <c:v>0.33463035019455251</c:v>
                </c:pt>
                <c:pt idx="5">
                  <c:v>0</c:v>
                </c:pt>
                <c:pt idx="6">
                  <c:v>0.51791988756148977</c:v>
                </c:pt>
                <c:pt idx="7">
                  <c:v>0.21990369181380418</c:v>
                </c:pt>
                <c:pt idx="8">
                  <c:v>0.61455525606469008</c:v>
                </c:pt>
                <c:pt idx="9">
                  <c:v>0.75885279484928303</c:v>
                </c:pt>
                <c:pt idx="10">
                  <c:v>0.63403710812539982</c:v>
                </c:pt>
                <c:pt idx="11">
                  <c:v>0.52014312218393854</c:v>
                </c:pt>
                <c:pt idx="12">
                  <c:v>1</c:v>
                </c:pt>
                <c:pt idx="13">
                  <c:v>0.47171090873861654</c:v>
                </c:pt>
                <c:pt idx="14">
                  <c:v>0.37931034482758619</c:v>
                </c:pt>
                <c:pt idx="15">
                  <c:v>0.32</c:v>
                </c:pt>
                <c:pt idx="16">
                  <c:v>0.49994682548122937</c:v>
                </c:pt>
                <c:pt idx="17">
                  <c:v>0.40288893226625022</c:v>
                </c:pt>
                <c:pt idx="18">
                  <c:v>0.36900958466453676</c:v>
                </c:pt>
                <c:pt idx="19">
                  <c:v>0.55990783410138245</c:v>
                </c:pt>
                <c:pt idx="20">
                  <c:v>0.52776250687190762</c:v>
                </c:pt>
                <c:pt idx="21">
                  <c:v>0.74577405857740586</c:v>
                </c:pt>
                <c:pt idx="22">
                  <c:v>0.51881720430107525</c:v>
                </c:pt>
                <c:pt idx="23">
                  <c:v>0.52252906976744184</c:v>
                </c:pt>
                <c:pt idx="24">
                  <c:v>0.86250000000000004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A5-4157-8FA8-DCE1E3F13E1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District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Percent</a:t>
                </a:r>
                <a:r>
                  <a:rPr lang="en-US" sz="1600" baseline="0" dirty="0"/>
                  <a:t> of Seat Need funded in the Capital Plan </a:t>
                </a:r>
                <a:endParaRPr lang="en-US" sz="16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crossAx val="88373212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70522382773047E-2"/>
          <c:y val="0"/>
          <c:w val="0.97429477617226956"/>
          <c:h val="0.9081185714225270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321-48F6-9706-2973EE36F45F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947-4FBA-B321-C0C11363F33F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0260-4394-A64C-D623CE480962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B311-4AB7-9D72-F7BADE9A4830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312D-45DF-B3CA-B8D84562D0D9}"/>
              </c:ext>
            </c:extLst>
          </c:dPt>
          <c:dPt>
            <c:idx val="5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25C7-4D8A-B865-9FD8DB0C4D98}"/>
              </c:ext>
            </c:extLst>
          </c:dPt>
          <c:dPt>
            <c:idx val="1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344-4D02-B979-072F821CBD3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'Util. by district'!$H$2:$H$13</c:f>
              <c:strCache>
                <c:ptCount val="12"/>
                <c:pt idx="0">
                  <c:v>D20</c:v>
                </c:pt>
                <c:pt idx="1">
                  <c:v>D25</c:v>
                </c:pt>
                <c:pt idx="2">
                  <c:v>D24</c:v>
                </c:pt>
                <c:pt idx="3">
                  <c:v>D15</c:v>
                </c:pt>
                <c:pt idx="4">
                  <c:v>D26</c:v>
                </c:pt>
                <c:pt idx="5">
                  <c:v>D10</c:v>
                </c:pt>
                <c:pt idx="6">
                  <c:v>D27</c:v>
                </c:pt>
                <c:pt idx="7">
                  <c:v>D21</c:v>
                </c:pt>
                <c:pt idx="8">
                  <c:v>D28</c:v>
                </c:pt>
                <c:pt idx="9">
                  <c:v>D31</c:v>
                </c:pt>
                <c:pt idx="10">
                  <c:v>D11</c:v>
                </c:pt>
                <c:pt idx="11">
                  <c:v>D22</c:v>
                </c:pt>
              </c:strCache>
            </c:strRef>
          </c:cat>
          <c:val>
            <c:numRef>
              <c:f>'Util. by district'!$I$2:$I$13</c:f>
              <c:numCache>
                <c:formatCode>0%</c:formatCode>
                <c:ptCount val="12"/>
                <c:pt idx="0">
                  <c:v>1.2058481088453479</c:v>
                </c:pt>
                <c:pt idx="1">
                  <c:v>1.1810619714404547</c:v>
                </c:pt>
                <c:pt idx="2">
                  <c:v>1.1428571428571428</c:v>
                </c:pt>
                <c:pt idx="3">
                  <c:v>1.1365774155995343</c:v>
                </c:pt>
                <c:pt idx="4">
                  <c:v>1.1132928784062286</c:v>
                </c:pt>
                <c:pt idx="5">
                  <c:v>1.097773649357265</c:v>
                </c:pt>
                <c:pt idx="6">
                  <c:v>1.0667539695531183</c:v>
                </c:pt>
                <c:pt idx="7">
                  <c:v>1.0302319520458691</c:v>
                </c:pt>
                <c:pt idx="8">
                  <c:v>1.0292666180320131</c:v>
                </c:pt>
                <c:pt idx="9">
                  <c:v>1.0268337633615923</c:v>
                </c:pt>
                <c:pt idx="10">
                  <c:v>1.0214197639598379</c:v>
                </c:pt>
                <c:pt idx="11">
                  <c:v>1.0161770790235829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02-4C99-AA33-C950DE9ABB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55554304"/>
        <c:axId val="755556600"/>
      </c:barChart>
      <c:catAx>
        <c:axId val="755554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5556600"/>
        <c:crosses val="autoZero"/>
        <c:auto val="1"/>
        <c:lblAlgn val="ctr"/>
        <c:lblOffset val="100"/>
        <c:noMultiLvlLbl val="0"/>
      </c:catAx>
      <c:valAx>
        <c:axId val="755556600"/>
        <c:scaling>
          <c:orientation val="minMax"/>
          <c:min val="0.70000000000000007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755554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204143433367124E-2"/>
          <c:y val="3.0997294115950293E-2"/>
          <c:w val="0.97559171313326576"/>
          <c:h val="0.8059098992754354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'D26'!$C$2:$C$14</c:f>
              <c:strCache>
                <c:ptCount val="13"/>
                <c:pt idx="0">
                  <c:v>P.S. 41</c:v>
                </c:pt>
                <c:pt idx="1">
                  <c:v>P.S. 94</c:v>
                </c:pt>
                <c:pt idx="2">
                  <c:v>P.S. 162</c:v>
                </c:pt>
                <c:pt idx="3">
                  <c:v>P.S. 203</c:v>
                </c:pt>
                <c:pt idx="4">
                  <c:v>P.S. 18</c:v>
                </c:pt>
                <c:pt idx="5">
                  <c:v>P.S. 46</c:v>
                </c:pt>
                <c:pt idx="6">
                  <c:v>P.S. 191</c:v>
                </c:pt>
                <c:pt idx="7">
                  <c:v>P.S. 186</c:v>
                </c:pt>
                <c:pt idx="8">
                  <c:v>P.S. 31</c:v>
                </c:pt>
                <c:pt idx="9">
                  <c:v>P.S. 130</c:v>
                </c:pt>
                <c:pt idx="10">
                  <c:v>Q224 SPED</c:v>
                </c:pt>
                <c:pt idx="11">
                  <c:v>P.S. 188</c:v>
                </c:pt>
                <c:pt idx="12">
                  <c:v>P.S. 205</c:v>
                </c:pt>
              </c:strCache>
            </c:strRef>
          </c:cat>
          <c:val>
            <c:numRef>
              <c:f>'D26'!$I$2:$I$14</c:f>
              <c:numCache>
                <c:formatCode>0%</c:formatCode>
                <c:ptCount val="13"/>
                <c:pt idx="0">
                  <c:v>1.75</c:v>
                </c:pt>
                <c:pt idx="1">
                  <c:v>1.59</c:v>
                </c:pt>
                <c:pt idx="2">
                  <c:v>1.56</c:v>
                </c:pt>
                <c:pt idx="3">
                  <c:v>1.53</c:v>
                </c:pt>
                <c:pt idx="4">
                  <c:v>1.53</c:v>
                </c:pt>
                <c:pt idx="5">
                  <c:v>1.5</c:v>
                </c:pt>
                <c:pt idx="6">
                  <c:v>1.5</c:v>
                </c:pt>
                <c:pt idx="7">
                  <c:v>1.5</c:v>
                </c:pt>
                <c:pt idx="8">
                  <c:v>1.47</c:v>
                </c:pt>
                <c:pt idx="9">
                  <c:v>1.45</c:v>
                </c:pt>
                <c:pt idx="10">
                  <c:v>1.3800000000000001</c:v>
                </c:pt>
                <c:pt idx="11">
                  <c:v>1.31</c:v>
                </c:pt>
                <c:pt idx="12">
                  <c:v>1.25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41-49AA-9897-071842EE401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62610232"/>
        <c:axId val="562606952"/>
      </c:barChart>
      <c:catAx>
        <c:axId val="562610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2606952"/>
        <c:crosses val="autoZero"/>
        <c:auto val="1"/>
        <c:lblAlgn val="ctr"/>
        <c:lblOffset val="100"/>
        <c:noMultiLvlLbl val="0"/>
      </c:catAx>
      <c:valAx>
        <c:axId val="56260695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62610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'D26'!$C$15:$C$27</c:f>
              <c:strCache>
                <c:ptCount val="13"/>
                <c:pt idx="0">
                  <c:v>P.S. 159</c:v>
                </c:pt>
                <c:pt idx="1">
                  <c:v>J.H.S. 216</c:v>
                </c:pt>
                <c:pt idx="2">
                  <c:v>P.S. 115</c:v>
                </c:pt>
                <c:pt idx="3">
                  <c:v>P.S. 178</c:v>
                </c:pt>
                <c:pt idx="4">
                  <c:v>Q004 SPED</c:v>
                </c:pt>
                <c:pt idx="5">
                  <c:v>P.S. 213</c:v>
                </c:pt>
                <c:pt idx="6">
                  <c:v>P.S. 173</c:v>
                </c:pt>
                <c:pt idx="7">
                  <c:v>Q224 SPED</c:v>
                </c:pt>
                <c:pt idx="8">
                  <c:v>P.S. 26</c:v>
                </c:pt>
                <c:pt idx="9">
                  <c:v>P.S. 221</c:v>
                </c:pt>
                <c:pt idx="10">
                  <c:v>P.S./I.S. 266</c:v>
                </c:pt>
                <c:pt idx="11">
                  <c:v>Q224 SPED</c:v>
                </c:pt>
                <c:pt idx="12">
                  <c:v>Q224 SPED</c:v>
                </c:pt>
              </c:strCache>
            </c:strRef>
          </c:cat>
          <c:val>
            <c:numRef>
              <c:f>'D26'!$I$15:$I$27</c:f>
              <c:numCache>
                <c:formatCode>0%</c:formatCode>
                <c:ptCount val="13"/>
                <c:pt idx="0">
                  <c:v>1.22</c:v>
                </c:pt>
                <c:pt idx="1">
                  <c:v>1.18</c:v>
                </c:pt>
                <c:pt idx="2">
                  <c:v>1.17</c:v>
                </c:pt>
                <c:pt idx="3">
                  <c:v>1.17</c:v>
                </c:pt>
                <c:pt idx="4">
                  <c:v>1.1400000000000001</c:v>
                </c:pt>
                <c:pt idx="5">
                  <c:v>1.1300000000000001</c:v>
                </c:pt>
                <c:pt idx="6">
                  <c:v>1.0900000000000001</c:v>
                </c:pt>
                <c:pt idx="7">
                  <c:v>1.0900000000000001</c:v>
                </c:pt>
                <c:pt idx="8">
                  <c:v>1.08</c:v>
                </c:pt>
                <c:pt idx="9">
                  <c:v>1.08</c:v>
                </c:pt>
                <c:pt idx="10">
                  <c:v>1.07</c:v>
                </c:pt>
                <c:pt idx="11">
                  <c:v>1.06</c:v>
                </c:pt>
                <c:pt idx="12">
                  <c:v>1.03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52-40F4-980C-8486F8FAD7F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62498384"/>
        <c:axId val="562503304"/>
      </c:barChart>
      <c:catAx>
        <c:axId val="562498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2503304"/>
        <c:crosses val="autoZero"/>
        <c:auto val="1"/>
        <c:lblAlgn val="ctr"/>
        <c:lblOffset val="100"/>
        <c:noMultiLvlLbl val="0"/>
      </c:catAx>
      <c:valAx>
        <c:axId val="56250330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62498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0.48312</cdr:x>
      <cdr:y>0.06829</cdr:y>
    </cdr:from>
    <cdr:to>
      <cdr:x>0.68565</cdr:x>
      <cdr:y>0.40162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40935F4C-DE1E-4E3F-9E20-31F17E775DEF}"/>
            </a:ext>
          </a:extLst>
        </cdr:cNvPr>
        <cdr:cNvSpPr txBox="1"/>
      </cdr:nvSpPr>
      <cdr:spPr>
        <a:xfrm xmlns:a="http://schemas.openxmlformats.org/drawingml/2006/main">
          <a:off x="2181225" y="1873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0.51477</cdr:x>
      <cdr:y>0.11765</cdr:y>
    </cdr:from>
    <cdr:to>
      <cdr:x>0.7173</cdr:x>
      <cdr:y>0.39537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0C93FBBA-057B-4201-A551-B7341FE7B9E9}"/>
            </a:ext>
          </a:extLst>
        </cdr:cNvPr>
        <cdr:cNvSpPr txBox="1"/>
      </cdr:nvSpPr>
      <cdr:spPr>
        <a:xfrm xmlns:a="http://schemas.openxmlformats.org/drawingml/2006/main">
          <a:off x="2324100" y="38735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0.29325</cdr:x>
      <cdr:y>0.02204</cdr:y>
    </cdr:from>
    <cdr:to>
      <cdr:x>0.74262</cdr:x>
      <cdr:y>0.21212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3370579A-83CD-41D0-9EC4-8EC352C7B362}"/>
            </a:ext>
          </a:extLst>
        </cdr:cNvPr>
        <cdr:cNvSpPr txBox="1"/>
      </cdr:nvSpPr>
      <cdr:spPr>
        <a:xfrm xmlns:a="http://schemas.openxmlformats.org/drawingml/2006/main">
          <a:off x="1323975" y="76199"/>
          <a:ext cx="2028825" cy="657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0.35443</cdr:x>
      <cdr:y>0.03581</cdr:y>
    </cdr:from>
    <cdr:to>
      <cdr:x>0.77426</cdr:x>
      <cdr:y>0.24793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A06BE128-C966-41D7-BC95-CBFD7C36277D}"/>
            </a:ext>
          </a:extLst>
        </cdr:cNvPr>
        <cdr:cNvSpPr txBox="1"/>
      </cdr:nvSpPr>
      <cdr:spPr>
        <a:xfrm xmlns:a="http://schemas.openxmlformats.org/drawingml/2006/main">
          <a:off x="1600199" y="123824"/>
          <a:ext cx="1895475" cy="7334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0.30043</cdr:x>
      <cdr:y>0.01992</cdr:y>
    </cdr:from>
    <cdr:to>
      <cdr:x>0.81098</cdr:x>
      <cdr:y>0.17743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1A62104B-785E-4AB0-9377-7192354B40A6}"/>
            </a:ext>
          </a:extLst>
        </cdr:cNvPr>
        <cdr:cNvSpPr txBox="1"/>
      </cdr:nvSpPr>
      <cdr:spPr>
        <a:xfrm xmlns:a="http://schemas.openxmlformats.org/drawingml/2006/main">
          <a:off x="3159227" y="95157"/>
          <a:ext cx="5368740" cy="7523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/>
            <a:t>Citywide HS class size average</a:t>
          </a:r>
        </a:p>
        <a:p xmlns:a="http://schemas.openxmlformats.org/drawingml/2006/main">
          <a:pPr algn="ctr"/>
          <a:r>
            <a:rPr lang="en-US" sz="1400" b="1" dirty="0"/>
            <a:t>Compared</a:t>
          </a:r>
          <a:r>
            <a:rPr lang="en-US" sz="1400" b="1" baseline="0" dirty="0"/>
            <a:t> to C4E goals</a:t>
          </a:r>
        </a:p>
        <a:p xmlns:a="http://schemas.openxmlformats.org/drawingml/2006/main">
          <a:pPr algn="ctr"/>
          <a:r>
            <a:rPr lang="en-US" sz="1400" b="1" baseline="0" dirty="0"/>
            <a:t>Up 1.5% since 2007</a:t>
          </a:r>
          <a:endParaRPr lang="en-US" sz="1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2ECC88-99D6-4FD6-A281-1B5D514F82F8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AED7E9-1557-47E4-853A-B2A3DF7F4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626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4F441-EFA7-6F47-9207-53D10D2CBD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546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73E60-DA8B-4F7B-8730-7756F9A4EA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26A0B9-D502-4E85-A234-CDF9A8C784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C4B1D-5ACC-4E30-BAED-554F473C2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06778-79DA-4749-B7A3-00EF8EFEFA96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545B65-5491-4EBB-8333-C6D93D319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F9B09-AA1F-4C9B-A898-ABCFF56E7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30F8-69BD-4BF5-B5DB-E7DF9988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578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63AE9-3F5B-427D-8886-6523A0F3F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D8EFD-4F05-471C-B346-7FC46DC0B9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8CFA68-AD2A-44CA-92D4-1E801CF66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06778-79DA-4749-B7A3-00EF8EFEFA96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BEF97-6E83-4B1C-9AE1-695F56F9A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33A2F6-5EE2-4575-B9D3-29F45589C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30F8-69BD-4BF5-B5DB-E7DF9988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970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A81965-1B57-4C8D-A484-4DA9272896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35DF23-3A10-4863-8199-A2ED67FD77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4D7C99-F1F7-4E5B-BC5D-9C1F1EA3A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06778-79DA-4749-B7A3-00EF8EFEFA96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71F827-7E29-433C-8709-C29CA7D20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4D329-6B59-4938-B402-740A6592A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30F8-69BD-4BF5-B5DB-E7DF9988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342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9D627-BD2E-464F-8018-2B2B6C028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D4B1E-7EC3-449F-990D-9CCA9B0DD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1B685-56E3-4EC7-A04E-09BE28F42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06778-79DA-4749-B7A3-00EF8EFEFA96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3B67F3-87C6-4272-97C2-446FF0A49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1D4674-B768-4279-BA25-0E4F7BFD2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30F8-69BD-4BF5-B5DB-E7DF9988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0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2D86E-1E33-479F-93AA-CC78D4971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DA9068-8A01-4CA7-BBEA-B65C6436B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C1553-EA5B-499F-BC1E-8DB5114AF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06778-79DA-4749-B7A3-00EF8EFEFA96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CEF79-E184-42CF-81CB-CFD3725FA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A8BF8D-BE1E-4993-8084-7855A5C79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30F8-69BD-4BF5-B5DB-E7DF9988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68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89B8E-2838-4F3B-A2AE-90C76A1E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2F665-5B06-4957-98B6-239116DBB8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DEB603-A423-4987-AF58-3C74019829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1A608B-7E51-4590-BDE8-BCFC1B391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06778-79DA-4749-B7A3-00EF8EFEFA96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BF8D3D-A481-428B-AC53-C9F9C63F3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A16396-817E-4B67-B7EA-923621ADD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30F8-69BD-4BF5-B5DB-E7DF9988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354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BD96F-C29B-4127-8DAA-CB3A10EFF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939475-A15D-47AD-BA33-F4F4D9E72D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819995-75CB-4CEB-8B5A-238C638138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7F9675-7A22-4922-BCC5-1589D2B9A3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0B0D62-7D01-4C44-AB4B-E35D1AF6BD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AA34F9-ABCF-4DB8-968E-CB070D098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06778-79DA-4749-B7A3-00EF8EFEFA96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2F72D7-A4AF-4FCB-AFA8-EF6062AD6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E32422-57B3-4BC4-B5B6-2443BCCD7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30F8-69BD-4BF5-B5DB-E7DF9988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555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8BA70-DFFB-485F-847E-E838F9C9E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89D5DD-AAFC-4FAC-BCC4-9C4B0746F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06778-79DA-4749-B7A3-00EF8EFEFA96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6B3712-4099-4088-BB94-C30B82E6F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536E90-F5BF-4858-A2D6-B058419AD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30F8-69BD-4BF5-B5DB-E7DF9988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24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E562D7-B773-46E1-AF24-53CD69485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06778-79DA-4749-B7A3-00EF8EFEFA96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901A62-4F67-4D82-B175-04A4CC2AF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6B8846-7470-4BC9-A00D-93D120F6B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30F8-69BD-4BF5-B5DB-E7DF9988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298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E0487-0138-4508-BB3C-798928F85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EDE35-9E5F-447D-B015-88DC6CAA6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A192D6-E4BC-4F3A-B1A7-42C05810BF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CFDD85-5368-4B70-875B-5D3264BEA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06778-79DA-4749-B7A3-00EF8EFEFA96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14FDAF-EF4E-48EE-A71D-923CE3478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DF5665-D12E-4E27-A581-2006B5053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30F8-69BD-4BF5-B5DB-E7DF9988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355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EFA06-0B30-4794-B5B8-AF0598144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3AB547-DCC5-45F2-A7AE-159AB0D0A5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D1C122-911E-401A-83BE-276146B05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FF51D-283B-40A0-999D-830EB882F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06778-79DA-4749-B7A3-00EF8EFEFA96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9BF4DB-D59B-4BA0-AEA7-A45F05C33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90C242-4181-4F97-A2E4-393051DD3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30F8-69BD-4BF5-B5DB-E7DF9988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053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784CD5-795C-43A4-9EEA-CF4754D9F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169E80-74ED-4185-8EB1-CA659DCD7B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FCEC6-D926-4B88-B6D4-F1C0550C71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06778-79DA-4749-B7A3-00EF8EFEFA96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E475E7-591A-4F4D-B520-FFBF49D0BD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17914-F147-48FC-ACB3-C47F21C493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030F8-69BD-4BF5-B5DB-E7DF9988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15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classsizematters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council.nyc.gov/press/2017/02/16/1370/" TargetMode="Externa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asssizematters.org/sign-up-for-our-newsletter/" TargetMode="External"/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classsizematters.org" TargetMode="External"/><Relationship Id="rId4" Type="http://schemas.openxmlformats.org/officeDocument/2006/relationships/hyperlink" Target="https://www.eventbrite.com/e/parent-action-conference-2018-an-action-agenda-for-public-schools-tickets-41260953623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1986" y="0"/>
            <a:ext cx="9829800" cy="659295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 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3600" i="1" dirty="0"/>
              <a:t>School Overcrowding &amp; Class Size Citywide </a:t>
            </a:r>
            <a:br>
              <a:rPr lang="en-US" sz="3600" i="1" dirty="0"/>
            </a:br>
            <a:r>
              <a:rPr lang="en-US" sz="3600" i="1" dirty="0"/>
              <a:t>and in District 26 schools</a:t>
            </a:r>
            <a:br>
              <a:rPr lang="en-US" sz="3600" dirty="0"/>
            </a:br>
            <a:br>
              <a:rPr lang="en-US" sz="3600" dirty="0"/>
            </a:br>
            <a:br>
              <a:rPr lang="en-US" sz="4400" dirty="0"/>
            </a:br>
            <a:br>
              <a:rPr lang="en-US" dirty="0"/>
            </a:br>
            <a:r>
              <a:rPr lang="en-US" sz="3600" dirty="0"/>
              <a:t>Presentation to CEC D26</a:t>
            </a:r>
            <a:br>
              <a:rPr lang="en-US" dirty="0"/>
            </a:br>
            <a:br>
              <a:rPr lang="en-US" dirty="0"/>
            </a:br>
            <a:r>
              <a:rPr lang="en-US" sz="2200" dirty="0"/>
              <a:t>Leonie </a:t>
            </a:r>
            <a:r>
              <a:rPr lang="en-US" sz="2200" dirty="0" err="1"/>
              <a:t>Haimson</a:t>
            </a:r>
            <a:r>
              <a:rPr lang="en-US" sz="2200" dirty="0"/>
              <a:t> and Sebastian Spitz</a:t>
            </a:r>
            <a:br>
              <a:rPr lang="en-US" sz="2200" dirty="0"/>
            </a:br>
            <a:r>
              <a:rPr lang="en-US" sz="2200" dirty="0"/>
              <a:t>Class Size Matters</a:t>
            </a:r>
            <a:br>
              <a:rPr lang="en-US" sz="2200" dirty="0"/>
            </a:br>
            <a:r>
              <a:rPr lang="en-US" sz="2200" dirty="0"/>
              <a:t>January 2018</a:t>
            </a:r>
            <a:br>
              <a:rPr lang="en-US" sz="2200" dirty="0"/>
            </a:br>
            <a:r>
              <a:rPr lang="en-US" sz="2200" dirty="0">
                <a:hlinkClick r:id="rId3"/>
              </a:rPr>
              <a:t>info@classsizematters.org</a:t>
            </a:r>
            <a:r>
              <a:rPr lang="en-US" sz="2200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94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C705AD7-73FF-4537-B9CE-78FAA4BF0F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969" y="1758493"/>
            <a:ext cx="9885098" cy="477777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C380D58-9F9D-49DA-9CFB-015FB0D5214A}"/>
              </a:ext>
            </a:extLst>
          </p:cNvPr>
          <p:cNvSpPr txBox="1"/>
          <p:nvPr/>
        </p:nvSpPr>
        <p:spPr>
          <a:xfrm>
            <a:off x="1190625" y="544845"/>
            <a:ext cx="10401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While elementary school enrollment increased by 857 in District 26, capacity increased by only 212 students</a:t>
            </a:r>
          </a:p>
        </p:txBody>
      </p:sp>
    </p:spTree>
    <p:extLst>
      <p:ext uri="{BB962C8B-B14F-4D97-AF65-F5344CB8AC3E}">
        <p14:creationId xmlns:p14="http://schemas.microsoft.com/office/powerpoint/2010/main" val="3522497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>
            <a:extLst>
              <a:ext uri="{FF2B5EF4-FFF2-40B4-BE49-F238E27FC236}">
                <a16:creationId xmlns:a16="http://schemas.microsoft.com/office/drawing/2014/main" id="{F51A708C-A3AC-4152-9B1A-964424C679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00" y="1439863"/>
            <a:ext cx="10388600" cy="511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3">
            <a:extLst>
              <a:ext uri="{FF2B5EF4-FFF2-40B4-BE49-F238E27FC236}">
                <a16:creationId xmlns:a16="http://schemas.microsoft.com/office/drawing/2014/main" id="{498D19F9-1758-4B4B-94FD-A7586D1AD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443163" y="471488"/>
            <a:ext cx="1697831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 dirty="0"/>
              <a:t>While 45,000 net seats were gained citywide, nearly all were </a:t>
            </a:r>
          </a:p>
          <a:p>
            <a:pPr algn="ctr" eaLnBrk="1" hangingPunct="1"/>
            <a:r>
              <a:rPr lang="en-US" altLang="en-US" sz="2800" dirty="0"/>
              <a:t>filled by the increased number of charter school students </a:t>
            </a:r>
          </a:p>
        </p:txBody>
      </p:sp>
    </p:spTree>
    <p:extLst>
      <p:ext uri="{BB962C8B-B14F-4D97-AF65-F5344CB8AC3E}">
        <p14:creationId xmlns:p14="http://schemas.microsoft.com/office/powerpoint/2010/main" val="4273405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November 2017 DOE five-year capital plan still very underfunded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164" y="1524000"/>
            <a:ext cx="10346635" cy="4929809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+mj-lt"/>
              </a:rPr>
              <a:t>Funds fewer than 45,000 seats citywide – about half (54%) necessary to alleviate current overcrowding and accommodate enrollment growth, according to DOE estimates.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Only 37% of seats compared to DOE’s analysis of need have sites and are in process of scope and design.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There is a huge variation across districts in the number and percent of seats funded compared to DOE’s estimate of need. 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Bronx is the most underfunded borough according to the percent of unmet need for seats; Queens in terms of total number of unfunded seats. </a:t>
            </a:r>
          </a:p>
          <a:p>
            <a:endParaRPr lang="en-US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1350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162C1-8690-4585-9EC4-A376B1E55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3757" y="525227"/>
            <a:ext cx="7824486" cy="1325563"/>
          </a:xfrm>
        </p:spPr>
        <p:txBody>
          <a:bodyPr>
            <a:norm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/>
              <a:t>DOE Identified need for 83,056 K-8 seats citywide </a:t>
            </a:r>
            <a:br>
              <a:rPr lang="en-US" sz="2800" b="1" dirty="0"/>
            </a:br>
            <a:r>
              <a:rPr lang="en-US" sz="2800" b="1" dirty="0"/>
              <a:t>2,504 seats in District 26</a:t>
            </a:r>
            <a:br>
              <a:rPr lang="en-US" sz="2800" b="1" dirty="0"/>
            </a:br>
            <a:r>
              <a:rPr lang="en-US" sz="1600" b="1" dirty="0"/>
              <a:t>Nov. 2017 capital plan</a:t>
            </a:r>
            <a:br>
              <a:rPr lang="en-US" sz="1600" b="1" dirty="0"/>
            </a:br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A8F33C6-FE75-45BE-B852-247A67DE2A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8228192"/>
              </p:ext>
            </p:extLst>
          </p:nvPr>
        </p:nvGraphicFramePr>
        <p:xfrm>
          <a:off x="231495" y="1850789"/>
          <a:ext cx="11736728" cy="4870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E032659-14B2-4505-9133-E8CA70F9DF0D}"/>
              </a:ext>
            </a:extLst>
          </p:cNvPr>
          <p:cNvSpPr txBox="1"/>
          <p:nvPr/>
        </p:nvSpPr>
        <p:spPr>
          <a:xfrm>
            <a:off x="2504661" y="1594903"/>
            <a:ext cx="9824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Districts not included below have NO need for new seats according to DOE</a:t>
            </a:r>
          </a:p>
          <a:p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613952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CEFECD6-19BF-434A-A4C8-3CCDFFF156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3609278"/>
              </p:ext>
            </p:extLst>
          </p:nvPr>
        </p:nvGraphicFramePr>
        <p:xfrm>
          <a:off x="347242" y="1750741"/>
          <a:ext cx="10845478" cy="4890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2C308C39-E1B4-4A98-AAAB-21E567CA04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44644"/>
            <a:ext cx="10515600" cy="136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54% K-8 seats funded citywide compared to DOE estimate of need</a:t>
            </a:r>
          </a:p>
          <a:p>
            <a:pPr algn="ctr"/>
            <a:r>
              <a:rPr lang="en-US" sz="2800" b="1" i="1" dirty="0"/>
              <a:t>36.9% of need funded in District 26</a:t>
            </a:r>
          </a:p>
          <a:p>
            <a:pPr algn="ctr"/>
            <a:br>
              <a:rPr lang="en-US" sz="1800" dirty="0"/>
            </a:br>
            <a:r>
              <a:rPr lang="en-US" sz="1800" dirty="0"/>
              <a:t>Data: Nov. 2017 capital plan</a:t>
            </a:r>
          </a:p>
        </p:txBody>
      </p:sp>
    </p:spTree>
    <p:extLst>
      <p:ext uri="{BB962C8B-B14F-4D97-AF65-F5344CB8AC3E}">
        <p14:creationId xmlns:p14="http://schemas.microsoft.com/office/powerpoint/2010/main" val="2245433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District 26 Overcrowding </a:t>
            </a:r>
            <a:br>
              <a:rPr lang="en-US" dirty="0"/>
            </a:br>
            <a:r>
              <a:rPr lang="en-US" sz="2400" dirty="0"/>
              <a:t>(includes Charters in district buildings)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</a:pPr>
            <a:r>
              <a:rPr lang="en-US" sz="4600" dirty="0"/>
              <a:t>We think the need in D26 is greater </a:t>
            </a:r>
          </a:p>
          <a:p>
            <a:pPr>
              <a:lnSpc>
                <a:spcPct val="120000"/>
              </a:lnSpc>
            </a:pPr>
            <a:endParaRPr lang="en-US" sz="4600" dirty="0"/>
          </a:p>
          <a:p>
            <a:pPr>
              <a:lnSpc>
                <a:spcPct val="120000"/>
              </a:lnSpc>
            </a:pPr>
            <a:r>
              <a:rPr lang="en-US" sz="4600" dirty="0"/>
              <a:t>70% (26) of K-8 schools in District 26 are overcrowded (at or above 100% target utilization)</a:t>
            </a:r>
          </a:p>
          <a:p>
            <a:pPr>
              <a:lnSpc>
                <a:spcPct val="120000"/>
              </a:lnSpc>
            </a:pPr>
            <a:endParaRPr lang="en-US" sz="4600" dirty="0"/>
          </a:p>
          <a:p>
            <a:pPr>
              <a:lnSpc>
                <a:spcPct val="120000"/>
              </a:lnSpc>
            </a:pPr>
            <a:r>
              <a:rPr lang="en-US" sz="4600" dirty="0"/>
              <a:t>68% or 13,274</a:t>
            </a:r>
            <a:r>
              <a:rPr lang="en-US" sz="4600" i="1" dirty="0"/>
              <a:t> </a:t>
            </a:r>
            <a:r>
              <a:rPr lang="en-US" sz="4600" dirty="0"/>
              <a:t>K-8 D26 students are in overcrowded schools</a:t>
            </a:r>
          </a:p>
          <a:p>
            <a:pPr>
              <a:lnSpc>
                <a:spcPct val="120000"/>
              </a:lnSpc>
            </a:pPr>
            <a:endParaRPr lang="en-US" sz="4600" dirty="0"/>
          </a:p>
          <a:p>
            <a:pPr>
              <a:lnSpc>
                <a:spcPct val="120000"/>
              </a:lnSpc>
            </a:pPr>
            <a:r>
              <a:rPr lang="en-US" sz="4600" dirty="0"/>
              <a:t>70 cluster rooms are missing from District 26 schools according to DOE’s utilization formula </a:t>
            </a:r>
          </a:p>
          <a:p>
            <a:pPr>
              <a:lnSpc>
                <a:spcPct val="120000"/>
              </a:lnSpc>
            </a:pPr>
            <a:endParaRPr lang="en-US" sz="4600" dirty="0"/>
          </a:p>
          <a:p>
            <a:pPr>
              <a:lnSpc>
                <a:spcPct val="120000"/>
              </a:lnSpc>
            </a:pPr>
            <a:r>
              <a:rPr lang="en-US" sz="4600" i="1" dirty="0"/>
              <a:t>Data source: 2016-2017 Blue Book</a:t>
            </a:r>
            <a:r>
              <a:rPr lang="en-US" sz="4600" dirty="0"/>
              <a:t>.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5028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12 Districts average 100% or more utilization</a:t>
            </a:r>
            <a:br>
              <a:rPr lang="en-US" dirty="0"/>
            </a:br>
            <a:r>
              <a:rPr lang="en-US" i="1" dirty="0"/>
              <a:t>Including D26 at 111%</a:t>
            </a:r>
            <a:br>
              <a:rPr lang="en-US" dirty="0"/>
            </a:br>
            <a:r>
              <a:rPr lang="en-US" sz="2400" dirty="0"/>
              <a:t>Data Source: 2016-2017 Blue Book</a:t>
            </a:r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2D44DF61-BD87-42E0-A081-4CEA02B1F3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4900793"/>
              </p:ext>
            </p:extLst>
          </p:nvPr>
        </p:nvGraphicFramePr>
        <p:xfrm>
          <a:off x="484414" y="1765935"/>
          <a:ext cx="10869386" cy="4726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18175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314" y="63506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26 Schools in District 26 at or over 100% -</a:t>
            </a:r>
            <a:br>
              <a:rPr lang="en-US" dirty="0"/>
            </a:br>
            <a:r>
              <a:rPr lang="en-US" sz="2400" dirty="0">
                <a:solidFill>
                  <a:prstClr val="black"/>
                </a:solidFill>
              </a:rPr>
              <a:t>(Co-located Charters included)</a:t>
            </a:r>
            <a:br>
              <a:rPr lang="en-US" dirty="0"/>
            </a:br>
            <a:r>
              <a:rPr lang="en-US" sz="1800" dirty="0"/>
              <a:t>Data Source: 2016-2017 Blue Book 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11200" y="365125"/>
            <a:ext cx="107587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3593549-4119-4AF9-8258-0F06C258A8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6658186"/>
              </p:ext>
            </p:extLst>
          </p:nvPr>
        </p:nvGraphicFramePr>
        <p:xfrm>
          <a:off x="367091" y="1986030"/>
          <a:ext cx="11446932" cy="45068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74060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39086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More District 26 overcrowded schools</a:t>
            </a:r>
            <a:br>
              <a:rPr lang="en-US" sz="2400" dirty="0"/>
            </a:br>
            <a:r>
              <a:rPr lang="en-US" sz="2400" dirty="0"/>
              <a:t>Data Source: 2016-2017 Blue Book </a:t>
            </a:r>
            <a:endParaRPr lang="en-US" sz="1800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8B58A5A-E3A3-40EA-A742-13FE81EDD6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7085868"/>
              </p:ext>
            </p:extLst>
          </p:nvPr>
        </p:nvGraphicFramePr>
        <p:xfrm>
          <a:off x="838200" y="1604212"/>
          <a:ext cx="10515600" cy="4888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71324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EA816-6805-4966-B7EC-0E3DA04CD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the housing starts &amp; CEQR formula used to project enrollment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6EA62-B187-4E01-83A9-8388FEFC0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" y="1615736"/>
            <a:ext cx="11155680" cy="4877139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9600" dirty="0"/>
              <a:t>CEQR (</a:t>
            </a:r>
            <a:r>
              <a:rPr lang="en-US" sz="9600" i="1" dirty="0"/>
              <a:t>City Environmental Quality Review)</a:t>
            </a:r>
            <a:r>
              <a:rPr lang="en-US" sz="9600" dirty="0"/>
              <a:t> formula based on census data 20 years old &amp; hasn’t been updated since UPK implemented &amp; </a:t>
            </a:r>
            <a:r>
              <a:rPr lang="en-US" sz="9600" dirty="0" err="1"/>
              <a:t>preK</a:t>
            </a:r>
            <a:r>
              <a:rPr lang="en-US" sz="9600" dirty="0"/>
              <a:t> expanded in DOE schools</a:t>
            </a:r>
          </a:p>
          <a:p>
            <a:pPr marL="0" indent="0">
              <a:lnSpc>
                <a:spcPct val="120000"/>
              </a:lnSpc>
              <a:buNone/>
            </a:pPr>
            <a:endParaRPr lang="en-US" sz="9600" dirty="0"/>
          </a:p>
          <a:p>
            <a:pPr>
              <a:lnSpc>
                <a:spcPct val="120000"/>
              </a:lnSpc>
            </a:pPr>
            <a:r>
              <a:rPr lang="en-US" sz="9600" dirty="0"/>
              <a:t>In 20 of 32 school districts, NO difference between housing start data for 5 </a:t>
            </a:r>
            <a:r>
              <a:rPr lang="en-US" sz="9600" dirty="0" err="1"/>
              <a:t>yr</a:t>
            </a:r>
            <a:r>
              <a:rPr lang="en-US" sz="9600" dirty="0"/>
              <a:t> and 10 </a:t>
            </a:r>
            <a:r>
              <a:rPr lang="en-US" sz="9600" dirty="0" err="1"/>
              <a:t>yr</a:t>
            </a:r>
            <a:r>
              <a:rPr lang="en-US" sz="9600" dirty="0"/>
              <a:t> projections; predicts fewer than 2,000 new units to be built citywide 2019-2024, and not one in Brooklyn.</a:t>
            </a:r>
          </a:p>
          <a:p>
            <a:pPr>
              <a:lnSpc>
                <a:spcPct val="120000"/>
              </a:lnSpc>
            </a:pPr>
            <a:endParaRPr lang="en-US" sz="9600" dirty="0"/>
          </a:p>
          <a:p>
            <a:pPr>
              <a:lnSpc>
                <a:spcPct val="120000"/>
              </a:lnSpc>
            </a:pPr>
            <a:r>
              <a:rPr lang="en-US" sz="9600" dirty="0"/>
              <a:t>Five-year housing start data estimates 217 new housing units built in D26 between 2015-2019, but just 1 in the following five years</a:t>
            </a:r>
          </a:p>
          <a:p>
            <a:pPr>
              <a:lnSpc>
                <a:spcPct val="120000"/>
              </a:lnSpc>
            </a:pPr>
            <a:endParaRPr lang="en-US" sz="9600" dirty="0"/>
          </a:p>
          <a:p>
            <a:pPr marL="0" indent="0">
              <a:buNone/>
            </a:pPr>
            <a:r>
              <a:rPr lang="en-US" sz="7200" i="1" dirty="0"/>
              <a:t>Data source: NYC SCA, Projected new Housing starts used in 2016-2024 Enrollment projections, 2016-2029 capital plan, March 2017</a:t>
            </a:r>
          </a:p>
        </p:txBody>
      </p:sp>
    </p:spTree>
    <p:extLst>
      <p:ext uri="{BB962C8B-B14F-4D97-AF65-F5344CB8AC3E}">
        <p14:creationId xmlns:p14="http://schemas.microsoft.com/office/powerpoint/2010/main" val="2174018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007" y="370032"/>
            <a:ext cx="11205883" cy="1325563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This fall, District 26, average K-3 class sizes declined by .1, now 1.0 student above NYC average, &amp; 5.1 students above Contracts for Excellence goals set in 2007.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1A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8189756"/>
              </p:ext>
            </p:extLst>
          </p:nvPr>
        </p:nvGraphicFramePr>
        <p:xfrm>
          <a:off x="287694" y="1956663"/>
          <a:ext cx="11616611" cy="4741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1878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Problems with school planning process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2116"/>
            <a:ext cx="10515600" cy="488868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Thresholds in city planning process </a:t>
            </a:r>
            <a:r>
              <a:rPr lang="en-US"/>
              <a:t>very high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A new residential project has to be projected to increase school overcrowding by at least 5% to even consider need for new school --even where schools are already overcrowded</a:t>
            </a:r>
          </a:p>
          <a:p>
            <a:pPr>
              <a:lnSpc>
                <a:spcPct val="120000"/>
              </a:lnSpc>
            </a:pPr>
            <a:endParaRPr lang="en-US"/>
          </a:p>
          <a:p>
            <a:pPr>
              <a:lnSpc>
                <a:spcPct val="120000"/>
              </a:lnSpc>
            </a:pPr>
            <a:r>
              <a:rPr lang="en-US"/>
              <a:t>Planning </a:t>
            </a:r>
            <a:r>
              <a:rPr lang="en-US" dirty="0"/>
              <a:t>process does not take into account cumulative residential development – only considers each proposed project separately.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3951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1353800" cy="1325563"/>
          </a:xfrm>
        </p:spPr>
        <p:txBody>
          <a:bodyPr/>
          <a:lstStyle/>
          <a:p>
            <a:pPr algn="ctr"/>
            <a:r>
              <a:rPr lang="en-US"/>
              <a:t>More reasons not to trust DOE’s </a:t>
            </a:r>
            <a:r>
              <a:rPr lang="en-US" dirty="0"/>
              <a:t>need estimates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1478"/>
            <a:ext cx="10515600" cy="4785485"/>
          </a:xfrm>
        </p:spPr>
        <p:txBody>
          <a:bodyPr>
            <a:normAutofit/>
          </a:bodyPr>
          <a:lstStyle/>
          <a:p>
            <a:r>
              <a:rPr lang="en-US"/>
              <a:t>The DOE estimates also rely upon unreliable enrollment </a:t>
            </a:r>
            <a:r>
              <a:rPr lang="en-US" dirty="0"/>
              <a:t>projections </a:t>
            </a:r>
            <a:r>
              <a:rPr lang="en-US"/>
              <a:t>from consulting </a:t>
            </a:r>
            <a:r>
              <a:rPr lang="en-US" dirty="0"/>
              <a:t>companies</a:t>
            </a:r>
          </a:p>
          <a:p>
            <a:endParaRPr lang="en-US" dirty="0"/>
          </a:p>
          <a:p>
            <a:r>
              <a:rPr lang="en-US"/>
              <a:t>The methodology </a:t>
            </a:r>
            <a:r>
              <a:rPr lang="en-US" dirty="0"/>
              <a:t>DOE uses to incorporate all these unreliable components is non-transparent</a:t>
            </a:r>
          </a:p>
          <a:p>
            <a:endParaRPr lang="en-US" dirty="0"/>
          </a:p>
          <a:p>
            <a:r>
              <a:rPr lang="en-US" dirty="0"/>
              <a:t>DOE says they “overlay” projections from housing starts over consultant enrollment projections but unclear what this means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b="1" i="1"/>
              <a:t>Result: we can’t replicate their projections using their own figures 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9338782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Other problems with DOE seat needs assessments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5462"/>
            <a:ext cx="10293626" cy="4891502"/>
          </a:xfrm>
        </p:spPr>
        <p:txBody>
          <a:bodyPr>
            <a:normAutofit fontScale="92500"/>
          </a:bodyPr>
          <a:lstStyle/>
          <a:p>
            <a:r>
              <a:rPr lang="en-US" dirty="0"/>
              <a:t>They don’t account for rapidly expanding charter school population though most of these students attend schools in public school buildings </a:t>
            </a:r>
          </a:p>
          <a:p>
            <a:endParaRPr lang="en-US" dirty="0"/>
          </a:p>
          <a:p>
            <a:r>
              <a:rPr lang="en-US" dirty="0"/>
              <a:t>Claim to be neighborhood-based but define neighborhoods with extremely large areas</a:t>
            </a:r>
          </a:p>
          <a:p>
            <a:endParaRPr lang="en-US" dirty="0"/>
          </a:p>
          <a:p>
            <a:r>
              <a:rPr lang="en-US" dirty="0"/>
              <a:t>Don’t differentiate between the need for elementary and middle school seats</a:t>
            </a:r>
          </a:p>
          <a:p>
            <a:endParaRPr lang="en-US" dirty="0"/>
          </a:p>
          <a:p>
            <a:r>
              <a:rPr lang="en-US" dirty="0"/>
              <a:t>Are infrequently updated; for example, Feb. 2017 capital plan included DOE needs assessment from Jan. 2016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2562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 need a new planning process for schools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5840" y="1690688"/>
            <a:ext cx="994083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Given rapid pace of development throughout the city,  school overcrowding will become even worse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need reforms so that schools are built along with new housing and not lagging years later &amp; based on realistic 10-yr not 5yr projections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In most large states and districts, developers have to pay an “impact fee” to help fund new infrastructure including schools, </a:t>
            </a:r>
            <a:r>
              <a:rPr lang="en-US" sz="2800" b="1" i="1" dirty="0"/>
              <a:t>but not in NYC </a:t>
            </a:r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22197970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DOE Capacity formula underestimates overcrowding by assuming overly large class sizes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DDFF4D4-B422-47A0-9F1D-B8DADC85C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Relies on school capacity formula that assumes class sizes larger than current averages grades 4-12 (28 students in 4-8</a:t>
            </a:r>
            <a:r>
              <a:rPr lang="en-US" baseline="30000" dirty="0"/>
              <a:t>th</a:t>
            </a:r>
            <a:r>
              <a:rPr lang="en-US" dirty="0"/>
              <a:t> grades; 30 in HS) </a:t>
            </a:r>
          </a:p>
          <a:p>
            <a:endParaRPr lang="en-US" dirty="0"/>
          </a:p>
          <a:p>
            <a:r>
              <a:rPr lang="en-US" dirty="0"/>
              <a:t>Thus the formula would tend to force class sizes even higher </a:t>
            </a:r>
          </a:p>
          <a:p>
            <a:endParaRPr lang="en-US" dirty="0"/>
          </a:p>
          <a:p>
            <a:r>
              <a:rPr lang="en-US" dirty="0"/>
              <a:t>DOE Blue Book working group urged school capacity be aligned with </a:t>
            </a:r>
            <a:r>
              <a:rPr lang="en-US"/>
              <a:t>smaller classes</a:t>
            </a:r>
          </a:p>
          <a:p>
            <a:endParaRPr lang="en-US" dirty="0"/>
          </a:p>
          <a:p>
            <a:r>
              <a:rPr lang="en-US" dirty="0"/>
              <a:t>Mayor’s office rejected their recommendation in July 2015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4876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7CF17-F226-495D-8E3C-6E03A84E2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 FOILed the decision memo from City Hall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A7BFA-7F55-4FD0-86F6-87880CDC8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7909"/>
            <a:ext cx="10515600" cy="4949055"/>
          </a:xfrm>
        </p:spPr>
        <p:txBody>
          <a:bodyPr>
            <a:normAutofit/>
          </a:bodyPr>
          <a:lstStyle/>
          <a:p>
            <a:r>
              <a:rPr lang="en-US" sz="2400"/>
              <a:t>In April 2016 I requested memo to </a:t>
            </a:r>
            <a:r>
              <a:rPr lang="en-US" sz="2400" dirty="0"/>
              <a:t>see why the Mayor rejected proposal to align the school capacity formula with </a:t>
            </a:r>
            <a:r>
              <a:rPr lang="en-US" sz="2400"/>
              <a:t>smaller classes</a:t>
            </a:r>
            <a:endParaRPr lang="en-US" sz="2400" dirty="0"/>
          </a:p>
          <a:p>
            <a:r>
              <a:rPr lang="en-US" sz="2400"/>
              <a:t>More than 1 year later,  </a:t>
            </a:r>
            <a:r>
              <a:rPr lang="en-US" sz="2400" dirty="0"/>
              <a:t>I received the memo almost totally </a:t>
            </a:r>
            <a:r>
              <a:rPr lang="en-US" sz="2400"/>
              <a:t>blacked out; here are pgs 1-3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B2BDD3-D95B-4601-AD04-79AF66123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043646"/>
            <a:ext cx="3335385" cy="368481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C3D3248-BF7D-4C9D-96D8-99D712D3D2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0560" y="2734715"/>
            <a:ext cx="2997925" cy="386202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816FC68-6F3D-48E2-9C0B-684EEEFCB6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8416" y="2734715"/>
            <a:ext cx="2795453" cy="3862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9535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91228-7BA2-4382-9AC0-F94F78E8B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05457" cy="1325563"/>
          </a:xfrm>
        </p:spPr>
        <p:txBody>
          <a:bodyPr/>
          <a:lstStyle/>
          <a:p>
            <a:r>
              <a:rPr lang="en-US"/>
              <a:t>We have also filed a class size complaint vs DOE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E2242-1D89-4CC6-8C8F-4B8FE8020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4972"/>
            <a:ext cx="10515600" cy="4681992"/>
          </a:xfrm>
        </p:spPr>
        <p:txBody>
          <a:bodyPr>
            <a:normAutofit/>
          </a:bodyPr>
          <a:lstStyle/>
          <a:p>
            <a:r>
              <a:rPr lang="en-US" dirty="0"/>
              <a:t>The Contracts for Excellence law passed in 2007 required NYC to lower class sizes in all grades – instead class sizes have increased citywide</a:t>
            </a:r>
          </a:p>
          <a:p>
            <a:endParaRPr lang="en-US" dirty="0"/>
          </a:p>
          <a:p>
            <a:r>
              <a:rPr lang="en-US" dirty="0"/>
              <a:t>We filed a legal complaint in July with the NY State Ed Department against DOE refusal to reduce class size with Public Advocate Tish James &amp; 9 NYC public school parents</a:t>
            </a:r>
          </a:p>
          <a:p>
            <a:endParaRPr lang="en-US" dirty="0"/>
          </a:p>
          <a:p>
            <a:r>
              <a:rPr lang="en-US" dirty="0"/>
              <a:t>The Commissioner ruled against us so we plan to appeal her decision in court </a:t>
            </a:r>
          </a:p>
        </p:txBody>
      </p:sp>
    </p:spTree>
    <p:extLst>
      <p:ext uri="{BB962C8B-B14F-4D97-AF65-F5344CB8AC3E}">
        <p14:creationId xmlns:p14="http://schemas.microsoft.com/office/powerpoint/2010/main" val="40349754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What else is </a:t>
            </a:r>
            <a:r>
              <a:rPr lang="en-US" dirty="0"/>
              <a:t>being done about this?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789611"/>
            <a:ext cx="109597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Last year, Speaker Mark-</a:t>
            </a:r>
            <a:r>
              <a:rPr lang="en-US" sz="2800" dirty="0" err="1"/>
              <a:t>Viverito</a:t>
            </a:r>
            <a:r>
              <a:rPr lang="en-US" sz="2800" dirty="0"/>
              <a:t> announced that Council would form </a:t>
            </a:r>
            <a:r>
              <a:rPr lang="en-US" sz="2800" dirty="0">
                <a:hlinkClick r:id="rId2"/>
              </a:rPr>
              <a:t>an internal working group</a:t>
            </a:r>
            <a:r>
              <a:rPr lang="en-US" sz="2800" dirty="0"/>
              <a:t> to come up with proposals to reform the school planning process.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They are supposed to be releasing their proposals soon.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will have to be vigilant to ensure that these proposals are strengthened </a:t>
            </a:r>
            <a:r>
              <a:rPr lang="en-US" sz="2800"/>
              <a:t>and passed into law.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772702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3DB5C-F161-434E-98CC-00112863D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can you help?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79A7F-FF7F-4F1D-AF3A-6AECB089F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488"/>
            <a:ext cx="10515600" cy="4732476"/>
          </a:xfrm>
        </p:spPr>
        <p:txBody>
          <a:bodyPr>
            <a:normAutofit/>
          </a:bodyPr>
          <a:lstStyle/>
          <a:p>
            <a:r>
              <a:rPr lang="en-US" dirty="0"/>
              <a:t>Join our mailing list at </a:t>
            </a:r>
            <a:r>
              <a:rPr lang="en-US" dirty="0">
                <a:hlinkClick r:id="rId2"/>
              </a:rPr>
              <a:t>www.classsizematters.org</a:t>
            </a:r>
            <a:r>
              <a:rPr lang="en-US" dirty="0"/>
              <a:t> or </a:t>
            </a:r>
            <a:r>
              <a:rPr lang="en-US" dirty="0">
                <a:hlinkClick r:id="rId3"/>
              </a:rPr>
              <a:t>https://www.classsizematters.org/sign-up-for-our-newsletter/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For more info or to sign up, go to </a:t>
            </a:r>
            <a:r>
              <a:rPr lang="en-US" dirty="0">
                <a:hlinkClick r:id="rId4"/>
              </a:rPr>
              <a:t>https://www.eventbrite.com/e/parent-action-conference-2018-an-action-agenda-for-public-schools-tickets-41260953623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Any questions?  You can ask us at </a:t>
            </a:r>
            <a:r>
              <a:rPr lang="en-US" dirty="0">
                <a:hlinkClick r:id="rId5"/>
              </a:rPr>
              <a:t>info@classsizematters.org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336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5125"/>
            <a:ext cx="1104451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Average class size grades 4-8 decreased by .5 per class, now 3.0 students above city average and 6.7 students above C4E goals 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1A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3967484"/>
              </p:ext>
            </p:extLst>
          </p:nvPr>
        </p:nvGraphicFramePr>
        <p:xfrm>
          <a:off x="457199" y="2070735"/>
          <a:ext cx="11396133" cy="4550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9552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Citywide average HS class sizes stayed the same per class; and remain far above C4E goals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8843580"/>
              </p:ext>
            </p:extLst>
          </p:nvPr>
        </p:nvGraphicFramePr>
        <p:xfrm>
          <a:off x="401216" y="1690689"/>
          <a:ext cx="11206066" cy="4869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593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7EA8F-390A-49CB-A7BC-B075BB180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 promised State Ed in 2014 to focus on reducing class size at Renewal schools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EF67F-D460-450C-8350-56EAB0FC3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  <a:noFill/>
        </p:spPr>
        <p:txBody>
          <a:bodyPr>
            <a:normAutofit fontScale="85000" lnSpcReduction="20000"/>
          </a:bodyPr>
          <a:lstStyle/>
          <a:p>
            <a:endParaRPr lang="en-US" sz="3200" dirty="0"/>
          </a:p>
          <a:p>
            <a:r>
              <a:rPr lang="en-US" sz="3200" dirty="0"/>
              <a:t>Yet 42% of Renewal schools did NOT reduce average class sizes from 2014-2015 to 2017-2018  </a:t>
            </a:r>
          </a:p>
          <a:p>
            <a:endParaRPr lang="en-US" sz="3200" dirty="0"/>
          </a:p>
          <a:p>
            <a:r>
              <a:rPr lang="en-US" sz="3200" dirty="0"/>
              <a:t>73% continue to have maximum class sizes of 30 or more in November 2017.</a:t>
            </a:r>
          </a:p>
          <a:p>
            <a:endParaRPr lang="en-US" sz="3200" dirty="0"/>
          </a:p>
          <a:p>
            <a:r>
              <a:rPr lang="en-US" sz="3200" dirty="0"/>
              <a:t>NO renewal schools capped class sizes at C4E levels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i="1" dirty="0"/>
              <a:t>Source: Preliminary NYC Class Size Reports, November 2014 and November 2017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94367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73249-A048-4442-A16F-8284E15CB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59" y="365125"/>
            <a:ext cx="11159411" cy="1325563"/>
          </a:xfrm>
        </p:spPr>
        <p:txBody>
          <a:bodyPr/>
          <a:lstStyle/>
          <a:p>
            <a:r>
              <a:rPr lang="en-US" dirty="0"/>
              <a:t>One Renewal School in District 26- Martin Van Buren High School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350D8-015E-4BB4-BCB7-F6B2D131E7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678" y="1811867"/>
            <a:ext cx="10918371" cy="4894534"/>
          </a:xfrm>
        </p:spPr>
        <p:txBody>
          <a:bodyPr>
            <a:noAutofit/>
          </a:bodyPr>
          <a:lstStyle/>
          <a:p>
            <a:r>
              <a:rPr lang="en-US" sz="2500" dirty="0"/>
              <a:t>Class Sizes at Martin Van Buren High School decreased from 29.9 in Nov 2014, the year it entered the Renewal Program, to 28.0 in Nov 2017</a:t>
            </a:r>
          </a:p>
          <a:p>
            <a:endParaRPr lang="en-US" sz="2500" dirty="0"/>
          </a:p>
          <a:p>
            <a:r>
              <a:rPr lang="en-US" sz="2500" dirty="0"/>
              <a:t>Martin Van Buren now has the second highest average class sizes of high schools in the renewal program, and continues to have classes of 30 or more students </a:t>
            </a:r>
          </a:p>
          <a:p>
            <a:endParaRPr lang="en-US" sz="2500" dirty="0"/>
          </a:p>
          <a:p>
            <a:r>
              <a:rPr lang="en-US" sz="2500" dirty="0"/>
              <a:t>Graduation rates at Martin Van Buren High School increased from 55% in 2014 to 67% in 2017, reaching the DOE goal of 67% </a:t>
            </a:r>
          </a:p>
          <a:p>
            <a:endParaRPr lang="en-US" sz="2500" dirty="0"/>
          </a:p>
          <a:p>
            <a:r>
              <a:rPr lang="en-US" sz="2500" i="1" dirty="0"/>
              <a:t>Source: Preliminary NYC Class Size Reports, November 2014 and November 2017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94765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58" y="78192"/>
            <a:ext cx="12083142" cy="1442495"/>
          </a:xfrm>
          <a:noFill/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/>
              <a:t>Scope of school overcrowding enormous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5850" y="1179443"/>
            <a:ext cx="10267950" cy="545842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dirty="0"/>
              <a:t>43% NYC schools were overcrowded last year according to DOE data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575,000 students (56% of total) were enrolled in overcrowded schools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350,000  (68% of total) elementary students enrolled in overcrowded schools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50,000 (33% of total) middle school students enrolled in overcrowded schools  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175,000 (49% of total ) HS students enrolled in overcrowded schools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r>
              <a:rPr lang="en-US" sz="2000" i="1" dirty="0"/>
              <a:t>Data source: Schools at or above 100% according to SCA “Blue Book” 2016-2017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89140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5297D-9495-462C-A2D9-51C6D2E56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are our schools so overcrowded?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824B271-1251-4A3C-9E8B-61740A5A9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991"/>
            <a:ext cx="10515600" cy="470597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Bloomberg claimed to have created 100,000 new seats between 2004 and 2013</a:t>
            </a:r>
          </a:p>
          <a:p>
            <a:endParaRPr lang="en-US" dirty="0"/>
          </a:p>
          <a:p>
            <a:r>
              <a:rPr lang="en-US" dirty="0"/>
              <a:t>Yet only 45,000 new NET seats created if seat loss taken into account </a:t>
            </a:r>
          </a:p>
          <a:p>
            <a:endParaRPr lang="en-US" dirty="0"/>
          </a:p>
          <a:p>
            <a:r>
              <a:rPr lang="en-US" dirty="0"/>
              <a:t>About 55,000 seats were lost due to lapsed leases, elimination of TCUs (trailers), annexes, and mini- buildings </a:t>
            </a:r>
          </a:p>
          <a:p>
            <a:endParaRPr lang="en-US" dirty="0"/>
          </a:p>
          <a:p>
            <a:r>
              <a:rPr lang="en-US" dirty="0"/>
              <a:t>Also, enrollment grew fast especially at the elementary school level</a:t>
            </a:r>
          </a:p>
          <a:p>
            <a:endParaRPr lang="en-US" dirty="0"/>
          </a:p>
          <a:p>
            <a:r>
              <a:rPr lang="en-US" i="1" dirty="0"/>
              <a:t>The following charts are from our recent Seat Loss report, available online at </a:t>
            </a:r>
            <a:r>
              <a:rPr lang="en-US" i="1" dirty="0">
                <a:hlinkClick r:id="rId2"/>
              </a:rPr>
              <a:t>www.classsizematters.org</a:t>
            </a:r>
            <a:r>
              <a:rPr lang="en-US" i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776826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>
            <a:extLst>
              <a:ext uri="{FF2B5EF4-FFF2-40B4-BE49-F238E27FC236}">
                <a16:creationId xmlns:a16="http://schemas.microsoft.com/office/drawing/2014/main" id="{9EA349C6-6EC2-4674-A1C0-27641EA5F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75" y="1082675"/>
            <a:ext cx="11207750" cy="518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Box 2">
            <a:extLst>
              <a:ext uri="{FF2B5EF4-FFF2-40B4-BE49-F238E27FC236}">
                <a16:creationId xmlns:a16="http://schemas.microsoft.com/office/drawing/2014/main" id="{B89F786C-F557-4652-9A3F-7EE8EFB8A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14338"/>
            <a:ext cx="108410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/>
              <a:t>Enrollment grew faster than new seats in NYC elementary schools</a:t>
            </a:r>
          </a:p>
        </p:txBody>
      </p:sp>
    </p:spTree>
    <p:extLst>
      <p:ext uri="{BB962C8B-B14F-4D97-AF65-F5344CB8AC3E}">
        <p14:creationId xmlns:p14="http://schemas.microsoft.com/office/powerpoint/2010/main" val="643046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1452</Words>
  <Application>Microsoft Office PowerPoint</Application>
  <PresentationFormat>Widescreen</PresentationFormat>
  <Paragraphs>167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Office Theme</vt:lpstr>
      <vt:lpstr>                                            School Overcrowding &amp; Class Size Citywide  and in District 26 schools    Presentation to CEC D26  Leonie Haimson and Sebastian Spitz Class Size Matters January 2018 info@classsizematters.org  </vt:lpstr>
      <vt:lpstr>This fall, District 26, average K-3 class sizes declined by .1, now 1.0 student above NYC average, &amp; 5.1 students above Contracts for Excellence goals set in 2007.</vt:lpstr>
      <vt:lpstr>Average class size grades 4-8 decreased by .5 per class, now 3.0 students above city average and 6.7 students above C4E goals </vt:lpstr>
      <vt:lpstr>Citywide average HS class sizes stayed the same per class; and remain far above C4E goals </vt:lpstr>
      <vt:lpstr>DOE promised State Ed in 2014 to focus on reducing class size at Renewal schools </vt:lpstr>
      <vt:lpstr>One Renewal School in District 26- Martin Van Buren High School </vt:lpstr>
      <vt:lpstr>Scope of school overcrowding enormous</vt:lpstr>
      <vt:lpstr>Why are our schools so overcrowded?</vt:lpstr>
      <vt:lpstr>PowerPoint Presentation</vt:lpstr>
      <vt:lpstr>PowerPoint Presentation</vt:lpstr>
      <vt:lpstr>PowerPoint Presentation</vt:lpstr>
      <vt:lpstr>November 2017 DOE five-year capital plan still very underfunded </vt:lpstr>
      <vt:lpstr>DOE Identified need for 83,056 K-8 seats citywide  2,504 seats in District 26 Nov. 2017 capital plan </vt:lpstr>
      <vt:lpstr>54% K-8 seats funded citywide compared to DOE estimate of need 36.9% of need funded in District 26  Data: Nov. 2017 capital plan</vt:lpstr>
      <vt:lpstr>District 26 Overcrowding  (includes Charters in district buildings)</vt:lpstr>
      <vt:lpstr>12 Districts average 100% or more utilization Including D26 at 111% Data Source: 2016-2017 Blue Book</vt:lpstr>
      <vt:lpstr>26 Schools in District 26 at or over 100% - (Co-located Charters included) Data Source: 2016-2017 Blue Book  </vt:lpstr>
      <vt:lpstr>More District 26 overcrowded schools Data Source: 2016-2017 Blue Book </vt:lpstr>
      <vt:lpstr>Problems with the housing starts &amp; CEQR formula used to project enrollment </vt:lpstr>
      <vt:lpstr>Problems with school planning process  </vt:lpstr>
      <vt:lpstr>More reasons not to trust DOE’s need estimates </vt:lpstr>
      <vt:lpstr>    Other problems with DOE seat needs assessments     </vt:lpstr>
      <vt:lpstr>We need a new planning process for schools</vt:lpstr>
      <vt:lpstr>DOE Capacity formula underestimates overcrowding by assuming overly large class sizes </vt:lpstr>
      <vt:lpstr>I FOILed the decision memo from City Hall</vt:lpstr>
      <vt:lpstr>We have also filed a class size complaint vs DOE</vt:lpstr>
      <vt:lpstr>What else is being done about this? </vt:lpstr>
      <vt:lpstr>How can you help?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            School Overcrowding &amp; Class Size Citywide  and in District 26 schools    Presentation to CEC D25  Leonie Haimson and Sebastian Spitz Class Size Matters January 2018 info@classsizematters.org  </dc:title>
  <dc:creator>Sebastian Spitz</dc:creator>
  <cp:lastModifiedBy>Sebastian Spitz</cp:lastModifiedBy>
  <cp:revision>21</cp:revision>
  <dcterms:created xsi:type="dcterms:W3CDTF">2018-01-24T19:26:59Z</dcterms:created>
  <dcterms:modified xsi:type="dcterms:W3CDTF">2018-04-11T19:11:54Z</dcterms:modified>
</cp:coreProperties>
</file>