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89" r:id="rId6"/>
    <p:sldId id="262" r:id="rId7"/>
    <p:sldId id="303" r:id="rId8"/>
    <p:sldId id="266" r:id="rId9"/>
    <p:sldId id="287" r:id="rId10"/>
    <p:sldId id="268" r:id="rId11"/>
    <p:sldId id="286" r:id="rId12"/>
    <p:sldId id="291" r:id="rId13"/>
    <p:sldId id="274" r:id="rId14"/>
    <p:sldId id="275" r:id="rId15"/>
    <p:sldId id="263" r:id="rId16"/>
    <p:sldId id="292" r:id="rId17"/>
    <p:sldId id="284" r:id="rId18"/>
    <p:sldId id="285" r:id="rId19"/>
    <p:sldId id="277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bastian Spitz" initials="SS" lastIdx="13" clrIdx="0">
    <p:extLst>
      <p:ext uri="{19B8F6BF-5375-455C-9EA6-DF929625EA0E}">
        <p15:presenceInfo xmlns:p15="http://schemas.microsoft.com/office/powerpoint/2012/main" userId="33810cc1b65b7e7b" providerId="Windows Live"/>
      </p:ext>
    </p:extLst>
  </p:cmAuthor>
  <p:cmAuthor id="2" name="Leonie" initials="L" lastIdx="13" clrIdx="1">
    <p:extLst>
      <p:ext uri="{19B8F6BF-5375-455C-9EA6-DF929625EA0E}">
        <p15:presenceInfo xmlns:p15="http://schemas.microsoft.com/office/powerpoint/2012/main" userId="Leon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D25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8377567215767066E-2"/>
          <c:y val="0.1271059363762411"/>
          <c:w val="0.90951495827774687"/>
          <c:h val="0.63678183387105525"/>
        </c:manualLayout>
      </c:layout>
      <c:lineChart>
        <c:grouping val="standard"/>
        <c:varyColors val="0"/>
        <c:ser>
          <c:idx val="0"/>
          <c:order val="0"/>
          <c:tx>
            <c:strRef>
              <c:f>'D25'!$A$3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653042156517253E-2"/>
                  <c:y val="1.7715113083796617E-2"/>
                </c:manualLayout>
              </c:layout>
              <c:tx>
                <c:rich>
                  <a:bodyPr/>
                  <a:lstStyle/>
                  <a:p>
                    <a:fld id="{6411839E-7573-4F74-9A2A-FAD17B1C750D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175A-4825-AF56-BF3E4D0E3C45}"/>
                </c:ext>
              </c:extLst>
            </c:dLbl>
            <c:dLbl>
              <c:idx val="1"/>
              <c:layout>
                <c:manualLayout>
                  <c:x val="-2.9724475973914772E-2"/>
                  <c:y val="2.95818143625742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5A-4825-AF56-BF3E4D0E3C45}"/>
                </c:ext>
              </c:extLst>
            </c:dLbl>
            <c:dLbl>
              <c:idx val="2"/>
              <c:layout>
                <c:manualLayout>
                  <c:x val="-2.9724475973914814E-2"/>
                  <c:y val="3.49603260648606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75A-4825-AF56-BF3E4D0E3C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'D25'!$B$2:$M$2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2017-2018</c:v>
                </c:pt>
              </c:strCache>
            </c:strRef>
          </c:cat>
          <c:val>
            <c:numRef>
              <c:f>'D25'!$B$3:$M$3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 formatCode="0.0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5A-4825-AF56-BF3E4D0E3C45}"/>
            </c:ext>
          </c:extLst>
        </c:ser>
        <c:ser>
          <c:idx val="1"/>
          <c:order val="1"/>
          <c:tx>
            <c:strRef>
              <c:f>'D25'!$A$4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5A-4825-AF56-BF3E4D0E3C45}"/>
                </c:ext>
              </c:extLst>
            </c:dLbl>
            <c:dLbl>
              <c:idx val="1"/>
              <c:layout>
                <c:manualLayout>
                  <c:x val="-3.3124475777589327E-2"/>
                  <c:y val="-1.3446279255715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5A-4825-AF56-BF3E4D0E3C45}"/>
                </c:ext>
              </c:extLst>
            </c:dLbl>
            <c:dLbl>
              <c:idx val="2"/>
              <c:layout>
                <c:manualLayout>
                  <c:x val="-2.9724475973914814E-2"/>
                  <c:y val="5.37851170228624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75A-4825-AF56-BF3E4D0E3C45}"/>
                </c:ext>
              </c:extLst>
            </c:dLbl>
            <c:dLbl>
              <c:idx val="3"/>
              <c:layout>
                <c:manualLayout>
                  <c:x val="-2.9724475973914772E-2"/>
                  <c:y val="2.20971625131467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75A-4825-AF56-BF3E4D0E3C45}"/>
                </c:ext>
              </c:extLst>
            </c:dLbl>
            <c:dLbl>
              <c:idx val="5"/>
              <c:layout>
                <c:manualLayout>
                  <c:x val="-2.7457809438131822E-2"/>
                  <c:y val="3.49603260648605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75A-4825-AF56-BF3E4D0E3C45}"/>
                </c:ext>
              </c:extLst>
            </c:dLbl>
            <c:dLbl>
              <c:idx val="7"/>
              <c:layout>
                <c:manualLayout>
                  <c:x val="-2.5191142902348702E-2"/>
                  <c:y val="-3.49603260648606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75A-4825-AF56-BF3E4D0E3C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'D25'!$B$2:$M$2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2017-2018</c:v>
                </c:pt>
              </c:strCache>
            </c:strRef>
          </c:cat>
          <c:val>
            <c:numRef>
              <c:f>'D25'!$B$4:$M$4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5A-4825-AF56-BF3E4D0E3C45}"/>
            </c:ext>
          </c:extLst>
        </c:ser>
        <c:ser>
          <c:idx val="2"/>
          <c:order val="2"/>
          <c:tx>
            <c:strRef>
              <c:f>'D25'!$A$5</c:f>
              <c:strCache>
                <c:ptCount val="1"/>
                <c:pt idx="0">
                  <c:v>D25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4457808456504502E-2"/>
                  <c:y val="-2.15140468091449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5A-4825-AF56-BF3E4D0E3C45}"/>
                </c:ext>
              </c:extLst>
            </c:dLbl>
            <c:dLbl>
              <c:idx val="1"/>
              <c:layout>
                <c:manualLayout>
                  <c:x val="-2.8591142706023257E-2"/>
                  <c:y val="-3.22710702137175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5A-4825-AF56-BF3E4D0E3C45}"/>
                </c:ext>
              </c:extLst>
            </c:dLbl>
            <c:dLbl>
              <c:idx val="2"/>
              <c:layout>
                <c:manualLayout>
                  <c:x val="-3.3124475777589327E-2"/>
                  <c:y val="-5.0249545963046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5A-4825-AF56-BF3E4D0E3C45}"/>
                </c:ext>
              </c:extLst>
            </c:dLbl>
            <c:dLbl>
              <c:idx val="3"/>
              <c:layout>
                <c:manualLayout>
                  <c:x val="-2.9724475973914772E-2"/>
                  <c:y val="-4.03388377671469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75A-4825-AF56-BF3E4D0E3C45}"/>
                </c:ext>
              </c:extLst>
            </c:dLbl>
            <c:dLbl>
              <c:idx val="4"/>
              <c:layout>
                <c:manualLayout>
                  <c:x val="-2.8591142706023257E-2"/>
                  <c:y val="-3.2477707320293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75A-4825-AF56-BF3E4D0E3C45}"/>
                </c:ext>
              </c:extLst>
            </c:dLbl>
            <c:dLbl>
              <c:idx val="5"/>
              <c:layout>
                <c:manualLayout>
                  <c:x val="-2.3386376602361456E-2"/>
                  <c:y val="-2.4203302660288119E-2"/>
                </c:manualLayout>
              </c:layout>
              <c:tx>
                <c:rich>
                  <a:bodyPr/>
                  <a:lstStyle/>
                  <a:p>
                    <a:fld id="{876B711C-DC3C-4301-A6EF-855F3B1B7A9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75A-4825-AF56-BF3E4D0E3C4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75A-4825-AF56-BF3E4D0E3C45}"/>
                </c:ext>
              </c:extLst>
            </c:dLbl>
            <c:dLbl>
              <c:idx val="8"/>
              <c:layout>
                <c:manualLayout>
                  <c:x val="-2.9724475973914772E-2"/>
                  <c:y val="-2.6572669625695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75A-4825-AF56-BF3E4D0E3C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'D25'!$B$2:$M$2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2017-2018</c:v>
                </c:pt>
              </c:strCache>
            </c:strRef>
          </c:cat>
          <c:val>
            <c:numRef>
              <c:f>'D25'!$B$5:$M$5</c:f>
              <c:numCache>
                <c:formatCode>General</c:formatCode>
                <c:ptCount val="12"/>
                <c:pt idx="0" formatCode="0.0">
                  <c:v>21.35</c:v>
                </c:pt>
                <c:pt idx="1">
                  <c:v>21.5</c:v>
                </c:pt>
                <c:pt idx="2">
                  <c:v>21.6</c:v>
                </c:pt>
                <c:pt idx="3">
                  <c:v>22.6</c:v>
                </c:pt>
                <c:pt idx="4">
                  <c:v>23.6</c:v>
                </c:pt>
                <c:pt idx="5">
                  <c:v>24</c:v>
                </c:pt>
                <c:pt idx="6">
                  <c:v>25.2</c:v>
                </c:pt>
                <c:pt idx="7" formatCode="0.0">
                  <c:v>24.93</c:v>
                </c:pt>
                <c:pt idx="8" formatCode="0.0">
                  <c:v>25.280353200883003</c:v>
                </c:pt>
                <c:pt idx="9">
                  <c:v>25.6</c:v>
                </c:pt>
                <c:pt idx="10" formatCode="0.0">
                  <c:v>25.263982102908276</c:v>
                </c:pt>
                <c:pt idx="11" formatCode="0.0">
                  <c:v>25.263982102908276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75A-4825-AF56-BF3E4D0E3C4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375944736"/>
        <c:axId val="-375935584"/>
      </c:lineChart>
      <c:catAx>
        <c:axId val="-3759447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School Year </a:t>
                </a:r>
              </a:p>
            </c:rich>
          </c:tx>
          <c:layout>
            <c:manualLayout>
              <c:xMode val="edge"/>
              <c:yMode val="edge"/>
              <c:x val="8.6607801770306997E-2"/>
              <c:y val="0.899763078756165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935584"/>
        <c:crosses val="autoZero"/>
        <c:auto val="1"/>
        <c:lblAlgn val="ctr"/>
        <c:lblOffset val="100"/>
        <c:noMultiLvlLbl val="0"/>
      </c:catAx>
      <c:valAx>
        <c:axId val="-375935584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Average</a:t>
                </a:r>
                <a:r>
                  <a:rPr lang="en-US" sz="1800" baseline="0" dirty="0"/>
                  <a:t> Class Size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7.9007121223033452E-3"/>
              <c:y val="0.2543697278940031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94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309621115979888"/>
          <c:y val="0.88326647156794103"/>
          <c:w val="0.32060748804891143"/>
          <c:h val="6.59962987601617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chemeClr val="tx1"/>
                </a:solidFill>
              </a:rPr>
              <a:t>D25 4-8th Class size</a:t>
            </a:r>
            <a:r>
              <a:rPr lang="en-US" sz="1800" b="1" baseline="0">
                <a:solidFill>
                  <a:schemeClr val="tx1"/>
                </a:solidFill>
              </a:rPr>
              <a:t> trend</a:t>
            </a:r>
            <a:endParaRPr lang="en-US" sz="1800" b="1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9197023186390034"/>
          <c:y val="3.84790649647810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2067959075512653E-2"/>
          <c:y val="0.10167441499701863"/>
          <c:w val="0.91528321821458669"/>
          <c:h val="0.72044646218830943"/>
        </c:manualLayout>
      </c:layout>
      <c:lineChart>
        <c:grouping val="standard"/>
        <c:varyColors val="0"/>
        <c:ser>
          <c:idx val="0"/>
          <c:order val="0"/>
          <c:tx>
            <c:strRef>
              <c:f>'D25'!$A$10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'D25'!$B$9:$M$9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'D25'!$B$10:$M$10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 formatCode="0.0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1C-4BA8-B295-75B6B7369858}"/>
            </c:ext>
          </c:extLst>
        </c:ser>
        <c:ser>
          <c:idx val="1"/>
          <c:order val="1"/>
          <c:tx>
            <c:strRef>
              <c:f>'D25'!$A$11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4.5428541381347205E-3"/>
                  <c:y val="-2.4506466984343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1C-4BA8-B295-75B6B73698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'D25'!$B$9:$M$9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'D25'!$B$11:$M$11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 formatCode="0.0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1C-4BA8-B295-75B6B7369858}"/>
            </c:ext>
          </c:extLst>
        </c:ser>
        <c:ser>
          <c:idx val="2"/>
          <c:order val="2"/>
          <c:tx>
            <c:strRef>
              <c:f>'D25'!$A$12</c:f>
              <c:strCache>
                <c:ptCount val="1"/>
                <c:pt idx="0">
                  <c:v>D25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'D25'!$B$9:$M$9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'D25'!$B$12:$M$12</c:f>
              <c:numCache>
                <c:formatCode>General</c:formatCode>
                <c:ptCount val="12"/>
                <c:pt idx="0">
                  <c:v>26.4</c:v>
                </c:pt>
                <c:pt idx="1">
                  <c:v>26.6</c:v>
                </c:pt>
                <c:pt idx="2">
                  <c:v>26.9</c:v>
                </c:pt>
                <c:pt idx="3">
                  <c:v>27.7</c:v>
                </c:pt>
                <c:pt idx="4">
                  <c:v>27.6</c:v>
                </c:pt>
                <c:pt idx="5">
                  <c:v>27.7</c:v>
                </c:pt>
                <c:pt idx="6">
                  <c:v>28.4</c:v>
                </c:pt>
                <c:pt idx="7" formatCode="0.0">
                  <c:v>28.05</c:v>
                </c:pt>
                <c:pt idx="8" formatCode="0.0">
                  <c:v>27.840449438202246</c:v>
                </c:pt>
                <c:pt idx="9">
                  <c:v>28.2</c:v>
                </c:pt>
                <c:pt idx="10" formatCode="0.0">
                  <c:v>27.913684210526316</c:v>
                </c:pt>
                <c:pt idx="11" formatCode="0.0">
                  <c:v>28.109278350515464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1C-4BA8-B295-75B6B73698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51885216"/>
        <c:axId val="-551881232"/>
      </c:lineChart>
      <c:catAx>
        <c:axId val="-5518852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7.4260196258469247E-2"/>
              <c:y val="0.926142911509785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1881232"/>
        <c:crosses val="autoZero"/>
        <c:auto val="1"/>
        <c:lblAlgn val="ctr"/>
        <c:lblOffset val="100"/>
        <c:noMultiLvlLbl val="0"/>
      </c:catAx>
      <c:valAx>
        <c:axId val="-551881232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Average Class</a:t>
                </a:r>
                <a:r>
                  <a:rPr lang="en-US" sz="1800" baseline="0" dirty="0"/>
                  <a:t> Size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0"/>
              <c:y val="0.302376168107258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188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22095507567335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7.0259697175172808E-3"/>
                  <c:y val="-3.01272990028601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17"/>
              <c:layout>
                <c:manualLayout>
                  <c:x val="-1.7174394242752206E-16"/>
                  <c:y val="-7.921233417126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25-47FE-8C02-B6DA5578918F}"/>
                </c:ext>
              </c:extLst>
            </c:dLbl>
            <c:dLbl>
              <c:idx val="23"/>
              <c:layout>
                <c:manualLayout>
                  <c:x val="2.730631144150585E-3"/>
                  <c:y val="-4.2286912064121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21-48F6-9706-2973EE36F45F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7-4FBA-B321-C0C11363F33F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260-4394-A64C-D623CE48096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'D25'!$C$2:$C$14</c:f>
              <c:strCache>
                <c:ptCount val="13"/>
                <c:pt idx="0">
                  <c:v>P.S. 242</c:v>
                </c:pt>
                <c:pt idx="1">
                  <c:v>P.S. 244</c:v>
                </c:pt>
                <c:pt idx="2">
                  <c:v>P.S. 24</c:v>
                </c:pt>
                <c:pt idx="3">
                  <c:v>P.S. 32</c:v>
                </c:pt>
                <c:pt idx="4">
                  <c:v>P.S. 21</c:v>
                </c:pt>
                <c:pt idx="5">
                  <c:v>P.S. 120</c:v>
                </c:pt>
                <c:pt idx="6">
                  <c:v>P.S. 129</c:v>
                </c:pt>
                <c:pt idx="7">
                  <c:v>P.S. 22</c:v>
                </c:pt>
                <c:pt idx="8">
                  <c:v>P.S. 184</c:v>
                </c:pt>
                <c:pt idx="9">
                  <c:v>P.S. 169</c:v>
                </c:pt>
                <c:pt idx="10">
                  <c:v>P.S. 24</c:v>
                </c:pt>
                <c:pt idx="11">
                  <c:v>P.S. 79</c:v>
                </c:pt>
                <c:pt idx="12">
                  <c:v>P.S. 214</c:v>
                </c:pt>
              </c:strCache>
            </c:strRef>
          </c:cat>
          <c:val>
            <c:numRef>
              <c:f>'D25'!$I$2:$I$14</c:f>
              <c:numCache>
                <c:formatCode>0%</c:formatCode>
                <c:ptCount val="13"/>
                <c:pt idx="0">
                  <c:v>2.0699999999999998</c:v>
                </c:pt>
                <c:pt idx="1">
                  <c:v>1.83</c:v>
                </c:pt>
                <c:pt idx="2">
                  <c:v>1.79</c:v>
                </c:pt>
                <c:pt idx="3">
                  <c:v>1.58</c:v>
                </c:pt>
                <c:pt idx="4">
                  <c:v>1.49</c:v>
                </c:pt>
                <c:pt idx="5">
                  <c:v>1.47</c:v>
                </c:pt>
                <c:pt idx="6">
                  <c:v>1.43</c:v>
                </c:pt>
                <c:pt idx="7">
                  <c:v>1.42</c:v>
                </c:pt>
                <c:pt idx="8">
                  <c:v>1.4000000000000001</c:v>
                </c:pt>
                <c:pt idx="9">
                  <c:v>1.3800000000000001</c:v>
                </c:pt>
                <c:pt idx="10">
                  <c:v>1.37</c:v>
                </c:pt>
                <c:pt idx="11">
                  <c:v>1.35</c:v>
                </c:pt>
                <c:pt idx="12">
                  <c:v>1.32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D1-40A5-9F5F-9FB382DAE5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2599408"/>
        <c:axId val="562595800"/>
      </c:barChart>
      <c:catAx>
        <c:axId val="56259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595800"/>
        <c:crosses val="autoZero"/>
        <c:auto val="1"/>
        <c:lblAlgn val="ctr"/>
        <c:lblOffset val="100"/>
        <c:noMultiLvlLbl val="0"/>
      </c:catAx>
      <c:valAx>
        <c:axId val="5625958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2599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285024154589372E-2"/>
          <c:y val="0.10275735422440332"/>
          <c:w val="0.97342995169082125"/>
          <c:h val="0.7581690092913836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'D25'!$C$15:$C$29</c:f>
              <c:strCache>
                <c:ptCount val="15"/>
                <c:pt idx="0">
                  <c:v>I.S. 294</c:v>
                </c:pt>
                <c:pt idx="1">
                  <c:v>P.S. 154</c:v>
                </c:pt>
                <c:pt idx="2">
                  <c:v>P.S. 209</c:v>
                </c:pt>
                <c:pt idx="3">
                  <c:v>J.H.S. 185</c:v>
                </c:pt>
                <c:pt idx="4">
                  <c:v>J.H.S. 237</c:v>
                </c:pt>
                <c:pt idx="5">
                  <c:v>I.S. 250 </c:v>
                </c:pt>
                <c:pt idx="6">
                  <c:v>P.S. 29</c:v>
                </c:pt>
                <c:pt idx="7">
                  <c:v>P.S. 193</c:v>
                </c:pt>
                <c:pt idx="8">
                  <c:v>P.S. 20</c:v>
                </c:pt>
                <c:pt idx="9">
                  <c:v>J.H.S. 25</c:v>
                </c:pt>
                <c:pt idx="10">
                  <c:v>P.S. 107</c:v>
                </c:pt>
                <c:pt idx="11">
                  <c:v>P.S. 219</c:v>
                </c:pt>
                <c:pt idx="12">
                  <c:v>P.S. 165</c:v>
                </c:pt>
                <c:pt idx="13">
                  <c:v>P.S. 201</c:v>
                </c:pt>
                <c:pt idx="14">
                  <c:v>J.H.S. 194 - Q</c:v>
                </c:pt>
              </c:strCache>
            </c:strRef>
          </c:cat>
          <c:val>
            <c:numRef>
              <c:f>'D25'!$I$15:$I$28</c:f>
              <c:numCache>
                <c:formatCode>0%</c:formatCode>
                <c:ptCount val="14"/>
                <c:pt idx="0">
                  <c:v>1.3</c:v>
                </c:pt>
                <c:pt idx="1">
                  <c:v>1.3</c:v>
                </c:pt>
                <c:pt idx="2">
                  <c:v>1.23</c:v>
                </c:pt>
                <c:pt idx="3">
                  <c:v>1.21</c:v>
                </c:pt>
                <c:pt idx="4">
                  <c:v>1.19</c:v>
                </c:pt>
                <c:pt idx="5">
                  <c:v>1.17</c:v>
                </c:pt>
                <c:pt idx="6">
                  <c:v>1.1500000000000001</c:v>
                </c:pt>
                <c:pt idx="7">
                  <c:v>1.1500000000000001</c:v>
                </c:pt>
                <c:pt idx="8">
                  <c:v>1.1000000000000001</c:v>
                </c:pt>
                <c:pt idx="9">
                  <c:v>1.08</c:v>
                </c:pt>
                <c:pt idx="10">
                  <c:v>1.08</c:v>
                </c:pt>
                <c:pt idx="11">
                  <c:v>1.06</c:v>
                </c:pt>
                <c:pt idx="12">
                  <c:v>1.05</c:v>
                </c:pt>
                <c:pt idx="13">
                  <c:v>1.05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AD-4251-83A2-21A921502F4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2598752"/>
        <c:axId val="562600064"/>
      </c:barChart>
      <c:catAx>
        <c:axId val="56259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600064"/>
        <c:crosses val="autoZero"/>
        <c:auto val="1"/>
        <c:lblAlgn val="ctr"/>
        <c:lblOffset val="100"/>
        <c:noMultiLvlLbl val="0"/>
      </c:catAx>
      <c:valAx>
        <c:axId val="5626000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25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99F40-2EDD-4EA0-B9BA-B76FEC3F23E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20118-0C5A-45C8-8901-1D627BD4B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9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6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03BC-3475-4834-B39E-19FD84C31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56A827-705A-4DD1-9776-466BD7339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61CC6-2158-400C-AC1D-E8DC7E9B0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256D1-5EA2-4E29-806D-92D78FBA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847BF-CA22-4B7E-A250-C18187D7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4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79CC3-ADDE-41E3-95E0-4198D8886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B350CD-8D3D-4571-883F-9DAB4BD5D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8F9B1-E0F1-494F-B73E-B8E44FD4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61549-A7C4-4CF2-814F-EA276399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23B53-EF75-477B-9906-3875153B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6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F0354E-5D2B-48CB-B231-16284D6CA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27682-5C54-401F-ABA9-300DB691D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E9C65-B8BA-4B82-A4C5-A5CB58D2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5FD6B-BD9D-4181-AC0C-C4EFC376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07BDB-54EC-4B2D-9410-98239695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5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1CA4E-5686-4316-8E60-ED1ACC0F2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0D7D5-3EDF-4594-A0D1-98BAE209C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67DFE-94B8-4B35-80EA-E1966438C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06D40-5155-4ABB-861D-292EE7D1A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03A79-2AA7-42C2-BF1B-F423BB48D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6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23CBA-5DBF-4A25-9628-023713CB7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069B8-CF0D-4260-BE59-7D514493F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BB6D1-E0F2-48A6-B16D-87DA209A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31946-8C32-410D-8F30-4D814C1C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9F1A0-F701-436E-BD94-2E73E718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4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FBBC-B45F-4CAE-B6C0-7B7628B79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33B73-8020-46C3-8CD6-0B57BE8FC5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32967C-4311-4066-94E3-22F1FCCBF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B8652-96E7-4DAD-B587-A00E76FA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2E8DD-A8F9-418E-AF47-EA4D6A02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8AC12-21AF-4C00-B77A-47F1FED8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E69F9-7F98-4B76-8636-023E5DFC4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A271F-25C4-4B8E-8CB1-63C7C6E29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1A061-7800-4369-85DB-0E3E32A3F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FCA28-EE0F-43A4-AC00-85295228EB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BF2507-DF2A-494E-96A2-148EB4EEC0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0E4247-D59E-4614-9A5E-03B9D6308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1E7353-C696-4942-8CC5-949F52C1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1B49C7-6FB6-485C-A031-5B2E532BB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9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04C9D-403C-4956-8F84-4FCE3E4F9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964E3F-5F0B-46A3-B0AA-FCB948B8A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5154E8-17FF-4680-9E8C-21002E1B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36772-267A-49EF-AD73-DE844DB0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4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4163BD-951D-4FCB-8C19-29928A548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9A45E-1004-4335-90DA-5A4AB3679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27D54-F8E2-4C76-9031-B4383F5F0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0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57A05-8F49-4E20-9B70-B48A476A8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397D9-91DF-40CE-8595-05AFE9C96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C164E-9895-46E9-9972-57EB8BBF2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29811-EB45-4149-B25F-D728CA7EE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BF689-E3AE-4BE1-860A-AA6988CE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8B878-096D-47D7-9B73-8853B9E0B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1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1382D-5479-4945-923F-7637AE5C5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6A503F-B84B-499C-B917-4F640E288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914DE-9641-49C1-80FC-358C27DD4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417B66-B9C0-4F37-8EA5-03975DBE7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758ED4-AA8A-41CD-ADD5-1ADD072D7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6C5C2E-6377-4C88-8C49-E1EF8BCEE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8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3D8AD-63C2-41B1-833E-31DAA17B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FBBFD-71F4-4FB7-BA92-794FBD089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FC07C-C4EE-4D31-88A3-5E9FBB5AF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E2E2B-3E4E-45A9-802F-67AC373D4FF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DE1EE-C262-45B6-A88B-39E293100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87829-31E5-48F2-95B8-46DE0CC5F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1D023-6DB2-4357-962C-6E1381CF4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6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25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D25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705AD7-73FF-4537-B9CE-78FAA4BF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69" y="1758494"/>
            <a:ext cx="9644062" cy="4487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While elementary school enrollment </a:t>
            </a:r>
            <a:r>
              <a:rPr lang="en-US" sz="2800" dirty="0"/>
              <a:t>increased by 1,593 in District 25, capacity decreased by 64 students</a:t>
            </a:r>
          </a:p>
        </p:txBody>
      </p:sp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35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5,123 seats in District 25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787872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955794"/>
              </p:ext>
            </p:extLst>
          </p:nvPr>
        </p:nvGraphicFramePr>
        <p:xfrm>
          <a:off x="347242" y="1750741"/>
          <a:ext cx="10845478" cy="489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40.3% of need funded in District 25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25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600" dirty="0"/>
              <a:t>We think the need in D25 is greater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4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600" dirty="0"/>
              <a:t>79% (27) of K-8 schools in District 25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4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600" dirty="0"/>
              <a:t>83% or 21,237</a:t>
            </a:r>
            <a:r>
              <a:rPr lang="en-US" sz="4600" i="1" dirty="0"/>
              <a:t> </a:t>
            </a:r>
            <a:r>
              <a:rPr lang="en-US" sz="4600" dirty="0"/>
              <a:t>K-8 D25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4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600" dirty="0"/>
              <a:t>87 cluster rooms are missing from District 25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4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600" i="1" dirty="0"/>
              <a:t>Data source: 2016-2017 Blue Book</a:t>
            </a:r>
            <a:r>
              <a:rPr lang="en-US" sz="4600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02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D25 at 118%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953647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27 Schools in District 25 at or over 100% -</a:t>
            </a:r>
            <a:br>
              <a:rPr lang="en-US" dirty="0"/>
            </a:br>
            <a:r>
              <a:rPr lang="en-US" sz="2400" dirty="0">
                <a:solidFill>
                  <a:prstClr val="black"/>
                </a:solidFill>
              </a:rPr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2EF2969-65B5-4982-B991-E1BFAD490D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737280"/>
              </p:ext>
            </p:extLst>
          </p:nvPr>
        </p:nvGraphicFramePr>
        <p:xfrm>
          <a:off x="711200" y="2057399"/>
          <a:ext cx="10758714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06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39086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More District 25 overcrowded schools</a:t>
            </a:r>
            <a:br>
              <a:rPr lang="en-US" sz="2400" dirty="0"/>
            </a:br>
            <a:r>
              <a:rPr lang="en-US" sz="2400" dirty="0"/>
              <a:t>Data Source: 2016-2017 Blue Book </a:t>
            </a:r>
            <a:endParaRPr lang="en-US" sz="18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578E648-B8B4-4C80-A749-3ECDE82FAA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151891"/>
              </p:ext>
            </p:extLst>
          </p:nvPr>
        </p:nvGraphicFramePr>
        <p:xfrm>
          <a:off x="208547" y="1796716"/>
          <a:ext cx="11774906" cy="4828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7132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2,713 new housing units built in D25 between 2015-2019, but just 21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25, average K-3 class sizes stayed the same at .9 students above NYC average, &amp; 5.4 students above Contracts for Excellence goals set in 2007.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9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707921"/>
              </p:ext>
            </p:extLst>
          </p:nvPr>
        </p:nvGraphicFramePr>
        <p:xfrm>
          <a:off x="224589" y="2117559"/>
          <a:ext cx="11742822" cy="4491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</a:t>
            </a:r>
            <a:r>
              <a:rPr lang="en-US"/>
              <a:t>classes </a:t>
            </a:r>
            <a:endParaRPr lang="en-US" dirty="0"/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by .2 per class, now 1.5 students above city average and 5.2 students above C4E goals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9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183497"/>
              </p:ext>
            </p:extLst>
          </p:nvPr>
        </p:nvGraphicFramePr>
        <p:xfrm>
          <a:off x="332638" y="1690688"/>
          <a:ext cx="11598442" cy="4950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8858180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43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3249-A048-4442-A16F-8284E15C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52" y="316998"/>
            <a:ext cx="11694695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One Renewal School in District 25- Flushing High School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350D8-015E-4BB4-BCB7-F6B2D131E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813" y="1447800"/>
            <a:ext cx="10918371" cy="524255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Flushing HS has failed to meet graduation goal of 66% and is requiring all staff to reapply for their jobs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One important element not commonly discussed with regards to Flushing HS: its high class sizes 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Flushing High School had an average class size of 28.7 last February, the second highest of all 86 renewal schools, with at least 22 classes of 35 or more 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Classes have gone down only slightly this year, with an average of 28.0 in November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i="1" dirty="0"/>
              <a:t>Source: Preliminary NYC Class Size Reports, November 2014 and November 2017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476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1447</Words>
  <Application>Microsoft Office PowerPoint</Application>
  <PresentationFormat>Widescreen</PresentationFormat>
  <Paragraphs>172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25 schools    Presentation to CEC D25  Leonie Haimson and Sebastian Spitz Class Size Matters January 2018 info@classsizematters.org  </vt:lpstr>
      <vt:lpstr>This fall, District 25, average K-3 class sizes stayed the same at .9 students above NYC average, &amp; 5.4 students above Contracts for Excellence goals set in 2007.</vt:lpstr>
      <vt:lpstr>Average class size grades 4-8 increased by .2 per class, now 1.5 students above city average and 5.2 students above C4E goals </vt:lpstr>
      <vt:lpstr>Citywide average HS class sizes stayed the same per class; and remain far above C4E goals </vt:lpstr>
      <vt:lpstr>DOE promised State Ed in 2014 to focus on reducing class size at Renewal schools </vt:lpstr>
      <vt:lpstr>One Renewal School in District 25- Flushing High School 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5,123 seats in District 25 Nov. 2017 capital plan </vt:lpstr>
      <vt:lpstr>54% K-8 seats funded citywide compared to DOE estimate of need 40.3% of need funded in District 25  Data: Nov. 2017 capital plan</vt:lpstr>
      <vt:lpstr>District 25 Overcrowding  (includes Charters in district buildings)</vt:lpstr>
      <vt:lpstr>12 Districts average 100% or more utilization Including D25 at 118% Data Source: 2016-2017 Blue Book</vt:lpstr>
      <vt:lpstr>27 Schools in District 25 at or over 100% - (Co-located Charters included) Data Source: 2016-2017 Blue Book  </vt:lpstr>
      <vt:lpstr>More District 25 overcrowded schools Data Source: 2016-2017 Blue Book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Spitz</dc:creator>
  <cp:lastModifiedBy>Sebastian Spitz</cp:lastModifiedBy>
  <cp:revision>49</cp:revision>
  <dcterms:created xsi:type="dcterms:W3CDTF">2017-12-04T18:45:01Z</dcterms:created>
  <dcterms:modified xsi:type="dcterms:W3CDTF">2018-04-11T19:11:37Z</dcterms:modified>
</cp:coreProperties>
</file>