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81" r:id="rId6"/>
    <p:sldId id="262" r:id="rId7"/>
    <p:sldId id="293" r:id="rId8"/>
    <p:sldId id="265" r:id="rId9"/>
    <p:sldId id="267" r:id="rId10"/>
    <p:sldId id="268" r:id="rId11"/>
    <p:sldId id="266" r:id="rId12"/>
    <p:sldId id="273" r:id="rId13"/>
    <p:sldId id="274" r:id="rId14"/>
    <p:sldId id="275" r:id="rId15"/>
    <p:sldId id="263" r:id="rId16"/>
    <p:sldId id="283" r:id="rId17"/>
    <p:sldId id="271" r:id="rId18"/>
    <p:sldId id="277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01" autoAdjust="0"/>
    <p:restoredTop sz="94660"/>
  </p:normalViewPr>
  <p:slideViewPr>
    <p:cSldViewPr snapToGrid="0">
      <p:cViewPr varScale="1">
        <p:scale>
          <a:sx n="87" d="100"/>
          <a:sy n="87" d="100"/>
        </p:scale>
        <p:origin x="54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>
                <a:solidFill>
                  <a:schemeClr val="tx1"/>
                </a:solidFill>
              </a:rPr>
              <a:t>D23 K-3rd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'D23'!$A$3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BB-4279-8A91-2224090E316F}"/>
                </c:ext>
              </c:extLst>
            </c:dLbl>
            <c:dLbl>
              <c:idx val="1"/>
              <c:layout>
                <c:manualLayout>
                  <c:x val="-7.9333328752406208E-3"/>
                  <c:y val="4.64078816446402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DBB-4279-8A91-2224090E316F}"/>
                </c:ext>
              </c:extLst>
            </c:dLbl>
            <c:dLbl>
              <c:idx val="2"/>
              <c:layout>
                <c:manualLayout>
                  <c:x val="-2.7199998429396417E-2"/>
                  <c:y val="3.00286292994731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DBB-4279-8A91-2224090E31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'D23'!$B$2:$M$2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'D23'!$B$3:$M$3</c:f>
              <c:numCache>
                <c:formatCode>General</c:formatCode>
                <c:ptCount val="12"/>
                <c:pt idx="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8C-4E04-ABAA-E322CF4A0667}"/>
            </c:ext>
          </c:extLst>
        </c:ser>
        <c:ser>
          <c:idx val="1"/>
          <c:order val="1"/>
          <c:tx>
            <c:strRef>
              <c:f>'D23'!$A$4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9266665554155817E-2"/>
                  <c:y val="-3.8218255472056713E-2"/>
                </c:manualLayout>
              </c:layout>
              <c:tx>
                <c:rich>
                  <a:bodyPr/>
                  <a:lstStyle/>
                  <a:p>
                    <a:fld id="{28159087-21EF-4677-B37F-C6A780671831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.0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DBB-4279-8A91-2224090E316F}"/>
                </c:ext>
              </c:extLst>
            </c:dLbl>
            <c:dLbl>
              <c:idx val="1"/>
              <c:layout>
                <c:manualLayout>
                  <c:x val="-3.3999998036745105E-3"/>
                  <c:y val="-3.00286292994731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BB-4279-8A91-2224090E316F}"/>
                </c:ext>
              </c:extLst>
            </c:dLbl>
            <c:dLbl>
              <c:idx val="2"/>
              <c:layout>
                <c:manualLayout>
                  <c:x val="-6.7999996073491043E-3"/>
                  <c:y val="-5.18676324263626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DBB-4279-8A91-2224090E316F}"/>
                </c:ext>
              </c:extLst>
            </c:dLbl>
            <c:dLbl>
              <c:idx val="3"/>
              <c:layout>
                <c:manualLayout>
                  <c:x val="-4.5333330715661112E-3"/>
                  <c:y val="2.18390031268895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BB-4279-8A91-2224090E316F}"/>
                </c:ext>
              </c:extLst>
            </c:dLbl>
            <c:dLbl>
              <c:idx val="4"/>
              <c:layout>
                <c:manualLayout>
                  <c:x val="-6.7999996073491043E-3"/>
                  <c:y val="-3.00286292994731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BB-4279-8A91-2224090E316F}"/>
                </c:ext>
              </c:extLst>
            </c:dLbl>
            <c:dLbl>
              <c:idx val="5"/>
              <c:layout>
                <c:manualLayout>
                  <c:x val="-1.1333332678915174E-2"/>
                  <c:y val="-2.45688785177507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DBB-4279-8A91-2224090E31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'D23'!$B$2:$M$2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'D23'!$B$4:$M$4</c:f>
              <c:numCache>
                <c:formatCode>General</c:formatCode>
                <c:ptCount val="12"/>
                <c:pt idx="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 formatCode="0.0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  <c:pt idx="11" formatCode="0.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F8C-4E04-ABAA-E322CF4A0667}"/>
            </c:ext>
          </c:extLst>
        </c:ser>
        <c:ser>
          <c:idx val="2"/>
          <c:order val="2"/>
          <c:tx>
            <c:strRef>
              <c:f>'D23'!$A$5</c:f>
              <c:strCache>
                <c:ptCount val="1"/>
                <c:pt idx="0">
                  <c:v>D23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699999901837276E-2"/>
                  <c:y val="3.27585046903343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BB-4279-8A91-2224090E316F}"/>
                </c:ext>
              </c:extLst>
            </c:dLbl>
            <c:dLbl>
              <c:idx val="1"/>
              <c:layout>
                <c:manualLayout>
                  <c:x val="0"/>
                  <c:y val="-8.4626137116697017E-2"/>
                </c:manualLayout>
              </c:layout>
              <c:tx>
                <c:rich>
                  <a:bodyPr/>
                  <a:lstStyle/>
                  <a:p>
                    <a:fld id="{705EA426-3EDA-4B13-8B4F-55BB92001995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.0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3DBB-4279-8A91-2224090E316F}"/>
                </c:ext>
              </c:extLst>
            </c:dLbl>
            <c:dLbl>
              <c:idx val="2"/>
              <c:layout>
                <c:manualLayout>
                  <c:x val="-3.3999998036745522E-3"/>
                  <c:y val="-2.18390031268895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DBB-4279-8A91-2224090E316F}"/>
                </c:ext>
              </c:extLst>
            </c:dLbl>
            <c:dLbl>
              <c:idx val="3"/>
              <c:layout>
                <c:manualLayout>
                  <c:x val="-5.6666663394575869E-3"/>
                  <c:y val="-3.2758504690334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BB-4279-8A91-2224090E31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'D23'!$B$2:$M$2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'D23'!$B$5:$M$5</c:f>
              <c:numCache>
                <c:formatCode>General</c:formatCode>
                <c:ptCount val="12"/>
                <c:pt idx="0">
                  <c:v>20.7</c:v>
                </c:pt>
                <c:pt idx="1">
                  <c:v>21</c:v>
                </c:pt>
                <c:pt idx="2">
                  <c:v>20.7</c:v>
                </c:pt>
                <c:pt idx="3">
                  <c:v>22.3</c:v>
                </c:pt>
                <c:pt idx="4">
                  <c:v>22.3</c:v>
                </c:pt>
                <c:pt idx="5">
                  <c:v>23.4</c:v>
                </c:pt>
                <c:pt idx="6">
                  <c:v>23.2</c:v>
                </c:pt>
                <c:pt idx="7" formatCode="0.0">
                  <c:v>23.56</c:v>
                </c:pt>
                <c:pt idx="8" formatCode="0.0">
                  <c:v>23.420634920634921</c:v>
                </c:pt>
                <c:pt idx="9">
                  <c:v>22.6</c:v>
                </c:pt>
                <c:pt idx="10" formatCode="0.0">
                  <c:v>21.984000000000002</c:v>
                </c:pt>
                <c:pt idx="11" formatCode="0.0">
                  <c:v>20.838709677419356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F8C-4E04-ABAA-E322CF4A066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552069024"/>
        <c:axId val="-552064224"/>
      </c:lineChart>
      <c:catAx>
        <c:axId val="-5520690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8.0555722382609218E-2"/>
              <c:y val="0.8933160398235081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52064224"/>
        <c:crosses val="autoZero"/>
        <c:auto val="1"/>
        <c:lblAlgn val="ctr"/>
        <c:lblOffset val="100"/>
        <c:noMultiLvlLbl val="0"/>
      </c:catAx>
      <c:valAx>
        <c:axId val="-552064224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Average Class Size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5206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>
                <a:solidFill>
                  <a:schemeClr val="tx1"/>
                </a:solidFill>
              </a:rPr>
              <a:t>D23 4-8th Class size</a:t>
            </a:r>
            <a:r>
              <a:rPr lang="en-US" sz="1600" b="1" baseline="0">
                <a:solidFill>
                  <a:schemeClr val="tx1"/>
                </a:solidFill>
              </a:rPr>
              <a:t> trend</a:t>
            </a:r>
            <a:endParaRPr lang="en-US" sz="1600" b="1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0257347581850111"/>
          <c:y val="3.98142076008448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8946858522934177E-2"/>
          <c:y val="0.12084284984193173"/>
          <c:w val="0.90840433235746454"/>
          <c:h val="0.67603694139036752"/>
        </c:manualLayout>
      </c:layout>
      <c:lineChart>
        <c:grouping val="standard"/>
        <c:varyColors val="0"/>
        <c:ser>
          <c:idx val="0"/>
          <c:order val="0"/>
          <c:tx>
            <c:strRef>
              <c:f>'D23'!$A$10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346860406221437E-2"/>
                  <c:y val="-2.010338885697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97D-48D9-8EC4-9C9A8BB84AC5}"/>
                </c:ext>
              </c:extLst>
            </c:dLbl>
            <c:dLbl>
              <c:idx val="1"/>
              <c:layout>
                <c:manualLayout>
                  <c:x val="-8.049242167018968E-3"/>
                  <c:y val="2.010338885697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97D-48D9-8EC4-9C9A8BB84AC5}"/>
                </c:ext>
              </c:extLst>
            </c:dLbl>
            <c:dLbl>
              <c:idx val="3"/>
              <c:layout>
                <c:manualLayout>
                  <c:x val="-1.6098484334037936E-2"/>
                  <c:y val="2.5847214244686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97D-48D9-8EC4-9C9A8BB84AC5}"/>
                </c:ext>
              </c:extLst>
            </c:dLbl>
            <c:dLbl>
              <c:idx val="6"/>
              <c:layout>
                <c:manualLayout>
                  <c:x val="-3.4496752144367007E-3"/>
                  <c:y val="2.58472142446869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97D-48D9-8EC4-9C9A8BB84AC5}"/>
                </c:ext>
              </c:extLst>
            </c:dLbl>
            <c:dLbl>
              <c:idx val="7"/>
              <c:layout>
                <c:manualLayout>
                  <c:x val="-8.049242167018883E-3"/>
                  <c:y val="-4.02067777139574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97D-48D9-8EC4-9C9A8BB84AC5}"/>
                </c:ext>
              </c:extLst>
            </c:dLbl>
            <c:dLbl>
              <c:idx val="8"/>
              <c:layout>
                <c:manualLayout>
                  <c:x val="-2.1847943024765771E-2"/>
                  <c:y val="5.45663411832280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97D-48D9-8EC4-9C9A8BB84AC5}"/>
                </c:ext>
              </c:extLst>
            </c:dLbl>
            <c:dLbl>
              <c:idx val="9"/>
              <c:layout>
                <c:manualLayout>
                  <c:x val="-3.4496752144367007E-3"/>
                  <c:y val="-3.4462952326249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97D-48D9-8EC4-9C9A8BB84AC5}"/>
                </c:ext>
              </c:extLst>
            </c:dLbl>
            <c:dLbl>
              <c:idx val="10"/>
              <c:layout>
                <c:manualLayout>
                  <c:x val="6.8993504288732323E-3"/>
                  <c:y val="-5.74382538770821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97D-48D9-8EC4-9C9A8BB84A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'D23'!$B$9:$M$9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'D23'!$B$10:$M$10</c:f>
              <c:numCache>
                <c:formatCode>General</c:formatCode>
                <c:ptCount val="12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 formatCode="0.0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 formatCode="0.0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97D-48D9-8EC4-9C9A8BB84AC5}"/>
            </c:ext>
          </c:extLst>
        </c:ser>
        <c:ser>
          <c:idx val="1"/>
          <c:order val="1"/>
          <c:tx>
            <c:strRef>
              <c:f>'D23'!$A$11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97D-48D9-8EC4-9C9A8BB84AC5}"/>
                </c:ext>
              </c:extLst>
            </c:dLbl>
            <c:dLbl>
              <c:idx val="1"/>
              <c:layout>
                <c:manualLayout>
                  <c:x val="-8.049242167018968E-3"/>
                  <c:y val="-2.2975301550832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97D-48D9-8EC4-9C9A8BB84A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'D23'!$B$9:$M$9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'D23'!$B$11:$M$11</c:f>
              <c:numCache>
                <c:formatCode>General</c:formatCode>
                <c:ptCount val="12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 formatCode="0.0">
                  <c:v>26.8</c:v>
                </c:pt>
                <c:pt idx="8" formatCode="0.0">
                  <c:v>26.662623389660364</c:v>
                </c:pt>
                <c:pt idx="9">
                  <c:v>26.7</c:v>
                </c:pt>
                <c:pt idx="10">
                  <c:v>26.6</c:v>
                </c:pt>
                <c:pt idx="11" formatCode="0.0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97D-48D9-8EC4-9C9A8BB84AC5}"/>
            </c:ext>
          </c:extLst>
        </c:ser>
        <c:ser>
          <c:idx val="2"/>
          <c:order val="2"/>
          <c:tx>
            <c:strRef>
              <c:f>'D23'!$A$12</c:f>
              <c:strCache>
                <c:ptCount val="1"/>
                <c:pt idx="0">
                  <c:v>D23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8398267810329081E-2"/>
                  <c:y val="-2.29753015508328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97D-48D9-8EC4-9C9A8BB84AC5}"/>
                </c:ext>
              </c:extLst>
            </c:dLbl>
            <c:dLbl>
              <c:idx val="1"/>
              <c:layout>
                <c:manualLayout>
                  <c:x val="-2.4147726501056906E-2"/>
                  <c:y val="1.72314761631246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97D-48D9-8EC4-9C9A8BB84AC5}"/>
                </c:ext>
              </c:extLst>
            </c:dLbl>
            <c:dLbl>
              <c:idx val="3"/>
              <c:layout>
                <c:manualLayout>
                  <c:x val="-1.4948592595892369E-2"/>
                  <c:y val="-2.58472142446870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97D-48D9-8EC4-9C9A8BB84AC5}"/>
                </c:ext>
              </c:extLst>
            </c:dLbl>
            <c:dLbl>
              <c:idx val="6"/>
              <c:layout>
                <c:manualLayout>
                  <c:x val="-1.1498917381455669E-3"/>
                  <c:y val="-3.44629523262493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97D-48D9-8EC4-9C9A8BB84AC5}"/>
                </c:ext>
              </c:extLst>
            </c:dLbl>
            <c:dLbl>
              <c:idx val="7"/>
              <c:layout>
                <c:manualLayout>
                  <c:x val="-6.8993504288734015E-3"/>
                  <c:y val="2.87191269385410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97D-48D9-8EC4-9C9A8BB84AC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97D-48D9-8EC4-9C9A8BB84AC5}"/>
                </c:ext>
              </c:extLst>
            </c:dLbl>
            <c:dLbl>
              <c:idx val="11"/>
              <c:layout>
                <c:manualLayout>
                  <c:x val="-1.6864884001555858E-16"/>
                  <c:y val="-5.16944284893739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97D-48D9-8EC4-9C9A8BB84A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'D23'!$B$9:$M$9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'D23'!$B$12:$M$12</c:f>
              <c:numCache>
                <c:formatCode>General</c:formatCode>
                <c:ptCount val="12"/>
                <c:pt idx="0">
                  <c:v>23.7</c:v>
                </c:pt>
                <c:pt idx="1">
                  <c:v>22.2</c:v>
                </c:pt>
                <c:pt idx="2">
                  <c:v>22.7</c:v>
                </c:pt>
                <c:pt idx="3">
                  <c:v>24.2</c:v>
                </c:pt>
                <c:pt idx="4">
                  <c:v>24.7</c:v>
                </c:pt>
                <c:pt idx="5">
                  <c:v>24.3</c:v>
                </c:pt>
                <c:pt idx="6">
                  <c:v>23.4</c:v>
                </c:pt>
                <c:pt idx="7" formatCode="0.0">
                  <c:v>22.82</c:v>
                </c:pt>
                <c:pt idx="8" formatCode="0.0">
                  <c:v>22.930635838150287</c:v>
                </c:pt>
                <c:pt idx="9">
                  <c:v>22.4</c:v>
                </c:pt>
                <c:pt idx="10" formatCode="0.0">
                  <c:v>22.537974683544302</c:v>
                </c:pt>
                <c:pt idx="11" formatCode="0.0">
                  <c:v>23.155844155844157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97D-48D9-8EC4-9C9A8BB84AC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149213488"/>
        <c:axId val="-149208688"/>
      </c:lineChart>
      <c:catAx>
        <c:axId val="-1492134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School Year </a:t>
                </a:r>
              </a:p>
            </c:rich>
          </c:tx>
          <c:layout>
            <c:manualLayout>
              <c:xMode val="edge"/>
              <c:yMode val="edge"/>
              <c:x val="8.2178688105719058E-2"/>
              <c:y val="0.8950612147060020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208688"/>
        <c:crosses val="autoZero"/>
        <c:auto val="1"/>
        <c:lblAlgn val="ctr"/>
        <c:lblOffset val="100"/>
        <c:noMultiLvlLbl val="0"/>
      </c:catAx>
      <c:valAx>
        <c:axId val="-149208688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 Class Size </a:t>
                </a:r>
              </a:p>
            </c:rich>
          </c:tx>
          <c:layout>
            <c:manualLayout>
              <c:xMode val="edge"/>
              <c:yMode val="edge"/>
              <c:x val="5.7494586907278341E-3"/>
              <c:y val="0.3471439167461907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9213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FFC-4F20-989A-6CCCB4A2941C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491-40A8-ACD0-812BD6631513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632-46AB-90DF-A00F28F817D5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3D9D-408E-9207-502210C28036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945-4ACD-BDB4-E4494115DD5C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F0F-489E-954F-3ECD0D102573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F58-4883-8D15-DB645416A717}"/>
              </c:ext>
            </c:extLst>
          </c:dPt>
          <c:dPt>
            <c:idx val="1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E38E-499D-B169-6CE11AE634C0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584503885085893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F5A-4BB9-951C-29B9AB10E3E6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A5-4157-8FA8-DCE1E3F13E12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8A5-4157-8FA8-DCE1E3F13E12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9D6-4990-B92F-F2C2F4217A70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6481-4A6F-A80B-F29EAC00F488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561-4870-A88F-8C7CA22A11DD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CD8-4A06-A4DF-36EFC7CB8E89}"/>
              </c:ext>
            </c:extLst>
          </c:dPt>
          <c:dPt>
            <c:idx val="1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B43-4E04-B811-96D8FEE44EEF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Lbls>
            <c:dLbl>
              <c:idx val="1"/>
              <c:layout>
                <c:manualLayout>
                  <c:x val="-8.1969646704368408E-3"/>
                  <c:y val="-1.43821557452027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23"/>
              <c:layout>
                <c:manualLayout>
                  <c:x val="8.5856233399154644E-3"/>
                  <c:y val="2.60005290186381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690875800213945E-2"/>
          <c:y val="2.5021946195153667E-2"/>
          <c:w val="0.97567504577470587"/>
          <c:h val="0.8481675747976681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1BF-4A3F-A550-A06A31EBB9B3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6BC-4721-BE22-3DA8D68A9F28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54C-4C60-AFA8-1A4500121748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13A-4DE6-86DF-2D67D848A042}"/>
              </c:ext>
            </c:extLst>
          </c:dPt>
          <c:dPt>
            <c:idx val="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823-470C-A752-9F090680509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district'!$H$25:$H$33</c:f>
              <c:strCache>
                <c:ptCount val="9"/>
                <c:pt idx="0">
                  <c:v>D19</c:v>
                </c:pt>
                <c:pt idx="1">
                  <c:v>D5</c:v>
                </c:pt>
                <c:pt idx="2">
                  <c:v>D14</c:v>
                </c:pt>
                <c:pt idx="3">
                  <c:v>D13</c:v>
                </c:pt>
                <c:pt idx="4">
                  <c:v>D17</c:v>
                </c:pt>
                <c:pt idx="5">
                  <c:v>D23</c:v>
                </c:pt>
                <c:pt idx="6">
                  <c:v>D18</c:v>
                </c:pt>
                <c:pt idx="7">
                  <c:v>D32</c:v>
                </c:pt>
                <c:pt idx="8">
                  <c:v>D16</c:v>
                </c:pt>
              </c:strCache>
            </c:strRef>
          </c:cat>
          <c:val>
            <c:numRef>
              <c:f>'Util. by district'!$I$25:$I$33</c:f>
              <c:numCache>
                <c:formatCode>0%</c:formatCode>
                <c:ptCount val="9"/>
                <c:pt idx="0">
                  <c:v>0.79479856333030419</c:v>
                </c:pt>
                <c:pt idx="1">
                  <c:v>0.79250849275880564</c:v>
                </c:pt>
                <c:pt idx="2">
                  <c:v>0.79247174118826214</c:v>
                </c:pt>
                <c:pt idx="3">
                  <c:v>0.78533281229647001</c:v>
                </c:pt>
                <c:pt idx="4">
                  <c:v>0.73270527385240602</c:v>
                </c:pt>
                <c:pt idx="5">
                  <c:v>0.72568983325955438</c:v>
                </c:pt>
                <c:pt idx="6">
                  <c:v>0.71657245200649244</c:v>
                </c:pt>
                <c:pt idx="7">
                  <c:v>0.6201518850013561</c:v>
                </c:pt>
                <c:pt idx="8">
                  <c:v>0.53148178671501567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BC-4721-BE22-3DA8D68A9F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9448192"/>
        <c:axId val="569448520"/>
      </c:barChart>
      <c:catAx>
        <c:axId val="56944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448520"/>
        <c:crosses val="autoZero"/>
        <c:auto val="1"/>
        <c:lblAlgn val="ctr"/>
        <c:lblOffset val="100"/>
        <c:noMultiLvlLbl val="0"/>
      </c:catAx>
      <c:valAx>
        <c:axId val="56944852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69448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'D23'!$C$2:$C$9</c:f>
              <c:strCache>
                <c:ptCount val="8"/>
                <c:pt idx="0">
                  <c:v>LEADERSHIP PREP BROWNSVILLE CHARTER</c:v>
                </c:pt>
                <c:pt idx="1">
                  <c:v>KINGS COLLEGIATE CHARTER SCHOOL </c:v>
                </c:pt>
                <c:pt idx="2">
                  <c:v>P.S. 446</c:v>
                </c:pt>
                <c:pt idx="3">
                  <c:v>K396 SPED</c:v>
                </c:pt>
                <c:pt idx="4">
                  <c:v>OCEANHILL COLLEGIATE CHARTER SCHL</c:v>
                </c:pt>
                <c:pt idx="5">
                  <c:v>ACHIEVEMENT FIRST BROWNSVILLE CHARTER SCHOOL</c:v>
                </c:pt>
                <c:pt idx="6">
                  <c:v>P.S. 156</c:v>
                </c:pt>
                <c:pt idx="7">
                  <c:v>P.S. 284 </c:v>
                </c:pt>
              </c:strCache>
            </c:strRef>
          </c:cat>
          <c:val>
            <c:numRef>
              <c:f>'D23'!$I$2:$I$9</c:f>
              <c:numCache>
                <c:formatCode>0%</c:formatCode>
                <c:ptCount val="8"/>
                <c:pt idx="0">
                  <c:v>2.4700000000000002</c:v>
                </c:pt>
                <c:pt idx="1">
                  <c:v>1.57</c:v>
                </c:pt>
                <c:pt idx="2">
                  <c:v>1.1200000000000001</c:v>
                </c:pt>
                <c:pt idx="3">
                  <c:v>1.05</c:v>
                </c:pt>
                <c:pt idx="4">
                  <c:v>1.03</c:v>
                </c:pt>
                <c:pt idx="5">
                  <c:v>1.03</c:v>
                </c:pt>
                <c:pt idx="6">
                  <c:v>1.03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71-434D-8044-E71E470DDCD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42334384"/>
        <c:axId val="542327168"/>
      </c:barChart>
      <c:catAx>
        <c:axId val="54233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2327168"/>
        <c:crosses val="autoZero"/>
        <c:auto val="1"/>
        <c:lblAlgn val="ctr"/>
        <c:lblOffset val="100"/>
        <c:noMultiLvlLbl val="0"/>
      </c:catAx>
      <c:valAx>
        <c:axId val="54232716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42334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C07E9C-2C80-447F-B08C-1A05137E1CA1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18544-83ED-4326-BFDC-5BCF4B2F0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52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26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17E02-BC5A-4139-8E95-8557F563FD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06E400-5B40-409B-87E5-A3DBA9AD2B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708C0-6696-40AA-AC84-8F50F961A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DFCC3-9F82-4668-A7AD-A888AE24958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C5147-1FA3-49BB-A9FF-CC2EC01F5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59A68-1A74-43D9-BAD3-2D67775D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B417-2113-4647-8B5F-FD4E0A5ED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33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0EBAD-5B18-43FA-8A57-45C983C6E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422C97-56B6-4BBF-8106-73A4965EE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2364E-4D60-4A1F-8F79-F1D3F10BB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DFCC3-9F82-4668-A7AD-A888AE24958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BD8BF4-B6C4-4B2F-9E16-8D377E5FD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29333-B6E0-4D7A-8908-1ACE846B5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B417-2113-4647-8B5F-FD4E0A5ED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77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2A1601-0C3D-42F9-983E-92FFD1CAE3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FCB620-A4AC-4F4A-9F5C-323C78AFC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BE6C5-D0BD-4F8F-B2D2-8DFCEBA32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DFCC3-9F82-4668-A7AD-A888AE24958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6CC15-E52A-4850-9F4E-D7FFA909E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CD551-D81C-4264-9EB4-1FA13A871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B417-2113-4647-8B5F-FD4E0A5ED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42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F867F-4652-49AA-AA0D-DC069D73E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1CE84-D346-43E1-8C3C-9D039057C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DE6E0-412C-4B59-BD13-902706C1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DFCC3-9F82-4668-A7AD-A888AE24958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155E4-4097-418F-81AC-5291E5201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64CE4-292C-41D5-A905-03848C60A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B417-2113-4647-8B5F-FD4E0A5ED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39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3719-F9E7-439E-90E3-47D245A77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10F058-7F1E-42CB-9A77-AA8504119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B2091-2183-4FFC-A5CF-FAA7C023F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DFCC3-9F82-4668-A7AD-A888AE24958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CAD51-163E-4890-8A7B-7174A6008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4BB5F-DDC5-44F9-B7AC-9FB4CFED2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B417-2113-4647-8B5F-FD4E0A5ED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09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DB582-2845-426C-98EB-6FC48F6F0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60CF3-42AB-44C3-95D4-0162B57841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37FAE-931A-4433-AE60-C0A2D9CD4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9FC5D1-4BF7-4C57-A2EA-0C223AACB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DFCC3-9F82-4668-A7AD-A888AE24958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9E5026-CCA2-45AA-AC30-A8B04872F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8DB578-BA3F-4CF0-8A00-103A6974A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B417-2113-4647-8B5F-FD4E0A5ED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68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75237-045E-4CBB-BD36-8C672836E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D308D-15A7-4BDF-A9A2-C5688FA43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8F7FDA-B972-4B27-AC15-AEC378BD4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9A481F-BAF6-4E14-B1FF-409D15FD54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741F63-482A-4F04-BAC9-70FFCCCD3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03CE54-7618-4A2C-9A32-ED7C8FAD2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DFCC3-9F82-4668-A7AD-A888AE24958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327398-7E50-46EF-8C9F-596FDD112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C8A821-A74E-4796-B9FB-63DB2AD2C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B417-2113-4647-8B5F-FD4E0A5ED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56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1EE1A-8BC3-4C13-850D-72BB2F968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FD899A-5381-4BD1-8F33-A87B0FC33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DFCC3-9F82-4668-A7AD-A888AE24958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FE903-CCE2-4FE5-8FB8-11FC1F64F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8B78B3-C633-4F44-872B-77C67AA6F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B417-2113-4647-8B5F-FD4E0A5ED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703390-D6AA-4F41-82D4-1EF7539D1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DFCC3-9F82-4668-A7AD-A888AE24958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89E652-5F38-47C1-99F5-3CFD8444F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417BD9-1FD8-442E-9B7A-699487E2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B417-2113-4647-8B5F-FD4E0A5ED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49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3DD23-3F5D-4342-9CDF-E280D8417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1128B-D9BB-4503-8E98-A07E6E717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E3F490-CBFA-43FB-9544-BA8089B32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B5AFA1-4DDC-4D27-B3D9-84C66B80A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DFCC3-9F82-4668-A7AD-A888AE24958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54FC6C-8033-4B47-9B0B-297C18B0E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3C9BC8-7B61-479E-A3FE-F322B8D43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B417-2113-4647-8B5F-FD4E0A5ED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983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85FAB-5F0D-4FDF-B40C-F0BD47DF2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B6B0F0-2343-4C76-98DB-D1C9F74125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8F23F6-2E3C-465F-B71C-0B1A5656A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364E77-DE66-4ABC-BCC4-902C0644B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DFCC3-9F82-4668-A7AD-A888AE24958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CCEE96-9AF4-4599-AA56-F7FB73B0E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3F9C34-D875-468F-A5D0-13E85EC9F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9B417-2113-4647-8B5F-FD4E0A5ED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00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2B4BF3-A513-4271-B4ED-7E1FAA854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8BD71-6A31-4DB5-AB9B-91FFFA33F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25932-0980-44B0-A464-A385943D6D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FCC3-9F82-4668-A7AD-A888AE24958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84F38-0B4C-4326-B47D-4B7F17E3E1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D247F-90D1-41DC-AE5A-192B412A3A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9B417-2113-4647-8B5F-FD4E0A5ED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1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3600" i="1" dirty="0"/>
              <a:t>School Overcrowding &amp; Class Size Citywide </a:t>
            </a:r>
            <a:br>
              <a:rPr lang="en-US" sz="3600" i="1" dirty="0"/>
            </a:br>
            <a:r>
              <a:rPr lang="en-US" sz="3600" i="1" dirty="0"/>
              <a:t>and in District 23 schools</a:t>
            </a:r>
            <a:br>
              <a:rPr lang="en-US" sz="3600" dirty="0"/>
            </a:br>
            <a:br>
              <a:rPr lang="en-US" sz="3600" dirty="0"/>
            </a:br>
            <a:br>
              <a:rPr lang="en-US" sz="4400" dirty="0"/>
            </a:br>
            <a:br>
              <a:rPr lang="en-US" dirty="0"/>
            </a:br>
            <a:r>
              <a:rPr lang="en-US" sz="3600" dirty="0"/>
              <a:t>Presentation to CEC 23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January 2018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380D58-9F9D-49DA-9CFB-015FB0D5214A}"/>
              </a:ext>
            </a:extLst>
          </p:cNvPr>
          <p:cNvSpPr txBox="1"/>
          <p:nvPr/>
        </p:nvSpPr>
        <p:spPr>
          <a:xfrm>
            <a:off x="1229294" y="314025"/>
            <a:ext cx="97334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 District 23, elementary enrollment decreased by 1,613, while capacity decreased by 896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C93C40-69E4-4DB3-919C-793A741B4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009" y="1268132"/>
            <a:ext cx="8181975" cy="481420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E4D6980-D437-4609-B86A-0ECB92AD55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3946" y="6082335"/>
            <a:ext cx="3400425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97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4273405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analysis of need have 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0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525227"/>
            <a:ext cx="7824486" cy="13255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 dirty="0"/>
            </a:br>
            <a:r>
              <a:rPr lang="en-US" sz="2800" b="1" dirty="0"/>
              <a:t>DOE says NO seats needed in District 23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br>
              <a:rPr lang="en-US" sz="1600" b="1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166187"/>
              </p:ext>
            </p:extLst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504661" y="1594903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2396731"/>
              </p:ext>
            </p:extLst>
          </p:nvPr>
        </p:nvGraphicFramePr>
        <p:xfrm>
          <a:off x="347242" y="1750741"/>
          <a:ext cx="10845478" cy="4809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44644"/>
            <a:ext cx="10515600" cy="13665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</a:p>
          <a:p>
            <a:pPr algn="ctr"/>
            <a:r>
              <a:rPr lang="en-US" sz="2800" b="1" i="1" dirty="0"/>
              <a:t>Again, no need for seats in D23 according to DOE</a:t>
            </a:r>
          </a:p>
          <a:p>
            <a:pPr algn="ctr"/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23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400" dirty="0"/>
              <a:t>We think there is need in District 23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3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400" dirty="0"/>
              <a:t>26% (8) of K-8 schools in District 23 are overcrowded (at or above 100% target utilization)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3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400" dirty="0"/>
              <a:t>36% or 3,537</a:t>
            </a:r>
            <a:r>
              <a:rPr lang="en-US" sz="3400" i="1" dirty="0"/>
              <a:t> </a:t>
            </a:r>
            <a:r>
              <a:rPr lang="en-US" sz="3400" dirty="0"/>
              <a:t>K-8 D23 students are in overcrowded schools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3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400" dirty="0"/>
              <a:t>57 cluster rooms are missing from District 23 schools according to DOE’s utilization formula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3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400" i="1" dirty="0"/>
              <a:t>Data source: 2016-2017 Blue Book. 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8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" y="467405"/>
            <a:ext cx="120015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i="1" dirty="0"/>
              <a:t>9 Districts below 80% utilization, including D23 at 73% </a:t>
            </a:r>
            <a:br>
              <a:rPr lang="en-US" dirty="0"/>
            </a:br>
            <a:r>
              <a:rPr lang="en-US" sz="2700" dirty="0"/>
              <a:t>Data Source: 2016-2017 Blue Book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AEBE055-42C3-443F-A7EB-131FDFDFF3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0460701"/>
              </p:ext>
            </p:extLst>
          </p:nvPr>
        </p:nvGraphicFramePr>
        <p:xfrm>
          <a:off x="352926" y="1822604"/>
          <a:ext cx="11486147" cy="4818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747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8 Schools in District 23 at or over 100% -</a:t>
            </a:r>
            <a:br>
              <a:rPr lang="en-US" dirty="0"/>
            </a:br>
            <a:r>
              <a:rPr lang="en-US" sz="2400" dirty="0"/>
              <a:t>(Co-located Charters included)</a:t>
            </a:r>
            <a:br>
              <a:rPr lang="en-US" dirty="0"/>
            </a:br>
            <a:r>
              <a:rPr lang="en-US" sz="1800" dirty="0"/>
              <a:t>Data Source: 2016-2017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D3CD714-5783-4D2F-89C3-50791E1AF9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4936310"/>
              </p:ext>
            </p:extLst>
          </p:nvPr>
        </p:nvGraphicFramePr>
        <p:xfrm>
          <a:off x="769257" y="1960630"/>
          <a:ext cx="10642600" cy="4572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067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/>
              <a:t>CEQR (</a:t>
            </a:r>
            <a:r>
              <a:rPr lang="en-US" sz="9600" i="1" dirty="0"/>
              <a:t>City Environmental Quality Review)</a:t>
            </a:r>
            <a:r>
              <a:rPr lang="en-US" sz="9600" dirty="0"/>
              <a:t> formula based on census data 20 years old &amp; hasn’t been updated since UPK implemented &amp; </a:t>
            </a:r>
            <a:r>
              <a:rPr lang="en-US" sz="9600" dirty="0" err="1"/>
              <a:t>preK</a:t>
            </a:r>
            <a:r>
              <a:rPr lang="en-US" sz="96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In 20 of 32 school districts, NO difference between housing start data for 5 </a:t>
            </a:r>
            <a:r>
              <a:rPr lang="en-US" sz="9600" dirty="0" err="1"/>
              <a:t>yr</a:t>
            </a:r>
            <a:r>
              <a:rPr lang="en-US" sz="9600" dirty="0"/>
              <a:t> and 10 </a:t>
            </a:r>
            <a:r>
              <a:rPr lang="en-US" sz="9600" dirty="0" err="1"/>
              <a:t>yr</a:t>
            </a:r>
            <a:r>
              <a:rPr lang="en-US" sz="9600" dirty="0"/>
              <a:t> projections; predicts fewer than 2,000 new units to be built citywide 2019-2024, and not one in Brooklyn.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Five-year housing start data estimates 1,454 new housing units built in D23 between 2015-2019, but none in the following five years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2174018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07" y="370032"/>
            <a:ext cx="11205883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This fall, District 23, average K-3 class sizes decreased by 1.2, now 3.2 students below citywide average and .9 students above Contracts for Excellence goals set in 2007.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17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6243189"/>
              </p:ext>
            </p:extLst>
          </p:nvPr>
        </p:nvGraphicFramePr>
        <p:xfrm>
          <a:off x="621007" y="2050414"/>
          <a:ext cx="11205883" cy="4652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8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 dirty="0"/>
              <a:t>They don’t 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 dirty="0"/>
              <a:t>Don’t differentiate between the need for elementary and middle school seats</a:t>
            </a:r>
          </a:p>
          <a:p>
            <a:endParaRPr lang="en-US" dirty="0"/>
          </a:p>
          <a:p>
            <a:r>
              <a:rPr lang="en-US" dirty="0"/>
              <a:t>Are infrequently updated; for example, Feb. 2017 capital plan included 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smaller classes</a:t>
            </a:r>
          </a:p>
          <a:p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104451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Average class size grades 4-8 increased by .7, now 3.4 students below Citywide average and .3 students above C4E goals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5474425"/>
              </p:ext>
            </p:extLst>
          </p:nvPr>
        </p:nvGraphicFramePr>
        <p:xfrm>
          <a:off x="573741" y="2070735"/>
          <a:ext cx="11044518" cy="442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  <a:noFill/>
        </p:spPr>
        <p:txBody>
          <a:bodyPr>
            <a:normAutofit fontScale="85000" lnSpcReduction="20000"/>
          </a:bodyPr>
          <a:lstStyle/>
          <a:p>
            <a:endParaRPr lang="en-US" sz="3200" dirty="0"/>
          </a:p>
          <a:p>
            <a:r>
              <a:rPr lang="en-US" sz="3200" dirty="0"/>
              <a:t>Yet 42% of Renewal schools did NOT reduce average class sizes from 2014-2015 to 2017-2018  </a:t>
            </a:r>
          </a:p>
          <a:p>
            <a:endParaRPr lang="en-US" sz="3200" dirty="0"/>
          </a:p>
          <a:p>
            <a:r>
              <a:rPr lang="en-US" sz="3200" dirty="0"/>
              <a:t>73% continue to have maximum class sizes of 30 or more in November 2017.</a:t>
            </a:r>
          </a:p>
          <a:p>
            <a:endParaRPr lang="en-US" sz="3200" dirty="0"/>
          </a:p>
          <a:p>
            <a:r>
              <a:rPr lang="en-US" sz="3200" dirty="0"/>
              <a:t>NO renewal schools capped class sizes at C4E levels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74791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C985C-6F53-47A3-8511-7F63B18FD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678"/>
            <a:ext cx="10515600" cy="1325563"/>
          </a:xfrm>
        </p:spPr>
        <p:txBody>
          <a:bodyPr/>
          <a:lstStyle/>
          <a:p>
            <a:r>
              <a:rPr lang="en-US" dirty="0"/>
              <a:t>Four Renewal Schools in District 23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9812E-7F7C-48B3-8EC0-C056B5BBA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9241"/>
            <a:ext cx="10515600" cy="5207788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r>
              <a:rPr lang="en-US" dirty="0"/>
              <a:t>Brooklyn Collegiate: A College Board School, PS 284 Lew Wallace, PS 298 Betty Shabazz, and PS 165 Ida Posner</a:t>
            </a:r>
          </a:p>
          <a:p>
            <a:endParaRPr lang="en-US" dirty="0"/>
          </a:p>
          <a:p>
            <a:r>
              <a:rPr lang="en-US" dirty="0"/>
              <a:t>All four schools reduced average class sizes by at least 3 students or more per class from Nov 2014, the year the renewal program began, to Nov 2017</a:t>
            </a:r>
          </a:p>
          <a:p>
            <a:endParaRPr lang="en-US" dirty="0"/>
          </a:p>
          <a:p>
            <a:r>
              <a:rPr lang="en-US" dirty="0"/>
              <a:t>However, Brooklyn Collegiate and PS 284 have at least one class of 30 or more </a:t>
            </a:r>
          </a:p>
          <a:p>
            <a:endParaRPr lang="en-US" dirty="0"/>
          </a:p>
          <a:p>
            <a:r>
              <a:rPr lang="en-US" dirty="0"/>
              <a:t>BK Collegiate is set to close at the end of the year, and PS 284 is set to be consolidated into another school </a:t>
            </a:r>
          </a:p>
          <a:p>
            <a:endParaRPr lang="en-US" dirty="0"/>
          </a:p>
          <a:p>
            <a:r>
              <a:rPr lang="en-US" dirty="0"/>
              <a:t>PS 165 Ida Posner reduced class sizes from 21.6 to 14.1 over that time, and now has the lowest average class size of any Renewal School</a:t>
            </a:r>
          </a:p>
          <a:p>
            <a:endParaRPr lang="en-US" dirty="0"/>
          </a:p>
          <a:p>
            <a:r>
              <a:rPr lang="en-US" i="1" dirty="0"/>
              <a:t>Source: Preliminary NYC Class Size Reports, November 2014 and November 2017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655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Scope of </a:t>
            </a:r>
            <a:r>
              <a:rPr lang="en-US"/>
              <a:t>school overcrowding enormous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 (</a:t>
            </a:r>
            <a:r>
              <a:rPr lang="en-US" sz="2000" b="1" i="1" dirty="0"/>
              <a:t>Schools at or above 100% according to SCA “Blue Book” 2016-2017)</a:t>
            </a:r>
            <a:endParaRPr lang="en-US" sz="2000" dirty="0"/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these schools (same as previous year)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  (down from 69% the previous year) </a:t>
            </a:r>
            <a:br>
              <a:rPr lang="en-US" sz="2000" dirty="0"/>
            </a:b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(up from 31% in previous year)</a:t>
            </a:r>
            <a:br>
              <a:rPr lang="en-US" sz="2000" dirty="0"/>
            </a:b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 (up slightly from previous year)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32815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24B271-1251-4A3C-9E8B-61740A5A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elimination of TCUs (trailers), annexes,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76826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643046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</TotalTime>
  <Words>1471</Words>
  <Application>Microsoft Office PowerPoint</Application>
  <PresentationFormat>Widescreen</PresentationFormat>
  <Paragraphs>172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                                            School Overcrowding &amp; Class Size Citywide  and in District 23 schools    Presentation to CEC 23  Leonie Haimson and Sebastian Spitz Class Size Matters January 2018 info@classsizematters.org  </vt:lpstr>
      <vt:lpstr>This fall, District 23, average K-3 class sizes decreased by 1.2, now 3.2 students below citywide average and .9 students above Contracts for Excellence goals set in 2007.</vt:lpstr>
      <vt:lpstr>Average class size grades 4-8 increased by .7, now 3.4 students below Citywide average and .3 students above C4E goals</vt:lpstr>
      <vt:lpstr>Citywide average HS class sizes stayed the same per class; and remain far above C4E goals </vt:lpstr>
      <vt:lpstr>DOE promised State Ed in 2014 to focus on reducing class size at Renewal schools </vt:lpstr>
      <vt:lpstr>Four Renewal Schools in District 23 </vt:lpstr>
      <vt:lpstr>Scope of school overcrowding enormous</vt:lpstr>
      <vt:lpstr>Why are our schools so overcrowded?</vt:lpstr>
      <vt:lpstr>PowerPoint Presentation</vt:lpstr>
      <vt:lpstr>PowerPoint Presentation</vt:lpstr>
      <vt:lpstr>PowerPoint Presentation</vt:lpstr>
      <vt:lpstr>November 2017 DOE five-year capital plan still very underfunded </vt:lpstr>
      <vt:lpstr>DOE Identified need for 83,056 K-8 seats citywide  DOE says NO seats needed in District 23 Nov. 2017 capital plan </vt:lpstr>
      <vt:lpstr>54% K-8 seats funded citywide compared to DOE estimate of need Again, no need for seats in D23 according to DOE  Data: Nov. 2017 capital plan</vt:lpstr>
      <vt:lpstr>District 23 Overcrowding  (includes Charters in district buildings)</vt:lpstr>
      <vt:lpstr>   9 Districts below 80% utilization, including D23 at 73%  Data Source: 2016-2017 Blue Book  </vt:lpstr>
      <vt:lpstr> 8 Schools in District 23 at or over 100% - (Co-located Charters included) Data Source: 2016-2017 Blue Book  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 Spitz</dc:creator>
  <cp:lastModifiedBy>Sebastian Spitz</cp:lastModifiedBy>
  <cp:revision>20</cp:revision>
  <dcterms:created xsi:type="dcterms:W3CDTF">2017-12-23T03:28:23Z</dcterms:created>
  <dcterms:modified xsi:type="dcterms:W3CDTF">2018-04-11T19:10:51Z</dcterms:modified>
</cp:coreProperties>
</file>