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94" r:id="rId7"/>
    <p:sldId id="265" r:id="rId8"/>
    <p:sldId id="267" r:id="rId9"/>
    <p:sldId id="268" r:id="rId10"/>
    <p:sldId id="266" r:id="rId11"/>
    <p:sldId id="273" r:id="rId12"/>
    <p:sldId id="274" r:id="rId13"/>
    <p:sldId id="275" r:id="rId14"/>
    <p:sldId id="263" r:id="rId15"/>
    <p:sldId id="282" r:id="rId16"/>
    <p:sldId id="271" r:id="rId17"/>
    <p:sldId id="283" r:id="rId18"/>
    <p:sldId id="277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6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ebastian\Dropbox\Class%20Size%20Matters%20Team%20Folder\Data%20and%20Reports\Class%20Size%20Data\2006-2017%20citywide%20&amp;%20district%20class%20size%20trends%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D22 4-8th Class size trend </a:t>
            </a:r>
          </a:p>
        </c:rich>
      </c:tx>
      <c:layout>
        <c:manualLayout>
          <c:xMode val="edge"/>
          <c:yMode val="edge"/>
          <c:x val="0.41128253793119202"/>
          <c:y val="3.45318938488061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1752325988054667E-2"/>
          <c:y val="0.17998594207820301"/>
          <c:w val="0.83678733750834289"/>
          <c:h val="0.66967457251279683"/>
        </c:manualLayout>
      </c:layout>
      <c:lineChart>
        <c:grouping val="standard"/>
        <c:varyColors val="0"/>
        <c:ser>
          <c:idx val="0"/>
          <c:order val="0"/>
          <c:tx>
            <c:strRef>
              <c:f>'D22'!$A$10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'D22'!$B$9:$M$9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'D22'!$B$10:$M$10</c:f>
              <c:numCache>
                <c:formatCode>0.0</c:formatCode>
                <c:ptCount val="12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 formatCode="General">
                  <c:v>22.9</c:v>
                </c:pt>
                <c:pt idx="6" formatCode="General">
                  <c:v>22.9</c:v>
                </c:pt>
                <c:pt idx="7" formatCode="General">
                  <c:v>22.9</c:v>
                </c:pt>
                <c:pt idx="8" formatCode="General">
                  <c:v>22.9</c:v>
                </c:pt>
                <c:pt idx="9" formatCode="General">
                  <c:v>22.9</c:v>
                </c:pt>
                <c:pt idx="10" formatCode="General">
                  <c:v>22.9</c:v>
                </c:pt>
                <c:pt idx="11" formatCode="General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2A6-43E2-A359-A16109744B2B}"/>
            </c:ext>
          </c:extLst>
        </c:ser>
        <c:ser>
          <c:idx val="1"/>
          <c:order val="1"/>
          <c:tx>
            <c:strRef>
              <c:f>'D22'!$A$11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0"/>
                  <c:y val="-2.99475778047503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A6-43E2-A359-A16109744B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'D22'!$B$9:$M$9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'D22'!$B$11:$M$11</c:f>
              <c:numCache>
                <c:formatCode>0.0</c:formatCode>
                <c:ptCount val="12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 formatCode="General">
                  <c:v>26.6</c:v>
                </c:pt>
                <c:pt idx="6" formatCode="General">
                  <c:v>26.7</c:v>
                </c:pt>
                <c:pt idx="7" formatCode="General">
                  <c:v>26.8</c:v>
                </c:pt>
                <c:pt idx="8">
                  <c:v>26.662623389660364</c:v>
                </c:pt>
                <c:pt idx="9" formatCode="General">
                  <c:v>26.7</c:v>
                </c:pt>
                <c:pt idx="10" formatCode="General">
                  <c:v>26.6</c:v>
                </c:pt>
                <c:pt idx="11" formatCode="General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2A6-43E2-A359-A16109744B2B}"/>
            </c:ext>
          </c:extLst>
        </c:ser>
        <c:ser>
          <c:idx val="2"/>
          <c:order val="2"/>
          <c:tx>
            <c:strRef>
              <c:f>'D22'!$A$12</c:f>
              <c:strCache>
                <c:ptCount val="1"/>
                <c:pt idx="0">
                  <c:v>D22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'D22'!$B$9:$M$9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'D22'!$B$12:$M$12</c:f>
              <c:numCache>
                <c:formatCode>0.0</c:formatCode>
                <c:ptCount val="12"/>
                <c:pt idx="0">
                  <c:v>27</c:v>
                </c:pt>
                <c:pt idx="1">
                  <c:v>26.505263157894738</c:v>
                </c:pt>
                <c:pt idx="2">
                  <c:v>26.543524416135881</c:v>
                </c:pt>
                <c:pt idx="3">
                  <c:v>26.717344753747323</c:v>
                </c:pt>
                <c:pt idx="4">
                  <c:v>27.381578947368421</c:v>
                </c:pt>
                <c:pt idx="5">
                  <c:v>27.460850111856825</c:v>
                </c:pt>
                <c:pt idx="6" formatCode="General">
                  <c:v>27.6</c:v>
                </c:pt>
                <c:pt idx="7" formatCode="General">
                  <c:v>28.2</c:v>
                </c:pt>
                <c:pt idx="8">
                  <c:v>28.228643216080403</c:v>
                </c:pt>
                <c:pt idx="9" formatCode="General">
                  <c:v>28.1</c:v>
                </c:pt>
                <c:pt idx="10">
                  <c:v>27.809876543209878</c:v>
                </c:pt>
                <c:pt idx="11">
                  <c:v>27.522058823529413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2A6-43E2-A359-A16109744B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49289776"/>
        <c:axId val="-149285792"/>
      </c:lineChart>
      <c:catAx>
        <c:axId val="-1492897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 Year</a:t>
                </a:r>
              </a:p>
            </c:rich>
          </c:tx>
          <c:layout>
            <c:manualLayout>
              <c:xMode val="edge"/>
              <c:yMode val="edge"/>
              <c:x val="0.13273634929081449"/>
              <c:y val="0.929153077354786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9285792"/>
        <c:crosses val="autoZero"/>
        <c:auto val="1"/>
        <c:lblAlgn val="ctr"/>
        <c:lblOffset val="100"/>
        <c:noMultiLvlLbl val="0"/>
      </c:catAx>
      <c:valAx>
        <c:axId val="-149285792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 Class Size</a:t>
                </a:r>
              </a:p>
            </c:rich>
          </c:tx>
          <c:layout>
            <c:manualLayout>
              <c:xMode val="edge"/>
              <c:yMode val="edge"/>
              <c:x val="8.6533118362917046E-3"/>
              <c:y val="0.3476341413534247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49289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D22 K-3th Class size trend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5863517060367498E-2"/>
          <c:y val="0.14387758821813901"/>
          <c:w val="0.84262182852143497"/>
          <c:h val="0.66874890638670204"/>
        </c:manualLayout>
      </c:layout>
      <c:lineChart>
        <c:grouping val="standard"/>
        <c:varyColors val="0"/>
        <c:ser>
          <c:idx val="0"/>
          <c:order val="0"/>
          <c:tx>
            <c:strRef>
              <c:f>'D22'!$A$3</c:f>
              <c:strCache>
                <c:ptCount val="1"/>
                <c:pt idx="0">
                  <c:v>C4E goals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1498917381455879E-3"/>
                  <c:y val="3.7358356568494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275-414D-9413-F97DC54A20E2}"/>
                </c:ext>
              </c:extLst>
            </c:dLbl>
            <c:dLbl>
              <c:idx val="1"/>
              <c:layout>
                <c:manualLayout>
                  <c:x val="-2.2997834762911338E-3"/>
                  <c:y val="3.4689902527887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275-414D-9413-F97DC54A20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'D22'!$B$2:$M$2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'D22'!$B$3:$M$3</c:f>
              <c:numCache>
                <c:formatCode>0.0</c:formatCode>
                <c:ptCount val="12"/>
                <c:pt idx="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 formatCode="General">
                  <c:v>19.899999999999999</c:v>
                </c:pt>
                <c:pt idx="6" formatCode="General">
                  <c:v>19.899999999999999</c:v>
                </c:pt>
                <c:pt idx="7" formatCode="General">
                  <c:v>19.899999999999999</c:v>
                </c:pt>
                <c:pt idx="8" formatCode="General">
                  <c:v>19.899999999999999</c:v>
                </c:pt>
                <c:pt idx="9" formatCode="General">
                  <c:v>19.899999999999999</c:v>
                </c:pt>
                <c:pt idx="10" formatCode="General">
                  <c:v>19.899999999999999</c:v>
                </c:pt>
                <c:pt idx="11" formatCode="General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75-414D-9413-F97DC54A20E2}"/>
            </c:ext>
          </c:extLst>
        </c:ser>
        <c:ser>
          <c:idx val="1"/>
          <c:order val="1"/>
          <c:tx>
            <c:strRef>
              <c:f>'D22'!$A$4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275-414D-9413-F97DC54A20E2}"/>
                </c:ext>
              </c:extLst>
            </c:dLbl>
            <c:dLbl>
              <c:idx val="1"/>
              <c:layout>
                <c:manualLayout>
                  <c:x val="-3.4496752144367007E-3"/>
                  <c:y val="-2.4016086365460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275-414D-9413-F97DC54A20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'D22'!$B$2:$M$2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'D22'!$B$4:$M$4</c:f>
              <c:numCache>
                <c:formatCode>0.0</c:formatCode>
                <c:ptCount val="12"/>
                <c:pt idx="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 formatCode="General">
                  <c:v>23.9</c:v>
                </c:pt>
                <c:pt idx="6" formatCode="General">
                  <c:v>24.5</c:v>
                </c:pt>
                <c:pt idx="7">
                  <c:v>24.86</c:v>
                </c:pt>
                <c:pt idx="8">
                  <c:v>24.70293504689128</c:v>
                </c:pt>
                <c:pt idx="9" formatCode="General">
                  <c:v>24.6</c:v>
                </c:pt>
                <c:pt idx="10" formatCode="General">
                  <c:v>24.2</c:v>
                </c:pt>
                <c:pt idx="11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275-414D-9413-F97DC54A20E2}"/>
            </c:ext>
          </c:extLst>
        </c:ser>
        <c:ser>
          <c:idx val="2"/>
          <c:order val="2"/>
          <c:tx>
            <c:strRef>
              <c:f>'D22'!$A$5</c:f>
              <c:strCache>
                <c:ptCount val="1"/>
                <c:pt idx="0">
                  <c:v>D22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1498917381455879E-3"/>
                  <c:y val="-5.33690808121345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275-414D-9413-F97DC54A20E2}"/>
                </c:ext>
              </c:extLst>
            </c:dLbl>
            <c:dLbl>
              <c:idx val="1"/>
              <c:layout>
                <c:manualLayout>
                  <c:x val="-1.1498917381455669E-3"/>
                  <c:y val="-6.9379805055774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275-414D-9413-F97DC54A20E2}"/>
                </c:ext>
              </c:extLst>
            </c:dLbl>
            <c:dLbl>
              <c:idx val="2"/>
              <c:layout>
                <c:manualLayout>
                  <c:x val="0"/>
                  <c:y val="-5.3369080812134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275-414D-9413-F97DC54A20E2}"/>
                </c:ext>
              </c:extLst>
            </c:dLbl>
            <c:dLbl>
              <c:idx val="3"/>
              <c:layout>
                <c:manualLayout>
                  <c:x val="1.1498917381455669E-3"/>
                  <c:y val="-6.1374442933954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275-414D-9413-F97DC54A20E2}"/>
                </c:ext>
              </c:extLst>
            </c:dLbl>
            <c:dLbl>
              <c:idx val="4"/>
              <c:layout>
                <c:manualLayout>
                  <c:x val="-8.4324420007779291E-17"/>
                  <c:y val="-6.93798050557748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275-414D-9413-F97DC54A20E2}"/>
                </c:ext>
              </c:extLst>
            </c:dLbl>
            <c:dLbl>
              <c:idx val="6"/>
              <c:layout>
                <c:manualLayout>
                  <c:x val="0"/>
                  <c:y val="-2.9352994446673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275-414D-9413-F97DC54A20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'D22'!$B$2:$M$2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'D22'!$B$5:$M$5</c:f>
              <c:numCache>
                <c:formatCode>0.0</c:formatCode>
                <c:ptCount val="12"/>
                <c:pt idx="0">
                  <c:v>21.3</c:v>
                </c:pt>
                <c:pt idx="1">
                  <c:v>21.157894736842106</c:v>
                </c:pt>
                <c:pt idx="2">
                  <c:v>21.803960396039603</c:v>
                </c:pt>
                <c:pt idx="3">
                  <c:v>22.164000000000001</c:v>
                </c:pt>
                <c:pt idx="4">
                  <c:v>23.225738396624472</c:v>
                </c:pt>
                <c:pt idx="5">
                  <c:v>24.604494382022473</c:v>
                </c:pt>
                <c:pt idx="6">
                  <c:v>25</c:v>
                </c:pt>
                <c:pt idx="7">
                  <c:v>25.49</c:v>
                </c:pt>
                <c:pt idx="8">
                  <c:v>25.643518518518519</c:v>
                </c:pt>
                <c:pt idx="9" formatCode="General">
                  <c:v>25.5</c:v>
                </c:pt>
                <c:pt idx="10">
                  <c:v>25.185096153846153</c:v>
                </c:pt>
                <c:pt idx="11">
                  <c:v>25.060827250608273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75-414D-9413-F97DC54A20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376028464"/>
        <c:axId val="-376024480"/>
      </c:lineChart>
      <c:catAx>
        <c:axId val="-3760284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 Year</a:t>
                </a:r>
              </a:p>
            </c:rich>
          </c:tx>
          <c:layout>
            <c:manualLayout>
              <c:xMode val="edge"/>
              <c:yMode val="edge"/>
              <c:x val="9.7251143055767569E-2"/>
              <c:y val="0.9225314173693243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76024480"/>
        <c:crosses val="autoZero"/>
        <c:auto val="1"/>
        <c:lblAlgn val="ctr"/>
        <c:lblOffset val="100"/>
        <c:noMultiLvlLbl val="0"/>
      </c:catAx>
      <c:valAx>
        <c:axId val="-376024480"/>
        <c:scaling>
          <c:orientation val="minMax"/>
          <c:min val="17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 Class Size </a:t>
                </a:r>
              </a:p>
            </c:rich>
          </c:tx>
          <c:layout>
            <c:manualLayout>
              <c:xMode val="edge"/>
              <c:yMode val="edge"/>
              <c:x val="1.7937134060535733E-2"/>
              <c:y val="0.3523409906057810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76028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29729112785874E-2"/>
          <c:y val="0.17840978798150098"/>
          <c:w val="0.8555901776769832"/>
          <c:h val="0.69761036731500969"/>
        </c:manualLayout>
      </c:layout>
      <c:lineChart>
        <c:grouping val="standard"/>
        <c:varyColors val="0"/>
        <c:ser>
          <c:idx val="0"/>
          <c:order val="0"/>
          <c:tx>
            <c:strRef>
              <c:f>'Citywide trends 2007-2016'!$B$6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8.2308992290425556E-3"/>
                  <c:y val="-3.830092102337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2007-2016'!$C$6:$M$6</c:f>
              <c:numCache>
                <c:formatCode>General</c:formatCode>
                <c:ptCount val="11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  <c:pt idx="10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54-4929-9BF8-CD60B1BB6283}"/>
            </c:ext>
          </c:extLst>
        </c:ser>
        <c:ser>
          <c:idx val="1"/>
          <c:order val="1"/>
          <c:tx>
            <c:strRef>
              <c:f>'Citywide trends 2007-2016'!$B$7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6231884057971015E-3"/>
                  <c:y val="2.9893947103405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2007-2016'!$C$7:$M$7</c:f>
              <c:numCache>
                <c:formatCode>General</c:formatCode>
                <c:ptCount val="11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  <c:pt idx="10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54-4929-9BF8-CD60B1BB6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47348368"/>
        <c:axId val="-269716448"/>
      </c:lineChart>
      <c:catAx>
        <c:axId val="-747348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School Year 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69716448"/>
        <c:crosses val="autoZero"/>
        <c:auto val="1"/>
        <c:lblAlgn val="ctr"/>
        <c:lblOffset val="100"/>
        <c:noMultiLvlLbl val="0"/>
      </c:catAx>
      <c:valAx>
        <c:axId val="-269716448"/>
        <c:scaling>
          <c:orientation val="minMax"/>
          <c:max val="28"/>
          <c:min val="24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4.8081101788977456E-4"/>
              <c:y val="0.363695913003713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74734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369527178667881"/>
          <c:y val="0.48116747305018143"/>
          <c:w val="0.13785062193312791"/>
          <c:h val="0.2078325625409559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83958540514765E-2"/>
          <c:y val="2.8526207866413217E-2"/>
          <c:w val="0.90132133371706702"/>
          <c:h val="0.81516752970186745"/>
        </c:manualLayout>
      </c:layout>
      <c:barChart>
        <c:barDir val="col"/>
        <c:grouping val="clustered"/>
        <c:varyColors val="0"/>
        <c:ser>
          <c:idx val="0"/>
          <c:order val="0"/>
          <c:tx>
            <c:v>Total Need by District</c:v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FFC-4F20-989A-6CCCB4A2941C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491-40A8-ACD0-812BD6631513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632-46AB-90DF-A00F28F817D5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3D9D-408E-9207-502210C28036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945-4ACD-BDB4-E4494115DD5C}"/>
              </c:ext>
            </c:extLst>
          </c:dPt>
          <c:dPt>
            <c:idx val="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F0F-489E-954F-3ECD0D102573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F58-4883-8D15-DB645416A717}"/>
              </c:ext>
            </c:extLst>
          </c:dPt>
          <c:dPt>
            <c:idx val="1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E38E-499D-B169-6CE11AE634C0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6D4-4ABC-ACD2-731B8277D302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50A-45D9-B5CD-A5433D19AD9E}"/>
              </c:ext>
            </c:extLst>
          </c:dPt>
          <c:dLbls>
            <c:dLbl>
              <c:idx val="4"/>
              <c:layout>
                <c:manualLayout>
                  <c:x val="2.164146600313097E-3"/>
                  <c:y val="-5.47542699399879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0A-45D9-B5CD-A5433D19A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'!$D$2:$D$26</c:f>
              <c:numCache>
                <c:formatCode>General</c:formatCode>
                <c:ptCount val="25"/>
                <c:pt idx="0">
                  <c:v>3232</c:v>
                </c:pt>
                <c:pt idx="1">
                  <c:v>692</c:v>
                </c:pt>
                <c:pt idx="2">
                  <c:v>245</c:v>
                </c:pt>
                <c:pt idx="3">
                  <c:v>1028</c:v>
                </c:pt>
                <c:pt idx="4">
                  <c:v>1028</c:v>
                </c:pt>
                <c:pt idx="5">
                  <c:v>572</c:v>
                </c:pt>
                <c:pt idx="6">
                  <c:v>5692</c:v>
                </c:pt>
                <c:pt idx="7">
                  <c:v>2492</c:v>
                </c:pt>
                <c:pt idx="8">
                  <c:v>1484</c:v>
                </c:pt>
                <c:pt idx="9">
                  <c:v>3417</c:v>
                </c:pt>
                <c:pt idx="10">
                  <c:v>1563</c:v>
                </c:pt>
                <c:pt idx="11">
                  <c:v>7546</c:v>
                </c:pt>
                <c:pt idx="12">
                  <c:v>1000</c:v>
                </c:pt>
                <c:pt idx="13">
                  <c:v>10322</c:v>
                </c:pt>
                <c:pt idx="14">
                  <c:v>2436</c:v>
                </c:pt>
                <c:pt idx="15">
                  <c:v>1300</c:v>
                </c:pt>
                <c:pt idx="16">
                  <c:v>9403</c:v>
                </c:pt>
                <c:pt idx="17">
                  <c:v>5123</c:v>
                </c:pt>
                <c:pt idx="18">
                  <c:v>2504</c:v>
                </c:pt>
                <c:pt idx="19">
                  <c:v>1736</c:v>
                </c:pt>
                <c:pt idx="20">
                  <c:v>3638</c:v>
                </c:pt>
                <c:pt idx="21">
                  <c:v>5975</c:v>
                </c:pt>
                <c:pt idx="22">
                  <c:v>3348</c:v>
                </c:pt>
                <c:pt idx="23">
                  <c:v>6880</c:v>
                </c:pt>
                <c:pt idx="24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0D-4D4F-A696-2193E613C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District</a:t>
                </a:r>
              </a:p>
            </c:rich>
          </c:tx>
          <c:layout>
            <c:manualLayout>
              <c:xMode val="edge"/>
              <c:yMode val="edge"/>
              <c:x val="0.44688920114703168"/>
              <c:y val="0.945307479645213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Total</a:t>
                </a:r>
                <a:r>
                  <a:rPr lang="en-US" sz="1800" baseline="0" dirty="0"/>
                  <a:t> Need 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4.5089227593925673E-4"/>
              <c:y val="0.330294919596218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12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868911448624028E-2"/>
          <c:y val="9.7537066634500361E-2"/>
          <c:w val="0.90625014406926074"/>
          <c:h val="0.7126107116123044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F5A-4BB9-951C-29B9AB10E3E6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A5-4157-8FA8-DCE1E3F13E12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8A5-4157-8FA8-DCE1E3F13E12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9D6-4990-B92F-F2C2F4217A70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6481-4A6F-A80B-F29EAC00F488}"/>
              </c:ext>
            </c:extLst>
          </c:dPt>
          <c:dPt>
            <c:idx val="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561-4870-A88F-8C7CA22A11DD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CD8-4A06-A4DF-36EFC7CB8E89}"/>
              </c:ext>
            </c:extLst>
          </c:dPt>
          <c:dPt>
            <c:idx val="1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B43-4E04-B811-96D8FEE44EEF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251-44BF-AD03-FF41436A71EA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025-47FE-8C02-B6DA5578918F}"/>
              </c:ext>
            </c:extLst>
          </c:dPt>
          <c:dLbls>
            <c:dLbl>
              <c:idx val="1"/>
              <c:layout>
                <c:manualLayout>
                  <c:x val="-8.1969646704368408E-3"/>
                  <c:y val="-1.43821557452027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A5-4157-8FA8-DCE1E3F13E12}"/>
                </c:ext>
              </c:extLst>
            </c:dLbl>
            <c:dLbl>
              <c:idx val="2"/>
              <c:layout>
                <c:manualLayout>
                  <c:x val="3.5129848587586456E-3"/>
                  <c:y val="5.10640008845731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A5-4157-8FA8-DCE1E3F13E12}"/>
                </c:ext>
              </c:extLst>
            </c:dLbl>
            <c:dLbl>
              <c:idx val="12"/>
              <c:layout>
                <c:manualLayout>
                  <c:x val="-3.51298485875864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A5-4157-8FA8-DCE1E3F13E12}"/>
                </c:ext>
              </c:extLst>
            </c:dLbl>
            <c:dLbl>
              <c:idx val="23"/>
              <c:layout>
                <c:manualLayout>
                  <c:x val="8.5856233399154644E-3"/>
                  <c:y val="2.60005290186381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A5-4157-8FA8-DCE1E3F13E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'!$H$2:$H$26</c:f>
              <c:numCache>
                <c:formatCode>0.0%</c:formatCode>
                <c:ptCount val="25"/>
                <c:pt idx="0">
                  <c:v>0.97462871287128716</c:v>
                </c:pt>
                <c:pt idx="1">
                  <c:v>1</c:v>
                </c:pt>
                <c:pt idx="2">
                  <c:v>1</c:v>
                </c:pt>
                <c:pt idx="3">
                  <c:v>0.44357976653696496</c:v>
                </c:pt>
                <c:pt idx="4">
                  <c:v>0.33463035019455251</c:v>
                </c:pt>
                <c:pt idx="5">
                  <c:v>0</c:v>
                </c:pt>
                <c:pt idx="6">
                  <c:v>0.51791988756148977</c:v>
                </c:pt>
                <c:pt idx="7">
                  <c:v>0.21990369181380418</c:v>
                </c:pt>
                <c:pt idx="8">
                  <c:v>0.61455525606469008</c:v>
                </c:pt>
                <c:pt idx="9">
                  <c:v>0.75885279484928303</c:v>
                </c:pt>
                <c:pt idx="10">
                  <c:v>0.63403710812539982</c:v>
                </c:pt>
                <c:pt idx="11">
                  <c:v>0.52014312218393854</c:v>
                </c:pt>
                <c:pt idx="12">
                  <c:v>1</c:v>
                </c:pt>
                <c:pt idx="13">
                  <c:v>0.47171090873861654</c:v>
                </c:pt>
                <c:pt idx="14">
                  <c:v>0.37931034482758619</c:v>
                </c:pt>
                <c:pt idx="15">
                  <c:v>0.32</c:v>
                </c:pt>
                <c:pt idx="16">
                  <c:v>0.49994682548122937</c:v>
                </c:pt>
                <c:pt idx="17">
                  <c:v>0.40288893226625022</c:v>
                </c:pt>
                <c:pt idx="18">
                  <c:v>0.36900958466453676</c:v>
                </c:pt>
                <c:pt idx="19">
                  <c:v>0.55990783410138245</c:v>
                </c:pt>
                <c:pt idx="20">
                  <c:v>0.52776250687190762</c:v>
                </c:pt>
                <c:pt idx="21">
                  <c:v>0.74577405857740586</c:v>
                </c:pt>
                <c:pt idx="22">
                  <c:v>0.51881720430107525</c:v>
                </c:pt>
                <c:pt idx="23">
                  <c:v>0.52252906976744184</c:v>
                </c:pt>
                <c:pt idx="24">
                  <c:v>0.86250000000000004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A5-4157-8FA8-DCE1E3F13E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District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Percent</a:t>
                </a:r>
                <a:r>
                  <a:rPr lang="en-US" sz="1600" baseline="0" dirty="0"/>
                  <a:t> of Seat Need funded in the Capital Plan </a:t>
                </a:r>
                <a:endParaRPr lang="en-US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crossAx val="883732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70522382773047E-2"/>
          <c:y val="0"/>
          <c:w val="0.97429477617226956"/>
          <c:h val="0.908118571422527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321-48F6-9706-2973EE36F45F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311-4AB7-9D72-F7BADE9A4830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5C7-4D8A-B865-9FD8DB0C4D98}"/>
              </c:ext>
            </c:extLst>
          </c:dPt>
          <c:dPt>
            <c:idx val="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56FF-4074-A3A7-289B03FD6428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344-4D02-B979-072F821CBD3D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42DD-458E-9F6B-9D8212AC1CE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'Util. by district'!$H$2:$H$13</c:f>
              <c:strCache>
                <c:ptCount val="12"/>
                <c:pt idx="0">
                  <c:v>D20</c:v>
                </c:pt>
                <c:pt idx="1">
                  <c:v>D25</c:v>
                </c:pt>
                <c:pt idx="2">
                  <c:v>D24</c:v>
                </c:pt>
                <c:pt idx="3">
                  <c:v>D15</c:v>
                </c:pt>
                <c:pt idx="4">
                  <c:v>D26</c:v>
                </c:pt>
                <c:pt idx="5">
                  <c:v>D10</c:v>
                </c:pt>
                <c:pt idx="6">
                  <c:v>D27</c:v>
                </c:pt>
                <c:pt idx="7">
                  <c:v>D21</c:v>
                </c:pt>
                <c:pt idx="8">
                  <c:v>D28</c:v>
                </c:pt>
                <c:pt idx="9">
                  <c:v>D31</c:v>
                </c:pt>
                <c:pt idx="10">
                  <c:v>D11</c:v>
                </c:pt>
                <c:pt idx="11">
                  <c:v>D22</c:v>
                </c:pt>
              </c:strCache>
            </c:strRef>
          </c:cat>
          <c:val>
            <c:numRef>
              <c:f>'Util. by district'!$I$2:$I$13</c:f>
              <c:numCache>
                <c:formatCode>0%</c:formatCode>
                <c:ptCount val="12"/>
                <c:pt idx="0">
                  <c:v>1.2058481088453479</c:v>
                </c:pt>
                <c:pt idx="1">
                  <c:v>1.1810619714404547</c:v>
                </c:pt>
                <c:pt idx="2">
                  <c:v>1.1428571428571428</c:v>
                </c:pt>
                <c:pt idx="3">
                  <c:v>1.1365774155995343</c:v>
                </c:pt>
                <c:pt idx="4">
                  <c:v>1.1132928784062286</c:v>
                </c:pt>
                <c:pt idx="5">
                  <c:v>1.097773649357265</c:v>
                </c:pt>
                <c:pt idx="6">
                  <c:v>1.0667539695531183</c:v>
                </c:pt>
                <c:pt idx="7">
                  <c:v>1.0302319520458691</c:v>
                </c:pt>
                <c:pt idx="8">
                  <c:v>1.0292666180320131</c:v>
                </c:pt>
                <c:pt idx="9">
                  <c:v>1.0268337633615923</c:v>
                </c:pt>
                <c:pt idx="10">
                  <c:v>1.0214197639598379</c:v>
                </c:pt>
                <c:pt idx="11">
                  <c:v>1.0161770790235829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02-4C99-AA33-C950DE9ABB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5554304"/>
        <c:axId val="755556600"/>
      </c:barChart>
      <c:catAx>
        <c:axId val="75555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5556600"/>
        <c:crosses val="autoZero"/>
        <c:auto val="1"/>
        <c:lblAlgn val="ctr"/>
        <c:lblOffset val="100"/>
        <c:noMultiLvlLbl val="0"/>
      </c:catAx>
      <c:valAx>
        <c:axId val="755556600"/>
        <c:scaling>
          <c:orientation val="minMax"/>
          <c:min val="0.70000000000000007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55554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'D22'!$C$2:$C$12</c:f>
              <c:strCache>
                <c:ptCount val="11"/>
                <c:pt idx="0">
                  <c:v>P.S. 326</c:v>
                </c:pt>
                <c:pt idx="1">
                  <c:v>P.S. 254</c:v>
                </c:pt>
                <c:pt idx="2">
                  <c:v>P.S. 255</c:v>
                </c:pt>
                <c:pt idx="3">
                  <c:v>P.S. 206</c:v>
                </c:pt>
                <c:pt idx="4">
                  <c:v>P.S. 207</c:v>
                </c:pt>
                <c:pt idx="5">
                  <c:v>P.S. 195</c:v>
                </c:pt>
                <c:pt idx="6">
                  <c:v>P.S. 134</c:v>
                </c:pt>
                <c:pt idx="7">
                  <c:v>I.S. 234</c:v>
                </c:pt>
                <c:pt idx="8">
                  <c:v>P.S. 139</c:v>
                </c:pt>
                <c:pt idx="9">
                  <c:v>P.S. 119</c:v>
                </c:pt>
                <c:pt idx="10">
                  <c:v>P.S. 207</c:v>
                </c:pt>
              </c:strCache>
            </c:strRef>
          </c:cat>
          <c:val>
            <c:numRef>
              <c:f>'D22'!$I$2:$I$12</c:f>
              <c:numCache>
                <c:formatCode>0%</c:formatCode>
                <c:ptCount val="11"/>
                <c:pt idx="0">
                  <c:v>1.97</c:v>
                </c:pt>
                <c:pt idx="1">
                  <c:v>1.5</c:v>
                </c:pt>
                <c:pt idx="2">
                  <c:v>1.49</c:v>
                </c:pt>
                <c:pt idx="3">
                  <c:v>1.42</c:v>
                </c:pt>
                <c:pt idx="4">
                  <c:v>1.4000000000000001</c:v>
                </c:pt>
                <c:pt idx="5">
                  <c:v>1.4000000000000001</c:v>
                </c:pt>
                <c:pt idx="6">
                  <c:v>1.24</c:v>
                </c:pt>
                <c:pt idx="7">
                  <c:v>1.22</c:v>
                </c:pt>
                <c:pt idx="8">
                  <c:v>1.22</c:v>
                </c:pt>
                <c:pt idx="9">
                  <c:v>1.21</c:v>
                </c:pt>
                <c:pt idx="10">
                  <c:v>1.21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AC-4117-AD38-23A48CB5B04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42337336"/>
        <c:axId val="542335368"/>
      </c:barChart>
      <c:catAx>
        <c:axId val="542337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2335368"/>
        <c:crosses val="autoZero"/>
        <c:auto val="1"/>
        <c:lblAlgn val="ctr"/>
        <c:lblOffset val="100"/>
        <c:noMultiLvlLbl val="0"/>
      </c:catAx>
      <c:valAx>
        <c:axId val="54233536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42337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'D22'!$C$13:$C$23</c:f>
              <c:strCache>
                <c:ptCount val="11"/>
                <c:pt idx="0">
                  <c:v>P.S. 277</c:v>
                </c:pt>
                <c:pt idx="1">
                  <c:v>P.S. 217</c:v>
                </c:pt>
                <c:pt idx="2">
                  <c:v>P.S. 134</c:v>
                </c:pt>
                <c:pt idx="3">
                  <c:v>P.S. 197</c:v>
                </c:pt>
                <c:pt idx="4">
                  <c:v>P.S. 245</c:v>
                </c:pt>
                <c:pt idx="5">
                  <c:v>P.S. 152</c:v>
                </c:pt>
                <c:pt idx="6">
                  <c:v>P.S. 52</c:v>
                </c:pt>
                <c:pt idx="7">
                  <c:v>SUCCESS ACADEMY - BERGEN BEACH</c:v>
                </c:pt>
                <c:pt idx="8">
                  <c:v>P.S. 222</c:v>
                </c:pt>
                <c:pt idx="9">
                  <c:v>P.S. 193</c:v>
                </c:pt>
                <c:pt idx="10">
                  <c:v>P.S. 236</c:v>
                </c:pt>
              </c:strCache>
            </c:strRef>
          </c:cat>
          <c:val>
            <c:numRef>
              <c:f>'D22'!$I$13:$I$23</c:f>
              <c:numCache>
                <c:formatCode>0%</c:formatCode>
                <c:ptCount val="11"/>
                <c:pt idx="0">
                  <c:v>1.2</c:v>
                </c:pt>
                <c:pt idx="1">
                  <c:v>1.19</c:v>
                </c:pt>
                <c:pt idx="2">
                  <c:v>1.19</c:v>
                </c:pt>
                <c:pt idx="3">
                  <c:v>1.1599999999999999</c:v>
                </c:pt>
                <c:pt idx="4">
                  <c:v>1.1599999999999999</c:v>
                </c:pt>
                <c:pt idx="5">
                  <c:v>1.1300000000000001</c:v>
                </c:pt>
                <c:pt idx="6">
                  <c:v>1.1200000000000001</c:v>
                </c:pt>
                <c:pt idx="7">
                  <c:v>1.0900000000000001</c:v>
                </c:pt>
                <c:pt idx="8">
                  <c:v>1.08</c:v>
                </c:pt>
                <c:pt idx="9">
                  <c:v>1.05</c:v>
                </c:pt>
                <c:pt idx="10">
                  <c:v>1.05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E7-4D80-899A-F3B5DCB5F1B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42326840"/>
        <c:axId val="542329464"/>
      </c:barChart>
      <c:catAx>
        <c:axId val="542326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2329464"/>
        <c:crosses val="autoZero"/>
        <c:auto val="1"/>
        <c:lblAlgn val="ctr"/>
        <c:lblOffset val="100"/>
        <c:noMultiLvlLbl val="0"/>
      </c:catAx>
      <c:valAx>
        <c:axId val="5423294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42326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0.48312</cdr:x>
      <cdr:y>0.06829</cdr:y>
    </cdr:from>
    <cdr:to>
      <cdr:x>0.68565</cdr:x>
      <cdr:y>0.40162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0935F4C-DE1E-4E3F-9E20-31F17E775DEF}"/>
            </a:ext>
          </a:extLst>
        </cdr:cNvPr>
        <cdr:cNvSpPr txBox="1"/>
      </cdr:nvSpPr>
      <cdr:spPr>
        <a:xfrm xmlns:a="http://schemas.openxmlformats.org/drawingml/2006/main">
          <a:off x="2181225" y="187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0.51477</cdr:x>
      <cdr:y>0.11765</cdr:y>
    </cdr:from>
    <cdr:to>
      <cdr:x>0.7173</cdr:x>
      <cdr:y>0.39537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C93FBBA-057B-4201-A551-B7341FE7B9E9}"/>
            </a:ext>
          </a:extLst>
        </cdr:cNvPr>
        <cdr:cNvSpPr txBox="1"/>
      </cdr:nvSpPr>
      <cdr:spPr>
        <a:xfrm xmlns:a="http://schemas.openxmlformats.org/drawingml/2006/main">
          <a:off x="2324100" y="3873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0.29325</cdr:x>
      <cdr:y>0.02204</cdr:y>
    </cdr:from>
    <cdr:to>
      <cdr:x>0.74262</cdr:x>
      <cdr:y>0.21212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370579A-83CD-41D0-9EC4-8EC352C7B362}"/>
            </a:ext>
          </a:extLst>
        </cdr:cNvPr>
        <cdr:cNvSpPr txBox="1"/>
      </cdr:nvSpPr>
      <cdr:spPr>
        <a:xfrm xmlns:a="http://schemas.openxmlformats.org/drawingml/2006/main">
          <a:off x="1323975" y="76199"/>
          <a:ext cx="2028825" cy="657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0.35443</cdr:x>
      <cdr:y>0.03581</cdr:y>
    </cdr:from>
    <cdr:to>
      <cdr:x>0.77426</cdr:x>
      <cdr:y>0.24793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A06BE128-C966-41D7-BC95-CBFD7C36277D}"/>
            </a:ext>
          </a:extLst>
        </cdr:cNvPr>
        <cdr:cNvSpPr txBox="1"/>
      </cdr:nvSpPr>
      <cdr:spPr>
        <a:xfrm xmlns:a="http://schemas.openxmlformats.org/drawingml/2006/main">
          <a:off x="1600199" y="123824"/>
          <a:ext cx="1895475" cy="733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0.30043</cdr:x>
      <cdr:y>0.01992</cdr:y>
    </cdr:from>
    <cdr:to>
      <cdr:x>0.81098</cdr:x>
      <cdr:y>0.17743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1A62104B-785E-4AB0-9377-7192354B40A6}"/>
            </a:ext>
          </a:extLst>
        </cdr:cNvPr>
        <cdr:cNvSpPr txBox="1"/>
      </cdr:nvSpPr>
      <cdr:spPr>
        <a:xfrm xmlns:a="http://schemas.openxmlformats.org/drawingml/2006/main">
          <a:off x="3159227" y="95157"/>
          <a:ext cx="5368740" cy="7523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Citywide HS class size average</a:t>
          </a:r>
        </a:p>
        <a:p xmlns:a="http://schemas.openxmlformats.org/drawingml/2006/main">
          <a:pPr algn="ctr"/>
          <a:r>
            <a:rPr lang="en-US" sz="1400" b="1" dirty="0"/>
            <a:t>Compared</a:t>
          </a:r>
          <a:r>
            <a:rPr lang="en-US" sz="1400" b="1" baseline="0" dirty="0"/>
            <a:t> to C4E goals</a:t>
          </a:r>
        </a:p>
        <a:p xmlns:a="http://schemas.openxmlformats.org/drawingml/2006/main">
          <a:pPr algn="ctr"/>
          <a:r>
            <a:rPr lang="en-US" sz="1400" b="1" baseline="0" dirty="0"/>
            <a:t>Up 1.5% since 2007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3042C-133E-47C4-B74A-2A98E40E825D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4BA92-75A4-426D-B26C-2D3604433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57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37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6E04D-1266-4611-BEEB-74C641468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B4ACFD-4D31-4731-8CDA-04787E2503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A7ABF-7586-43CA-A0AC-7F2B3F808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12C2-B4D4-463B-85D4-25BA137C36E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48371-734A-487D-AD30-CB50DA251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33185-16F0-42E1-ADA1-E6C464A80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024C-F750-4CA9-A4CD-E8FD649C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F5D16-64A3-4BB8-B9FB-A26252F0B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E1E17-1BCF-478E-B2F6-C8FF75D410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1745C-1E51-4C7C-8B5F-1B12592A6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12C2-B4D4-463B-85D4-25BA137C36E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72622-3BB3-4692-9738-92946A56A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4CDB7-42B7-4277-8D61-2D824B022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024C-F750-4CA9-A4CD-E8FD649C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06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A5297C-AC24-4A83-ADD0-8CB95868E1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493B6E-E58E-4476-A9C7-AD2A369476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03BB-2172-49AA-BC15-A1A3A640A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12C2-B4D4-463B-85D4-25BA137C36E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AEC5D-EE40-4584-B759-BB03E4A49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24486-763F-48E6-AA0F-80F097BF6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024C-F750-4CA9-A4CD-E8FD649C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0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1921F-0722-4301-8CD1-5BBCEC4D6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D7BBE-EAF0-407D-9029-B662E8940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C3643-B19D-4E72-ADB4-E71733973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12C2-B4D4-463B-85D4-25BA137C36E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16CC7-9ED3-4ADA-BBDF-AA4BB0B22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0BF93-B1DA-4219-83DB-9E304249C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024C-F750-4CA9-A4CD-E8FD649C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2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65093-74B0-4703-B1D4-EE9FCE0B0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7B2812-C465-4253-BFCF-847FDF2E4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D15CF-976F-463C-A194-1C53D48E4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12C2-B4D4-463B-85D4-25BA137C36E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FFDF7-F3A0-4B63-9224-2C2345EC2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EC924-BCC4-4346-BE14-365F5FA39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024C-F750-4CA9-A4CD-E8FD649C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4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3B62F-8585-40B4-8EE6-591942F4A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A1AC9-4241-4E09-B19F-FFAEE30629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2306B0-AFF5-4625-8D8C-FFF810980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9294CF-E5C3-4721-ACC2-0BE2CA46C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12C2-B4D4-463B-85D4-25BA137C36E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B99EB5-3556-4953-8E7C-73BC8B688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C2C2C3-0EDF-4EA1-8802-F9356E203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024C-F750-4CA9-A4CD-E8FD649C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36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FFED0-0014-4F24-80D2-45834CEBC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8A61A5-4462-4589-9BDC-B16C5B584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46A9ED-70F7-4841-AA82-B521E21BF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17D066-F881-4905-928B-086F5D856A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0E2125-3053-4C43-B92C-C2FC14D4BD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AB352F-C0B3-47AA-8775-4DC0221E6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12C2-B4D4-463B-85D4-25BA137C36E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B42FE6-2D30-44DC-88E5-59BC8E6E9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596676-5271-4DF3-9E16-9D370D94C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024C-F750-4CA9-A4CD-E8FD649C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4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4E99D-A426-43AE-964B-0A18E9ECC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245FD8-52FA-405C-809F-B6DEF8FC7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12C2-B4D4-463B-85D4-25BA137C36E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4C493D-C2B0-4F1F-8572-64C4AC268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4A0736-4B0E-4E85-AB20-5FBEC7E7D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024C-F750-4CA9-A4CD-E8FD649C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55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864002-6A8F-4EFD-A32A-B80B3C399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12C2-B4D4-463B-85D4-25BA137C36E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2C73D1-F5A8-4A4F-8F8A-9D356BA0E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69156A-022D-4B8B-92DD-67FDEC0BC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024C-F750-4CA9-A4CD-E8FD649C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77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52D23-9DA5-4C9C-86F0-7B774FB52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4074E-64A9-4B76-869A-764E218B7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F2E6A2-54CC-4378-BEC7-D4FFB17C6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3B2F4A-EB03-47F6-AAD9-3ECA4368E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12C2-B4D4-463B-85D4-25BA137C36E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EA278D-16D8-4D19-9AB9-D39EFCA43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C15664-9C52-42EA-82E1-D08696784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024C-F750-4CA9-A4CD-E8FD649C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9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68488-2937-4A7C-A4C1-0D1EB196A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D8BAEB-C0B5-41C6-83AE-32C9B8246E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DFF9E-5972-441C-BB86-CC5636262E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33A839-9FEC-4A32-8BCA-13FB65460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12C2-B4D4-463B-85D4-25BA137C36E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1978AE-43E7-4722-979F-5D6122B29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9DD3E3-727F-4C2A-AC31-71485D87C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024C-F750-4CA9-A4CD-E8FD649C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6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DBA00C-7B91-44F7-ACA5-B7B0B4311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0A341-83E4-4F51-A31C-60929E3C2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0CD0D-E24D-4072-AE80-25D8581643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C12C2-B4D4-463B-85D4-25BA137C36E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7801B-01C8-4D57-AE92-7A82DD74CD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D88CA-0D7E-4333-8526-F15052F28A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9024C-F750-4CA9-A4CD-E8FD649C5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0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lasssizematter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council.nyc.gov/press/2017/02/16/1370/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sssizematters.org/sign-up-for-our-newsletter/" TargetMode="External"/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classsizematters.org" TargetMode="External"/><Relationship Id="rId4" Type="http://schemas.openxmlformats.org/officeDocument/2006/relationships/hyperlink" Target="https://www.eventbrite.com/e/parent-action-conference-2018-an-action-agenda-for-public-schools-tickets-4126095362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986" y="0"/>
            <a:ext cx="9829800" cy="659295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 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3600" i="1" dirty="0"/>
              <a:t>School Overcrowding &amp; Class Size Citywide </a:t>
            </a:r>
            <a:br>
              <a:rPr lang="en-US" sz="3600" i="1" dirty="0"/>
            </a:br>
            <a:r>
              <a:rPr lang="en-US" sz="3600" i="1" dirty="0"/>
              <a:t>and in District 22 schools</a:t>
            </a:r>
            <a:br>
              <a:rPr lang="en-US" sz="3600" dirty="0"/>
            </a:br>
            <a:br>
              <a:rPr lang="en-US" sz="3600" dirty="0"/>
            </a:br>
            <a:br>
              <a:rPr lang="en-US" sz="4400" dirty="0"/>
            </a:br>
            <a:br>
              <a:rPr lang="en-US" dirty="0"/>
            </a:br>
            <a:r>
              <a:rPr lang="en-US" sz="3600" dirty="0"/>
              <a:t>Presentation to CEC 22</a:t>
            </a:r>
            <a:br>
              <a:rPr lang="en-US" dirty="0"/>
            </a:br>
            <a:br>
              <a:rPr lang="en-US" dirty="0"/>
            </a:br>
            <a:r>
              <a:rPr lang="en-US" sz="2200" dirty="0"/>
              <a:t>Leonie </a:t>
            </a:r>
            <a:r>
              <a:rPr lang="en-US" sz="2200" dirty="0" err="1"/>
              <a:t>Haimson</a:t>
            </a:r>
            <a:r>
              <a:rPr lang="en-US" sz="2200" dirty="0"/>
              <a:t> and Sebastian Spitz</a:t>
            </a:r>
            <a:br>
              <a:rPr lang="en-US" sz="2200" dirty="0"/>
            </a:br>
            <a:r>
              <a:rPr lang="en-US" sz="2200" dirty="0"/>
              <a:t>Class Size Matters</a:t>
            </a:r>
            <a:br>
              <a:rPr lang="en-US" sz="2200" dirty="0"/>
            </a:br>
            <a:r>
              <a:rPr lang="en-US" sz="2200" dirty="0"/>
              <a:t>January 2018</a:t>
            </a:r>
            <a:br>
              <a:rPr lang="en-US" sz="2200" dirty="0"/>
            </a:br>
            <a:r>
              <a:rPr lang="en-US" sz="2200" dirty="0">
                <a:hlinkClick r:id="rId3"/>
              </a:rPr>
              <a:t>info@classsizematters.org</a:t>
            </a:r>
            <a:r>
              <a:rPr lang="en-US" sz="22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4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extLst>
              <a:ext uri="{FF2B5EF4-FFF2-40B4-BE49-F238E27FC236}">
                <a16:creationId xmlns:a16="http://schemas.microsoft.com/office/drawing/2014/main" id="{F51A708C-A3AC-4152-9B1A-964424C67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439863"/>
            <a:ext cx="10388600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3">
            <a:extLst>
              <a:ext uri="{FF2B5EF4-FFF2-40B4-BE49-F238E27FC236}">
                <a16:creationId xmlns:a16="http://schemas.microsoft.com/office/drawing/2014/main" id="{498D19F9-1758-4B4B-94FD-A7586D1AD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443163" y="471488"/>
            <a:ext cx="169783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While 45,000 net seats were gained citywide, nearly all were </a:t>
            </a:r>
          </a:p>
          <a:p>
            <a:pPr algn="ctr" eaLnBrk="1" hangingPunct="1"/>
            <a:r>
              <a:rPr lang="en-US" altLang="en-US" sz="2800" dirty="0"/>
              <a:t>filled by the increased number of charter school students </a:t>
            </a:r>
          </a:p>
        </p:txBody>
      </p:sp>
    </p:spTree>
    <p:extLst>
      <p:ext uri="{BB962C8B-B14F-4D97-AF65-F5344CB8AC3E}">
        <p14:creationId xmlns:p14="http://schemas.microsoft.com/office/powerpoint/2010/main" val="4273405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November 2017 DOE five-year capital plan still very underfunded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64" y="1524000"/>
            <a:ext cx="10346635" cy="492980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Funds fewer than 45,000 seats citywide – about half (54%) necessary to alleviate current overcrowding and accommodate enrollment growth, according to DOE estimates.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Only 37% of seats compared to DOE’s analysis of need have sites and are in process of scope and design.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There is a huge variation across districts in the number and percent of seats funded compared to DOE’s estimate of need.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Bronx is the most underfunded borough according to the percent of unmet need for seats; Queens in terms of total number of unfunded seats. </a:t>
            </a:r>
          </a:p>
          <a:p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0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162C1-8690-4585-9EC4-A376B1E5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757" y="525227"/>
            <a:ext cx="7824486" cy="13255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DOE Identified need for 83,056 K-8 seats citywide </a:t>
            </a:r>
            <a:br>
              <a:rPr lang="en-US" sz="2800" b="1" dirty="0"/>
            </a:br>
            <a:r>
              <a:rPr lang="en-US" sz="2800" b="1" dirty="0"/>
              <a:t>1,300 Seats in District 22</a:t>
            </a:r>
            <a:br>
              <a:rPr lang="en-US" sz="2800" b="1" dirty="0"/>
            </a:br>
            <a:r>
              <a:rPr lang="en-US" sz="1600" b="1" dirty="0"/>
              <a:t>Nov. 2017 capital plan</a:t>
            </a:r>
            <a:br>
              <a:rPr lang="en-US" sz="1600" b="1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A8F33C6-FE75-45BE-B852-247A67DE2A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8502300"/>
              </p:ext>
            </p:extLst>
          </p:nvPr>
        </p:nvGraphicFramePr>
        <p:xfrm>
          <a:off x="231495" y="1850789"/>
          <a:ext cx="11736728" cy="4870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032659-14B2-4505-9133-E8CA70F9DF0D}"/>
              </a:ext>
            </a:extLst>
          </p:cNvPr>
          <p:cNvSpPr txBox="1"/>
          <p:nvPr/>
        </p:nvSpPr>
        <p:spPr>
          <a:xfrm>
            <a:off x="2504661" y="1594903"/>
            <a:ext cx="982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below have NO need for new seats according to DOE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13952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CEFECD6-19BF-434A-A4C8-3CCDFFF156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9738374"/>
              </p:ext>
            </p:extLst>
          </p:nvPr>
        </p:nvGraphicFramePr>
        <p:xfrm>
          <a:off x="406231" y="1711172"/>
          <a:ext cx="11379537" cy="4986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2C308C39-E1B4-4A98-AAAB-21E567CA04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44644"/>
            <a:ext cx="10515600" cy="13665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54% K-8 seats funded citywide compared to DOE estimate of need</a:t>
            </a:r>
          </a:p>
          <a:p>
            <a:pPr algn="ctr"/>
            <a:r>
              <a:rPr lang="en-US" sz="2800" b="1" i="1" dirty="0"/>
              <a:t>32% of need funded in District 22</a:t>
            </a:r>
          </a:p>
          <a:p>
            <a:pPr algn="ctr"/>
            <a:br>
              <a:rPr lang="en-US" sz="1800" dirty="0"/>
            </a:br>
            <a:r>
              <a:rPr lang="en-US" sz="1800" dirty="0"/>
              <a:t>Data: Nov. 2017 capital plan</a:t>
            </a:r>
          </a:p>
        </p:txBody>
      </p:sp>
    </p:spTree>
    <p:extLst>
      <p:ext uri="{BB962C8B-B14F-4D97-AF65-F5344CB8AC3E}">
        <p14:creationId xmlns:p14="http://schemas.microsoft.com/office/powerpoint/2010/main" val="2245433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District 22 Overcrowding </a:t>
            </a:r>
            <a:br>
              <a:rPr lang="en-US" dirty="0"/>
            </a:br>
            <a:r>
              <a:rPr lang="en-US" sz="2400" dirty="0"/>
              <a:t>(includes Charters in district buildings)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We think the need in D22 is greater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56% (22) of K-8 schools in District 22 are overcrowded (at or above 100% target utilization)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64% or 15,714</a:t>
            </a:r>
            <a:r>
              <a:rPr lang="en-US" i="1" dirty="0"/>
              <a:t> </a:t>
            </a:r>
            <a:r>
              <a:rPr lang="en-US" dirty="0"/>
              <a:t>K-8 D22 students are in overcrowded schools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100 cluster rooms are missing from District 22 schools according to DOE’s utilization formula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i="1" dirty="0"/>
              <a:t>Data source: 2016-2017 Blue Book. 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8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12 Districts average 100% or more utilization</a:t>
            </a:r>
            <a:br>
              <a:rPr lang="en-US" dirty="0"/>
            </a:br>
            <a:r>
              <a:rPr lang="en-US" i="1" dirty="0"/>
              <a:t>Including D22 at 102%</a:t>
            </a:r>
            <a:br>
              <a:rPr lang="en-US" dirty="0"/>
            </a:br>
            <a:r>
              <a:rPr lang="en-US" sz="2400" dirty="0"/>
              <a:t>Data Source: 2016-2017 Blue Book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D44DF61-BD87-42E0-A081-4CEA02B1F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2806671"/>
              </p:ext>
            </p:extLst>
          </p:nvPr>
        </p:nvGraphicFramePr>
        <p:xfrm>
          <a:off x="484414" y="1765935"/>
          <a:ext cx="10869386" cy="4726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1817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314" y="6350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22 Schools in District 22 at or over 100% -</a:t>
            </a:r>
            <a:br>
              <a:rPr lang="en-US" dirty="0"/>
            </a:br>
            <a:r>
              <a:rPr lang="en-US" sz="2400" dirty="0"/>
              <a:t>(Co-located Charters included)</a:t>
            </a:r>
            <a:br>
              <a:rPr lang="en-US" dirty="0"/>
            </a:br>
            <a:r>
              <a:rPr lang="en-US" sz="1800" dirty="0"/>
              <a:t>Data Source: 2016-2017 Blue Book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1200" y="365125"/>
            <a:ext cx="107587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04E4733-0800-427D-A15C-7040FE035F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2155995"/>
              </p:ext>
            </p:extLst>
          </p:nvPr>
        </p:nvGraphicFramePr>
        <p:xfrm>
          <a:off x="711200" y="2057399"/>
          <a:ext cx="10758714" cy="4165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067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B58B0-D335-4411-877A-4ED0BD463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D22 Overutilized Schools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CEBC139-0625-459B-BECB-BA1BDD6C43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058959"/>
              </p:ext>
            </p:extLst>
          </p:nvPr>
        </p:nvGraphicFramePr>
        <p:xfrm>
          <a:off x="433137" y="1482141"/>
          <a:ext cx="11325725" cy="5010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1456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A816-6805-4966-B7EC-0E3DA04CD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the housing starts &amp; CEQR formula used to project enrollment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6EA62-B187-4E01-83A9-8388FEFC0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615736"/>
            <a:ext cx="11155680" cy="4877139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9600" dirty="0"/>
              <a:t>CEQR (</a:t>
            </a:r>
            <a:r>
              <a:rPr lang="en-US" sz="9600" i="1" dirty="0"/>
              <a:t>City Environmental Quality Review)</a:t>
            </a:r>
            <a:r>
              <a:rPr lang="en-US" sz="9600" dirty="0"/>
              <a:t> formula based on census data 20 years old &amp; hasn’t been updated since UPK implemented &amp; </a:t>
            </a:r>
            <a:r>
              <a:rPr lang="en-US" sz="9600" dirty="0" err="1"/>
              <a:t>preK</a:t>
            </a:r>
            <a:r>
              <a:rPr lang="en-US" sz="9600" dirty="0"/>
              <a:t> expanded in DOE schools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In 20 of 32 school districts, NO difference between housing start data for 5 </a:t>
            </a:r>
            <a:r>
              <a:rPr lang="en-US" sz="9600" dirty="0" err="1"/>
              <a:t>yr</a:t>
            </a:r>
            <a:r>
              <a:rPr lang="en-US" sz="9600" dirty="0"/>
              <a:t> and 10 </a:t>
            </a:r>
            <a:r>
              <a:rPr lang="en-US" sz="9600" dirty="0" err="1"/>
              <a:t>yr</a:t>
            </a:r>
            <a:r>
              <a:rPr lang="en-US" sz="9600" dirty="0"/>
              <a:t> projections; predicts fewer than 2,000 new units to be built citywide 2019-2024, and not one in Brooklyn.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Five-year housing start data estimates 1,365 new housing units built in D22 between 2015-2019, but none in the following five years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 marL="0" indent="0">
              <a:buNone/>
            </a:pPr>
            <a:r>
              <a:rPr lang="en-US" sz="7200" i="1" dirty="0"/>
              <a:t>Data source: NYC SCA, Projected new Housing starts used in 2016-2024 Enrollment projections, 2016-2029 capital plan, March 2017</a:t>
            </a:r>
          </a:p>
        </p:txBody>
      </p:sp>
    </p:spTree>
    <p:extLst>
      <p:ext uri="{BB962C8B-B14F-4D97-AF65-F5344CB8AC3E}">
        <p14:creationId xmlns:p14="http://schemas.microsoft.com/office/powerpoint/2010/main" val="2174018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with school planning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116"/>
            <a:ext cx="10515600" cy="48886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Thresholds in city planning process </a:t>
            </a:r>
            <a:r>
              <a:rPr lang="en-US"/>
              <a:t>very high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 new residential project has to be projected to increase school overcrowding by at least 5% to even consider need for new school --even where schools are already overcrowded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Planning </a:t>
            </a:r>
            <a:r>
              <a:rPr lang="en-US" dirty="0"/>
              <a:t>process does not take into account cumulative residential development – only considers each proposed project separately.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95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007" y="370032"/>
            <a:ext cx="11205883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This fall, District 22, average K-3 class sizes decreased by .3, now .9 students above citywide average and  4.6 students above Contracts for Excellence goals set in 2007.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6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2411269"/>
              </p:ext>
            </p:extLst>
          </p:nvPr>
        </p:nvGraphicFramePr>
        <p:xfrm>
          <a:off x="621007" y="1695595"/>
          <a:ext cx="11205883" cy="4856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87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pPr algn="ctr"/>
            <a:r>
              <a:rPr lang="en-US"/>
              <a:t>More reasons not to trust DOE’s </a:t>
            </a:r>
            <a:r>
              <a:rPr lang="en-US" dirty="0"/>
              <a:t>need estimates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4785485"/>
          </a:xfrm>
        </p:spPr>
        <p:txBody>
          <a:bodyPr>
            <a:normAutofit/>
          </a:bodyPr>
          <a:lstStyle/>
          <a:p>
            <a:r>
              <a:rPr lang="en-US"/>
              <a:t>The DOE estimates also rely upon unreliable enrollment </a:t>
            </a:r>
            <a:r>
              <a:rPr lang="en-US" dirty="0"/>
              <a:t>projections </a:t>
            </a:r>
            <a:r>
              <a:rPr lang="en-US"/>
              <a:t>from consulting </a:t>
            </a:r>
            <a:r>
              <a:rPr lang="en-US" dirty="0"/>
              <a:t>companies</a:t>
            </a:r>
          </a:p>
          <a:p>
            <a:endParaRPr lang="en-US" dirty="0"/>
          </a:p>
          <a:p>
            <a:r>
              <a:rPr lang="en-US"/>
              <a:t>The methodology </a:t>
            </a:r>
            <a:r>
              <a:rPr lang="en-US" dirty="0"/>
              <a:t>DOE uses to incorporate all these unreliable components is non-transparent</a:t>
            </a:r>
          </a:p>
          <a:p>
            <a:endParaRPr lang="en-US" dirty="0"/>
          </a:p>
          <a:p>
            <a:r>
              <a:rPr lang="en-US" dirty="0"/>
              <a:t>DOE says they “overlay” projections from housing starts over consultant enrollment projections but unclear what this means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 i="1"/>
              <a:t>Result: we can’t replicate their projections using their own figures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33878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Other problems with DOE seat needs assessments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2"/>
            <a:ext cx="10293626" cy="4891502"/>
          </a:xfrm>
        </p:spPr>
        <p:txBody>
          <a:bodyPr>
            <a:normAutofit fontScale="92500"/>
          </a:bodyPr>
          <a:lstStyle/>
          <a:p>
            <a:r>
              <a:rPr lang="en-US" dirty="0"/>
              <a:t>They don’t account for rapidly expanding charter school population though most of these students attend schools in public school buildings </a:t>
            </a:r>
          </a:p>
          <a:p>
            <a:endParaRPr lang="en-US" dirty="0"/>
          </a:p>
          <a:p>
            <a:r>
              <a:rPr lang="en-US" dirty="0"/>
              <a:t>Claim to be neighborhood-based but define neighborhoods with extremely large areas</a:t>
            </a:r>
          </a:p>
          <a:p>
            <a:endParaRPr lang="en-US" dirty="0"/>
          </a:p>
          <a:p>
            <a:r>
              <a:rPr lang="en-US" dirty="0"/>
              <a:t>Don’t differentiate between the need for elementary and middle school seats</a:t>
            </a:r>
          </a:p>
          <a:p>
            <a:endParaRPr lang="en-US" dirty="0"/>
          </a:p>
          <a:p>
            <a:r>
              <a:rPr lang="en-US" dirty="0"/>
              <a:t>Are infrequently updated; for example, Feb. 2017 capital plan included DOE needs assessment from Jan. 2016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56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need a new planning process for schools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1690688"/>
            <a:ext cx="99408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Given rapid pace of development throughout the city,  school overcrowding will become even worse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need reforms so that schools are built along with new housing and not lagging years later &amp; based on realistic 10-yr not 5yr projections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In most large states and districts, developers have to pay an “impact fee” to help fund new infrastructure including schools, </a:t>
            </a:r>
            <a:r>
              <a:rPr lang="en-US" sz="2800" b="1" i="1" dirty="0"/>
              <a:t>but not in NYC </a:t>
            </a:r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219797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DOE Capacity formula underestimates overcrowding by assuming overly large class sizes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DDFF4D4-B422-47A0-9F1D-B8DADC85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Relies on school capacity formula that assumes class sizes larger than current averages grades 4-12 (28 students in 4-8</a:t>
            </a:r>
            <a:r>
              <a:rPr lang="en-US" baseline="30000" dirty="0"/>
              <a:t>th</a:t>
            </a:r>
            <a:r>
              <a:rPr lang="en-US" dirty="0"/>
              <a:t> grades; 30 in HS) </a:t>
            </a:r>
          </a:p>
          <a:p>
            <a:endParaRPr lang="en-US" dirty="0"/>
          </a:p>
          <a:p>
            <a:r>
              <a:rPr lang="en-US" dirty="0"/>
              <a:t>Thus the formula would tend to force class sizes even higher </a:t>
            </a:r>
          </a:p>
          <a:p>
            <a:endParaRPr lang="en-US" dirty="0"/>
          </a:p>
          <a:p>
            <a:r>
              <a:rPr lang="en-US" dirty="0"/>
              <a:t>DOE Blue Book working group urged school capacity be aligned with </a:t>
            </a:r>
            <a:r>
              <a:rPr lang="en-US"/>
              <a:t>smaller classes</a:t>
            </a:r>
            <a:endParaRPr lang="en-US" dirty="0"/>
          </a:p>
          <a:p>
            <a:endParaRPr lang="en-US" dirty="0"/>
          </a:p>
          <a:p>
            <a:r>
              <a:rPr lang="en-US" dirty="0"/>
              <a:t>Mayor’s office rejected their recommendation in July 2015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7CF17-F226-495D-8E3C-6E03A84E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FOILed the decision memo from City Hall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A7BFA-7F55-4FD0-86F6-87880CDC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5"/>
          </a:xfrm>
        </p:spPr>
        <p:txBody>
          <a:bodyPr>
            <a:normAutofit/>
          </a:bodyPr>
          <a:lstStyle/>
          <a:p>
            <a:r>
              <a:rPr lang="en-US" sz="2400"/>
              <a:t>In April 2016 I requested memo to </a:t>
            </a:r>
            <a:r>
              <a:rPr lang="en-US" sz="2400" dirty="0"/>
              <a:t>see why the Mayor rejected proposal to align the school capacity formula with </a:t>
            </a:r>
            <a:r>
              <a:rPr lang="en-US" sz="2400"/>
              <a:t>smaller classes</a:t>
            </a:r>
            <a:endParaRPr lang="en-US" sz="2400" dirty="0"/>
          </a:p>
          <a:p>
            <a:r>
              <a:rPr lang="en-US" sz="2400"/>
              <a:t>More than 1 year later,  </a:t>
            </a:r>
            <a:r>
              <a:rPr lang="en-US" sz="2400" dirty="0"/>
              <a:t>I received the memo almost totally </a:t>
            </a:r>
            <a:r>
              <a:rPr lang="en-US" sz="2400"/>
              <a:t>blacked out; here are pgs 1-3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B2BDD3-D95B-4601-AD04-79AF66123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43646"/>
            <a:ext cx="3335385" cy="36848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3D3248-BF7D-4C9D-96D8-99D712D3D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560" y="2734715"/>
            <a:ext cx="2997925" cy="38620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16FC68-6F3D-48E2-9C0B-684EEEFCB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8416" y="2734715"/>
            <a:ext cx="2795453" cy="386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53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91228-7BA2-4382-9AC0-F94F78E8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5457" cy="1325563"/>
          </a:xfrm>
        </p:spPr>
        <p:txBody>
          <a:bodyPr/>
          <a:lstStyle/>
          <a:p>
            <a:r>
              <a:rPr lang="en-US"/>
              <a:t>We have also filed a class size complaint vs DOE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E2242-1D89-4CC6-8C8F-4B8FE8020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972"/>
            <a:ext cx="10515600" cy="4681992"/>
          </a:xfrm>
        </p:spPr>
        <p:txBody>
          <a:bodyPr>
            <a:normAutofit/>
          </a:bodyPr>
          <a:lstStyle/>
          <a:p>
            <a:r>
              <a:rPr lang="en-US" dirty="0"/>
              <a:t>The Contracts for Excellence law passed in 2007 required NYC to lower class sizes in all grades – instead class sizes have increased citywide</a:t>
            </a:r>
          </a:p>
          <a:p>
            <a:endParaRPr lang="en-US" dirty="0"/>
          </a:p>
          <a:p>
            <a:r>
              <a:rPr lang="en-US" dirty="0"/>
              <a:t>We filed a legal complaint in July with the NY State Ed Department against DOE refusal to reduce class size with Public Advocate Tish James &amp; 9 NYC public school parents</a:t>
            </a:r>
          </a:p>
          <a:p>
            <a:endParaRPr lang="en-US" dirty="0"/>
          </a:p>
          <a:p>
            <a:r>
              <a:rPr lang="en-US" dirty="0"/>
              <a:t>The Commissioner ruled against us so we plan to appeal her decision in court </a:t>
            </a:r>
          </a:p>
        </p:txBody>
      </p:sp>
    </p:spTree>
    <p:extLst>
      <p:ext uri="{BB962C8B-B14F-4D97-AF65-F5344CB8AC3E}">
        <p14:creationId xmlns:p14="http://schemas.microsoft.com/office/powerpoint/2010/main" val="4034975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else is </a:t>
            </a:r>
            <a:r>
              <a:rPr lang="en-US" dirty="0"/>
              <a:t>being done about this?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89611"/>
            <a:ext cx="109597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Last year, Speaker Mark-</a:t>
            </a:r>
            <a:r>
              <a:rPr lang="en-US" sz="2800" dirty="0" err="1"/>
              <a:t>Viverito</a:t>
            </a:r>
            <a:r>
              <a:rPr lang="en-US" sz="2800" dirty="0"/>
              <a:t> announced that Council would form </a:t>
            </a:r>
            <a:r>
              <a:rPr lang="en-US" sz="2800" dirty="0">
                <a:hlinkClick r:id="rId2"/>
              </a:rPr>
              <a:t>an internal working group</a:t>
            </a:r>
            <a:r>
              <a:rPr lang="en-US" sz="2800" dirty="0"/>
              <a:t> to come up with proposals to reform the school planning process.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They are supposed to be releasing their proposals soon.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will have to be vigilant to ensure that these proposals are strengthened </a:t>
            </a:r>
            <a:r>
              <a:rPr lang="en-US" sz="2800"/>
              <a:t>and passed into law.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72702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DB5C-F161-434E-98CC-00112863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you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9A7F-FF7F-4F1D-AF3A-6AECB089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8"/>
            <a:ext cx="10515600" cy="4732476"/>
          </a:xfrm>
        </p:spPr>
        <p:txBody>
          <a:bodyPr>
            <a:normAutofit/>
          </a:bodyPr>
          <a:lstStyle/>
          <a:p>
            <a:r>
              <a:rPr lang="en-US" dirty="0"/>
              <a:t>Join our mailing list at </a:t>
            </a:r>
            <a:r>
              <a:rPr lang="en-US" dirty="0">
                <a:hlinkClick r:id="rId2"/>
              </a:rPr>
              <a:t>www.classsizematters.org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https://www.classsizematters.org/sign-up-for-our-newsletter/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more info or to sign up, go to </a:t>
            </a:r>
            <a:r>
              <a:rPr lang="en-US" dirty="0">
                <a:hlinkClick r:id="rId4"/>
              </a:rPr>
              <a:t>https://www.eventbrite.com/e/parent-action-conference-2018-an-action-agenda-for-public-schools-tickets-41260953623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Any questions?  You can ask us at </a:t>
            </a:r>
            <a:r>
              <a:rPr lang="en-US" dirty="0">
                <a:hlinkClick r:id="rId5"/>
              </a:rPr>
              <a:t>info@classsizematters.org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3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104451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Average class size grades 4-8 decreased by .1, now 1.1 students above Citywide average and 5.2 students above C4E goals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6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6191714"/>
              </p:ext>
            </p:extLst>
          </p:nvPr>
        </p:nvGraphicFramePr>
        <p:xfrm>
          <a:off x="573741" y="1806542"/>
          <a:ext cx="11044518" cy="4759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55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Citywide average HS class sizes stayed the same per class; and remain far above C4E goals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01216" y="1690689"/>
          <a:ext cx="11206066" cy="4869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59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7EA8F-390A-49CB-A7BC-B075BB180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 promised State Ed in 2014 to focus on reducing class size at Renewal schools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EF67F-D460-450C-8350-56EAB0FC3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  <a:noFill/>
        </p:spPr>
        <p:txBody>
          <a:bodyPr>
            <a:normAutofit fontScale="77500" lnSpcReduction="20000"/>
          </a:bodyPr>
          <a:lstStyle/>
          <a:p>
            <a:endParaRPr lang="en-US" sz="3200" dirty="0"/>
          </a:p>
          <a:p>
            <a:r>
              <a:rPr lang="en-US" sz="3200"/>
              <a:t>Yet 42% of Renewal schools did NOT reduce average class sizes from 2014-2015 to 2017-2018  </a:t>
            </a:r>
          </a:p>
          <a:p>
            <a:endParaRPr lang="en-US" sz="3200" dirty="0"/>
          </a:p>
          <a:p>
            <a:r>
              <a:rPr lang="en-US" sz="3200" dirty="0"/>
              <a:t>73% continue to have maximum class sizes of 30 or more in November 2017.</a:t>
            </a:r>
          </a:p>
          <a:p>
            <a:endParaRPr lang="en-US" sz="3200" dirty="0"/>
          </a:p>
          <a:p>
            <a:r>
              <a:rPr lang="en-US" sz="3200" dirty="0"/>
              <a:t>NO renewal schools capped class sizes at C4E levels</a:t>
            </a:r>
          </a:p>
          <a:p>
            <a:endParaRPr lang="en-US" sz="3200" dirty="0"/>
          </a:p>
          <a:p>
            <a:r>
              <a:rPr lang="en-US" sz="3200" dirty="0"/>
              <a:t>There are NO Renewal Schools in District 22 </a:t>
            </a:r>
          </a:p>
          <a:p>
            <a:endParaRPr lang="en-US" sz="3200" dirty="0"/>
          </a:p>
          <a:p>
            <a:r>
              <a:rPr lang="en-US" sz="3200" i="1" dirty="0"/>
              <a:t>Source: Preliminary NYC Class Size Reports, November 2014 and November 2017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57319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78192"/>
            <a:ext cx="12083142" cy="1442495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Scope of school overcrowding enormous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0" y="1179443"/>
            <a:ext cx="10267950" cy="545842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43% NYC schools were overcrowded last year according to DOE data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575,000 students (56% of total) were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350,000  (68% of total) elementary students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50,000 (33% of total) middle school students enrolled in overcrowded schools  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175,000 (49% of total ) HS students enrolled in overcrowded schools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r>
              <a:rPr lang="en-US" sz="2000" i="1" dirty="0"/>
              <a:t>Data source: Schools at or above 100% according to SCA “Blue Book” 2016-2017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89140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5297D-9495-462C-A2D9-51C6D2E5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our schools so overcrowded?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824B271-1251-4A3C-9E8B-61740A5A9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Bloomberg claimed to have created 100,000 new seats between 2004 and 2013</a:t>
            </a:r>
          </a:p>
          <a:p>
            <a:endParaRPr lang="en-US" dirty="0"/>
          </a:p>
          <a:p>
            <a:r>
              <a:rPr lang="en-US" dirty="0"/>
              <a:t>Yet only 45,000 new NET seats created if seat loss taken into account </a:t>
            </a:r>
          </a:p>
          <a:p>
            <a:endParaRPr lang="en-US" dirty="0"/>
          </a:p>
          <a:p>
            <a:r>
              <a:rPr lang="en-US" dirty="0"/>
              <a:t>About 55,000 seats were lost due to lapsed leases, elimination of TCUs (trailers), annexes, and mini- buildings </a:t>
            </a:r>
          </a:p>
          <a:p>
            <a:endParaRPr lang="en-US" dirty="0"/>
          </a:p>
          <a:p>
            <a:r>
              <a:rPr lang="en-US" dirty="0"/>
              <a:t>Also, enrollment grew fast especially at the elementary school level</a:t>
            </a:r>
          </a:p>
          <a:p>
            <a:endParaRPr lang="en-US" dirty="0"/>
          </a:p>
          <a:p>
            <a:r>
              <a:rPr lang="en-US" i="1" dirty="0"/>
              <a:t>The following charts are from our recent Seat Loss report, available online at </a:t>
            </a:r>
            <a:r>
              <a:rPr lang="en-US" i="1" dirty="0">
                <a:hlinkClick r:id="rId2"/>
              </a:rPr>
              <a:t>www.classsizematters.org</a:t>
            </a:r>
            <a:r>
              <a:rPr lang="en-US" i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76826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>
            <a:extLst>
              <a:ext uri="{FF2B5EF4-FFF2-40B4-BE49-F238E27FC236}">
                <a16:creationId xmlns:a16="http://schemas.microsoft.com/office/drawing/2014/main" id="{9EA349C6-6EC2-4674-A1C0-27641EA5F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1082675"/>
            <a:ext cx="11207750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2">
            <a:extLst>
              <a:ext uri="{FF2B5EF4-FFF2-40B4-BE49-F238E27FC236}">
                <a16:creationId xmlns:a16="http://schemas.microsoft.com/office/drawing/2014/main" id="{B89F786C-F557-4652-9A3F-7EE8EFB8A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14338"/>
            <a:ext cx="10841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Enrollment grew faster than new seats in NYC elementary schools</a:t>
            </a:r>
          </a:p>
        </p:txBody>
      </p:sp>
    </p:spTree>
    <p:extLst>
      <p:ext uri="{BB962C8B-B14F-4D97-AF65-F5344CB8AC3E}">
        <p14:creationId xmlns:p14="http://schemas.microsoft.com/office/powerpoint/2010/main" val="643046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380D58-9F9D-49DA-9CFB-015FB0D5214A}"/>
              </a:ext>
            </a:extLst>
          </p:cNvPr>
          <p:cNvSpPr txBox="1"/>
          <p:nvPr/>
        </p:nvSpPr>
        <p:spPr>
          <a:xfrm>
            <a:off x="1229294" y="314025"/>
            <a:ext cx="97334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 District 22, elementary enrollment increased by 50, while capacity increased by 695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C93C40-69E4-4DB3-919C-793A741B4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009" y="1268132"/>
            <a:ext cx="8181975" cy="481420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E4D6980-D437-4609-B86A-0ECB92AD55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3946" y="6082335"/>
            <a:ext cx="3400425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497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</TotalTime>
  <Words>1344</Words>
  <Application>Microsoft Office PowerPoint</Application>
  <PresentationFormat>Widescreen</PresentationFormat>
  <Paragraphs>158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                                            School Overcrowding &amp; Class Size Citywide  and in District 22 schools    Presentation to CEC 22  Leonie Haimson and Sebastian Spitz Class Size Matters January 2018 info@classsizematters.org  </vt:lpstr>
      <vt:lpstr>This fall, District 22, average K-3 class sizes decreased by .3, now .9 students above citywide average and  4.6 students above Contracts for Excellence goals set in 2007.</vt:lpstr>
      <vt:lpstr>Average class size grades 4-8 decreased by .1, now 1.1 students above Citywide average and 5.2 students above C4E goals</vt:lpstr>
      <vt:lpstr>Citywide average HS class sizes stayed the same per class; and remain far above C4E goals </vt:lpstr>
      <vt:lpstr>DOE promised State Ed in 2014 to focus on reducing class size at Renewal schools </vt:lpstr>
      <vt:lpstr>Scope of school overcrowding enormous</vt:lpstr>
      <vt:lpstr>Why are our schools so overcrowded?</vt:lpstr>
      <vt:lpstr>PowerPoint Presentation</vt:lpstr>
      <vt:lpstr>PowerPoint Presentation</vt:lpstr>
      <vt:lpstr>PowerPoint Presentation</vt:lpstr>
      <vt:lpstr>November 2017 DOE five-year capital plan still very underfunded </vt:lpstr>
      <vt:lpstr>DOE Identified need for 83,056 K-8 seats citywide  1,300 Seats in District 22 Nov. 2017 capital plan </vt:lpstr>
      <vt:lpstr>54% K-8 seats funded citywide compared to DOE estimate of need 32% of need funded in District 22  Data: Nov. 2017 capital plan</vt:lpstr>
      <vt:lpstr>District 22 Overcrowding  (includes Charters in district buildings)</vt:lpstr>
      <vt:lpstr>12 Districts average 100% or more utilization Including D22 at 102% Data Source: 2016-2017 Blue Book</vt:lpstr>
      <vt:lpstr> 22 Schools in District 22 at or over 100% - (Co-located Charters included) Data Source: 2016-2017 Blue Book  </vt:lpstr>
      <vt:lpstr>More D22 Overutilized Schools </vt:lpstr>
      <vt:lpstr>Problems with the housing starts &amp; CEQR formula used to project enrollment </vt:lpstr>
      <vt:lpstr>Problems with school planning process  </vt:lpstr>
      <vt:lpstr>More reasons not to trust DOE’s need estimates </vt:lpstr>
      <vt:lpstr>    Other problems with DOE seat needs assessments     </vt:lpstr>
      <vt:lpstr>We need a new planning process for schools</vt:lpstr>
      <vt:lpstr>DOE Capacity formula underestimates overcrowding by assuming overly large class sizes </vt:lpstr>
      <vt:lpstr>I FOILed the decision memo from City Hall</vt:lpstr>
      <vt:lpstr>We have also filed a class size complaint vs DOE</vt:lpstr>
      <vt:lpstr>What else is being done about this? </vt:lpstr>
      <vt:lpstr>How can you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Spitz</dc:creator>
  <cp:lastModifiedBy>Sebastian Spitz</cp:lastModifiedBy>
  <cp:revision>23</cp:revision>
  <dcterms:created xsi:type="dcterms:W3CDTF">2017-12-23T03:15:01Z</dcterms:created>
  <dcterms:modified xsi:type="dcterms:W3CDTF">2018-04-11T19:09:43Z</dcterms:modified>
</cp:coreProperties>
</file>