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94" r:id="rId7"/>
    <p:sldId id="265" r:id="rId8"/>
    <p:sldId id="267" r:id="rId9"/>
    <p:sldId id="268" r:id="rId10"/>
    <p:sldId id="266" r:id="rId11"/>
    <p:sldId id="273" r:id="rId12"/>
    <p:sldId id="274" r:id="rId13"/>
    <p:sldId id="275" r:id="rId14"/>
    <p:sldId id="263" r:id="rId15"/>
    <p:sldId id="282" r:id="rId16"/>
    <p:sldId id="271" r:id="rId17"/>
    <p:sldId id="283" r:id="rId18"/>
    <p:sldId id="277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D22 4-8th Class size trend </a:t>
            </a:r>
          </a:p>
        </c:rich>
      </c:tx>
      <c:layout>
        <c:manualLayout>
          <c:xMode val="edge"/>
          <c:yMode val="edge"/>
          <c:x val="0.41128253793119202"/>
          <c:y val="3.45318938488061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52325988054667E-2"/>
          <c:y val="0.17998594207820301"/>
          <c:w val="0.83678733750834289"/>
          <c:h val="0.66967457251279683"/>
        </c:manualLayout>
      </c:layout>
      <c:lineChart>
        <c:grouping val="standard"/>
        <c:varyColors val="0"/>
        <c:ser>
          <c:idx val="0"/>
          <c:order val="0"/>
          <c:tx>
            <c:strRef>
              <c:f>'D22'!$A$10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'D22'!$B$10:$M$10</c:f>
              <c:numCache>
                <c:formatCode>0.0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 formatCode="General">
                  <c:v>22.9</c:v>
                </c:pt>
                <c:pt idx="6" formatCode="General">
                  <c:v>22.9</c:v>
                </c:pt>
                <c:pt idx="7" formatCode="General">
                  <c:v>22.9</c:v>
                </c:pt>
                <c:pt idx="8" formatCode="General">
                  <c:v>22.9</c:v>
                </c:pt>
                <c:pt idx="9" formatCode="General">
                  <c:v>22.9</c:v>
                </c:pt>
                <c:pt idx="10" formatCode="General">
                  <c:v>22.9</c:v>
                </c:pt>
                <c:pt idx="11" formatCode="General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A6-43E2-A359-A16109744B2B}"/>
            </c:ext>
          </c:extLst>
        </c:ser>
        <c:ser>
          <c:idx val="1"/>
          <c:order val="1"/>
          <c:tx>
            <c:strRef>
              <c:f>'D22'!$A$11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2.9947577804750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A6-43E2-A359-A16109744B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'D22'!$B$11:$M$11</c:f>
              <c:numCache>
                <c:formatCode>0.0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 formatCode="General">
                  <c:v>26.6</c:v>
                </c:pt>
                <c:pt idx="6" formatCode="General">
                  <c:v>26.7</c:v>
                </c:pt>
                <c:pt idx="7" formatCode="General">
                  <c:v>26.8</c:v>
                </c:pt>
                <c:pt idx="8">
                  <c:v>26.662623389660364</c:v>
                </c:pt>
                <c:pt idx="9" formatCode="General">
                  <c:v>26.7</c:v>
                </c:pt>
                <c:pt idx="10" formatCode="General">
                  <c:v>26.6</c:v>
                </c:pt>
                <c:pt idx="11" formatCode="General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A6-43E2-A359-A16109744B2B}"/>
            </c:ext>
          </c:extLst>
        </c:ser>
        <c:ser>
          <c:idx val="2"/>
          <c:order val="2"/>
          <c:tx>
            <c:strRef>
              <c:f>'D22'!$A$12</c:f>
              <c:strCache>
                <c:ptCount val="1"/>
                <c:pt idx="0">
                  <c:v>D22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'D22'!$B$9:$M$9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'D22'!$B$12:$M$12</c:f>
              <c:numCache>
                <c:formatCode>0.0</c:formatCode>
                <c:ptCount val="12"/>
                <c:pt idx="0">
                  <c:v>27</c:v>
                </c:pt>
                <c:pt idx="1">
                  <c:v>26.505263157894738</c:v>
                </c:pt>
                <c:pt idx="2">
                  <c:v>26.543524416135881</c:v>
                </c:pt>
                <c:pt idx="3">
                  <c:v>26.717344753747323</c:v>
                </c:pt>
                <c:pt idx="4">
                  <c:v>27.381578947368421</c:v>
                </c:pt>
                <c:pt idx="5">
                  <c:v>27.460850111856825</c:v>
                </c:pt>
                <c:pt idx="6" formatCode="General">
                  <c:v>27.6</c:v>
                </c:pt>
                <c:pt idx="7" formatCode="General">
                  <c:v>28.2</c:v>
                </c:pt>
                <c:pt idx="8">
                  <c:v>28.228643216080403</c:v>
                </c:pt>
                <c:pt idx="9" formatCode="General">
                  <c:v>28.1</c:v>
                </c:pt>
                <c:pt idx="10">
                  <c:v>27.809876543209878</c:v>
                </c:pt>
                <c:pt idx="11">
                  <c:v>27.522058823529413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A6-43E2-A359-A16109744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289776"/>
        <c:axId val="-149285792"/>
      </c:lineChart>
      <c:catAx>
        <c:axId val="-149289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0.13273634929081449"/>
              <c:y val="0.929153077354786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285792"/>
        <c:crosses val="autoZero"/>
        <c:auto val="1"/>
        <c:lblAlgn val="ctr"/>
        <c:lblOffset val="100"/>
        <c:noMultiLvlLbl val="0"/>
      </c:catAx>
      <c:valAx>
        <c:axId val="-14928579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8.6533118362917046E-3"/>
              <c:y val="0.347634141353424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28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D22 K-3th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863517060367498E-2"/>
          <c:y val="0.14387758821813901"/>
          <c:w val="0.84262182852143497"/>
          <c:h val="0.66874890638670204"/>
        </c:manualLayout>
      </c:layout>
      <c:lineChart>
        <c:grouping val="standard"/>
        <c:varyColors val="0"/>
        <c:ser>
          <c:idx val="0"/>
          <c:order val="0"/>
          <c:tx>
            <c:strRef>
              <c:f>'D22'!$A$3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498917381455879E-3"/>
                  <c:y val="3.7358356568494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75-414D-9413-F97DC54A20E2}"/>
                </c:ext>
              </c:extLst>
            </c:dLbl>
            <c:dLbl>
              <c:idx val="1"/>
              <c:layout>
                <c:manualLayout>
                  <c:x val="-2.2997834762911338E-3"/>
                  <c:y val="3.468990252788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75-414D-9413-F97DC54A20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'D22'!$B$3:$M$3</c:f>
              <c:numCache>
                <c:formatCode>0.0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 formatCode="General">
                  <c:v>19.899999999999999</c:v>
                </c:pt>
                <c:pt idx="6" formatCode="General">
                  <c:v>19.899999999999999</c:v>
                </c:pt>
                <c:pt idx="7" formatCode="General">
                  <c:v>19.899999999999999</c:v>
                </c:pt>
                <c:pt idx="8" formatCode="General">
                  <c:v>19.899999999999999</c:v>
                </c:pt>
                <c:pt idx="9" formatCode="General">
                  <c:v>19.899999999999999</c:v>
                </c:pt>
                <c:pt idx="10" formatCode="General">
                  <c:v>19.899999999999999</c:v>
                </c:pt>
                <c:pt idx="11" formatCode="General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75-414D-9413-F97DC54A20E2}"/>
            </c:ext>
          </c:extLst>
        </c:ser>
        <c:ser>
          <c:idx val="1"/>
          <c:order val="1"/>
          <c:tx>
            <c:strRef>
              <c:f>'D22'!$A$4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75-414D-9413-F97DC54A20E2}"/>
                </c:ext>
              </c:extLst>
            </c:dLbl>
            <c:dLbl>
              <c:idx val="1"/>
              <c:layout>
                <c:manualLayout>
                  <c:x val="-3.4496752144367007E-3"/>
                  <c:y val="-2.4016086365460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75-414D-9413-F97DC54A20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'D22'!$B$4:$M$4</c:f>
              <c:numCache>
                <c:formatCode>0.0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 formatCode="General">
                  <c:v>23.9</c:v>
                </c:pt>
                <c:pt idx="6" formatCode="General">
                  <c:v>24.5</c:v>
                </c:pt>
                <c:pt idx="7">
                  <c:v>24.86</c:v>
                </c:pt>
                <c:pt idx="8">
                  <c:v>24.70293504689128</c:v>
                </c:pt>
                <c:pt idx="9" formatCode="General">
                  <c:v>24.6</c:v>
                </c:pt>
                <c:pt idx="10" formatCode="General">
                  <c:v>24.2</c:v>
                </c:pt>
                <c:pt idx="11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75-414D-9413-F97DC54A20E2}"/>
            </c:ext>
          </c:extLst>
        </c:ser>
        <c:ser>
          <c:idx val="2"/>
          <c:order val="2"/>
          <c:tx>
            <c:strRef>
              <c:f>'D22'!$A$5</c:f>
              <c:strCache>
                <c:ptCount val="1"/>
                <c:pt idx="0">
                  <c:v>D22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498917381455879E-3"/>
                  <c:y val="-5.33690808121345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75-414D-9413-F97DC54A20E2}"/>
                </c:ext>
              </c:extLst>
            </c:dLbl>
            <c:dLbl>
              <c:idx val="1"/>
              <c:layout>
                <c:manualLayout>
                  <c:x val="-1.1498917381455669E-3"/>
                  <c:y val="-6.9379805055774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75-414D-9413-F97DC54A20E2}"/>
                </c:ext>
              </c:extLst>
            </c:dLbl>
            <c:dLbl>
              <c:idx val="2"/>
              <c:layout>
                <c:manualLayout>
                  <c:x val="0"/>
                  <c:y val="-5.3369080812134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75-414D-9413-F97DC54A20E2}"/>
                </c:ext>
              </c:extLst>
            </c:dLbl>
            <c:dLbl>
              <c:idx val="3"/>
              <c:layout>
                <c:manualLayout>
                  <c:x val="1.1498917381455669E-3"/>
                  <c:y val="-6.137444293395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75-414D-9413-F97DC54A20E2}"/>
                </c:ext>
              </c:extLst>
            </c:dLbl>
            <c:dLbl>
              <c:idx val="4"/>
              <c:layout>
                <c:manualLayout>
                  <c:x val="-8.4324420007779291E-17"/>
                  <c:y val="-6.9379805055774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75-414D-9413-F97DC54A20E2}"/>
                </c:ext>
              </c:extLst>
            </c:dLbl>
            <c:dLbl>
              <c:idx val="6"/>
              <c:layout>
                <c:manualLayout>
                  <c:x val="0"/>
                  <c:y val="-2.9352994446673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75-414D-9413-F97DC54A20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'D22'!$B$5:$M$5</c:f>
              <c:numCache>
                <c:formatCode>0.0</c:formatCode>
                <c:ptCount val="12"/>
                <c:pt idx="0">
                  <c:v>21.3</c:v>
                </c:pt>
                <c:pt idx="1">
                  <c:v>21.157894736842106</c:v>
                </c:pt>
                <c:pt idx="2">
                  <c:v>21.803960396039603</c:v>
                </c:pt>
                <c:pt idx="3">
                  <c:v>22.164000000000001</c:v>
                </c:pt>
                <c:pt idx="4">
                  <c:v>23.225738396624472</c:v>
                </c:pt>
                <c:pt idx="5">
                  <c:v>24.604494382022473</c:v>
                </c:pt>
                <c:pt idx="6">
                  <c:v>25</c:v>
                </c:pt>
                <c:pt idx="7">
                  <c:v>25.49</c:v>
                </c:pt>
                <c:pt idx="8">
                  <c:v>25.643518518518519</c:v>
                </c:pt>
                <c:pt idx="9" formatCode="General">
                  <c:v>25.5</c:v>
                </c:pt>
                <c:pt idx="10">
                  <c:v>25.185096153846153</c:v>
                </c:pt>
                <c:pt idx="11">
                  <c:v>25.060827250608273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75-414D-9413-F97DC54A2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76028464"/>
        <c:axId val="-376024480"/>
      </c:lineChart>
      <c:catAx>
        <c:axId val="-376028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7251143055767569E-2"/>
              <c:y val="0.922531417369324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6024480"/>
        <c:crosses val="autoZero"/>
        <c:auto val="1"/>
        <c:lblAlgn val="ctr"/>
        <c:lblOffset val="100"/>
        <c:noMultiLvlLbl val="0"/>
      </c:catAx>
      <c:valAx>
        <c:axId val="-376024480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1.7937134060535733E-2"/>
              <c:y val="0.352340990605781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602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38E-499D-B169-6CE11AE634C0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6D4-4ABC-ACD2-731B8277D302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12610711612304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B43-4E04-B811-96D8FEE44EEF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251-44BF-AD03-FF41436A71EA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6FF-4074-A3A7-289B03FD642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2DD-458E-9F6B-9D8212AC1C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'D22'!$C$2:$C$12</c:f>
              <c:strCache>
                <c:ptCount val="11"/>
                <c:pt idx="0">
                  <c:v>P.S. 326</c:v>
                </c:pt>
                <c:pt idx="1">
                  <c:v>P.S. 254</c:v>
                </c:pt>
                <c:pt idx="2">
                  <c:v>P.S. 255</c:v>
                </c:pt>
                <c:pt idx="3">
                  <c:v>P.S. 206</c:v>
                </c:pt>
                <c:pt idx="4">
                  <c:v>P.S. 207</c:v>
                </c:pt>
                <c:pt idx="5">
                  <c:v>P.S. 195</c:v>
                </c:pt>
                <c:pt idx="6">
                  <c:v>P.S. 134</c:v>
                </c:pt>
                <c:pt idx="7">
                  <c:v>I.S. 234</c:v>
                </c:pt>
                <c:pt idx="8">
                  <c:v>P.S. 139</c:v>
                </c:pt>
                <c:pt idx="9">
                  <c:v>P.S. 119</c:v>
                </c:pt>
                <c:pt idx="10">
                  <c:v>P.S. 207</c:v>
                </c:pt>
              </c:strCache>
            </c:strRef>
          </c:cat>
          <c:val>
            <c:numRef>
              <c:f>'D22'!$I$2:$I$12</c:f>
              <c:numCache>
                <c:formatCode>0%</c:formatCode>
                <c:ptCount val="11"/>
                <c:pt idx="0">
                  <c:v>1.97</c:v>
                </c:pt>
                <c:pt idx="1">
                  <c:v>1.5</c:v>
                </c:pt>
                <c:pt idx="2">
                  <c:v>1.49</c:v>
                </c:pt>
                <c:pt idx="3">
                  <c:v>1.42</c:v>
                </c:pt>
                <c:pt idx="4">
                  <c:v>1.4000000000000001</c:v>
                </c:pt>
                <c:pt idx="5">
                  <c:v>1.4000000000000001</c:v>
                </c:pt>
                <c:pt idx="6">
                  <c:v>1.24</c:v>
                </c:pt>
                <c:pt idx="7">
                  <c:v>1.22</c:v>
                </c:pt>
                <c:pt idx="8">
                  <c:v>1.22</c:v>
                </c:pt>
                <c:pt idx="9">
                  <c:v>1.21</c:v>
                </c:pt>
                <c:pt idx="10">
                  <c:v>1.21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C-4117-AD38-23A48CB5B0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2337336"/>
        <c:axId val="542335368"/>
      </c:barChart>
      <c:catAx>
        <c:axId val="542337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335368"/>
        <c:crosses val="autoZero"/>
        <c:auto val="1"/>
        <c:lblAlgn val="ctr"/>
        <c:lblOffset val="100"/>
        <c:noMultiLvlLbl val="0"/>
      </c:catAx>
      <c:valAx>
        <c:axId val="5423353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2337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'D22'!$C$13:$C$23</c:f>
              <c:strCache>
                <c:ptCount val="11"/>
                <c:pt idx="0">
                  <c:v>P.S. 277</c:v>
                </c:pt>
                <c:pt idx="1">
                  <c:v>P.S. 217</c:v>
                </c:pt>
                <c:pt idx="2">
                  <c:v>P.S. 134</c:v>
                </c:pt>
                <c:pt idx="3">
                  <c:v>P.S. 197</c:v>
                </c:pt>
                <c:pt idx="4">
                  <c:v>P.S. 245</c:v>
                </c:pt>
                <c:pt idx="5">
                  <c:v>P.S. 152</c:v>
                </c:pt>
                <c:pt idx="6">
                  <c:v>P.S. 52</c:v>
                </c:pt>
                <c:pt idx="7">
                  <c:v>SUCCESS ACADEMY - BERGEN BEACH</c:v>
                </c:pt>
                <c:pt idx="8">
                  <c:v>P.S. 222</c:v>
                </c:pt>
                <c:pt idx="9">
                  <c:v>P.S. 193</c:v>
                </c:pt>
                <c:pt idx="10">
                  <c:v>P.S. 236</c:v>
                </c:pt>
              </c:strCache>
            </c:strRef>
          </c:cat>
          <c:val>
            <c:numRef>
              <c:f>'D22'!$I$13:$I$23</c:f>
              <c:numCache>
                <c:formatCode>0%</c:formatCode>
                <c:ptCount val="11"/>
                <c:pt idx="0">
                  <c:v>1.2</c:v>
                </c:pt>
                <c:pt idx="1">
                  <c:v>1.19</c:v>
                </c:pt>
                <c:pt idx="2">
                  <c:v>1.19</c:v>
                </c:pt>
                <c:pt idx="3">
                  <c:v>1.1599999999999999</c:v>
                </c:pt>
                <c:pt idx="4">
                  <c:v>1.1599999999999999</c:v>
                </c:pt>
                <c:pt idx="5">
                  <c:v>1.1300000000000001</c:v>
                </c:pt>
                <c:pt idx="6">
                  <c:v>1.1200000000000001</c:v>
                </c:pt>
                <c:pt idx="7">
                  <c:v>1.0900000000000001</c:v>
                </c:pt>
                <c:pt idx="8">
                  <c:v>1.08</c:v>
                </c:pt>
                <c:pt idx="9">
                  <c:v>1.05</c:v>
                </c:pt>
                <c:pt idx="10">
                  <c:v>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E7-4D80-899A-F3B5DCB5F1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2326840"/>
        <c:axId val="542329464"/>
      </c:barChart>
      <c:catAx>
        <c:axId val="54232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329464"/>
        <c:crosses val="autoZero"/>
        <c:auto val="1"/>
        <c:lblAlgn val="ctr"/>
        <c:lblOffset val="100"/>
        <c:noMultiLvlLbl val="0"/>
      </c:catAx>
      <c:valAx>
        <c:axId val="542329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2326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3042C-133E-47C4-B74A-2A98E40E825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4BA92-75A4-426D-B26C-2D360443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3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6E04D-1266-4611-BEEB-74C641468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4ACFD-4D31-4731-8CDA-04787E250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A7ABF-7586-43CA-A0AC-7F2B3F80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48371-734A-487D-AD30-CB50DA25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3185-16F0-42E1-ADA1-E6C464A8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5D16-64A3-4BB8-B9FB-A26252F0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E1E17-1BCF-478E-B2F6-C8FF75D41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1745C-1E51-4C7C-8B5F-1B12592A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72622-3BB3-4692-9738-92946A56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4CDB7-42B7-4277-8D61-2D824B022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0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A5297C-AC24-4A83-ADD0-8CB95868E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93B6E-E58E-4476-A9C7-AD2A36947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03BB-2172-49AA-BC15-A1A3A640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EC5D-EE40-4584-B759-BB03E4A4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24486-763F-48E6-AA0F-80F097BF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921F-0722-4301-8CD1-5BBCEC4D6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D7BBE-EAF0-407D-9029-B662E8940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C3643-B19D-4E72-ADB4-E7173397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16CC7-9ED3-4ADA-BBDF-AA4BB0B2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0BF93-B1DA-4219-83DB-9E304249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5093-74B0-4703-B1D4-EE9FCE0B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B2812-C465-4253-BFCF-847FDF2E4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D15CF-976F-463C-A194-1C53D48E4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FFDF7-F3A0-4B63-9224-2C2345EC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EC924-BCC4-4346-BE14-365F5FA39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4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3B62F-8585-40B4-8EE6-591942F4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A1AC9-4241-4E09-B19F-FFAEE3062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306B0-AFF5-4625-8D8C-FFF810980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294CF-E5C3-4721-ACC2-0BE2CA46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99EB5-3556-4953-8E7C-73BC8B688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2C2C3-0EDF-4EA1-8802-F9356E20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3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FFED0-0014-4F24-80D2-45834CEB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A61A5-4462-4589-9BDC-B16C5B584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6A9ED-70F7-4841-AA82-B521E21BF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17D066-F881-4905-928B-086F5D856A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E2125-3053-4C43-B92C-C2FC14D4B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AB352F-C0B3-47AA-8775-4DC0221E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B42FE6-2D30-44DC-88E5-59BC8E6E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96676-5271-4DF3-9E16-9D370D94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4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4E99D-A426-43AE-964B-0A18E9ECC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45FD8-52FA-405C-809F-B6DEF8FC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C493D-C2B0-4F1F-8572-64C4AC26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A0736-4B0E-4E85-AB20-5FBEC7E7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5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864002-6A8F-4EFD-A32A-B80B3C39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C73D1-F5A8-4A4F-8F8A-9D356BA0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9156A-022D-4B8B-92DD-67FDEC0B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7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2D23-9DA5-4C9C-86F0-7B774FB52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074E-64A9-4B76-869A-764E218B7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2E6A2-54CC-4378-BEC7-D4FFB17C6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B2F4A-EB03-47F6-AAD9-3ECA4368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A278D-16D8-4D19-9AB9-D39EFCA4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15664-9C52-42EA-82E1-D0869678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9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8488-2937-4A7C-A4C1-0D1EB196A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8BAEB-C0B5-41C6-83AE-32C9B8246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DFF9E-5972-441C-BB86-CC5636262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3A839-9FEC-4A32-8BCA-13FB6546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978AE-43E7-4722-979F-5D6122B29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D3E3-727F-4C2A-AC31-71485D87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6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BA00C-7B91-44F7-ACA5-B7B0B431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0A341-83E4-4F51-A31C-60929E3C2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0CD0D-E24D-4072-AE80-25D858164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12C2-B4D4-463B-85D4-25BA137C36E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7801B-01C8-4D57-AE92-7A82DD74C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D88CA-0D7E-4333-8526-F15052F28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9024C-F750-4CA9-A4CD-E8FD649C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0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22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22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1,300 Seats in District 22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502300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738374"/>
              </p:ext>
            </p:extLst>
          </p:nvPr>
        </p:nvGraphicFramePr>
        <p:xfrm>
          <a:off x="406231" y="1711172"/>
          <a:ext cx="11379537" cy="4986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32% of need funded in District 22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22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D22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56% (22) of K-8 schools in District 22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64% or 15,714</a:t>
            </a:r>
            <a:r>
              <a:rPr lang="en-US" i="1" dirty="0"/>
              <a:t> </a:t>
            </a:r>
            <a:r>
              <a:rPr lang="en-US" dirty="0"/>
              <a:t>K-8 D22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100 cluster rooms are missing from District 22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D22 at 102%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806671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22 Schools in District 22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04E4733-0800-427D-A15C-7040FE035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155995"/>
              </p:ext>
            </p:extLst>
          </p:nvPr>
        </p:nvGraphicFramePr>
        <p:xfrm>
          <a:off x="711200" y="2057399"/>
          <a:ext cx="10758714" cy="4165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B58B0-D335-4411-877A-4ED0BD463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D22 Overutilized Schools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CEBC139-0625-459B-BECB-BA1BDD6C43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8959"/>
              </p:ext>
            </p:extLst>
          </p:nvPr>
        </p:nvGraphicFramePr>
        <p:xfrm>
          <a:off x="433137" y="1482141"/>
          <a:ext cx="11325725" cy="5010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1456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1,365 new housing units built in D22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22, average K-3 class sizes decreased by .3, now .9 students above citywide average and  4.6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411269"/>
              </p:ext>
            </p:extLst>
          </p:nvPr>
        </p:nvGraphicFramePr>
        <p:xfrm>
          <a:off x="621007" y="1695595"/>
          <a:ext cx="11205883" cy="485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  <a:endParaRPr lang="en-US" dirty="0"/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.1, now 1.1 students above Citywide average and 5.2 students above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191714"/>
              </p:ext>
            </p:extLst>
          </p:nvPr>
        </p:nvGraphicFramePr>
        <p:xfrm>
          <a:off x="573741" y="1806542"/>
          <a:ext cx="11044518" cy="475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77500" lnSpcReduction="20000"/>
          </a:bodyPr>
          <a:lstStyle/>
          <a:p>
            <a:endParaRPr lang="en-US" sz="3200" dirty="0"/>
          </a:p>
          <a:p>
            <a:r>
              <a:rPr lang="en-US" sz="320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22 </a:t>
            </a:r>
          </a:p>
          <a:p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731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22, elementary enrollment increased by 50, while capacity increased by 695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1344</Words>
  <Application>Microsoft Office PowerPoint</Application>
  <PresentationFormat>Widescreen</PresentationFormat>
  <Paragraphs>158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22 schools    Presentation to CEC 22  Leonie Haimson and Sebastian Spitz Class Size Matters January 2018 info@classsizematters.org  </vt:lpstr>
      <vt:lpstr>This fall, District 22, average K-3 class sizes decreased by .3, now .9 students above citywide average and  4.6 students above Contracts for Excellence goals set in 2007.</vt:lpstr>
      <vt:lpstr>Average class size grades 4-8 decreased by .1, now 1.1 students above Citywide average and 5.2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1,300 Seats in District 22 Nov. 2017 capital plan </vt:lpstr>
      <vt:lpstr>54% K-8 seats funded citywide compared to DOE estimate of need 32% of need funded in District 22  Data: Nov. 2017 capital plan</vt:lpstr>
      <vt:lpstr>District 22 Overcrowding  (includes Charters in district buildings)</vt:lpstr>
      <vt:lpstr>12 Districts average 100% or more utilization Including D22 at 102% Data Source: 2016-2017 Blue Book</vt:lpstr>
      <vt:lpstr> 22 Schools in District 22 at or over 100% - (Co-located Charters included) Data Source: 2016-2017 Blue Book  </vt:lpstr>
      <vt:lpstr>More D22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23</cp:revision>
  <dcterms:created xsi:type="dcterms:W3CDTF">2017-12-23T03:15:01Z</dcterms:created>
  <dcterms:modified xsi:type="dcterms:W3CDTF">2018-04-11T19:09:43Z</dcterms:modified>
</cp:coreProperties>
</file>