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302" r:id="rId7"/>
    <p:sldId id="265" r:id="rId8"/>
    <p:sldId id="267" r:id="rId9"/>
    <p:sldId id="268" r:id="rId10"/>
    <p:sldId id="266" r:id="rId11"/>
    <p:sldId id="273" r:id="rId12"/>
    <p:sldId id="274" r:id="rId13"/>
    <p:sldId id="275" r:id="rId14"/>
    <p:sldId id="263" r:id="rId15"/>
    <p:sldId id="300" r:id="rId16"/>
    <p:sldId id="271" r:id="rId17"/>
    <p:sldId id="281" r:id="rId18"/>
    <p:sldId id="277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 D21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604211377184641E-2"/>
          <c:y val="0.1096536897081595"/>
          <c:w val="0.92092912267600868"/>
          <c:h val="0.70501439516530406"/>
        </c:manualLayout>
      </c:layout>
      <c:lineChart>
        <c:grouping val="standard"/>
        <c:varyColors val="0"/>
        <c:ser>
          <c:idx val="0"/>
          <c:order val="0"/>
          <c:tx>
            <c:strRef>
              <c:f>'D21'!$A$8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85780924180629E-2"/>
                  <c:y val="3.4891606719392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48-47D4-B4B8-57B265C4C0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'D21'!$B$8:$M$8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48-47D4-B4B8-57B265C4C089}"/>
            </c:ext>
          </c:extLst>
        </c:ser>
        <c:ser>
          <c:idx val="1"/>
          <c:order val="1"/>
          <c:tx>
            <c:strRef>
              <c:f>'D21'!$A$9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1991142509697805E-2"/>
                  <c:y val="-1.341984873822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48-47D4-B4B8-57B265C4C0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'D21'!$B$9:$M$9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48-47D4-B4B8-57B265C4C089}"/>
            </c:ext>
          </c:extLst>
        </c:ser>
        <c:ser>
          <c:idx val="2"/>
          <c:order val="2"/>
          <c:tx>
            <c:strRef>
              <c:f>'D21'!$A$10</c:f>
              <c:strCache>
                <c:ptCount val="1"/>
                <c:pt idx="0">
                  <c:v>D21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9724475973914793E-2"/>
                  <c:y val="-4.5627485709974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48-47D4-B4B8-57B265C4C089}"/>
                </c:ext>
              </c:extLst>
            </c:dLbl>
            <c:dLbl>
              <c:idx val="3"/>
              <c:layout>
                <c:manualLayout>
                  <c:x val="-2.9724475973914772E-2"/>
                  <c:y val="-3.489160671939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48-47D4-B4B8-57B265C4C089}"/>
                </c:ext>
              </c:extLst>
            </c:dLbl>
            <c:dLbl>
              <c:idx val="6"/>
              <c:layout>
                <c:manualLayout>
                  <c:x val="-2.9724475973914855E-2"/>
                  <c:y val="-3.4891606719392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48-47D4-B4B8-57B265C4C0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'D21'!$B$10:$M$10</c:f>
              <c:numCache>
                <c:formatCode>General</c:formatCode>
                <c:ptCount val="12"/>
                <c:pt idx="0">
                  <c:v>21.6</c:v>
                </c:pt>
                <c:pt idx="1">
                  <c:v>21.1</c:v>
                </c:pt>
                <c:pt idx="2" formatCode="0.0">
                  <c:v>22</c:v>
                </c:pt>
                <c:pt idx="3">
                  <c:v>22.4</c:v>
                </c:pt>
                <c:pt idx="4">
                  <c:v>23.5</c:v>
                </c:pt>
                <c:pt idx="5">
                  <c:v>24.8</c:v>
                </c:pt>
                <c:pt idx="6">
                  <c:v>24.8</c:v>
                </c:pt>
                <c:pt idx="7" formatCode="0.0">
                  <c:v>25.48</c:v>
                </c:pt>
                <c:pt idx="8" formatCode="0.0">
                  <c:v>25.833846153846153</c:v>
                </c:pt>
                <c:pt idx="9">
                  <c:v>25.7</c:v>
                </c:pt>
                <c:pt idx="10" formatCode="0.0">
                  <c:v>25.089285714285715</c:v>
                </c:pt>
                <c:pt idx="11" formatCode="0.0">
                  <c:v>25.453731343283582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48-47D4-B4B8-57B265C4C0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440512"/>
        <c:axId val="-813435712"/>
      </c:lineChart>
      <c:catAx>
        <c:axId val="-813440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2392421016710576E-2"/>
              <c:y val="0.920716378999352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435712"/>
        <c:crosses val="autoZero"/>
        <c:auto val="1"/>
        <c:lblAlgn val="ctr"/>
        <c:lblOffset val="100"/>
        <c:noMultiLvlLbl val="0"/>
      </c:catAx>
      <c:valAx>
        <c:axId val="-81343571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44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D21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813935779718892E-2"/>
          <c:y val="0.21856509963589399"/>
          <c:w val="0.88218454860827022"/>
          <c:h val="0.60550383816907294"/>
        </c:manualLayout>
      </c:layout>
      <c:lineChart>
        <c:grouping val="standard"/>
        <c:varyColors val="0"/>
        <c:ser>
          <c:idx val="0"/>
          <c:order val="0"/>
          <c:tx>
            <c:strRef>
              <c:f>'D21'!$A$15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'D21'!$B$15:$M$15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8F-4D05-A94D-4D8FD35242FB}"/>
            </c:ext>
          </c:extLst>
        </c:ser>
        <c:ser>
          <c:idx val="1"/>
          <c:order val="1"/>
          <c:tx>
            <c:strRef>
              <c:f>'D21'!$A$16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3.0160370266581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8F-4D05-A94D-4D8FD35242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'D21'!$B$14:$M$14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'D21'!$B$16:$M$16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8F-4D05-A94D-4D8FD35242FB}"/>
            </c:ext>
          </c:extLst>
        </c:ser>
        <c:ser>
          <c:idx val="2"/>
          <c:order val="2"/>
          <c:tx>
            <c:strRef>
              <c:f>'D21'!$A$17</c:f>
              <c:strCache>
                <c:ptCount val="1"/>
                <c:pt idx="0">
                  <c:v>D21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'D21'!$B$17:$M$17</c:f>
              <c:numCache>
                <c:formatCode>General</c:formatCode>
                <c:ptCount val="12"/>
                <c:pt idx="0">
                  <c:v>26.2</c:v>
                </c:pt>
                <c:pt idx="1">
                  <c:v>26.6</c:v>
                </c:pt>
                <c:pt idx="2">
                  <c:v>26.2</c:v>
                </c:pt>
                <c:pt idx="3">
                  <c:v>27.1</c:v>
                </c:pt>
                <c:pt idx="4">
                  <c:v>27.7</c:v>
                </c:pt>
                <c:pt idx="5">
                  <c:v>27.6</c:v>
                </c:pt>
                <c:pt idx="6">
                  <c:v>27.8</c:v>
                </c:pt>
                <c:pt idx="7" formatCode="0.0">
                  <c:v>27.85</c:v>
                </c:pt>
                <c:pt idx="8" formatCode="0.0">
                  <c:v>27.662763466042154</c:v>
                </c:pt>
                <c:pt idx="9" formatCode="0.0">
                  <c:v>28</c:v>
                </c:pt>
                <c:pt idx="10" formatCode="0.0">
                  <c:v>27.832962138084632</c:v>
                </c:pt>
                <c:pt idx="11" formatCode="0.0">
                  <c:v>28.017391304347825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8F-4D05-A94D-4D8FD35242F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299456"/>
        <c:axId val="-813294656"/>
      </c:lineChart>
      <c:catAx>
        <c:axId val="-813299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0401697928329699E-2"/>
              <c:y val="0.926358177389610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294656"/>
        <c:crosses val="autoZero"/>
        <c:auto val="1"/>
        <c:lblAlgn val="ctr"/>
        <c:lblOffset val="100"/>
        <c:noMultiLvlLbl val="0"/>
      </c:catAx>
      <c:valAx>
        <c:axId val="-813294656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9318617616450084E-3"/>
              <c:y val="0.352939804909685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299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38E-499D-B169-6CE11AE634C0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B43-4E04-B811-96D8FEE44EEF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6FF-4074-A3A7-289B03FD642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D21- Schools at or Above 100%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'D21'!$C$2:$C$14</c:f>
              <c:strCache>
                <c:ptCount val="13"/>
                <c:pt idx="0">
                  <c:v>K231 SPED</c:v>
                </c:pt>
                <c:pt idx="1">
                  <c:v>P.S. 101</c:v>
                </c:pt>
                <c:pt idx="2">
                  <c:v>P.S. 253</c:v>
                </c:pt>
                <c:pt idx="3">
                  <c:v>P.S. 97</c:v>
                </c:pt>
                <c:pt idx="4">
                  <c:v>K231 SPED</c:v>
                </c:pt>
                <c:pt idx="5">
                  <c:v>P.S. 215</c:v>
                </c:pt>
                <c:pt idx="6">
                  <c:v>P.S. 128</c:v>
                </c:pt>
                <c:pt idx="7">
                  <c:v>P.S. 177 </c:v>
                </c:pt>
                <c:pt idx="8">
                  <c:v>P.S. 153</c:v>
                </c:pt>
                <c:pt idx="9">
                  <c:v>P.S. 100</c:v>
                </c:pt>
                <c:pt idx="10">
                  <c:v>P.S. 99</c:v>
                </c:pt>
                <c:pt idx="11">
                  <c:v>I.S. 281</c:v>
                </c:pt>
                <c:pt idx="12">
                  <c:v>P.S. 121</c:v>
                </c:pt>
              </c:strCache>
            </c:strRef>
          </c:cat>
          <c:val>
            <c:numRef>
              <c:f>'D21'!$I$2:$I$13</c:f>
              <c:numCache>
                <c:formatCode>0%</c:formatCode>
                <c:ptCount val="12"/>
                <c:pt idx="0">
                  <c:v>1.75</c:v>
                </c:pt>
                <c:pt idx="1">
                  <c:v>1.58</c:v>
                </c:pt>
                <c:pt idx="2">
                  <c:v>1.52</c:v>
                </c:pt>
                <c:pt idx="3">
                  <c:v>1.44</c:v>
                </c:pt>
                <c:pt idx="4">
                  <c:v>1.42</c:v>
                </c:pt>
                <c:pt idx="5">
                  <c:v>1.41</c:v>
                </c:pt>
                <c:pt idx="6">
                  <c:v>1.31</c:v>
                </c:pt>
                <c:pt idx="7">
                  <c:v>1.29</c:v>
                </c:pt>
                <c:pt idx="8">
                  <c:v>1.26</c:v>
                </c:pt>
                <c:pt idx="9">
                  <c:v>1.22</c:v>
                </c:pt>
                <c:pt idx="10">
                  <c:v>1.17</c:v>
                </c:pt>
                <c:pt idx="11">
                  <c:v>1.1599999999999999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B-4D97-9E5E-AA97C15976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61"/>
        <c:axId val="543781592"/>
        <c:axId val="543783232"/>
      </c:barChart>
      <c:catAx>
        <c:axId val="54378159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783232"/>
        <c:crosses val="autoZero"/>
        <c:auto val="1"/>
        <c:lblAlgn val="ctr"/>
        <c:lblOffset val="100"/>
        <c:noMultiLvlLbl val="0"/>
      </c:catAx>
      <c:valAx>
        <c:axId val="543783232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543781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D21 Schools at or Above 100% continued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'D21'!$C$14:$C$24</c:f>
              <c:strCache>
                <c:ptCount val="11"/>
                <c:pt idx="0">
                  <c:v>P.S. 121</c:v>
                </c:pt>
                <c:pt idx="1">
                  <c:v>P.S. 225</c:v>
                </c:pt>
                <c:pt idx="2">
                  <c:v>S.A. Bensonhurst</c:v>
                </c:pt>
                <c:pt idx="3">
                  <c:v>P.S. 216</c:v>
                </c:pt>
                <c:pt idx="4">
                  <c:v>I.S. 228</c:v>
                </c:pt>
                <c:pt idx="5">
                  <c:v>P.S. 95</c:v>
                </c:pt>
                <c:pt idx="6">
                  <c:v>P.S. 288</c:v>
                </c:pt>
                <c:pt idx="7">
                  <c:v>I.S. 98</c:v>
                </c:pt>
                <c:pt idx="8">
                  <c:v>P.S. 212</c:v>
                </c:pt>
                <c:pt idx="9">
                  <c:v>P.S. 209</c:v>
                </c:pt>
                <c:pt idx="10">
                  <c:v>P.S. 199</c:v>
                </c:pt>
              </c:strCache>
            </c:strRef>
          </c:cat>
          <c:val>
            <c:numRef>
              <c:f>'D21'!$I$14:$I$24</c:f>
              <c:numCache>
                <c:formatCode>0%</c:formatCode>
                <c:ptCount val="11"/>
                <c:pt idx="0">
                  <c:v>1.1599999999999999</c:v>
                </c:pt>
                <c:pt idx="1">
                  <c:v>1.1500000000000001</c:v>
                </c:pt>
                <c:pt idx="2">
                  <c:v>1.1200000000000001</c:v>
                </c:pt>
                <c:pt idx="3">
                  <c:v>1.0900000000000001</c:v>
                </c:pt>
                <c:pt idx="4">
                  <c:v>1.06</c:v>
                </c:pt>
                <c:pt idx="5">
                  <c:v>1.05</c:v>
                </c:pt>
                <c:pt idx="6">
                  <c:v>1.04</c:v>
                </c:pt>
                <c:pt idx="7">
                  <c:v>1.03</c:v>
                </c:pt>
                <c:pt idx="8">
                  <c:v>1.03</c:v>
                </c:pt>
                <c:pt idx="9">
                  <c:v>1.02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8-48F2-8314-1DB372FF251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517168"/>
        <c:axId val="602515856"/>
      </c:barChart>
      <c:catAx>
        <c:axId val="60251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2515856"/>
        <c:crosses val="autoZero"/>
        <c:auto val="1"/>
        <c:lblAlgn val="ctr"/>
        <c:lblOffset val="100"/>
        <c:noMultiLvlLbl val="0"/>
      </c:catAx>
      <c:valAx>
        <c:axId val="602515856"/>
        <c:scaling>
          <c:orientation val="minMax"/>
          <c:max val="1.25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6025171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23C8C-4BCB-432D-A58C-9C7953D0C13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FC70-8737-4A07-AF51-C3BC3E4A0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4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02A2-3598-4B35-A8AD-138BB0887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5B86B-1E95-45E0-950A-A4CFECF0B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49E5A-B5F1-4630-B89F-3B7DA9CD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5F49D-075C-4238-9944-1AE1CBE0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D2C25-2B00-457E-9956-D8A66DDF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7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82108-FB95-4A67-9061-2E1039568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405C0-BEED-448C-A8BD-67E9EE9D2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99385-4D14-41D0-BF8E-EED46984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8912E-AD56-41F8-9960-22F545AB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258C-F77E-47F3-AEC1-BD4CB22F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2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7CD10-205E-4854-93F1-E21CF31F2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B5314-64AF-47B3-A242-06DAB4721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409F8-BD56-4B24-B0D9-906E84CF9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2EABD-2BA2-4841-9D8B-6438DEFC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A6FAB-AABD-426B-9B7D-EAFA0565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A5F6-7592-414E-9DB7-DC504CCC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9F4DF-7284-4950-B68A-594B27E12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8E30C-1B3C-419B-B382-A415464D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76E3A-3055-4AB8-B234-8190F6F3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A88C-E97E-4341-856C-3738106C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5D16-3DEB-43AB-A132-2DC0ED51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9AB1D-CD6A-48C9-903E-8477190D1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87E28-539E-4776-846A-FDFA9972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955B9-7AB2-4DF3-A2B3-B26DE84B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D073E-1B4E-4407-9024-FDB2CCEC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2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6F37-15DF-40C0-AA5F-E2F72529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40842-7C32-4C38-8763-0D6E49D73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A23BC-3DFB-484B-B47E-013D89854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2FE50-401F-4763-A8E5-0CBBCB09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AE375-0447-4E0D-9A36-7B5D5DB2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966EB-E7DC-4C92-A44D-B6AE0E23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0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AE9F0-5A31-4E85-8A7D-413FFE81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250EE-D3BD-4543-88CD-74DF8F28D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9AC68-6DAA-43DB-8CA7-0FFA1BFC7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0B982-9887-4E88-B7C6-30B161A8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F2AD3-6721-457E-AC72-BC28DB8FB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D5254-83D9-4EAA-A750-0A19D285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5E2FD5-64C3-494B-A804-55D12821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D9C59-3098-43C0-B5EA-29E4B2D3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C19A9-AC3E-4811-9809-54B15DC4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20222-DB12-4AA7-8E74-32ECB417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5ADC0-776E-4979-A5B1-4EDA8E0D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3057D3-48E1-48AE-9C89-2484B95B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2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0351D3-A847-4076-B3EB-C0DBE7D9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4CE0B-0257-4878-806C-F5753B85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11BAA-CC60-4E88-8FE9-1306D094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0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9AEA6-770B-4D3E-936C-EDB130DC1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56A30-9CF6-4262-BE0B-F327E62A6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D63C6-B317-4212-98F5-60AB914E5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FD69A-1F9B-457C-8A1A-6CB6D21F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034C-5BE5-452E-9339-D37AB2A0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2F18F-7CC9-4232-9552-3F34D99C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9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904C6-38C7-4DC2-99D0-9691E302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66980E-35F9-4C0F-8EE7-0F6136F1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006FD-6DEE-4B7D-AB6A-F99487946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DEFC5-FC81-466B-9538-EEDBE729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B093F-2DCA-450B-99D8-7E23A0F3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E979D-8A8F-401B-943A-0CFECDEE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8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8CC997-95FA-49AF-AF38-5892D124E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1043-703E-455D-B368-186EBB1D4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D05A2-B3D1-4B3C-A05F-AF1488C73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F110-E59B-49AA-B0DE-A7BC013C5B9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33A5F-B715-4C24-9EEC-423F7EFD5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22983-CD12-4CD4-BBD0-95471134D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4F56-1276-4776-960B-EC19A95C6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21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21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February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2,436 seats in District 21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88242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119931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37.9% of need funded in District 21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21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D21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70% (23) of K-8 schools in District 21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72% or 17,084 K-8 D21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85 cluster rooms are missing from District 21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D21 at 103%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648512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23 Schools in District 21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3BA3F47-D9ED-4D5C-B459-B42154A5D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464669"/>
              </p:ext>
            </p:extLst>
          </p:nvPr>
        </p:nvGraphicFramePr>
        <p:xfrm>
          <a:off x="954315" y="1809749"/>
          <a:ext cx="10515600" cy="480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E8799-48E7-4159-AA15-234CE6E07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District 21 Overcrowded Schools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4468F7E-26B0-47ED-8AD7-C231DC890F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917525"/>
              </p:ext>
            </p:extLst>
          </p:nvPr>
        </p:nvGraphicFramePr>
        <p:xfrm>
          <a:off x="401216" y="1708150"/>
          <a:ext cx="11430000" cy="485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1323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2,616 new housing units built in D21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21, average K-3 class sizes increased by .4, now 1.5 students above citywide average and 5.6 students above Contracts for Excellence goals set in 2007.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950985"/>
              </p:ext>
            </p:extLst>
          </p:nvPr>
        </p:nvGraphicFramePr>
        <p:xfrm>
          <a:off x="621007" y="1828800"/>
          <a:ext cx="11205883" cy="4731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.2, now 1.4 students above Citywide average and 5.1 students above C4E goals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028010"/>
              </p:ext>
            </p:extLst>
          </p:nvPr>
        </p:nvGraphicFramePr>
        <p:xfrm>
          <a:off x="470517" y="2070735"/>
          <a:ext cx="11183601" cy="4631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775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22</a:t>
            </a:r>
          </a:p>
          <a:p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731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21, elementary enrollment increased by 467, while capacity decreased by 705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1360</Words>
  <Application>Microsoft Office PowerPoint</Application>
  <PresentationFormat>Widescreen</PresentationFormat>
  <Paragraphs>161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21 schools    Presentation to CEC 21  Leonie Haimson and Sebastian Spitz Class Size Matters February 2018 info@classsizematters.org  </vt:lpstr>
      <vt:lpstr>This fall, District 21, average K-3 class sizes increased by .4, now 1.5 students above citywide average and 5.6 students above Contracts for Excellence goals set in 2007.</vt:lpstr>
      <vt:lpstr>Average class size grades 4-8 increased by .2, now 1.4 students above Citywide average and 5.1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2,436 seats in District 21 Nov. 2017 capital plan </vt:lpstr>
      <vt:lpstr>54% K-8 seats funded citywide compared to DOE estimate of need 37.9% of need funded in District 21  Data: Nov. 2017 capital plan</vt:lpstr>
      <vt:lpstr>District 21 Overcrowding  (includes Charters in district buildings)</vt:lpstr>
      <vt:lpstr>12 Districts average 100% or more utilization Including D21 at 103% Data Source: 2016-2017 Blue Book</vt:lpstr>
      <vt:lpstr> 23 Schools in District 21 at or over 100% - (Co-located Charters included) Data Source: 2016-2017 Blue Book  </vt:lpstr>
      <vt:lpstr>More District 21 Overcrowded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21 schools    Presentation to CEC 21  Leonie Haimson and Sebastian Spitz Class Size Matters December 2017 info@classsizematters.org  </dc:title>
  <dc:creator>Sebastian Spitz</dc:creator>
  <cp:lastModifiedBy>Sebastian Spitz</cp:lastModifiedBy>
  <cp:revision>28</cp:revision>
  <dcterms:created xsi:type="dcterms:W3CDTF">2017-12-21T22:38:14Z</dcterms:created>
  <dcterms:modified xsi:type="dcterms:W3CDTF">2018-04-11T19:09:21Z</dcterms:modified>
</cp:coreProperties>
</file>