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81" r:id="rId6"/>
    <p:sldId id="295" r:id="rId7"/>
    <p:sldId id="265" r:id="rId8"/>
    <p:sldId id="267" r:id="rId9"/>
    <p:sldId id="268" r:id="rId10"/>
    <p:sldId id="266" r:id="rId11"/>
    <p:sldId id="273" r:id="rId12"/>
    <p:sldId id="274" r:id="rId13"/>
    <p:sldId id="275" r:id="rId14"/>
    <p:sldId id="263" r:id="rId15"/>
    <p:sldId id="283" r:id="rId16"/>
    <p:sldId id="271" r:id="rId17"/>
    <p:sldId id="284" r:id="rId18"/>
    <p:sldId id="277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D20 K-3rd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5470878109293126E-2"/>
          <c:y val="0.11396080791397245"/>
          <c:w val="0.92092912267600868"/>
          <c:h val="0.6803870449114422"/>
        </c:manualLayout>
      </c:layout>
      <c:lineChart>
        <c:grouping val="standard"/>
        <c:varyColors val="0"/>
        <c:ser>
          <c:idx val="0"/>
          <c:order val="0"/>
          <c:tx>
            <c:strRef>
              <c:f>'D20'!$A$3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56B-4B3E-BA82-95B11710D618}"/>
                </c:ext>
              </c:extLst>
            </c:dLbl>
            <c:dLbl>
              <c:idx val="1"/>
              <c:layout>
                <c:manualLayout>
                  <c:x val="-3.1991142509697805E-2"/>
                  <c:y val="3.62621239808827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56B-4B3E-BA82-95B11710D6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'D20'!$B$2:$M$2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'D20'!$B$3:$M$3</c:f>
              <c:numCache>
                <c:formatCode>General</c:formatCode>
                <c:ptCount val="12"/>
                <c:pt idx="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6B-4B3E-BA82-95B11710D618}"/>
            </c:ext>
          </c:extLst>
        </c:ser>
        <c:ser>
          <c:idx val="1"/>
          <c:order val="1"/>
          <c:tx>
            <c:strRef>
              <c:f>'D20'!$A$4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2253043334469959E-2"/>
                  <c:y val="3.90515181332583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56B-4B3E-BA82-95B11710D618}"/>
                </c:ext>
              </c:extLst>
            </c:dLbl>
            <c:dLbl>
              <c:idx val="1"/>
              <c:layout>
                <c:manualLayout>
                  <c:x val="-2.9724475973914793E-2"/>
                  <c:y val="-2.51045473713803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56B-4B3E-BA82-95B11710D6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'D20'!$B$2:$M$2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'D20'!$B$4:$M$4</c:f>
              <c:numCache>
                <c:formatCode>General</c:formatCode>
                <c:ptCount val="12"/>
                <c:pt idx="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  <c:pt idx="11" formatCode="0.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6B-4B3E-BA82-95B11710D618}"/>
            </c:ext>
          </c:extLst>
        </c:ser>
        <c:ser>
          <c:idx val="2"/>
          <c:order val="2"/>
          <c:tx>
            <c:strRef>
              <c:f>'D20'!$A$5</c:f>
              <c:strCache>
                <c:ptCount val="1"/>
                <c:pt idx="0">
                  <c:v>D20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539114231337237E-2"/>
                  <c:y val="-3.90515181332583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56B-4B3E-BA82-95B11710D618}"/>
                </c:ext>
              </c:extLst>
            </c:dLbl>
            <c:dLbl>
              <c:idx val="1"/>
              <c:layout>
                <c:manualLayout>
                  <c:x val="-3.1991142509697805E-2"/>
                  <c:y val="-4.46303064380095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56B-4B3E-BA82-95B11710D618}"/>
                </c:ext>
              </c:extLst>
            </c:dLbl>
            <c:dLbl>
              <c:idx val="2"/>
              <c:layout>
                <c:manualLayout>
                  <c:x val="-2.9724475973914772E-2"/>
                  <c:y val="-1.1157576609502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56B-4B3E-BA82-95B11710D6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'D20'!$B$2:$M$2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'D20'!$B$5:$M$5</c:f>
              <c:numCache>
                <c:formatCode>General</c:formatCode>
                <c:ptCount val="12"/>
                <c:pt idx="0">
                  <c:v>21.1</c:v>
                </c:pt>
                <c:pt idx="1">
                  <c:v>21.4</c:v>
                </c:pt>
                <c:pt idx="2" formatCode="0.0">
                  <c:v>22</c:v>
                </c:pt>
                <c:pt idx="3" formatCode="0.0">
                  <c:v>23</c:v>
                </c:pt>
                <c:pt idx="4">
                  <c:v>24.4</c:v>
                </c:pt>
                <c:pt idx="5">
                  <c:v>25.4</c:v>
                </c:pt>
                <c:pt idx="6">
                  <c:v>25.8</c:v>
                </c:pt>
                <c:pt idx="7" formatCode="0.0">
                  <c:v>26.09</c:v>
                </c:pt>
                <c:pt idx="8" formatCode="0.0">
                  <c:v>26.178456591639872</c:v>
                </c:pt>
                <c:pt idx="9">
                  <c:v>26.1</c:v>
                </c:pt>
                <c:pt idx="10" formatCode="0.0">
                  <c:v>26.072463768115941</c:v>
                </c:pt>
                <c:pt idx="11" formatCode="0.0">
                  <c:v>25.95846645367412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56B-4B3E-BA82-95B11710D61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149481312"/>
        <c:axId val="-149476512"/>
      </c:lineChart>
      <c:catAx>
        <c:axId val="-1494813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</a:t>
                </a:r>
                <a:r>
                  <a:rPr lang="en-US" sz="1600" baseline="0" dirty="0"/>
                  <a:t> Year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7.2392421016710604E-2"/>
              <c:y val="0.900865810373910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476512"/>
        <c:crosses val="autoZero"/>
        <c:auto val="1"/>
        <c:lblAlgn val="ctr"/>
        <c:lblOffset val="100"/>
        <c:noMultiLvlLbl val="0"/>
      </c:catAx>
      <c:valAx>
        <c:axId val="-149476512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2.2666665357830348E-3"/>
              <c:y val="0.3428573938712398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481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D20 4-8th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1302421394770813E-2"/>
          <c:y val="0.10820938266777042"/>
          <c:w val="0.90489887041269501"/>
          <c:h val="0.75878019155545029"/>
        </c:manualLayout>
      </c:layout>
      <c:lineChart>
        <c:grouping val="standard"/>
        <c:varyColors val="0"/>
        <c:ser>
          <c:idx val="0"/>
          <c:order val="0"/>
          <c:tx>
            <c:strRef>
              <c:f>'D20'!$A$10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'D20'!$B$9:$M$9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'D20'!$B$10:$M$10</c:f>
              <c:numCache>
                <c:formatCode>General</c:formatCode>
                <c:ptCount val="12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 formatCode="0.0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A5E-4238-96BF-39B04F84AA5E}"/>
            </c:ext>
          </c:extLst>
        </c:ser>
        <c:ser>
          <c:idx val="1"/>
          <c:order val="1"/>
          <c:tx>
            <c:strRef>
              <c:f>'D20'!$A$11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0158762926548739E-2"/>
                  <c:y val="-2.62006499411620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5E-4238-96BF-39B04F84AA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'D20'!$B$9:$M$9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'D20'!$B$11:$M$11</c:f>
              <c:numCache>
                <c:formatCode>General</c:formatCode>
                <c:ptCount val="12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 formatCode="0.0">
                  <c:v>26.8</c:v>
                </c:pt>
                <c:pt idx="8" formatCode="0.0">
                  <c:v>26.662623389660364</c:v>
                </c:pt>
                <c:pt idx="9">
                  <c:v>26.7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A5E-4238-96BF-39B04F84AA5E}"/>
            </c:ext>
          </c:extLst>
        </c:ser>
        <c:ser>
          <c:idx val="2"/>
          <c:order val="2"/>
          <c:tx>
            <c:strRef>
              <c:f>'D20'!$A$12</c:f>
              <c:strCache>
                <c:ptCount val="1"/>
                <c:pt idx="0">
                  <c:v>D20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'D20'!$B$9:$M$9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'D20'!$B$12:$M$12</c:f>
              <c:numCache>
                <c:formatCode>General</c:formatCode>
                <c:ptCount val="12"/>
                <c:pt idx="0">
                  <c:v>26.7</c:v>
                </c:pt>
                <c:pt idx="1">
                  <c:v>26.9</c:v>
                </c:pt>
                <c:pt idx="2">
                  <c:v>26.8</c:v>
                </c:pt>
                <c:pt idx="3">
                  <c:v>27.5</c:v>
                </c:pt>
                <c:pt idx="4">
                  <c:v>27.8</c:v>
                </c:pt>
                <c:pt idx="5">
                  <c:v>27.9</c:v>
                </c:pt>
                <c:pt idx="6" formatCode="0.0">
                  <c:v>28</c:v>
                </c:pt>
                <c:pt idx="7" formatCode="0.0">
                  <c:v>27.84</c:v>
                </c:pt>
                <c:pt idx="8" formatCode="0.0">
                  <c:v>27.965189873417721</c:v>
                </c:pt>
                <c:pt idx="9">
                  <c:v>28.3</c:v>
                </c:pt>
                <c:pt idx="10" formatCode="0.0">
                  <c:v>28.062865497076022</c:v>
                </c:pt>
                <c:pt idx="11" formatCode="0.0">
                  <c:v>27.507845934379457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A5E-4238-96BF-39B04F84AA5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149391088"/>
        <c:axId val="-149386288"/>
      </c:lineChart>
      <c:catAx>
        <c:axId val="-1493910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</a:t>
                </a:r>
                <a:r>
                  <a:rPr lang="en-US" sz="1600" baseline="0" dirty="0"/>
                  <a:t> Year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7.3277530083250345E-2"/>
              <c:y val="0.9323046056833288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386288"/>
        <c:crosses val="autoZero"/>
        <c:auto val="1"/>
        <c:lblAlgn val="ctr"/>
        <c:lblOffset val="100"/>
        <c:noMultiLvlLbl val="0"/>
      </c:catAx>
      <c:valAx>
        <c:axId val="-149386288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391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FFC-4F20-989A-6CCCB4A2941C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491-40A8-ACD0-812BD6631513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632-46AB-90DF-A00F28F817D5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3D9D-408E-9207-502210C28036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945-4ACD-BDB4-E4494115DD5C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F0F-489E-954F-3ECD0D102573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F58-4883-8D15-DB645416A717}"/>
              </c:ext>
            </c:extLst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D7F-4EA4-9DD1-A4119C30556D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584503885085893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F5A-4BB9-951C-29B9AB10E3E6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A5-4157-8FA8-DCE1E3F13E12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8A5-4157-8FA8-DCE1E3F13E12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9D6-4990-B92F-F2C2F4217A70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481-4A6F-A80B-F29EAC00F488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561-4870-A88F-8C7CA22A11DD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CD8-4A06-A4DF-36EFC7CB8E89}"/>
              </c:ext>
            </c:extLst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1C5-48FF-9693-8177EDBF3283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Lbls>
            <c:dLbl>
              <c:idx val="1"/>
              <c:layout>
                <c:manualLayout>
                  <c:x val="-8.1969646704368408E-3"/>
                  <c:y val="-1.43821557452027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23"/>
              <c:layout>
                <c:manualLayout>
                  <c:x val="8.5856233399154644E-3"/>
                  <c:y val="2.60005290186381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70522382773047E-2"/>
          <c:y val="0"/>
          <c:w val="0.97429477617226956"/>
          <c:h val="0.908118571422527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321-48F6-9706-2973EE36F45F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311-4AB7-9D72-F7BADE9A4830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5C7-4D8A-B865-9FD8DB0C4D98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344-4D02-B979-072F821CBD3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district'!$H$2:$H$13</c:f>
              <c:strCache>
                <c:ptCount val="12"/>
                <c:pt idx="0">
                  <c:v>D20</c:v>
                </c:pt>
                <c:pt idx="1">
                  <c:v>D25</c:v>
                </c:pt>
                <c:pt idx="2">
                  <c:v>D24</c:v>
                </c:pt>
                <c:pt idx="3">
                  <c:v>D15</c:v>
                </c:pt>
                <c:pt idx="4">
                  <c:v>D26</c:v>
                </c:pt>
                <c:pt idx="5">
                  <c:v>D10</c:v>
                </c:pt>
                <c:pt idx="6">
                  <c:v>D27</c:v>
                </c:pt>
                <c:pt idx="7">
                  <c:v>D21</c:v>
                </c:pt>
                <c:pt idx="8">
                  <c:v>D28</c:v>
                </c:pt>
                <c:pt idx="9">
                  <c:v>D31</c:v>
                </c:pt>
                <c:pt idx="10">
                  <c:v>D11</c:v>
                </c:pt>
                <c:pt idx="11">
                  <c:v>D22</c:v>
                </c:pt>
              </c:strCache>
            </c:strRef>
          </c:cat>
          <c:val>
            <c:numRef>
              <c:f>'Util. by district'!$I$2:$I$13</c:f>
              <c:numCache>
                <c:formatCode>0%</c:formatCode>
                <c:ptCount val="12"/>
                <c:pt idx="0">
                  <c:v>1.2058481088453479</c:v>
                </c:pt>
                <c:pt idx="1">
                  <c:v>1.1810619714404547</c:v>
                </c:pt>
                <c:pt idx="2">
                  <c:v>1.1428571428571428</c:v>
                </c:pt>
                <c:pt idx="3">
                  <c:v>1.1365774155995343</c:v>
                </c:pt>
                <c:pt idx="4">
                  <c:v>1.1132928784062286</c:v>
                </c:pt>
                <c:pt idx="5">
                  <c:v>1.097773649357265</c:v>
                </c:pt>
                <c:pt idx="6">
                  <c:v>1.0667539695531183</c:v>
                </c:pt>
                <c:pt idx="7">
                  <c:v>1.0302319520458691</c:v>
                </c:pt>
                <c:pt idx="8">
                  <c:v>1.0292666180320131</c:v>
                </c:pt>
                <c:pt idx="9">
                  <c:v>1.0268337633615923</c:v>
                </c:pt>
                <c:pt idx="10">
                  <c:v>1.0214197639598379</c:v>
                </c:pt>
                <c:pt idx="11">
                  <c:v>1.0161770790235829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02-4C99-AA33-C950DE9ABB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5554304"/>
        <c:axId val="755556600"/>
      </c:barChart>
      <c:catAx>
        <c:axId val="75555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5556600"/>
        <c:crosses val="autoZero"/>
        <c:auto val="1"/>
        <c:lblAlgn val="ctr"/>
        <c:lblOffset val="100"/>
        <c:noMultiLvlLbl val="0"/>
      </c:catAx>
      <c:valAx>
        <c:axId val="755556600"/>
        <c:scaling>
          <c:orientation val="minMax"/>
          <c:min val="0.70000000000000007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55554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'D20'!$C$2:$C$18</c:f>
              <c:strCache>
                <c:ptCount val="17"/>
                <c:pt idx="0">
                  <c:v>P.S. 127</c:v>
                </c:pt>
                <c:pt idx="1">
                  <c:v>P.S. 971</c:v>
                </c:pt>
                <c:pt idx="2">
                  <c:v>P.S. 176</c:v>
                </c:pt>
                <c:pt idx="3">
                  <c:v>P.S. 247</c:v>
                </c:pt>
                <c:pt idx="4">
                  <c:v>P.S. 105</c:v>
                </c:pt>
                <c:pt idx="5">
                  <c:v>P.S. 503</c:v>
                </c:pt>
                <c:pt idx="6">
                  <c:v>P.S. 310</c:v>
                </c:pt>
                <c:pt idx="7">
                  <c:v>P.S. 180</c:v>
                </c:pt>
                <c:pt idx="8">
                  <c:v>P.S. 205</c:v>
                </c:pt>
                <c:pt idx="9">
                  <c:v>P.S. 204</c:v>
                </c:pt>
                <c:pt idx="10">
                  <c:v>P.S. 102</c:v>
                </c:pt>
                <c:pt idx="11">
                  <c:v>P.S. 69</c:v>
                </c:pt>
                <c:pt idx="12">
                  <c:v>P.S. 170</c:v>
                </c:pt>
                <c:pt idx="13">
                  <c:v>P.S. 506</c:v>
                </c:pt>
                <c:pt idx="14">
                  <c:v>P.S. 200</c:v>
                </c:pt>
                <c:pt idx="15">
                  <c:v>P.S. 185</c:v>
                </c:pt>
                <c:pt idx="16">
                  <c:v>P.S. 160</c:v>
                </c:pt>
              </c:strCache>
            </c:strRef>
          </c:cat>
          <c:val>
            <c:numRef>
              <c:f>'D20'!$I$2:$I$18</c:f>
              <c:numCache>
                <c:formatCode>0%</c:formatCode>
                <c:ptCount val="17"/>
                <c:pt idx="0">
                  <c:v>1.74</c:v>
                </c:pt>
                <c:pt idx="1">
                  <c:v>1.57</c:v>
                </c:pt>
                <c:pt idx="2">
                  <c:v>1.52</c:v>
                </c:pt>
                <c:pt idx="3">
                  <c:v>1.51</c:v>
                </c:pt>
                <c:pt idx="4">
                  <c:v>1.49</c:v>
                </c:pt>
                <c:pt idx="5">
                  <c:v>1.49</c:v>
                </c:pt>
                <c:pt idx="6">
                  <c:v>1.44</c:v>
                </c:pt>
                <c:pt idx="7">
                  <c:v>1.4000000000000001</c:v>
                </c:pt>
                <c:pt idx="8">
                  <c:v>1.3800000000000001</c:v>
                </c:pt>
                <c:pt idx="9">
                  <c:v>1.37</c:v>
                </c:pt>
                <c:pt idx="10">
                  <c:v>1.36</c:v>
                </c:pt>
                <c:pt idx="11">
                  <c:v>1.33</c:v>
                </c:pt>
                <c:pt idx="12">
                  <c:v>1.32</c:v>
                </c:pt>
                <c:pt idx="13">
                  <c:v>1.31</c:v>
                </c:pt>
                <c:pt idx="14">
                  <c:v>1.29</c:v>
                </c:pt>
                <c:pt idx="15">
                  <c:v>1.28</c:v>
                </c:pt>
                <c:pt idx="16">
                  <c:v>1.28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D6-411E-9AAA-D803BE9CE3C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37095752"/>
        <c:axId val="537118712"/>
      </c:barChart>
      <c:catAx>
        <c:axId val="537095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7118712"/>
        <c:crosses val="autoZero"/>
        <c:auto val="1"/>
        <c:lblAlgn val="ctr"/>
        <c:lblOffset val="100"/>
        <c:noMultiLvlLbl val="0"/>
      </c:catAx>
      <c:valAx>
        <c:axId val="53711871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37095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'D20'!$C$19:$C$35</c:f>
              <c:strCache>
                <c:ptCount val="17"/>
                <c:pt idx="0">
                  <c:v>P.S. 229</c:v>
                </c:pt>
                <c:pt idx="1">
                  <c:v>P.S. 264</c:v>
                </c:pt>
                <c:pt idx="2">
                  <c:v>P.S. 48</c:v>
                </c:pt>
                <c:pt idx="3">
                  <c:v>P.S. 104</c:v>
                </c:pt>
                <c:pt idx="4">
                  <c:v>P.S. 104</c:v>
                </c:pt>
                <c:pt idx="5">
                  <c:v>P.S. 186</c:v>
                </c:pt>
                <c:pt idx="6">
                  <c:v>P.S. 160</c:v>
                </c:pt>
                <c:pt idx="7">
                  <c:v>P.S. 164</c:v>
                </c:pt>
                <c:pt idx="8">
                  <c:v>I.S. 223</c:v>
                </c:pt>
                <c:pt idx="9">
                  <c:v>I.S. 201</c:v>
                </c:pt>
                <c:pt idx="10">
                  <c:v>P.S. 112</c:v>
                </c:pt>
                <c:pt idx="11">
                  <c:v>P.S. 748</c:v>
                </c:pt>
                <c:pt idx="12">
                  <c:v>I.S. 259</c:v>
                </c:pt>
                <c:pt idx="13">
                  <c:v>P.S. 179</c:v>
                </c:pt>
                <c:pt idx="14">
                  <c:v>P.S. 163</c:v>
                </c:pt>
                <c:pt idx="15">
                  <c:v>I.S. 220</c:v>
                </c:pt>
                <c:pt idx="16">
                  <c:v>I.S. 187</c:v>
                </c:pt>
              </c:strCache>
            </c:strRef>
          </c:cat>
          <c:val>
            <c:numRef>
              <c:f>'D20'!$I$19:$I$35</c:f>
              <c:numCache>
                <c:formatCode>0%</c:formatCode>
                <c:ptCount val="17"/>
                <c:pt idx="0">
                  <c:v>1.27</c:v>
                </c:pt>
                <c:pt idx="1">
                  <c:v>1.26</c:v>
                </c:pt>
                <c:pt idx="2">
                  <c:v>1.24</c:v>
                </c:pt>
                <c:pt idx="3">
                  <c:v>1.24</c:v>
                </c:pt>
                <c:pt idx="4">
                  <c:v>1.22</c:v>
                </c:pt>
                <c:pt idx="5">
                  <c:v>1.22</c:v>
                </c:pt>
                <c:pt idx="6">
                  <c:v>1.2</c:v>
                </c:pt>
                <c:pt idx="7">
                  <c:v>1.1599999999999999</c:v>
                </c:pt>
                <c:pt idx="8">
                  <c:v>1.1500000000000001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1.1100000000000001</c:v>
                </c:pt>
                <c:pt idx="12">
                  <c:v>1.1000000000000001</c:v>
                </c:pt>
                <c:pt idx="13">
                  <c:v>1.07</c:v>
                </c:pt>
                <c:pt idx="14">
                  <c:v>1.07</c:v>
                </c:pt>
                <c:pt idx="15">
                  <c:v>1.03</c:v>
                </c:pt>
                <c:pt idx="16">
                  <c:v>1.01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14-4A53-932A-B377E220254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62203616"/>
        <c:axId val="562204272"/>
      </c:barChart>
      <c:catAx>
        <c:axId val="56220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2204272"/>
        <c:crosses val="autoZero"/>
        <c:auto val="1"/>
        <c:lblAlgn val="ctr"/>
        <c:lblOffset val="100"/>
        <c:noMultiLvlLbl val="0"/>
      </c:catAx>
      <c:valAx>
        <c:axId val="56220427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62203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01586A-B024-4367-B3A8-47E88773508D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E72AF-48D6-4C5B-A066-48F257A5D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47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35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71ACA-A352-4642-9FC7-86ED3810A3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4771B7-2898-4A12-9EFC-70B838C404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17446-A98F-4B62-AC63-4CE77ABF2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8513-8E23-4FB3-8A36-75B6F8121FFB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02BA9-02E8-48E1-B03A-25CC24986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074AB-B069-43D3-9B34-5319525E5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6981-C082-4B55-BC02-CB2372F47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54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F1338-4BB9-407D-B3C6-0EEAC0FB8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74708B-54EA-4ACC-84F2-3B8E387866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5B77E-01CC-4E47-AE68-2B021FAAD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8513-8E23-4FB3-8A36-75B6F8121FFB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76462-9E68-462C-940B-BAEA72259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C8C56-A4E9-46F6-B514-60A276570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6981-C082-4B55-BC02-CB2372F47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240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489F2C-1B49-4F12-8E3D-49DA12BB9F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0358EF-948D-4CB3-9E6B-7B4B201CC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661009-28D0-4469-ABBD-C67F110C3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8513-8E23-4FB3-8A36-75B6F8121FFB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4AD34-0071-40FD-8CCC-B36E98561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2BC2A-320C-4C1E-A2F8-965D718E4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6981-C082-4B55-BC02-CB2372F47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0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59DB9-7BAE-407A-9F93-527634382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BF8F2-FC34-45A0-B26A-FC8585569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69EC0-BCBA-4B62-96AA-F8F3DD059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8513-8E23-4FB3-8A36-75B6F8121FFB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8B6A0-3F71-4A6F-9EB1-CBF489C39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08235-D505-4012-8B6A-74203E6F8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6981-C082-4B55-BC02-CB2372F47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9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7436A-FF84-4F6C-AC8E-9A9EB2043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D0087-D601-428F-B3BD-328A1FA4C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28D98-A15A-40B5-984D-7E6E52793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8513-8E23-4FB3-8A36-75B6F8121FFB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EE576-D639-4791-964F-5134F067A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F435A-BDE5-46A9-90D5-6A3AA18BB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6981-C082-4B55-BC02-CB2372F47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50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7B9E7-0AA1-4CC6-869A-B47B44A21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9BB05-56A7-4672-B75A-A10664071F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D55833-DE06-4F18-A5B4-BB2EF9524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4CB62-E5DC-4339-A88C-A0D3E1965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8513-8E23-4FB3-8A36-75B6F8121FFB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ED121D-DF53-4386-AC83-C0567A532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29E9A-95E4-4AF8-A0E5-87935644C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6981-C082-4B55-BC02-CB2372F47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187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FEE45-3970-4522-A03C-4BEEBBD43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E86423-A7F9-4C87-8EAF-5DF67CD3D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6299E-0FCE-4278-AED0-3AEB700C2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ABAB11-B1EF-4C6C-809B-001A80EAB2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876E8F-35E0-4A1B-8BD0-E2BEE5572C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7A219C-EE83-495E-9277-7BB132F5D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8513-8E23-4FB3-8A36-75B6F8121FFB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450A7D-E9F8-4D23-9831-AD53F06BA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21C6E3-F9C7-478E-988A-AEC63828C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6981-C082-4B55-BC02-CB2372F47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03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14253-7B63-4E11-973E-F6B62F920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39672C-C8DA-4492-81D1-252A70DD4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8513-8E23-4FB3-8A36-75B6F8121FFB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F7BDE4-04D6-45CE-AB15-1EAF97D6A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80321-D7CC-4553-B1A6-400AF0C87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6981-C082-4B55-BC02-CB2372F47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22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992BA6-89E8-428E-9C9A-5CBFD9692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8513-8E23-4FB3-8A36-75B6F8121FFB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729BFF-BF3E-47F4-867B-B826EBF4F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417132-4C45-4647-9188-15D80048B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6981-C082-4B55-BC02-CB2372F47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7A3FC-399C-484E-B2C7-F15E8C32B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9AC7D-9F88-4B9F-A038-E01CD02AC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71BD83-39B5-47EB-939D-FF391D541B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6C2870-995E-4B42-864E-FE7FFBD69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8513-8E23-4FB3-8A36-75B6F8121FFB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916E4B-EFE4-42DD-8841-5D6E36E51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19D33-8647-4451-8A73-D2283F123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6981-C082-4B55-BC02-CB2372F47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338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F2A7F-92BE-4C1C-BC6D-ADD323A70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63BE18-B3F2-4287-BA5A-F2C0292038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4D19D9-B205-4AAE-ACE2-C96C3B7A6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5C2DF4-2FB6-47BF-9B73-CC9355DD2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8513-8E23-4FB3-8A36-75B6F8121FFB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5161B6-2FB7-4239-A95B-A9E87A316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15C8BA-8A50-4E11-A451-DC4849877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6981-C082-4B55-BC02-CB2372F47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74B868-D518-4E8C-8316-FDD8E7889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1080E2-7935-4404-B7C2-EFEBF5874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F3664-B483-4A9F-A4EE-9C8AC85462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68513-8E23-4FB3-8A36-75B6F8121FFB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D8BF1-5255-4356-96A7-BF6F5ECDAB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679A6-E74B-4C6A-9C13-7B4A7558CC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A6981-C082-4B55-BC02-CB2372F47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8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i="1" dirty="0"/>
              <a:t>School Overcrowding &amp; Class Size Citywide </a:t>
            </a:r>
            <a:br>
              <a:rPr lang="en-US" sz="3600" i="1" dirty="0"/>
            </a:br>
            <a:r>
              <a:rPr lang="en-US" sz="3600" i="1" dirty="0"/>
              <a:t>and in District 20 schools</a:t>
            </a: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br>
              <a:rPr lang="en-US" dirty="0"/>
            </a:br>
            <a:r>
              <a:rPr lang="en-US" sz="3600" dirty="0"/>
              <a:t>Presentation to CEC 20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January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analysis of need have 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0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2800" b="1" dirty="0"/>
              <a:t>10,322 seats in District 20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625987"/>
              </p:ext>
            </p:extLst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1684784"/>
              </p:ext>
            </p:extLst>
          </p:nvPr>
        </p:nvGraphicFramePr>
        <p:xfrm>
          <a:off x="347242" y="1750741"/>
          <a:ext cx="10845478" cy="4809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44644"/>
            <a:ext cx="10515600" cy="13665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</a:p>
          <a:p>
            <a:pPr algn="ctr"/>
            <a:r>
              <a:rPr lang="en-US" sz="2800" b="1" i="1" dirty="0"/>
              <a:t>47.2% of need funded in District 20</a:t>
            </a:r>
          </a:p>
          <a:p>
            <a:pPr algn="ctr"/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20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We think the need in D20 is greater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79% (34) of K-8 schools in District 20 are overcrowded (at or above 100% target utilization)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88% or 31,743</a:t>
            </a:r>
            <a:r>
              <a:rPr lang="en-US" i="1" dirty="0"/>
              <a:t> </a:t>
            </a:r>
            <a:r>
              <a:rPr lang="en-US" dirty="0"/>
              <a:t>K-8 D20 students are in overcrowded schools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111 cluster rooms are missing from District 20 schools according to DOE’s utilization formula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i="1" dirty="0"/>
              <a:t>Data source: 2016-2017 Blue Book. 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8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12 Districts average 100% or more utilization</a:t>
            </a:r>
            <a:br>
              <a:rPr lang="en-US" dirty="0"/>
            </a:br>
            <a:r>
              <a:rPr lang="en-US" i="1" dirty="0"/>
              <a:t>Including D20 at 121%</a:t>
            </a:r>
            <a:br>
              <a:rPr lang="en-US" dirty="0"/>
            </a:br>
            <a:r>
              <a:rPr lang="en-US" sz="2400" dirty="0"/>
              <a:t>Data Source: 2016-2017 Blue Book</a:t>
            </a: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D44DF61-BD87-42E0-A081-4CEA02B1F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6045901"/>
              </p:ext>
            </p:extLst>
          </p:nvPr>
        </p:nvGraphicFramePr>
        <p:xfrm>
          <a:off x="484414" y="1765935"/>
          <a:ext cx="10869386" cy="4726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1817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34 Schools in District 20 at or over 100% -</a:t>
            </a:r>
            <a:br>
              <a:rPr lang="en-US" dirty="0"/>
            </a:br>
            <a:r>
              <a:rPr lang="en-US" sz="2400" dirty="0"/>
              <a:t>(Co-located Charters included)</a:t>
            </a:r>
            <a:br>
              <a:rPr lang="en-US" dirty="0"/>
            </a:br>
            <a:r>
              <a:rPr lang="en-US" sz="1800" dirty="0"/>
              <a:t>Data Source: 2016-2017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0793C32-5CBC-4102-B31C-08C5AF8C3F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6822360"/>
              </p:ext>
            </p:extLst>
          </p:nvPr>
        </p:nvGraphicFramePr>
        <p:xfrm>
          <a:off x="485082" y="1960630"/>
          <a:ext cx="11454064" cy="4648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067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0B140-C0B0-4733-8CD0-6EAEDB650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D20 Overutilized Schools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1E6A7FB-8886-4FD4-9ADD-272892097A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2876729"/>
              </p:ext>
            </p:extLst>
          </p:nvPr>
        </p:nvGraphicFramePr>
        <p:xfrm>
          <a:off x="497305" y="1690688"/>
          <a:ext cx="11197389" cy="4802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06623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1,262 new housing units built in D20 between 2015-2019, but none 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This fall, District 20, average K-3 class sizes decreased by .1, now 2.0 students above citywide average and 6.1 students above Contracts for Excellence goals set in 2007.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336401"/>
              </p:ext>
            </p:extLst>
          </p:nvPr>
        </p:nvGraphicFramePr>
        <p:xfrm>
          <a:off x="621007" y="2069782"/>
          <a:ext cx="11205883" cy="4552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 dirty="0"/>
              <a:t>They 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Don’t differentiate between the need for elementary and middle school seats</a:t>
            </a:r>
          </a:p>
          <a:p>
            <a:endParaRPr lang="en-US" dirty="0"/>
          </a:p>
          <a:p>
            <a:r>
              <a:rPr lang="en-US" dirty="0"/>
              <a:t>Are infrequently updated; for example, Feb. 2017 capital plan included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</a:t>
            </a:r>
            <a:r>
              <a:rPr lang="en-US"/>
              <a:t>smaller classes</a:t>
            </a:r>
          </a:p>
          <a:p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Average class size grades 4-8 decreased by .6, now .9 students above Citywide average and 4.6 students above C4E goals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14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0432695"/>
              </p:ext>
            </p:extLst>
          </p:nvPr>
        </p:nvGraphicFramePr>
        <p:xfrm>
          <a:off x="609600" y="1908699"/>
          <a:ext cx="11044518" cy="4847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982829"/>
          </a:xfrm>
          <a:noFill/>
        </p:spPr>
        <p:txBody>
          <a:bodyPr>
            <a:normAutofit fontScale="92500" lnSpcReduction="20000"/>
          </a:bodyPr>
          <a:lstStyle/>
          <a:p>
            <a:endParaRPr lang="en-US" sz="3200" dirty="0"/>
          </a:p>
          <a:p>
            <a:r>
              <a:rPr lang="en-US" sz="3200" dirty="0"/>
              <a:t>Yet 42% of Renewal schools did NOT reduce average class sizes from 2014-2015 to 2017-2018  </a:t>
            </a:r>
          </a:p>
          <a:p>
            <a:endParaRPr lang="en-US" sz="3200" dirty="0"/>
          </a:p>
          <a:p>
            <a:r>
              <a:rPr lang="en-US" sz="3200" dirty="0"/>
              <a:t>73% continue to have maximum class sizes of 30 or more in November 2017.</a:t>
            </a:r>
          </a:p>
          <a:p>
            <a:endParaRPr lang="en-US" sz="3200" dirty="0"/>
          </a:p>
          <a:p>
            <a:r>
              <a:rPr lang="en-US" sz="3200" dirty="0"/>
              <a:t>NO renewal schools have capped class sizes at C4E levels</a:t>
            </a:r>
          </a:p>
          <a:p>
            <a:endParaRPr lang="en-US" sz="3200" dirty="0"/>
          </a:p>
          <a:p>
            <a:r>
              <a:rPr lang="en-US" sz="3200" dirty="0"/>
              <a:t>There are NO renewal schools in District 20 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2200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3203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9140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7682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229294" y="314025"/>
            <a:ext cx="97334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District 20, elementary enrollment increased by 5,755, while capacity increased by 4,487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C93C40-69E4-4DB3-919C-793A741B4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009" y="1268132"/>
            <a:ext cx="8181975" cy="48142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E4D6980-D437-4609-B86A-0ECB92AD55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3946" y="6082335"/>
            <a:ext cx="340042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97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1358</Words>
  <Application>Microsoft Office PowerPoint</Application>
  <PresentationFormat>Widescreen</PresentationFormat>
  <Paragraphs>170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                                            School Overcrowding &amp; Class Size Citywide  and in District 20 schools    Presentation to CEC 20  Leonie Haimson and Sebastian Spitz Class Size Matters January 2018 info@classsizematters.org  </vt:lpstr>
      <vt:lpstr>This fall, District 20, average K-3 class sizes decreased by .1, now 2.0 students above citywide average and 6.1 students above Contracts for Excellence goals set in 2007.</vt:lpstr>
      <vt:lpstr>Average class size grades 4-8 decreased by .6, now .9 students above Citywide average and 4.6 students above C4E goals</vt:lpstr>
      <vt:lpstr>Citywide average HS class sizes stayed the same per class; and remain far above C4E goals </vt:lpstr>
      <vt:lpstr>DOE promised State Ed in 2014 to focus on reducing class size at Renewal schools 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10,322 seats in District 20 Nov. 2017 capital plan </vt:lpstr>
      <vt:lpstr>54% K-8 seats funded citywide compared to DOE estimate of need 47.2% of need funded in District 20  Data: Nov. 2017 capital plan</vt:lpstr>
      <vt:lpstr>District 20 Overcrowding  (includes Charters in district buildings)</vt:lpstr>
      <vt:lpstr>12 Districts average 100% or more utilization Including D20 at 121% Data Source: 2016-2017 Blue Book</vt:lpstr>
      <vt:lpstr> 34 Schools in District 20 at or over 100% - (Co-located Charters included) Data Source: 2016-2017 Blue Book  </vt:lpstr>
      <vt:lpstr>More D20 Overutilized Schools 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Overcrowding &amp; Class Size Citywide  and in District 20 schools    Presentation to CEC 20  Leonie Haimson and Sebastian Spitz Class Size Matters December 2017 info@classsizematters.org</dc:title>
  <dc:creator>Sebastian Spitz</dc:creator>
  <cp:lastModifiedBy>Sebastian</cp:lastModifiedBy>
  <cp:revision>18</cp:revision>
  <dcterms:created xsi:type="dcterms:W3CDTF">2017-12-21T22:14:49Z</dcterms:created>
  <dcterms:modified xsi:type="dcterms:W3CDTF">2018-06-11T15:05:46Z</dcterms:modified>
</cp:coreProperties>
</file>