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257" r:id="rId3"/>
    <p:sldId id="258" r:id="rId4"/>
    <p:sldId id="259" r:id="rId5"/>
    <p:sldId id="260" r:id="rId6"/>
    <p:sldId id="301" r:id="rId7"/>
    <p:sldId id="312" r:id="rId8"/>
    <p:sldId id="265" r:id="rId9"/>
    <p:sldId id="267" r:id="rId10"/>
    <p:sldId id="268" r:id="rId11"/>
    <p:sldId id="266" r:id="rId12"/>
    <p:sldId id="273" r:id="rId13"/>
    <p:sldId id="274" r:id="rId14"/>
    <p:sldId id="275" r:id="rId15"/>
    <p:sldId id="281" r:id="rId16"/>
    <p:sldId id="300" r:id="rId17"/>
    <p:sldId id="284" r:id="rId18"/>
    <p:sldId id="285" r:id="rId19"/>
    <p:sldId id="277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D2 K-3 Class</a:t>
            </a:r>
            <a:r>
              <a:rPr lang="en-US" sz="1600" b="1" baseline="0">
                <a:solidFill>
                  <a:schemeClr val="tx1"/>
                </a:solidFill>
              </a:rPr>
              <a:t>  size trend</a:t>
            </a:r>
            <a:endParaRPr lang="en-US" sz="16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890148754940336E-2"/>
          <c:y val="0.20766244675210624"/>
          <c:w val="0.87299867199408199"/>
          <c:h val="0.58752981838660945"/>
        </c:manualLayout>
      </c:layout>
      <c:lineChart>
        <c:grouping val="standard"/>
        <c:varyColors val="0"/>
        <c:ser>
          <c:idx val="0"/>
          <c:order val="0"/>
          <c:tx>
            <c:strRef>
              <c:f>'D2'!$A$8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2042315338155714E-2"/>
                  <c:y val="2.20410918844526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F80-4442-8532-A0BFA81A78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'D2'!$B$7:$M$7</c:f>
              <c:strCache>
                <c:ptCount val="12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'D2'!$B$8:$M$8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 formatCode="0.0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80-4442-8532-A0BFA81A7864}"/>
            </c:ext>
          </c:extLst>
        </c:ser>
        <c:ser>
          <c:idx val="1"/>
          <c:order val="1"/>
          <c:tx>
            <c:strRef>
              <c:f>'D2'!$A$9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2042315338155714E-2"/>
                  <c:y val="-1.37756824277828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F80-4442-8532-A0BFA81A7864}"/>
                </c:ext>
              </c:extLst>
            </c:dLbl>
            <c:dLbl>
              <c:idx val="4"/>
              <c:layout>
                <c:manualLayout>
                  <c:x val="-3.0820607612008714E-2"/>
                  <c:y val="1.1020545942226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80-4442-8532-A0BFA81A7864}"/>
                </c:ext>
              </c:extLst>
            </c:dLbl>
            <c:dLbl>
              <c:idx val="5"/>
              <c:layout>
                <c:manualLayout>
                  <c:x val="-3.2042315338155714E-2"/>
                  <c:y val="-2.20410918844526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F80-4442-8532-A0BFA81A7864}"/>
                </c:ext>
              </c:extLst>
            </c:dLbl>
            <c:dLbl>
              <c:idx val="6"/>
              <c:layout>
                <c:manualLayout>
                  <c:x val="-3.6929146242743703E-2"/>
                  <c:y val="-2.20410918844526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F80-4442-8532-A0BFA81A7864}"/>
                </c:ext>
              </c:extLst>
            </c:dLbl>
            <c:dLbl>
              <c:idx val="9"/>
              <c:layout>
                <c:manualLayout>
                  <c:x val="-3.2042315338155714E-2"/>
                  <c:y val="-8.2654094566697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80-4442-8532-A0BFA81A7864}"/>
                </c:ext>
              </c:extLst>
            </c:dLbl>
            <c:dLbl>
              <c:idx val="10"/>
              <c:layout>
                <c:manualLayout>
                  <c:x val="-3.2042315338155714E-2"/>
                  <c:y val="-3.5816774312235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80-4442-8532-A0BFA81A78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'D2'!$B$7:$M$7</c:f>
              <c:strCache>
                <c:ptCount val="12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'D2'!$B$9:$M$9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80-4442-8532-A0BFA81A7864}"/>
            </c:ext>
          </c:extLst>
        </c:ser>
        <c:ser>
          <c:idx val="2"/>
          <c:order val="2"/>
          <c:tx>
            <c:strRef>
              <c:f>'D2'!$A$10</c:f>
              <c:strCache>
                <c:ptCount val="1"/>
                <c:pt idx="0">
                  <c:v>D2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3.0820607612008714E-2"/>
                  <c:y val="-1.65308189133394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80-4442-8532-A0BFA81A7864}"/>
                </c:ext>
              </c:extLst>
            </c:dLbl>
            <c:dLbl>
              <c:idx val="4"/>
              <c:layout>
                <c:manualLayout>
                  <c:x val="-3.3264023064302713E-2"/>
                  <c:y val="-2.47962283700092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80-4442-8532-A0BFA81A7864}"/>
                </c:ext>
              </c:extLst>
            </c:dLbl>
            <c:dLbl>
              <c:idx val="5"/>
              <c:layout>
                <c:manualLayout>
                  <c:x val="-3.2042315338155714E-2"/>
                  <c:y val="2.7551364855565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F80-4442-8532-A0BFA81A7864}"/>
                </c:ext>
              </c:extLst>
            </c:dLbl>
            <c:dLbl>
              <c:idx val="6"/>
              <c:layout>
                <c:manualLayout>
                  <c:x val="-3.2042315338155714E-2"/>
                  <c:y val="3.8571910797792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F80-4442-8532-A0BFA81A7864}"/>
                </c:ext>
              </c:extLst>
            </c:dLbl>
            <c:dLbl>
              <c:idx val="8"/>
              <c:layout>
                <c:manualLayout>
                  <c:x val="-3.2042315338155714E-2"/>
                  <c:y val="-3.30616378266789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F80-4442-8532-A0BFA81A7864}"/>
                </c:ext>
              </c:extLst>
            </c:dLbl>
            <c:dLbl>
              <c:idx val="10"/>
              <c:layout>
                <c:manualLayout>
                  <c:x val="-3.2042315338155714E-2"/>
                  <c:y val="2.2041091884452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80-4442-8532-A0BFA81A78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'D2'!$B$7:$M$7</c:f>
              <c:strCache>
                <c:ptCount val="12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'D2'!$B$10:$M$10</c:f>
              <c:numCache>
                <c:formatCode>General</c:formatCode>
                <c:ptCount val="12"/>
                <c:pt idx="0">
                  <c:v>22</c:v>
                </c:pt>
                <c:pt idx="1">
                  <c:v>21.9</c:v>
                </c:pt>
                <c:pt idx="2">
                  <c:v>22.3</c:v>
                </c:pt>
                <c:pt idx="3">
                  <c:v>22.7</c:v>
                </c:pt>
                <c:pt idx="4">
                  <c:v>23.1</c:v>
                </c:pt>
                <c:pt idx="5">
                  <c:v>23.7</c:v>
                </c:pt>
                <c:pt idx="6">
                  <c:v>24.4</c:v>
                </c:pt>
                <c:pt idx="7" formatCode="0.0">
                  <c:v>23.97</c:v>
                </c:pt>
                <c:pt idx="8" formatCode="0.0">
                  <c:v>25.14516129032258</c:v>
                </c:pt>
                <c:pt idx="9">
                  <c:v>24.1</c:v>
                </c:pt>
                <c:pt idx="10" formatCode="0.0">
                  <c:v>23.968017057569295</c:v>
                </c:pt>
                <c:pt idx="11" formatCode="0.0">
                  <c:v>24.837310195227765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80-4442-8532-A0BFA81A786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430518832"/>
        <c:axId val="-430514032"/>
      </c:lineChart>
      <c:catAx>
        <c:axId val="-4305188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0.16553793378440324"/>
              <c:y val="0.906710861659173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30514032"/>
        <c:crosses val="autoZero"/>
        <c:auto val="1"/>
        <c:lblAlgn val="ctr"/>
        <c:lblOffset val="100"/>
        <c:noMultiLvlLbl val="0"/>
      </c:catAx>
      <c:valAx>
        <c:axId val="-430514032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Average Class Size </a:t>
                </a:r>
              </a:p>
            </c:rich>
          </c:tx>
          <c:layout>
            <c:manualLayout>
              <c:xMode val="edge"/>
              <c:yMode val="edge"/>
              <c:x val="1.3402229953291324E-2"/>
              <c:y val="0.325890559904477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30518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181886788096719"/>
          <c:y val="0.90148955260922281"/>
          <c:w val="0.40079632256354686"/>
          <c:h val="7.64693555063246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D2 4</a:t>
            </a:r>
            <a:r>
              <a:rPr lang="en-US" sz="1600" b="1" baseline="0">
                <a:solidFill>
                  <a:schemeClr val="tx1"/>
                </a:solidFill>
              </a:rPr>
              <a:t>-</a:t>
            </a:r>
            <a:r>
              <a:rPr lang="en-US" sz="1600" b="1">
                <a:solidFill>
                  <a:schemeClr val="tx1"/>
                </a:solidFill>
              </a:rPr>
              <a:t>8th</a:t>
            </a:r>
            <a:r>
              <a:rPr lang="en-US" sz="1600" b="1" baseline="0">
                <a:solidFill>
                  <a:schemeClr val="tx1"/>
                </a:solidFill>
              </a:rPr>
              <a:t> Class size trend</a:t>
            </a:r>
            <a:endParaRPr lang="en-US" sz="1600" b="1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8754155730533701"/>
          <c:y val="5.4732041049030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237374951408988E-2"/>
          <c:y val="0.19395652362725468"/>
          <c:w val="0.87365145352351792"/>
          <c:h val="0.62833346794306455"/>
        </c:manualLayout>
      </c:layout>
      <c:lineChart>
        <c:grouping val="standard"/>
        <c:varyColors val="0"/>
        <c:ser>
          <c:idx val="0"/>
          <c:order val="0"/>
          <c:tx>
            <c:strRef>
              <c:f>'D2'!$A$15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'D2'!$B$14:$M$14</c:f>
              <c:strCache>
                <c:ptCount val="12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'D2'!$B$15:$M$15</c:f>
              <c:numCache>
                <c:formatCode>General</c:formatCode>
                <c:ptCount val="12"/>
                <c:pt idx="0" formatCode="0.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40-42F0-B127-7EC3A851A7BE}"/>
            </c:ext>
          </c:extLst>
        </c:ser>
        <c:ser>
          <c:idx val="1"/>
          <c:order val="1"/>
          <c:tx>
            <c:strRef>
              <c:f>'D2'!$A$16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11616226997526E-2"/>
                  <c:y val="-2.0617611092599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40-42F0-B127-7EC3A851A7BE}"/>
                </c:ext>
              </c:extLst>
            </c:dLbl>
            <c:dLbl>
              <c:idx val="3"/>
              <c:layout>
                <c:manualLayout>
                  <c:x val="-3.2396844174476684E-2"/>
                  <c:y val="2.0617611092599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40-42F0-B127-7EC3A851A7BE}"/>
                </c:ext>
              </c:extLst>
            </c:dLbl>
            <c:dLbl>
              <c:idx val="4"/>
              <c:layout>
                <c:manualLayout>
                  <c:x val="-3.2396844174476733E-2"/>
                  <c:y val="-2.5772013865749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440-42F0-B127-7EC3A851A7BE}"/>
                </c:ext>
              </c:extLst>
            </c:dLbl>
            <c:dLbl>
              <c:idx val="5"/>
              <c:layout>
                <c:manualLayout>
                  <c:x val="-3.9808173022821351E-2"/>
                  <c:y val="-2.5772013865749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40-42F0-B127-7EC3A851A7BE}"/>
                </c:ext>
              </c:extLst>
            </c:dLbl>
            <c:dLbl>
              <c:idx val="7"/>
              <c:layout>
                <c:manualLayout>
                  <c:x val="-3.8572951548097235E-2"/>
                  <c:y val="2.8349215252324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40-42F0-B127-7EC3A851A7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'D2'!$B$14:$M$14</c:f>
              <c:strCache>
                <c:ptCount val="12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'D2'!$B$16:$M$16</c:f>
              <c:numCache>
                <c:formatCode>General</c:formatCode>
                <c:ptCount val="12"/>
                <c:pt idx="0" formatCode="0.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40-42F0-B127-7EC3A851A7BE}"/>
            </c:ext>
          </c:extLst>
        </c:ser>
        <c:ser>
          <c:idx val="2"/>
          <c:order val="2"/>
          <c:tx>
            <c:strRef>
              <c:f>'D2'!$A$17</c:f>
              <c:strCache>
                <c:ptCount val="1"/>
                <c:pt idx="0">
                  <c:v>D2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11616226997526E-2"/>
                  <c:y val="-2.0617611092599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40-42F0-B127-7EC3A851A7BE}"/>
                </c:ext>
              </c:extLst>
            </c:dLbl>
            <c:dLbl>
              <c:idx val="3"/>
              <c:layout>
                <c:manualLayout>
                  <c:x val="-3.4780112120504462E-2"/>
                  <c:y val="-2.57720138657493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40-42F0-B127-7EC3A851A7BE}"/>
                </c:ext>
              </c:extLst>
            </c:dLbl>
            <c:dLbl>
              <c:idx val="5"/>
              <c:layout>
                <c:manualLayout>
                  <c:x val="-3.9808173022821351E-2"/>
                  <c:y val="2.0617611092599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40-42F0-B127-7EC3A851A7B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440-42F0-B127-7EC3A851A7BE}"/>
                </c:ext>
              </c:extLst>
            </c:dLbl>
            <c:dLbl>
              <c:idx val="7"/>
              <c:layout>
                <c:manualLayout>
                  <c:x val="-3.363206564920089E-2"/>
                  <c:y val="-3.6080920876670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206154865454719E-2"/>
                      <c:h val="7.06540774775732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440-42F0-B127-7EC3A851A7BE}"/>
                </c:ext>
              </c:extLst>
            </c:dLbl>
            <c:dLbl>
              <c:idx val="8"/>
              <c:layout>
                <c:manualLayout>
                  <c:x val="-3.2396844174476684E-2"/>
                  <c:y val="-2.8349215252324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40-42F0-B127-7EC3A851A7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'D2'!$B$14:$M$14</c:f>
              <c:strCache>
                <c:ptCount val="12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'D2'!$B$17:$M$17</c:f>
              <c:numCache>
                <c:formatCode>0.0</c:formatCode>
                <c:ptCount val="12"/>
                <c:pt idx="0">
                  <c:v>26.6</c:v>
                </c:pt>
                <c:pt idx="1">
                  <c:v>26</c:v>
                </c:pt>
                <c:pt idx="2" formatCode="General">
                  <c:v>26.5</c:v>
                </c:pt>
                <c:pt idx="3" formatCode="General">
                  <c:v>25.9</c:v>
                </c:pt>
                <c:pt idx="4">
                  <c:v>26</c:v>
                </c:pt>
                <c:pt idx="5" formatCode="General">
                  <c:v>26.4</c:v>
                </c:pt>
                <c:pt idx="6" formatCode="General">
                  <c:v>26.7</c:v>
                </c:pt>
                <c:pt idx="7">
                  <c:v>26.89</c:v>
                </c:pt>
                <c:pt idx="8">
                  <c:v>27.013020833333332</c:v>
                </c:pt>
                <c:pt idx="9" formatCode="General">
                  <c:v>27.6</c:v>
                </c:pt>
                <c:pt idx="10">
                  <c:v>27.509394572025052</c:v>
                </c:pt>
                <c:pt idx="11">
                  <c:v>27.479253112033195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40-42F0-B127-7EC3A851A7B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430812672"/>
        <c:axId val="-430807872"/>
      </c:lineChart>
      <c:catAx>
        <c:axId val="-4308126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9.4681379483671599E-2"/>
              <c:y val="0.900087381332051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30807872"/>
        <c:crossesAt val="20"/>
        <c:auto val="1"/>
        <c:lblAlgn val="ctr"/>
        <c:lblOffset val="100"/>
        <c:noMultiLvlLbl val="0"/>
      </c:catAx>
      <c:valAx>
        <c:axId val="-430807872"/>
        <c:scaling>
          <c:orientation val="minMax"/>
          <c:max val="28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Average Class Size </a:t>
                </a:r>
              </a:p>
            </c:rich>
          </c:tx>
          <c:layout>
            <c:manualLayout>
              <c:xMode val="edge"/>
              <c:yMode val="edge"/>
              <c:x val="1.9352739479810779E-2"/>
              <c:y val="0.286741658492000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3081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408234861704314"/>
          <c:y val="0.90675036009794174"/>
          <c:w val="0.38936485981646551"/>
          <c:h val="4.5606233877664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6C4-437C-BF5A-1DB848D97A39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B9-46DC-9AD1-6A210D1B6F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district'!$H$14:$H$24</c:f>
              <c:strCache>
                <c:ptCount val="11"/>
                <c:pt idx="0">
                  <c:v>D30</c:v>
                </c:pt>
                <c:pt idx="1">
                  <c:v>D8</c:v>
                </c:pt>
                <c:pt idx="2">
                  <c:v>D2</c:v>
                </c:pt>
                <c:pt idx="3">
                  <c:v>D12</c:v>
                </c:pt>
                <c:pt idx="4">
                  <c:v>D9</c:v>
                </c:pt>
                <c:pt idx="5">
                  <c:v>D6</c:v>
                </c:pt>
                <c:pt idx="6">
                  <c:v>D29</c:v>
                </c:pt>
                <c:pt idx="7">
                  <c:v>D3</c:v>
                </c:pt>
                <c:pt idx="8">
                  <c:v>D7</c:v>
                </c:pt>
                <c:pt idx="9">
                  <c:v>D4</c:v>
                </c:pt>
                <c:pt idx="10">
                  <c:v>D1</c:v>
                </c:pt>
              </c:strCache>
            </c:strRef>
          </c:cat>
          <c:val>
            <c:numRef>
              <c:f>'Util. by district'!$I$14:$I$24</c:f>
              <c:numCache>
                <c:formatCode>0%</c:formatCode>
                <c:ptCount val="11"/>
                <c:pt idx="0">
                  <c:v>0.9906952965235174</c:v>
                </c:pt>
                <c:pt idx="1">
                  <c:v>0.95252529755271254</c:v>
                </c:pt>
                <c:pt idx="2">
                  <c:v>0.94988110481068233</c:v>
                </c:pt>
                <c:pt idx="3">
                  <c:v>0.93637428204985218</c:v>
                </c:pt>
                <c:pt idx="4">
                  <c:v>0.93615137766958056</c:v>
                </c:pt>
                <c:pt idx="5">
                  <c:v>0.89764339220296352</c:v>
                </c:pt>
                <c:pt idx="6">
                  <c:v>0.89591527987897124</c:v>
                </c:pt>
                <c:pt idx="7">
                  <c:v>0.89040277279789648</c:v>
                </c:pt>
                <c:pt idx="8">
                  <c:v>0.8842708470557239</c:v>
                </c:pt>
                <c:pt idx="9">
                  <c:v>0.86607805924581238</c:v>
                </c:pt>
                <c:pt idx="10">
                  <c:v>0.80426456888520859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9-46DC-9AD1-6A210D1B6F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82418232"/>
        <c:axId val="1082419872"/>
      </c:barChart>
      <c:catAx>
        <c:axId val="1082418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419872"/>
        <c:crosses val="autoZero"/>
        <c:auto val="1"/>
        <c:lblAlgn val="ctr"/>
        <c:lblOffset val="100"/>
        <c:noMultiLvlLbl val="0"/>
      </c:catAx>
      <c:valAx>
        <c:axId val="10824198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82418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'D2'!$C$2:$C$15</c:f>
              <c:strCache>
                <c:ptCount val="14"/>
                <c:pt idx="0">
                  <c:v>P.S. 234</c:v>
                </c:pt>
                <c:pt idx="1">
                  <c:v>P.S. 77</c:v>
                </c:pt>
                <c:pt idx="2">
                  <c:v>P.S. 150</c:v>
                </c:pt>
                <c:pt idx="3">
                  <c:v>I.S. 255</c:v>
                </c:pt>
                <c:pt idx="4">
                  <c:v>P.S. 40</c:v>
                </c:pt>
                <c:pt idx="5">
                  <c:v>SUCCESS ACAD. CHRTR SCHL</c:v>
                </c:pt>
                <c:pt idx="6">
                  <c:v>P.S. 290</c:v>
                </c:pt>
                <c:pt idx="7">
                  <c:v>P.S. 183</c:v>
                </c:pt>
                <c:pt idx="8">
                  <c:v>P.S. 267</c:v>
                </c:pt>
                <c:pt idx="9">
                  <c:v>I.S. 896</c:v>
                </c:pt>
                <c:pt idx="10">
                  <c:v>P.S. 212</c:v>
                </c:pt>
                <c:pt idx="11">
                  <c:v>P.S. 6 </c:v>
                </c:pt>
                <c:pt idx="12">
                  <c:v>P.S./I.S. 276</c:v>
                </c:pt>
                <c:pt idx="13">
                  <c:v>P.S. 11</c:v>
                </c:pt>
              </c:strCache>
            </c:strRef>
          </c:cat>
          <c:val>
            <c:numRef>
              <c:f>'D2'!$I$2:$I$15</c:f>
              <c:numCache>
                <c:formatCode>0%</c:formatCode>
                <c:ptCount val="14"/>
                <c:pt idx="0">
                  <c:v>1.72</c:v>
                </c:pt>
                <c:pt idx="1">
                  <c:v>1.7</c:v>
                </c:pt>
                <c:pt idx="2">
                  <c:v>1.5</c:v>
                </c:pt>
                <c:pt idx="3">
                  <c:v>1.49</c:v>
                </c:pt>
                <c:pt idx="4">
                  <c:v>1.32</c:v>
                </c:pt>
                <c:pt idx="5">
                  <c:v>1.32</c:v>
                </c:pt>
                <c:pt idx="6">
                  <c:v>1.28</c:v>
                </c:pt>
                <c:pt idx="7">
                  <c:v>1.28</c:v>
                </c:pt>
                <c:pt idx="8">
                  <c:v>1.26</c:v>
                </c:pt>
                <c:pt idx="9">
                  <c:v>1.2</c:v>
                </c:pt>
                <c:pt idx="10">
                  <c:v>1.19</c:v>
                </c:pt>
                <c:pt idx="11">
                  <c:v>1.18</c:v>
                </c:pt>
                <c:pt idx="12">
                  <c:v>1.1500000000000001</c:v>
                </c:pt>
                <c:pt idx="13">
                  <c:v>1.1400000000000001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23-428B-BE9E-4C3DF0D96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0520200"/>
        <c:axId val="510521840"/>
      </c:barChart>
      <c:catAx>
        <c:axId val="51052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521840"/>
        <c:crosses val="autoZero"/>
        <c:auto val="1"/>
        <c:lblAlgn val="ctr"/>
        <c:lblOffset val="100"/>
        <c:noMultiLvlLbl val="0"/>
      </c:catAx>
      <c:valAx>
        <c:axId val="5105218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10520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092384599888766E-2"/>
          <c:y val="2.6084820441954908E-2"/>
          <c:w val="0.97596753880244713"/>
          <c:h val="0.676207737948777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'D2'!$C$16:$C$29</c:f>
              <c:strCache>
                <c:ptCount val="14"/>
                <c:pt idx="0">
                  <c:v>SPRUCE STREET ED. CAMPUS</c:v>
                </c:pt>
                <c:pt idx="1">
                  <c:v>P.S. 89</c:v>
                </c:pt>
                <c:pt idx="2">
                  <c:v>P.S. 41</c:v>
                </c:pt>
                <c:pt idx="3">
                  <c:v>P.S. 3</c:v>
                </c:pt>
                <c:pt idx="4">
                  <c:v>P.S. 59</c:v>
                </c:pt>
                <c:pt idx="5">
                  <c:v>P.S. 33</c:v>
                </c:pt>
                <c:pt idx="6">
                  <c:v>P.S. 225</c:v>
                </c:pt>
                <c:pt idx="7">
                  <c:v>P.S. 234</c:v>
                </c:pt>
                <c:pt idx="8">
                  <c:v>P.S. 130</c:v>
                </c:pt>
                <c:pt idx="9">
                  <c:v>YORKVILLE EAST MIDDLE SCHOOL</c:v>
                </c:pt>
                <c:pt idx="10">
                  <c:v>P.S./I.S. 217</c:v>
                </c:pt>
                <c:pt idx="11">
                  <c:v>BALLET TECH/PUB. SCL FOR DANCE</c:v>
                </c:pt>
                <c:pt idx="12">
                  <c:v>P.S. 198</c:v>
                </c:pt>
                <c:pt idx="13">
                  <c:v>I.S. 89</c:v>
                </c:pt>
              </c:strCache>
            </c:strRef>
          </c:cat>
          <c:val>
            <c:numRef>
              <c:f>'D2'!$I$16:$I$29</c:f>
              <c:numCache>
                <c:formatCode>0%</c:formatCode>
                <c:ptCount val="14"/>
                <c:pt idx="0">
                  <c:v>1.1400000000000001</c:v>
                </c:pt>
                <c:pt idx="1">
                  <c:v>1.1200000000000001</c:v>
                </c:pt>
                <c:pt idx="2">
                  <c:v>1.1000000000000001</c:v>
                </c:pt>
                <c:pt idx="3">
                  <c:v>1.0900000000000001</c:v>
                </c:pt>
                <c:pt idx="4">
                  <c:v>1.0900000000000001</c:v>
                </c:pt>
                <c:pt idx="5">
                  <c:v>1.08</c:v>
                </c:pt>
                <c:pt idx="6">
                  <c:v>1.08</c:v>
                </c:pt>
                <c:pt idx="7">
                  <c:v>1.07</c:v>
                </c:pt>
                <c:pt idx="8">
                  <c:v>1.04</c:v>
                </c:pt>
                <c:pt idx="9">
                  <c:v>1.03</c:v>
                </c:pt>
                <c:pt idx="10">
                  <c:v>1.03</c:v>
                </c:pt>
                <c:pt idx="11">
                  <c:v>1.02</c:v>
                </c:pt>
                <c:pt idx="12">
                  <c:v>1.01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C4-4A36-9064-27FC38DFEF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0487400"/>
        <c:axId val="510484120"/>
      </c:barChart>
      <c:catAx>
        <c:axId val="51048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484120"/>
        <c:crosses val="autoZero"/>
        <c:auto val="1"/>
        <c:lblAlgn val="ctr"/>
        <c:lblOffset val="100"/>
        <c:noMultiLvlLbl val="0"/>
      </c:catAx>
      <c:valAx>
        <c:axId val="5104841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1048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66B53-F7D9-492A-A154-BD9428E1414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AD1BF-E0D8-47BF-8181-88A7F29C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5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8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1C0F0-52A8-4A19-81BE-3F01CE514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B7E15-DA1A-4533-9D7F-DDF9CFD1C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7B4DE-1330-4B01-B210-0E647400D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549C-AD87-4B70-9DE4-592A6869176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C41C1-54B9-438B-AD41-D3E97FB80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DDB1B-E03E-4528-8167-A977824CE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F4FC-008F-4695-8D89-6721A0AF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9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6C04B-F969-454D-8162-655EA81CF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CF064-7D56-4B49-9C5A-4473634FC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39B8D-F1F1-4786-AF61-CDD0E93B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549C-AD87-4B70-9DE4-592A6869176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ED607-0BC8-4B0F-84BD-199A7C49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2FFEA-4C78-4B0E-B8E7-6808894B6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F4FC-008F-4695-8D89-6721A0AF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5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502F08-0471-41A4-8201-ABFE5E1FE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DC2F0D-B7FE-4FC2-9797-81725C4F7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39410-0965-4B9F-9D92-B9199F6C1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549C-AD87-4B70-9DE4-592A6869176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53353-72D9-40F0-8F9B-F27FB7E4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4E7B7-653E-45F7-BF96-6552C754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F4FC-008F-4695-8D89-6721A0AF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85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07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05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05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84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74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88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24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1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66F77-1532-4D0A-B042-C48B928E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45354-E0B1-447A-AD01-7D8F59F36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F898E-AA3D-455F-9FDF-2EC65ACF0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549C-AD87-4B70-9DE4-592A6869176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E663B-64E7-4A60-8E7D-9C58DCE17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D63C4-E1FC-4F81-99F2-B5A19182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F4FC-008F-4695-8D89-6721A0AF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27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08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13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4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B8498-65A2-41DF-8080-39469E98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3EEB8-C672-4ED2-ACB3-6FD4ED92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17663-5C95-46C7-B6EA-60D22571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549C-AD87-4B70-9DE4-592A6869176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6026F-6036-4994-97CE-C34983AE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C8ED8-1EC9-4E29-8770-F1D7A6D8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F4FC-008F-4695-8D89-6721A0AF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2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FAC54-8DC2-4D70-A448-61B35BF9E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3288E-D98D-4BCA-9DC1-99531D004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9A2EB-7AB0-4400-B958-FF1691E01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FC0A9-2B68-4A06-8979-1916FDD3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549C-AD87-4B70-9DE4-592A6869176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7F526-D512-4A28-AA2E-8EE3AB9B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6FED44-85CE-4974-BD3A-E05020531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F4FC-008F-4695-8D89-6721A0AF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7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1545-F8C4-4CFF-8511-758B27FB8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9A415-7D7F-4353-A6A3-39805E557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31A95-5D51-419D-882D-A3364A629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2C001E-0AE6-421A-8D5B-3B63E94C5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EBC566-07D7-47B4-8E52-8B4DE282D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DCE271-07E2-4AAA-AC02-2556ABA6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549C-AD87-4B70-9DE4-592A6869176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58CD4B-0498-4558-A5E4-1945A66B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5705D2-1156-488B-A964-E203DCEF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F4FC-008F-4695-8D89-6721A0AF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0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91A7-D1F6-4DAF-A99B-1D5B2352C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3178F2-3D85-4FDC-9EFD-22EFB3714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549C-AD87-4B70-9DE4-592A6869176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2E6E8C-8A99-467B-842A-BC055FB2D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E69B2-51EB-4D90-B25B-EDFBAEC7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F4FC-008F-4695-8D89-6721A0AF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5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DEBFD0-5DC9-46F8-B37E-99338AE6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549C-AD87-4B70-9DE4-592A6869176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F8C97-1E01-4732-A3F5-2DF3B873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550A0-3F45-44F4-9753-55787E6A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F4FC-008F-4695-8D89-6721A0AF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8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9A033-2A53-481E-87E6-D6F709DD2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70C4A-05F9-4DB5-B1E0-0B52A260F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55490-5BF2-4BF0-99C6-CDAE9453C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94A69-6F84-457E-97D6-EB7E7BF5F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549C-AD87-4B70-9DE4-592A6869176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17DA7-220F-4965-8777-8928A6965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28AB2-91B2-4595-9396-FB052AF1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F4FC-008F-4695-8D89-6721A0AF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6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93D3F-EB83-40D2-A878-44136B389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F86DB-50C4-4431-AC41-3779AD3C5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E6F4D-D089-41F1-8CC0-C892ED677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F9337-C8AE-4EB6-BB22-140D11E73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549C-AD87-4B70-9DE4-592A6869176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0F579-3E59-4550-B62D-070D749BA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18CE1-284C-4311-9FE8-0B5D55C1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F4FC-008F-4695-8D89-6721A0AF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0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A84103-434A-4866-95BD-B6BBD4268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C04C9-627A-4FAC-848B-17146992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65E6C-AC81-47F6-B7EA-669AFDCA4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549C-AD87-4B70-9DE4-592A6869176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FC000-E323-43C4-8459-EF5EDE6F9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0A5DC-8AD3-4EF6-A5D5-D5A96DD22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FF4FC-008F-4695-8D89-6721A0AFB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5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5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2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2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</a:t>
            </a:r>
            <a:r>
              <a:rPr lang="en-US">
                <a:latin typeface="+mj-lt"/>
              </a:rPr>
              <a:t>analysis of need have </a:t>
            </a:r>
            <a:r>
              <a:rPr lang="en-US" dirty="0">
                <a:latin typeface="+mj-lt"/>
              </a:rPr>
              <a:t>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3,232 seats in District 2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7560081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506725"/>
              </p:ext>
            </p:extLst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97.5% in District 2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2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noFill/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We think the need in District 2 is greater 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55% (28) of K-8 schools in District 2 are overcrowded (at or above 100% target utilization)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54% or 14,063 K-8 D2 students are in overcrowded schools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119 cluster rooms are missing from District 2 schools according to DOE’s utilization formula 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i="1" dirty="0"/>
              <a:t>Data source: 2016-2017 Blue Book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25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467405"/>
            <a:ext cx="12001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i="1" dirty="0"/>
              <a:t>11 Districts between 99% - 80% Utilization, including D2 at 95% </a:t>
            </a:r>
            <a:br>
              <a:rPr lang="en-US" dirty="0"/>
            </a:br>
            <a:r>
              <a:rPr lang="en-US" sz="2700" dirty="0"/>
              <a:t>Data Source: 2016-2017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2223BF-B458-415A-B284-94A4709FB4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715296"/>
              </p:ext>
            </p:extLst>
          </p:nvPr>
        </p:nvGraphicFramePr>
        <p:xfrm>
          <a:off x="679938" y="1792969"/>
          <a:ext cx="10972800" cy="470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5597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28 Schools in District 2 at or over 100% -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47CA8F3-3AA5-46B0-9B54-7ADB6DE18A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891437"/>
              </p:ext>
            </p:extLst>
          </p:nvPr>
        </p:nvGraphicFramePr>
        <p:xfrm>
          <a:off x="333569" y="1740418"/>
          <a:ext cx="11534970" cy="4752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669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More District 2 overcrowded schools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sz="2400" dirty="0"/>
            </a:br>
            <a:br>
              <a:rPr lang="en-US" sz="2400" dirty="0"/>
            </a:br>
            <a:r>
              <a:rPr lang="en-US" sz="1800" dirty="0"/>
              <a:t>Data Source: 2016-2017 Blue Book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32C2F3D-22E5-4CFC-B51E-4F8B7312C5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678999"/>
              </p:ext>
            </p:extLst>
          </p:nvPr>
        </p:nvGraphicFramePr>
        <p:xfrm>
          <a:off x="205273" y="1690687"/>
          <a:ext cx="11803225" cy="5027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891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50,946 new housing units built in D2 between 2015-2019, but just 1044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2, average K-3 class sizes increased by .8, now .8 students above Citywide Average and 4.9 students above Contracts for Excellence goals set in 2007.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827794"/>
              </p:ext>
            </p:extLst>
          </p:nvPr>
        </p:nvGraphicFramePr>
        <p:xfrm>
          <a:off x="898357" y="1695595"/>
          <a:ext cx="10395285" cy="4879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remained at 27.5, .9 above Citywide average and 4.6 students above C4E goals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630388"/>
              </p:ext>
            </p:extLst>
          </p:nvPr>
        </p:nvGraphicFramePr>
        <p:xfrm>
          <a:off x="831396" y="1690688"/>
          <a:ext cx="10529207" cy="492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085382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82829"/>
          </a:xfrm>
          <a:noFill/>
        </p:spPr>
        <p:txBody>
          <a:bodyPr>
            <a:normAutofit fontScale="85000" lnSpcReduction="2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have capped class sizes at C4E levels</a:t>
            </a:r>
          </a:p>
          <a:p>
            <a:endParaRPr lang="en-US" sz="3200" dirty="0"/>
          </a:p>
          <a:p>
            <a:r>
              <a:rPr lang="en-US" sz="3200" dirty="0"/>
              <a:t>There are NO Renewal Schools in District 2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2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2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190625" y="544845"/>
            <a:ext cx="104013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Elementary capacity increased faster than enrollment in District 2, unlike most other Manhattan Districts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27CDDD-A736-4B91-81BB-9E9E70ABE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572" y="1498952"/>
            <a:ext cx="9733406" cy="514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1336</Words>
  <Application>Microsoft Office PowerPoint</Application>
  <PresentationFormat>Widescreen</PresentationFormat>
  <Paragraphs>157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1_Office Theme</vt:lpstr>
      <vt:lpstr>                                            School Overcrowding &amp; Class Size Citywide  and in District 2 schools    Presentation to CEC 2  Leonie Haimson and Sebastian Spitz Class Size Matters January 2018 info@classsizematters.org  </vt:lpstr>
      <vt:lpstr>This fall, District 2, average K-3 class sizes increased by .8, now .8 students above Citywide Average and 4.9 students above Contracts for Excellence goals set in 2007.</vt:lpstr>
      <vt:lpstr>Average class size grades 4-8 remained at 27.5, .9 above Citywide average and 4.6 students above C4E goals</vt:lpstr>
      <vt:lpstr>Citywide average HS class sizes stayed the same per class; and remain far above C4E goals </vt:lpstr>
      <vt:lpstr>DOE promised State Ed in 2014 to focus on reducing class size at Renewal schools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3,232 seats in District 2 Nov. 2017 capital plan </vt:lpstr>
      <vt:lpstr>54% K-8 seats funded citywide compared to DOE estimate of need 97.5% in District 2  Data: Nov. 2017 capital plan</vt:lpstr>
      <vt:lpstr>District 2 Overcrowding  (includes Charters in district buildings)</vt:lpstr>
      <vt:lpstr>   11 Districts between 99% - 80% Utilization, including D2 at 95%  Data Source: 2016-2017 Blue Book  </vt:lpstr>
      <vt:lpstr> 28 Schools in District 2 at or over 100% - Data Source: 2016-2017 Blue Book  </vt:lpstr>
      <vt:lpstr>More District 2 overcrowded schools (Co-located Charters included)  Data Source: 2016-2017 Blue Book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Spitz</dc:creator>
  <cp:lastModifiedBy>Sebastian Spitz</cp:lastModifiedBy>
  <cp:revision>35</cp:revision>
  <dcterms:created xsi:type="dcterms:W3CDTF">2017-12-19T16:44:12Z</dcterms:created>
  <dcterms:modified xsi:type="dcterms:W3CDTF">2018-04-11T18:57:54Z</dcterms:modified>
</cp:coreProperties>
</file>