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0"/>
  </p:notesMasterIdLst>
  <p:sldIdLst>
    <p:sldId id="257" r:id="rId3"/>
    <p:sldId id="258" r:id="rId4"/>
    <p:sldId id="259" r:id="rId5"/>
    <p:sldId id="260" r:id="rId6"/>
    <p:sldId id="301" r:id="rId7"/>
    <p:sldId id="312" r:id="rId8"/>
    <p:sldId id="265" r:id="rId9"/>
    <p:sldId id="267" r:id="rId10"/>
    <p:sldId id="268" r:id="rId11"/>
    <p:sldId id="266" r:id="rId12"/>
    <p:sldId id="273" r:id="rId13"/>
    <p:sldId id="274" r:id="rId14"/>
    <p:sldId id="275" r:id="rId15"/>
    <p:sldId id="281" r:id="rId16"/>
    <p:sldId id="300" r:id="rId17"/>
    <p:sldId id="284" r:id="rId18"/>
    <p:sldId id="285" r:id="rId19"/>
    <p:sldId id="277" r:id="rId20"/>
    <p:sldId id="303" r:id="rId21"/>
    <p:sldId id="304" r:id="rId22"/>
    <p:sldId id="305" r:id="rId23"/>
    <p:sldId id="306" r:id="rId24"/>
    <p:sldId id="307" r:id="rId25"/>
    <p:sldId id="308" r:id="rId26"/>
    <p:sldId id="309" r:id="rId27"/>
    <p:sldId id="310" r:id="rId28"/>
    <p:sldId id="311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ropbox\Class%20Size%20Matters%20Team%20Folder\Data%20and%20Reports\Class%20Size%20Data\2006-2017%20citywide%20&amp;%20district%20class%20size%20trend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ropbox\Class%20Size%20Matters%20Team%20Folder\Data%20and%20Reports\Class%20Size%20Data\2006-2017%20citywide%20&amp;%20district%20class%20size%20trend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ebastian\Dropbox\Class%20Size%20Matters%20Team%20Folder\Data%20and%20Reports\Class%20Size%20Data\2006-2017%20citywide%20&amp;%20district%20class%20size%20trends%20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Capital%20Plan%20November%202017%20Need%20and%20Funding%20with%20Chart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Capital%20Plan%20November%202017%20Need%20and%20Funding%20with%20Chart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b="1">
                <a:solidFill>
                  <a:schemeClr val="tx1"/>
                </a:solidFill>
              </a:rPr>
              <a:t>D2 K-3 Class</a:t>
            </a:r>
            <a:r>
              <a:rPr lang="en-US" sz="1600" b="1" baseline="0">
                <a:solidFill>
                  <a:schemeClr val="tx1"/>
                </a:solidFill>
              </a:rPr>
              <a:t>  size trend</a:t>
            </a:r>
            <a:endParaRPr lang="en-US" sz="1600" b="1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0890148754940336E-2"/>
          <c:y val="0.20766244675210624"/>
          <c:w val="0.87299867199408199"/>
          <c:h val="0.58752981838660945"/>
        </c:manualLayout>
      </c:layout>
      <c:lineChart>
        <c:grouping val="standard"/>
        <c:varyColors val="0"/>
        <c:ser>
          <c:idx val="0"/>
          <c:order val="0"/>
          <c:tx>
            <c:strRef>
              <c:f>'D2'!$A$8</c:f>
              <c:strCache>
                <c:ptCount val="1"/>
                <c:pt idx="0">
                  <c:v>C4E goals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3.2042315338155714E-2"/>
                  <c:y val="2.20410918844526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F80-4442-8532-A0BFA81A786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'D2'!$B$7:$M$7</c:f>
              <c:strCache>
                <c:ptCount val="12"/>
                <c:pt idx="0">
                  <c:v>2006-07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'D2'!$B$8:$M$8</c:f>
              <c:numCache>
                <c:formatCode>General</c:formatCode>
                <c:ptCount val="12"/>
                <c:pt idx="0">
                  <c:v>21</c:v>
                </c:pt>
                <c:pt idx="1">
                  <c:v>20.7</c:v>
                </c:pt>
                <c:pt idx="2">
                  <c:v>20.5</c:v>
                </c:pt>
                <c:pt idx="3">
                  <c:v>20.3</c:v>
                </c:pt>
                <c:pt idx="4">
                  <c:v>20.100000000000001</c:v>
                </c:pt>
                <c:pt idx="5">
                  <c:v>19.899999999999999</c:v>
                </c:pt>
                <c:pt idx="6">
                  <c:v>19.899999999999999</c:v>
                </c:pt>
                <c:pt idx="7">
                  <c:v>19.899999999999999</c:v>
                </c:pt>
                <c:pt idx="8">
                  <c:v>19.899999999999999</c:v>
                </c:pt>
                <c:pt idx="9" formatCode="0.0">
                  <c:v>19.899999999999999</c:v>
                </c:pt>
                <c:pt idx="10">
                  <c:v>19.899999999999999</c:v>
                </c:pt>
                <c:pt idx="11">
                  <c:v>19.899999999999999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F80-4442-8532-A0BFA81A7864}"/>
            </c:ext>
          </c:extLst>
        </c:ser>
        <c:ser>
          <c:idx val="1"/>
          <c:order val="1"/>
          <c:tx>
            <c:strRef>
              <c:f>'D2'!$A$9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3.2042315338155714E-2"/>
                  <c:y val="-1.37756824277828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5F80-4442-8532-A0BFA81A7864}"/>
                </c:ext>
              </c:extLst>
            </c:dLbl>
            <c:dLbl>
              <c:idx val="4"/>
              <c:layout>
                <c:manualLayout>
                  <c:x val="-3.0820607612008714E-2"/>
                  <c:y val="1.10205459422263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F80-4442-8532-A0BFA81A7864}"/>
                </c:ext>
              </c:extLst>
            </c:dLbl>
            <c:dLbl>
              <c:idx val="5"/>
              <c:layout>
                <c:manualLayout>
                  <c:x val="-3.2042315338155714E-2"/>
                  <c:y val="-2.20410918844526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F80-4442-8532-A0BFA81A7864}"/>
                </c:ext>
              </c:extLst>
            </c:dLbl>
            <c:dLbl>
              <c:idx val="6"/>
              <c:layout>
                <c:manualLayout>
                  <c:x val="-3.6929146242743703E-2"/>
                  <c:y val="-2.20410918844526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F80-4442-8532-A0BFA81A7864}"/>
                </c:ext>
              </c:extLst>
            </c:dLbl>
            <c:dLbl>
              <c:idx val="9"/>
              <c:layout>
                <c:manualLayout>
                  <c:x val="-3.2042315338155714E-2"/>
                  <c:y val="-8.2654094566697294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F80-4442-8532-A0BFA81A7864}"/>
                </c:ext>
              </c:extLst>
            </c:dLbl>
            <c:dLbl>
              <c:idx val="10"/>
              <c:layout>
                <c:manualLayout>
                  <c:x val="-3.2042315338155714E-2"/>
                  <c:y val="-3.58167743122354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F80-4442-8532-A0BFA81A786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'D2'!$B$7:$M$7</c:f>
              <c:strCache>
                <c:ptCount val="12"/>
                <c:pt idx="0">
                  <c:v>2006-07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'D2'!$B$9:$M$9</c:f>
              <c:numCache>
                <c:formatCode>General</c:formatCode>
                <c:ptCount val="12"/>
                <c:pt idx="0">
                  <c:v>21</c:v>
                </c:pt>
                <c:pt idx="1">
                  <c:v>20.9</c:v>
                </c:pt>
                <c:pt idx="2">
                  <c:v>21.4</c:v>
                </c:pt>
                <c:pt idx="3">
                  <c:v>22.1</c:v>
                </c:pt>
                <c:pt idx="4">
                  <c:v>22.9</c:v>
                </c:pt>
                <c:pt idx="5">
                  <c:v>23.9</c:v>
                </c:pt>
                <c:pt idx="6">
                  <c:v>24.5</c:v>
                </c:pt>
                <c:pt idx="7" formatCode="0.0">
                  <c:v>24.86</c:v>
                </c:pt>
                <c:pt idx="8" formatCode="0.0">
                  <c:v>24.70293504689128</c:v>
                </c:pt>
                <c:pt idx="9">
                  <c:v>24.6</c:v>
                </c:pt>
                <c:pt idx="10">
                  <c:v>24.2</c:v>
                </c:pt>
                <c:pt idx="11" formatCode="0.0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F80-4442-8532-A0BFA81A7864}"/>
            </c:ext>
          </c:extLst>
        </c:ser>
        <c:ser>
          <c:idx val="2"/>
          <c:order val="2"/>
          <c:tx>
            <c:strRef>
              <c:f>'D2'!$A$10</c:f>
              <c:strCache>
                <c:ptCount val="1"/>
                <c:pt idx="0">
                  <c:v>D2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layout>
                <c:manualLayout>
                  <c:x val="-3.0820607612008714E-2"/>
                  <c:y val="-1.65308189133394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F80-4442-8532-A0BFA81A7864}"/>
                </c:ext>
              </c:extLst>
            </c:dLbl>
            <c:dLbl>
              <c:idx val="4"/>
              <c:layout>
                <c:manualLayout>
                  <c:x val="-3.3264023064302713E-2"/>
                  <c:y val="-2.47962283700092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F80-4442-8532-A0BFA81A7864}"/>
                </c:ext>
              </c:extLst>
            </c:dLbl>
            <c:dLbl>
              <c:idx val="5"/>
              <c:layout>
                <c:manualLayout>
                  <c:x val="-3.2042315338155714E-2"/>
                  <c:y val="2.75513648555657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F80-4442-8532-A0BFA81A7864}"/>
                </c:ext>
              </c:extLst>
            </c:dLbl>
            <c:dLbl>
              <c:idx val="6"/>
              <c:layout>
                <c:manualLayout>
                  <c:x val="-3.2042315338155714E-2"/>
                  <c:y val="3.85719107977921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F80-4442-8532-A0BFA81A7864}"/>
                </c:ext>
              </c:extLst>
            </c:dLbl>
            <c:dLbl>
              <c:idx val="8"/>
              <c:layout>
                <c:manualLayout>
                  <c:x val="-3.2042315338155714E-2"/>
                  <c:y val="-3.30616378266789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F80-4442-8532-A0BFA81A7864}"/>
                </c:ext>
              </c:extLst>
            </c:dLbl>
            <c:dLbl>
              <c:idx val="10"/>
              <c:layout>
                <c:manualLayout>
                  <c:x val="-3.2042315338155714E-2"/>
                  <c:y val="2.20410918844525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F80-4442-8532-A0BFA81A786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'D2'!$B$7:$M$7</c:f>
              <c:strCache>
                <c:ptCount val="12"/>
                <c:pt idx="0">
                  <c:v>2006-07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'D2'!$B$10:$M$10</c:f>
              <c:numCache>
                <c:formatCode>General</c:formatCode>
                <c:ptCount val="12"/>
                <c:pt idx="0">
                  <c:v>22</c:v>
                </c:pt>
                <c:pt idx="1">
                  <c:v>21.9</c:v>
                </c:pt>
                <c:pt idx="2">
                  <c:v>22.3</c:v>
                </c:pt>
                <c:pt idx="3">
                  <c:v>22.7</c:v>
                </c:pt>
                <c:pt idx="4">
                  <c:v>23.1</c:v>
                </c:pt>
                <c:pt idx="5">
                  <c:v>23.7</c:v>
                </c:pt>
                <c:pt idx="6">
                  <c:v>24.4</c:v>
                </c:pt>
                <c:pt idx="7" formatCode="0.0">
                  <c:v>23.97</c:v>
                </c:pt>
                <c:pt idx="8" formatCode="0.0">
                  <c:v>25.14516129032258</c:v>
                </c:pt>
                <c:pt idx="9">
                  <c:v>24.1</c:v>
                </c:pt>
                <c:pt idx="10" formatCode="0.0">
                  <c:v>23.968017057569295</c:v>
                </c:pt>
                <c:pt idx="11" formatCode="0.0">
                  <c:v>24.837310195227765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F80-4442-8532-A0BFA81A786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-430518832"/>
        <c:axId val="-430514032"/>
      </c:lineChart>
      <c:catAx>
        <c:axId val="-43051883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000" dirty="0"/>
                  <a:t>School Year</a:t>
                </a:r>
              </a:p>
            </c:rich>
          </c:tx>
          <c:layout>
            <c:manualLayout>
              <c:xMode val="edge"/>
              <c:yMode val="edge"/>
              <c:x val="0.16553793378440324"/>
              <c:y val="0.9067108616591736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30514032"/>
        <c:crosses val="autoZero"/>
        <c:auto val="1"/>
        <c:lblAlgn val="ctr"/>
        <c:lblOffset val="100"/>
        <c:noMultiLvlLbl val="0"/>
      </c:catAx>
      <c:valAx>
        <c:axId val="-430514032"/>
        <c:scaling>
          <c:orientation val="minMax"/>
          <c:min val="17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Average Class Size </a:t>
                </a:r>
              </a:p>
            </c:rich>
          </c:tx>
          <c:layout>
            <c:manualLayout>
              <c:xMode val="edge"/>
              <c:yMode val="edge"/>
              <c:x val="1.3402229953291324E-2"/>
              <c:y val="0.3258905599044770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30518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1181886788096719"/>
          <c:y val="0.90148955260922281"/>
          <c:w val="0.40079632256354686"/>
          <c:h val="7.646935550632466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b="1">
                <a:solidFill>
                  <a:schemeClr val="tx1"/>
                </a:solidFill>
              </a:rPr>
              <a:t>D2 4</a:t>
            </a:r>
            <a:r>
              <a:rPr lang="en-US" sz="1600" b="1" baseline="0">
                <a:solidFill>
                  <a:schemeClr val="tx1"/>
                </a:solidFill>
              </a:rPr>
              <a:t>-</a:t>
            </a:r>
            <a:r>
              <a:rPr lang="en-US" sz="1600" b="1">
                <a:solidFill>
                  <a:schemeClr val="tx1"/>
                </a:solidFill>
              </a:rPr>
              <a:t>8th</a:t>
            </a:r>
            <a:r>
              <a:rPr lang="en-US" sz="1600" b="1" baseline="0">
                <a:solidFill>
                  <a:schemeClr val="tx1"/>
                </a:solidFill>
              </a:rPr>
              <a:t> Class size trend</a:t>
            </a:r>
            <a:endParaRPr lang="en-US" sz="1600" b="1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38754155730533701"/>
          <c:y val="5.473204104903080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0237374951408988E-2"/>
          <c:y val="0.19395652362725468"/>
          <c:w val="0.87365145352351792"/>
          <c:h val="0.62833346794306455"/>
        </c:manualLayout>
      </c:layout>
      <c:lineChart>
        <c:grouping val="standard"/>
        <c:varyColors val="0"/>
        <c:ser>
          <c:idx val="0"/>
          <c:order val="0"/>
          <c:tx>
            <c:strRef>
              <c:f>'D2'!$A$15</c:f>
              <c:strCache>
                <c:ptCount val="1"/>
                <c:pt idx="0">
                  <c:v>C4E target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'D2'!$B$14:$M$14</c:f>
              <c:strCache>
                <c:ptCount val="12"/>
                <c:pt idx="0">
                  <c:v>2006-07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'D2'!$B$15:$M$15</c:f>
              <c:numCache>
                <c:formatCode>General</c:formatCode>
                <c:ptCount val="12"/>
                <c:pt idx="0" formatCode="0.0">
                  <c:v>25.6</c:v>
                </c:pt>
                <c:pt idx="1">
                  <c:v>24.8</c:v>
                </c:pt>
                <c:pt idx="2">
                  <c:v>24.6</c:v>
                </c:pt>
                <c:pt idx="3">
                  <c:v>23.8</c:v>
                </c:pt>
                <c:pt idx="4">
                  <c:v>23.3</c:v>
                </c:pt>
                <c:pt idx="5">
                  <c:v>22.9</c:v>
                </c:pt>
                <c:pt idx="6">
                  <c:v>22.9</c:v>
                </c:pt>
                <c:pt idx="7">
                  <c:v>22.9</c:v>
                </c:pt>
                <c:pt idx="8">
                  <c:v>22.9</c:v>
                </c:pt>
                <c:pt idx="9">
                  <c:v>22.9</c:v>
                </c:pt>
                <c:pt idx="10">
                  <c:v>22.9</c:v>
                </c:pt>
                <c:pt idx="11">
                  <c:v>22.9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440-42F0-B127-7EC3A851A7BE}"/>
            </c:ext>
          </c:extLst>
        </c:ser>
        <c:ser>
          <c:idx val="1"/>
          <c:order val="1"/>
          <c:tx>
            <c:strRef>
              <c:f>'D2'!$A$16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3.11616226997526E-2"/>
                  <c:y val="-2.06176110925995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440-42F0-B127-7EC3A851A7BE}"/>
                </c:ext>
              </c:extLst>
            </c:dLbl>
            <c:dLbl>
              <c:idx val="3"/>
              <c:layout>
                <c:manualLayout>
                  <c:x val="-3.2396844174476684E-2"/>
                  <c:y val="2.06176110925994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440-42F0-B127-7EC3A851A7BE}"/>
                </c:ext>
              </c:extLst>
            </c:dLbl>
            <c:dLbl>
              <c:idx val="4"/>
              <c:layout>
                <c:manualLayout>
                  <c:x val="-3.2396844174476733E-2"/>
                  <c:y val="-2.57720138657493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440-42F0-B127-7EC3A851A7BE}"/>
                </c:ext>
              </c:extLst>
            </c:dLbl>
            <c:dLbl>
              <c:idx val="5"/>
              <c:layout>
                <c:manualLayout>
                  <c:x val="-3.9808173022821351E-2"/>
                  <c:y val="-2.57720138657493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440-42F0-B127-7EC3A851A7BE}"/>
                </c:ext>
              </c:extLst>
            </c:dLbl>
            <c:dLbl>
              <c:idx val="7"/>
              <c:layout>
                <c:manualLayout>
                  <c:x val="-3.8572951548097235E-2"/>
                  <c:y val="2.83492152523242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440-42F0-B127-7EC3A851A7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'D2'!$B$14:$M$14</c:f>
              <c:strCache>
                <c:ptCount val="12"/>
                <c:pt idx="0">
                  <c:v>2006-07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'D2'!$B$16:$M$16</c:f>
              <c:numCache>
                <c:formatCode>General</c:formatCode>
                <c:ptCount val="12"/>
                <c:pt idx="0" formatCode="0.0">
                  <c:v>25.6</c:v>
                </c:pt>
                <c:pt idx="1">
                  <c:v>25.1</c:v>
                </c:pt>
                <c:pt idx="2">
                  <c:v>25.3</c:v>
                </c:pt>
                <c:pt idx="3">
                  <c:v>25.8</c:v>
                </c:pt>
                <c:pt idx="4">
                  <c:v>26.3</c:v>
                </c:pt>
                <c:pt idx="5">
                  <c:v>26.6</c:v>
                </c:pt>
                <c:pt idx="6">
                  <c:v>26.7</c:v>
                </c:pt>
                <c:pt idx="7">
                  <c:v>26.8</c:v>
                </c:pt>
                <c:pt idx="8" formatCode="0.0">
                  <c:v>26.662623389660364</c:v>
                </c:pt>
                <c:pt idx="9">
                  <c:v>26.7</c:v>
                </c:pt>
                <c:pt idx="10">
                  <c:v>26.6</c:v>
                </c:pt>
                <c:pt idx="11">
                  <c:v>26.6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440-42F0-B127-7EC3A851A7BE}"/>
            </c:ext>
          </c:extLst>
        </c:ser>
        <c:ser>
          <c:idx val="2"/>
          <c:order val="2"/>
          <c:tx>
            <c:strRef>
              <c:f>'D2'!$A$17</c:f>
              <c:strCache>
                <c:ptCount val="1"/>
                <c:pt idx="0">
                  <c:v>D2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3.11616226997526E-2"/>
                  <c:y val="-2.06176110925994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440-42F0-B127-7EC3A851A7BE}"/>
                </c:ext>
              </c:extLst>
            </c:dLbl>
            <c:dLbl>
              <c:idx val="3"/>
              <c:layout>
                <c:manualLayout>
                  <c:x val="-3.4780112120504462E-2"/>
                  <c:y val="-2.57720138657493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440-42F0-B127-7EC3A851A7BE}"/>
                </c:ext>
              </c:extLst>
            </c:dLbl>
            <c:dLbl>
              <c:idx val="5"/>
              <c:layout>
                <c:manualLayout>
                  <c:x val="-3.9808173022821351E-2"/>
                  <c:y val="2.06176110925994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440-42F0-B127-7EC3A851A7BE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440-42F0-B127-7EC3A851A7BE}"/>
                </c:ext>
              </c:extLst>
            </c:dLbl>
            <c:dLbl>
              <c:idx val="7"/>
              <c:layout>
                <c:manualLayout>
                  <c:x val="-3.363206564920089E-2"/>
                  <c:y val="-3.60809208766705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1206154865454719E-2"/>
                      <c:h val="7.065407747757326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B440-42F0-B127-7EC3A851A7BE}"/>
                </c:ext>
              </c:extLst>
            </c:dLbl>
            <c:dLbl>
              <c:idx val="8"/>
              <c:layout>
                <c:manualLayout>
                  <c:x val="-3.2396844174476684E-2"/>
                  <c:y val="-2.83492152523242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440-42F0-B127-7EC3A851A7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'D2'!$B$14:$M$14</c:f>
              <c:strCache>
                <c:ptCount val="12"/>
                <c:pt idx="0">
                  <c:v>2006-07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'D2'!$B$17:$M$17</c:f>
              <c:numCache>
                <c:formatCode>0.0</c:formatCode>
                <c:ptCount val="12"/>
                <c:pt idx="0">
                  <c:v>26.6</c:v>
                </c:pt>
                <c:pt idx="1">
                  <c:v>26</c:v>
                </c:pt>
                <c:pt idx="2" formatCode="General">
                  <c:v>26.5</c:v>
                </c:pt>
                <c:pt idx="3" formatCode="General">
                  <c:v>25.9</c:v>
                </c:pt>
                <c:pt idx="4">
                  <c:v>26</c:v>
                </c:pt>
                <c:pt idx="5" formatCode="General">
                  <c:v>26.4</c:v>
                </c:pt>
                <c:pt idx="6" formatCode="General">
                  <c:v>26.7</c:v>
                </c:pt>
                <c:pt idx="7">
                  <c:v>26.89</c:v>
                </c:pt>
                <c:pt idx="8">
                  <c:v>27.013020833333332</c:v>
                </c:pt>
                <c:pt idx="9" formatCode="General">
                  <c:v>27.6</c:v>
                </c:pt>
                <c:pt idx="10">
                  <c:v>27.509394572025052</c:v>
                </c:pt>
                <c:pt idx="11">
                  <c:v>27.479253112033195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440-42F0-B127-7EC3A851A7B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-430812672"/>
        <c:axId val="-430807872"/>
      </c:lineChart>
      <c:catAx>
        <c:axId val="-43081267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School Year</a:t>
                </a:r>
              </a:p>
            </c:rich>
          </c:tx>
          <c:layout>
            <c:manualLayout>
              <c:xMode val="edge"/>
              <c:yMode val="edge"/>
              <c:x val="9.4681379483671599E-2"/>
              <c:y val="0.9000873813320519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30807872"/>
        <c:crossesAt val="20"/>
        <c:auto val="1"/>
        <c:lblAlgn val="ctr"/>
        <c:lblOffset val="100"/>
        <c:noMultiLvlLbl val="0"/>
      </c:catAx>
      <c:valAx>
        <c:axId val="-430807872"/>
        <c:scaling>
          <c:orientation val="minMax"/>
          <c:max val="28"/>
          <c:min val="2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Average Class Size </a:t>
                </a:r>
              </a:p>
            </c:rich>
          </c:tx>
          <c:layout>
            <c:manualLayout>
              <c:xMode val="edge"/>
              <c:yMode val="edge"/>
              <c:x val="1.9352739479810779E-2"/>
              <c:y val="0.286741658492000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30812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408234861704314"/>
          <c:y val="0.90675036009794174"/>
          <c:w val="0.38936485981646551"/>
          <c:h val="4.56062338776641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629729112785874E-2"/>
          <c:y val="0.17840978798150098"/>
          <c:w val="0.8555901776769832"/>
          <c:h val="0.69761036731500969"/>
        </c:manualLayout>
      </c:layout>
      <c:lineChart>
        <c:grouping val="standard"/>
        <c:varyColors val="0"/>
        <c:ser>
          <c:idx val="0"/>
          <c:order val="0"/>
          <c:tx>
            <c:strRef>
              <c:f>'Citywide trends 2007-2016'!$B$6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8.2308992290425556E-3"/>
                  <c:y val="-3.8300921023370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754-4929-9BF8-CD60B1BB62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'Citywide trends 2007-2016'!$C$5:$M$5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'Citywide trends 2007-2016'!$C$6:$M$6</c:f>
              <c:numCache>
                <c:formatCode>General</c:formatCode>
                <c:ptCount val="11"/>
                <c:pt idx="0">
                  <c:v>26.1</c:v>
                </c:pt>
                <c:pt idx="1">
                  <c:v>26.2</c:v>
                </c:pt>
                <c:pt idx="2">
                  <c:v>26.6</c:v>
                </c:pt>
                <c:pt idx="3">
                  <c:v>26.5</c:v>
                </c:pt>
                <c:pt idx="4">
                  <c:v>26.4</c:v>
                </c:pt>
                <c:pt idx="5">
                  <c:v>26.3</c:v>
                </c:pt>
                <c:pt idx="6">
                  <c:v>26.7</c:v>
                </c:pt>
                <c:pt idx="7">
                  <c:v>26.8</c:v>
                </c:pt>
                <c:pt idx="8">
                  <c:v>26.7</c:v>
                </c:pt>
                <c:pt idx="9">
                  <c:v>26.5</c:v>
                </c:pt>
                <c:pt idx="10">
                  <c:v>26.5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754-4929-9BF8-CD60B1BB6283}"/>
            </c:ext>
          </c:extLst>
        </c:ser>
        <c:ser>
          <c:idx val="1"/>
          <c:order val="1"/>
          <c:tx>
            <c:strRef>
              <c:f>'Citywide trends 2007-2016'!$B$7</c:f>
              <c:strCache>
                <c:ptCount val="1"/>
                <c:pt idx="0">
                  <c:v>C4E Target</c:v>
                </c:pt>
              </c:strCache>
            </c:strRef>
          </c:tx>
          <c:spPr>
            <a:ln w="38100">
              <a:solidFill>
                <a:srgbClr val="0070C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6231884057971015E-3"/>
                  <c:y val="2.98939471034059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754-4929-9BF8-CD60B1BB62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'Citywide trends 2007-2016'!$C$5:$M$5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'Citywide trends 2007-2016'!$C$7:$M$7</c:f>
              <c:numCache>
                <c:formatCode>General</c:formatCode>
                <c:ptCount val="11"/>
                <c:pt idx="0">
                  <c:v>26</c:v>
                </c:pt>
                <c:pt idx="1">
                  <c:v>25.7</c:v>
                </c:pt>
                <c:pt idx="2">
                  <c:v>25.2</c:v>
                </c:pt>
                <c:pt idx="3">
                  <c:v>24.8</c:v>
                </c:pt>
                <c:pt idx="4">
                  <c:v>24.5</c:v>
                </c:pt>
                <c:pt idx="5">
                  <c:v>24.5</c:v>
                </c:pt>
                <c:pt idx="6">
                  <c:v>24.5</c:v>
                </c:pt>
                <c:pt idx="7">
                  <c:v>24.5</c:v>
                </c:pt>
                <c:pt idx="8">
                  <c:v>24.5</c:v>
                </c:pt>
                <c:pt idx="9">
                  <c:v>24.5</c:v>
                </c:pt>
                <c:pt idx="10">
                  <c:v>24.5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754-4929-9BF8-CD60B1BB62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747348368"/>
        <c:axId val="-269716448"/>
      </c:lineChart>
      <c:catAx>
        <c:axId val="-7473483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 dirty="0"/>
                  <a:t>School Year 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269716448"/>
        <c:crosses val="autoZero"/>
        <c:auto val="1"/>
        <c:lblAlgn val="ctr"/>
        <c:lblOffset val="100"/>
        <c:noMultiLvlLbl val="0"/>
      </c:catAx>
      <c:valAx>
        <c:axId val="-269716448"/>
        <c:scaling>
          <c:orientation val="minMax"/>
          <c:max val="28"/>
          <c:min val="24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 dirty="0"/>
                  <a:t>Average</a:t>
                </a:r>
                <a:r>
                  <a:rPr lang="en-US" sz="1600" baseline="0" dirty="0"/>
                  <a:t> Class Size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4.8081101788977456E-4"/>
              <c:y val="0.3636959130037132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747348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369527178667881"/>
          <c:y val="0.48116747305018143"/>
          <c:w val="0.13785062193312791"/>
          <c:h val="0.20783256254095597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783958540514765E-2"/>
          <c:y val="2.8526207866413217E-2"/>
          <c:w val="0.90132133371706702"/>
          <c:h val="0.81516752970186745"/>
        </c:manualLayout>
      </c:layout>
      <c:barChart>
        <c:barDir val="col"/>
        <c:grouping val="clustered"/>
        <c:varyColors val="0"/>
        <c:ser>
          <c:idx val="0"/>
          <c:order val="0"/>
          <c:tx>
            <c:v>Total Need by District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BFFC-4F20-989A-6CCCB4A2941C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150A-45D9-B5CD-A5433D19AD9E}"/>
              </c:ext>
            </c:extLst>
          </c:dPt>
          <c:dLbls>
            <c:dLbl>
              <c:idx val="4"/>
              <c:layout>
                <c:manualLayout>
                  <c:x val="2.164146600313097E-3"/>
                  <c:y val="-5.475426993998792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50A-45D9-B5CD-A5433D19AD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'District Wide Only '!$B$2:$B$26</c:f>
              <c:strCache>
                <c:ptCount val="25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30</c:v>
                </c:pt>
                <c:pt idx="22">
                  <c:v>31</c:v>
                </c:pt>
                <c:pt idx="23">
                  <c:v>Queens HS</c:v>
                </c:pt>
                <c:pt idx="24">
                  <c:v>SI HS</c:v>
                </c:pt>
              </c:strCache>
            </c:strRef>
          </c:cat>
          <c:val>
            <c:numRef>
              <c:f>'District Wide Only '!$D$2:$D$26</c:f>
              <c:numCache>
                <c:formatCode>General</c:formatCode>
                <c:ptCount val="25"/>
                <c:pt idx="0">
                  <c:v>3232</c:v>
                </c:pt>
                <c:pt idx="1">
                  <c:v>692</c:v>
                </c:pt>
                <c:pt idx="2">
                  <c:v>245</c:v>
                </c:pt>
                <c:pt idx="3">
                  <c:v>1028</c:v>
                </c:pt>
                <c:pt idx="4">
                  <c:v>1028</c:v>
                </c:pt>
                <c:pt idx="5">
                  <c:v>572</c:v>
                </c:pt>
                <c:pt idx="6">
                  <c:v>5692</c:v>
                </c:pt>
                <c:pt idx="7">
                  <c:v>2492</c:v>
                </c:pt>
                <c:pt idx="8">
                  <c:v>1484</c:v>
                </c:pt>
                <c:pt idx="9">
                  <c:v>3417</c:v>
                </c:pt>
                <c:pt idx="10">
                  <c:v>1563</c:v>
                </c:pt>
                <c:pt idx="11">
                  <c:v>7546</c:v>
                </c:pt>
                <c:pt idx="12">
                  <c:v>1000</c:v>
                </c:pt>
                <c:pt idx="13">
                  <c:v>10322</c:v>
                </c:pt>
                <c:pt idx="14">
                  <c:v>2436</c:v>
                </c:pt>
                <c:pt idx="15">
                  <c:v>1300</c:v>
                </c:pt>
                <c:pt idx="16">
                  <c:v>9403</c:v>
                </c:pt>
                <c:pt idx="17">
                  <c:v>5123</c:v>
                </c:pt>
                <c:pt idx="18">
                  <c:v>2504</c:v>
                </c:pt>
                <c:pt idx="19">
                  <c:v>1736</c:v>
                </c:pt>
                <c:pt idx="20">
                  <c:v>3638</c:v>
                </c:pt>
                <c:pt idx="21">
                  <c:v>5975</c:v>
                </c:pt>
                <c:pt idx="22">
                  <c:v>3348</c:v>
                </c:pt>
                <c:pt idx="23">
                  <c:v>6880</c:v>
                </c:pt>
                <c:pt idx="24">
                  <c:v>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0D-4D4F-A696-2193E613CF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83732120"/>
        <c:axId val="883732448"/>
      </c:barChart>
      <c:catAx>
        <c:axId val="8837321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District</a:t>
                </a:r>
              </a:p>
            </c:rich>
          </c:tx>
          <c:layout>
            <c:manualLayout>
              <c:xMode val="edge"/>
              <c:yMode val="edge"/>
              <c:x val="0.44688920114703168"/>
              <c:y val="0.9453074796452132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448"/>
        <c:crosses val="autoZero"/>
        <c:auto val="1"/>
        <c:lblAlgn val="ctr"/>
        <c:lblOffset val="100"/>
        <c:noMultiLvlLbl val="0"/>
      </c:catAx>
      <c:valAx>
        <c:axId val="883732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Total</a:t>
                </a:r>
                <a:r>
                  <a:rPr lang="en-US" sz="1800" baseline="0" dirty="0"/>
                  <a:t> Need </a:t>
                </a:r>
                <a:endParaRPr lang="en-US" sz="1800" dirty="0"/>
              </a:p>
            </c:rich>
          </c:tx>
          <c:layout>
            <c:manualLayout>
              <c:xMode val="edge"/>
              <c:yMode val="edge"/>
              <c:x val="4.5089227593925673E-4"/>
              <c:y val="0.3302949195962185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868911448624028E-2"/>
          <c:y val="9.7537066634500361E-2"/>
          <c:w val="0.90625014406926074"/>
          <c:h val="0.7584503885085893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8F5A-4BB9-951C-29B9AB10E3E6}"/>
              </c:ext>
            </c:extLst>
          </c:dPt>
          <c:dPt>
            <c:idx val="1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8025-47FE-8C02-B6DA5578918F}"/>
              </c:ext>
            </c:extLst>
          </c:dPt>
          <c:dLbls>
            <c:dLbl>
              <c:idx val="1"/>
              <c:layout>
                <c:manualLayout>
                  <c:x val="-8.1969646704368408E-3"/>
                  <c:y val="-1.43821557452027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A5-4157-8FA8-DCE1E3F13E12}"/>
                </c:ext>
              </c:extLst>
            </c:dLbl>
            <c:dLbl>
              <c:idx val="2"/>
              <c:layout>
                <c:manualLayout>
                  <c:x val="3.5129848587586456E-3"/>
                  <c:y val="5.106400088457318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8A5-4157-8FA8-DCE1E3F13E12}"/>
                </c:ext>
              </c:extLst>
            </c:dLbl>
            <c:dLbl>
              <c:idx val="12"/>
              <c:layout>
                <c:manualLayout>
                  <c:x val="-3.512984858758645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8A5-4157-8FA8-DCE1E3F13E12}"/>
                </c:ext>
              </c:extLst>
            </c:dLbl>
            <c:dLbl>
              <c:idx val="23"/>
              <c:layout>
                <c:manualLayout>
                  <c:x val="8.5856233399154644E-3"/>
                  <c:y val="2.600052901863814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8A5-4157-8FA8-DCE1E3F13E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'District Wide Only '!$B$2:$B$26</c:f>
              <c:strCache>
                <c:ptCount val="25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30</c:v>
                </c:pt>
                <c:pt idx="22">
                  <c:v>31</c:v>
                </c:pt>
                <c:pt idx="23">
                  <c:v>Queens HS</c:v>
                </c:pt>
                <c:pt idx="24">
                  <c:v>SI HS</c:v>
                </c:pt>
              </c:strCache>
            </c:strRef>
          </c:cat>
          <c:val>
            <c:numRef>
              <c:f>'District Wide Only '!$H$2:$H$26</c:f>
              <c:numCache>
                <c:formatCode>0.0%</c:formatCode>
                <c:ptCount val="25"/>
                <c:pt idx="0">
                  <c:v>0.97462871287128716</c:v>
                </c:pt>
                <c:pt idx="1">
                  <c:v>1</c:v>
                </c:pt>
                <c:pt idx="2">
                  <c:v>1</c:v>
                </c:pt>
                <c:pt idx="3">
                  <c:v>0.44357976653696496</c:v>
                </c:pt>
                <c:pt idx="4">
                  <c:v>0.33463035019455251</c:v>
                </c:pt>
                <c:pt idx="5">
                  <c:v>0</c:v>
                </c:pt>
                <c:pt idx="6">
                  <c:v>0.51791988756148977</c:v>
                </c:pt>
                <c:pt idx="7">
                  <c:v>0.21990369181380418</c:v>
                </c:pt>
                <c:pt idx="8">
                  <c:v>0.61455525606469008</c:v>
                </c:pt>
                <c:pt idx="9">
                  <c:v>0.75885279484928303</c:v>
                </c:pt>
                <c:pt idx="10">
                  <c:v>0.63403710812539982</c:v>
                </c:pt>
                <c:pt idx="11">
                  <c:v>0.52014312218393854</c:v>
                </c:pt>
                <c:pt idx="12">
                  <c:v>1</c:v>
                </c:pt>
                <c:pt idx="13">
                  <c:v>0.47171090873861654</c:v>
                </c:pt>
                <c:pt idx="14">
                  <c:v>0.37931034482758619</c:v>
                </c:pt>
                <c:pt idx="15">
                  <c:v>0.32</c:v>
                </c:pt>
                <c:pt idx="16">
                  <c:v>0.49994682548122937</c:v>
                </c:pt>
                <c:pt idx="17">
                  <c:v>0.40288893226625022</c:v>
                </c:pt>
                <c:pt idx="18">
                  <c:v>0.36900958466453676</c:v>
                </c:pt>
                <c:pt idx="19">
                  <c:v>0.55990783410138245</c:v>
                </c:pt>
                <c:pt idx="20">
                  <c:v>0.52776250687190762</c:v>
                </c:pt>
                <c:pt idx="21">
                  <c:v>0.74577405857740586</c:v>
                </c:pt>
                <c:pt idx="22">
                  <c:v>0.51881720430107525</c:v>
                </c:pt>
                <c:pt idx="23">
                  <c:v>0.52252906976744184</c:v>
                </c:pt>
                <c:pt idx="24">
                  <c:v>0.86250000000000004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A5-4157-8FA8-DCE1E3F13E1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83732120"/>
        <c:axId val="883732448"/>
      </c:barChart>
      <c:catAx>
        <c:axId val="8837321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dirty="0"/>
                  <a:t>District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448"/>
        <c:crosses val="autoZero"/>
        <c:auto val="1"/>
        <c:lblAlgn val="ctr"/>
        <c:lblOffset val="100"/>
        <c:noMultiLvlLbl val="0"/>
      </c:catAx>
      <c:valAx>
        <c:axId val="883732448"/>
        <c:scaling>
          <c:orientation val="minMax"/>
          <c:max val="1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Percent</a:t>
                </a:r>
                <a:r>
                  <a:rPr lang="en-US" sz="1600" baseline="0" dirty="0"/>
                  <a:t> of Seat Need funded in the Capital Plan </a:t>
                </a:r>
                <a:endParaRPr lang="en-US" sz="16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1"/>
        <c:majorTickMark val="none"/>
        <c:minorTickMark val="none"/>
        <c:tickLblPos val="nextTo"/>
        <c:crossAx val="88373212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66C4-437C-BF5A-1DB848D97A39}"/>
              </c:ext>
            </c:extLst>
          </c:dPt>
          <c:dPt>
            <c:idx val="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FB9-46DC-9AD1-6A210D1B6FA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'Util. by district'!$H$14:$H$24</c:f>
              <c:strCache>
                <c:ptCount val="11"/>
                <c:pt idx="0">
                  <c:v>D30</c:v>
                </c:pt>
                <c:pt idx="1">
                  <c:v>D8</c:v>
                </c:pt>
                <c:pt idx="2">
                  <c:v>D2</c:v>
                </c:pt>
                <c:pt idx="3">
                  <c:v>D12</c:v>
                </c:pt>
                <c:pt idx="4">
                  <c:v>D9</c:v>
                </c:pt>
                <c:pt idx="5">
                  <c:v>D6</c:v>
                </c:pt>
                <c:pt idx="6">
                  <c:v>D29</c:v>
                </c:pt>
                <c:pt idx="7">
                  <c:v>D3</c:v>
                </c:pt>
                <c:pt idx="8">
                  <c:v>D7</c:v>
                </c:pt>
                <c:pt idx="9">
                  <c:v>D4</c:v>
                </c:pt>
                <c:pt idx="10">
                  <c:v>D1</c:v>
                </c:pt>
              </c:strCache>
            </c:strRef>
          </c:cat>
          <c:val>
            <c:numRef>
              <c:f>'Util. by district'!$I$14:$I$24</c:f>
              <c:numCache>
                <c:formatCode>0%</c:formatCode>
                <c:ptCount val="11"/>
                <c:pt idx="0">
                  <c:v>0.9906952965235174</c:v>
                </c:pt>
                <c:pt idx="1">
                  <c:v>0.95252529755271254</c:v>
                </c:pt>
                <c:pt idx="2">
                  <c:v>0.94988110481068233</c:v>
                </c:pt>
                <c:pt idx="3">
                  <c:v>0.93637428204985218</c:v>
                </c:pt>
                <c:pt idx="4">
                  <c:v>0.93615137766958056</c:v>
                </c:pt>
                <c:pt idx="5">
                  <c:v>0.89764339220296352</c:v>
                </c:pt>
                <c:pt idx="6">
                  <c:v>0.89591527987897124</c:v>
                </c:pt>
                <c:pt idx="7">
                  <c:v>0.89040277279789648</c:v>
                </c:pt>
                <c:pt idx="8">
                  <c:v>0.8842708470557239</c:v>
                </c:pt>
                <c:pt idx="9">
                  <c:v>0.86607805924581238</c:v>
                </c:pt>
                <c:pt idx="10">
                  <c:v>0.80426456888520859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B9-46DC-9AD1-6A210D1B6FA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082418232"/>
        <c:axId val="1082419872"/>
      </c:barChart>
      <c:catAx>
        <c:axId val="1082418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2419872"/>
        <c:crosses val="autoZero"/>
        <c:auto val="1"/>
        <c:lblAlgn val="ctr"/>
        <c:lblOffset val="100"/>
        <c:noMultiLvlLbl val="0"/>
      </c:catAx>
      <c:valAx>
        <c:axId val="108241987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082418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'D2'!$C$2:$C$15</c:f>
              <c:strCache>
                <c:ptCount val="14"/>
                <c:pt idx="0">
                  <c:v>P.S. 234</c:v>
                </c:pt>
                <c:pt idx="1">
                  <c:v>P.S. 77</c:v>
                </c:pt>
                <c:pt idx="2">
                  <c:v>P.S. 150</c:v>
                </c:pt>
                <c:pt idx="3">
                  <c:v>I.S. 255</c:v>
                </c:pt>
                <c:pt idx="4">
                  <c:v>P.S. 40</c:v>
                </c:pt>
                <c:pt idx="5">
                  <c:v>SUCCESS ACAD. CHRTR SCHL</c:v>
                </c:pt>
                <c:pt idx="6">
                  <c:v>P.S. 290</c:v>
                </c:pt>
                <c:pt idx="7">
                  <c:v>P.S. 183</c:v>
                </c:pt>
                <c:pt idx="8">
                  <c:v>P.S. 267</c:v>
                </c:pt>
                <c:pt idx="9">
                  <c:v>I.S. 896</c:v>
                </c:pt>
                <c:pt idx="10">
                  <c:v>P.S. 212</c:v>
                </c:pt>
                <c:pt idx="11">
                  <c:v>P.S. 6 </c:v>
                </c:pt>
                <c:pt idx="12">
                  <c:v>P.S./I.S. 276</c:v>
                </c:pt>
                <c:pt idx="13">
                  <c:v>P.S. 11</c:v>
                </c:pt>
              </c:strCache>
            </c:strRef>
          </c:cat>
          <c:val>
            <c:numRef>
              <c:f>'D2'!$I$2:$I$15</c:f>
              <c:numCache>
                <c:formatCode>0%</c:formatCode>
                <c:ptCount val="14"/>
                <c:pt idx="0">
                  <c:v>1.72</c:v>
                </c:pt>
                <c:pt idx="1">
                  <c:v>1.7</c:v>
                </c:pt>
                <c:pt idx="2">
                  <c:v>1.5</c:v>
                </c:pt>
                <c:pt idx="3">
                  <c:v>1.49</c:v>
                </c:pt>
                <c:pt idx="4">
                  <c:v>1.32</c:v>
                </c:pt>
                <c:pt idx="5">
                  <c:v>1.32</c:v>
                </c:pt>
                <c:pt idx="6">
                  <c:v>1.28</c:v>
                </c:pt>
                <c:pt idx="7">
                  <c:v>1.28</c:v>
                </c:pt>
                <c:pt idx="8">
                  <c:v>1.26</c:v>
                </c:pt>
                <c:pt idx="9">
                  <c:v>1.2</c:v>
                </c:pt>
                <c:pt idx="10">
                  <c:v>1.19</c:v>
                </c:pt>
                <c:pt idx="11">
                  <c:v>1.18</c:v>
                </c:pt>
                <c:pt idx="12">
                  <c:v>1.1500000000000001</c:v>
                </c:pt>
                <c:pt idx="13">
                  <c:v>1.1400000000000001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23-428B-BE9E-4C3DF0D966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0520200"/>
        <c:axId val="510521840"/>
      </c:barChart>
      <c:catAx>
        <c:axId val="510520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0521840"/>
        <c:crosses val="autoZero"/>
        <c:auto val="1"/>
        <c:lblAlgn val="ctr"/>
        <c:lblOffset val="100"/>
        <c:noMultiLvlLbl val="0"/>
      </c:catAx>
      <c:valAx>
        <c:axId val="51052184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10520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092384599888766E-2"/>
          <c:y val="2.6084820441954908E-2"/>
          <c:w val="0.97596753880244713"/>
          <c:h val="0.6762077379487773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'D2'!$C$16:$C$29</c:f>
              <c:strCache>
                <c:ptCount val="14"/>
                <c:pt idx="0">
                  <c:v>SPRUCE STREET ED. CAMPUS</c:v>
                </c:pt>
                <c:pt idx="1">
                  <c:v>P.S. 89</c:v>
                </c:pt>
                <c:pt idx="2">
                  <c:v>P.S. 41</c:v>
                </c:pt>
                <c:pt idx="3">
                  <c:v>P.S. 3</c:v>
                </c:pt>
                <c:pt idx="4">
                  <c:v>P.S. 59</c:v>
                </c:pt>
                <c:pt idx="5">
                  <c:v>P.S. 33</c:v>
                </c:pt>
                <c:pt idx="6">
                  <c:v>P.S. 225</c:v>
                </c:pt>
                <c:pt idx="7">
                  <c:v>P.S. 234</c:v>
                </c:pt>
                <c:pt idx="8">
                  <c:v>P.S. 130</c:v>
                </c:pt>
                <c:pt idx="9">
                  <c:v>YORKVILLE EAST MIDDLE SCHOOL</c:v>
                </c:pt>
                <c:pt idx="10">
                  <c:v>P.S./I.S. 217</c:v>
                </c:pt>
                <c:pt idx="11">
                  <c:v>BALLET TECH/PUB. SCL FOR DANCE</c:v>
                </c:pt>
                <c:pt idx="12">
                  <c:v>P.S. 198</c:v>
                </c:pt>
                <c:pt idx="13">
                  <c:v>I.S. 89</c:v>
                </c:pt>
              </c:strCache>
            </c:strRef>
          </c:cat>
          <c:val>
            <c:numRef>
              <c:f>'D2'!$I$16:$I$29</c:f>
              <c:numCache>
                <c:formatCode>0%</c:formatCode>
                <c:ptCount val="14"/>
                <c:pt idx="0">
                  <c:v>1.1400000000000001</c:v>
                </c:pt>
                <c:pt idx="1">
                  <c:v>1.1200000000000001</c:v>
                </c:pt>
                <c:pt idx="2">
                  <c:v>1.1000000000000001</c:v>
                </c:pt>
                <c:pt idx="3">
                  <c:v>1.0900000000000001</c:v>
                </c:pt>
                <c:pt idx="4">
                  <c:v>1.0900000000000001</c:v>
                </c:pt>
                <c:pt idx="5">
                  <c:v>1.08</c:v>
                </c:pt>
                <c:pt idx="6">
                  <c:v>1.08</c:v>
                </c:pt>
                <c:pt idx="7">
                  <c:v>1.07</c:v>
                </c:pt>
                <c:pt idx="8">
                  <c:v>1.04</c:v>
                </c:pt>
                <c:pt idx="9">
                  <c:v>1.03</c:v>
                </c:pt>
                <c:pt idx="10">
                  <c:v>1.03</c:v>
                </c:pt>
                <c:pt idx="11">
                  <c:v>1.02</c:v>
                </c:pt>
                <c:pt idx="12">
                  <c:v>1.01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C4-4A36-9064-27FC38DFEFB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10487400"/>
        <c:axId val="510484120"/>
      </c:barChart>
      <c:catAx>
        <c:axId val="510487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0484120"/>
        <c:crosses val="autoZero"/>
        <c:auto val="1"/>
        <c:lblAlgn val="ctr"/>
        <c:lblOffset val="100"/>
        <c:noMultiLvlLbl val="0"/>
      </c:catAx>
      <c:valAx>
        <c:axId val="51048412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10487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0.48312</cdr:x>
      <cdr:y>0.06829</cdr:y>
    </cdr:from>
    <cdr:to>
      <cdr:x>0.68565</cdr:x>
      <cdr:y>0.40162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40935F4C-DE1E-4E3F-9E20-31F17E775DEF}"/>
            </a:ext>
          </a:extLst>
        </cdr:cNvPr>
        <cdr:cNvSpPr txBox="1"/>
      </cdr:nvSpPr>
      <cdr:spPr>
        <a:xfrm xmlns:a="http://schemas.openxmlformats.org/drawingml/2006/main">
          <a:off x="2181225" y="1873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0.51477</cdr:x>
      <cdr:y>0.11765</cdr:y>
    </cdr:from>
    <cdr:to>
      <cdr:x>0.7173</cdr:x>
      <cdr:y>0.39537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0C93FBBA-057B-4201-A551-B7341FE7B9E9}"/>
            </a:ext>
          </a:extLst>
        </cdr:cNvPr>
        <cdr:cNvSpPr txBox="1"/>
      </cdr:nvSpPr>
      <cdr:spPr>
        <a:xfrm xmlns:a="http://schemas.openxmlformats.org/drawingml/2006/main">
          <a:off x="2324100" y="38735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0.29325</cdr:x>
      <cdr:y>0.02204</cdr:y>
    </cdr:from>
    <cdr:to>
      <cdr:x>0.74262</cdr:x>
      <cdr:y>0.21212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3370579A-83CD-41D0-9EC4-8EC352C7B362}"/>
            </a:ext>
          </a:extLst>
        </cdr:cNvPr>
        <cdr:cNvSpPr txBox="1"/>
      </cdr:nvSpPr>
      <cdr:spPr>
        <a:xfrm xmlns:a="http://schemas.openxmlformats.org/drawingml/2006/main">
          <a:off x="1323975" y="76199"/>
          <a:ext cx="2028825" cy="657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0.35443</cdr:x>
      <cdr:y>0.03581</cdr:y>
    </cdr:from>
    <cdr:to>
      <cdr:x>0.77426</cdr:x>
      <cdr:y>0.24793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A06BE128-C966-41D7-BC95-CBFD7C36277D}"/>
            </a:ext>
          </a:extLst>
        </cdr:cNvPr>
        <cdr:cNvSpPr txBox="1"/>
      </cdr:nvSpPr>
      <cdr:spPr>
        <a:xfrm xmlns:a="http://schemas.openxmlformats.org/drawingml/2006/main">
          <a:off x="1600199" y="123824"/>
          <a:ext cx="1895475" cy="7334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0.30043</cdr:x>
      <cdr:y>0.01992</cdr:y>
    </cdr:from>
    <cdr:to>
      <cdr:x>0.81098</cdr:x>
      <cdr:y>0.17743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1A62104B-785E-4AB0-9377-7192354B40A6}"/>
            </a:ext>
          </a:extLst>
        </cdr:cNvPr>
        <cdr:cNvSpPr txBox="1"/>
      </cdr:nvSpPr>
      <cdr:spPr>
        <a:xfrm xmlns:a="http://schemas.openxmlformats.org/drawingml/2006/main">
          <a:off x="3159227" y="95157"/>
          <a:ext cx="5368740" cy="7523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400" b="1" dirty="0"/>
            <a:t>Citywide HS class size average</a:t>
          </a:r>
        </a:p>
        <a:p xmlns:a="http://schemas.openxmlformats.org/drawingml/2006/main">
          <a:pPr algn="ctr"/>
          <a:r>
            <a:rPr lang="en-US" sz="1400" b="1" dirty="0"/>
            <a:t>Compared</a:t>
          </a:r>
          <a:r>
            <a:rPr lang="en-US" sz="1400" b="1" baseline="0" dirty="0"/>
            <a:t> to C4E goals</a:t>
          </a:r>
        </a:p>
        <a:p xmlns:a="http://schemas.openxmlformats.org/drawingml/2006/main">
          <a:pPr algn="ctr"/>
          <a:r>
            <a:rPr lang="en-US" sz="1400" b="1" baseline="0" dirty="0"/>
            <a:t>Up 1.5% since 2007</a:t>
          </a:r>
          <a:endParaRPr lang="en-US" sz="14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A66B53-F7D9-492A-A154-BD9428E14147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8AD1BF-E0D8-47BF-8181-88A7F29C3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452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4F441-EFA7-6F47-9207-53D10D2CBD4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481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1C0F0-52A8-4A19-81BE-3F01CE5145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DB7E15-DA1A-4533-9D7F-DDF9CFD1CB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47B4DE-1330-4B01-B210-0E647400D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1549C-AD87-4B70-9DE4-592A6869176C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AC41C1-54B9-438B-AD41-D3E97FB80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9DDB1B-E03E-4528-8167-A977824CE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FF4FC-008F-4695-8D89-6721A0AFB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298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6C04B-F969-454D-8162-655EA81CF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4CF064-7D56-4B49-9C5A-4473634FC2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339B8D-F1F1-4786-AF61-CDD0E93B5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1549C-AD87-4B70-9DE4-592A6869176C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2ED607-0BC8-4B0F-84BD-199A7C49A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02FFEA-4C78-4B0E-B8E7-6808894B6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FF4FC-008F-4695-8D89-6721A0AFB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151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502F08-0471-41A4-8201-ABFE5E1FE3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DC2F0D-B7FE-4FC2-9797-81725C4F76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A39410-0965-4B9F-9D92-B9199F6C1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1549C-AD87-4B70-9DE4-592A6869176C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A53353-72D9-40F0-8F9B-F27FB7E48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44E7B7-653E-45F7-BF96-6552C754D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FF4FC-008F-4695-8D89-6721A0AFB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785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39AAD-566C-D341-8610-170262AA341F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4B565-A367-6E47-9D6A-0FDFC6709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2079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39AAD-566C-D341-8610-170262AA341F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4B565-A367-6E47-9D6A-0FDFC6709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7056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39AAD-566C-D341-8610-170262AA341F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4B565-A367-6E47-9D6A-0FDFC6709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3050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39AAD-566C-D341-8610-170262AA341F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4B565-A367-6E47-9D6A-0FDFC6709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6842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39AAD-566C-D341-8610-170262AA341F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4B565-A367-6E47-9D6A-0FDFC6709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746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39AAD-566C-D341-8610-170262AA341F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4B565-A367-6E47-9D6A-0FDFC6709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4882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39AAD-566C-D341-8610-170262AA341F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4B565-A367-6E47-9D6A-0FDFC6709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6248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39AAD-566C-D341-8610-170262AA341F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4B565-A367-6E47-9D6A-0FDFC6709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512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66F77-1532-4D0A-B042-C48B928E7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E45354-E0B1-447A-AD01-7D8F59F36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5F898E-AA3D-455F-9FDF-2EC65ACF0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1549C-AD87-4B70-9DE4-592A6869176C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1E663B-64E7-4A60-8E7D-9C58DCE17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5D63C4-E1FC-4F81-99F2-B5A19182E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FF4FC-008F-4695-8D89-6721A0AFB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3279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39AAD-566C-D341-8610-170262AA341F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4B565-A367-6E47-9D6A-0FDFC6709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9080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39AAD-566C-D341-8610-170262AA341F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4B565-A367-6E47-9D6A-0FDFC6709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7133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39AAD-566C-D341-8610-170262AA341F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4B565-A367-6E47-9D6A-0FDFC6709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644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B8498-65A2-41DF-8080-39469E98D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73EEB8-C672-4ED2-ACB3-6FD4ED929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817663-5C95-46C7-B6EA-60D225712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1549C-AD87-4B70-9DE4-592A6869176C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F6026F-6036-4994-97CE-C34983AEF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3C8ED8-1EC9-4E29-8770-F1D7A6D8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FF4FC-008F-4695-8D89-6721A0AFB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120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FAC54-8DC2-4D70-A448-61B35BF9E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73288E-D98D-4BCA-9DC1-99531D0043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B9A2EB-7AB0-4400-B958-FF1691E01F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2FC0A9-2B68-4A06-8979-1916FDD37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1549C-AD87-4B70-9DE4-592A6869176C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E7F526-D512-4A28-AA2E-8EE3AB9B1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6FED44-85CE-4974-BD3A-E05020531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FF4FC-008F-4695-8D89-6721A0AFB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877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E1545-F8C4-4CFF-8511-758B27FB8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09A415-7D7F-4353-A6A3-39805E5572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631A95-5D51-419D-882D-A3364A629A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2C001E-0AE6-421A-8D5B-3B63E94C57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EBC566-07D7-47B4-8E52-8B4DE282DC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DCE271-07E2-4AAA-AC02-2556ABA69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1549C-AD87-4B70-9DE4-592A6869176C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58CD4B-0498-4558-A5E4-1945A66BA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5705D2-1156-488B-A964-E203DCEF2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FF4FC-008F-4695-8D89-6721A0AFB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508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491A7-D1F6-4DAF-A99B-1D5B2352C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3178F2-3D85-4FDC-9EFD-22EFB3714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1549C-AD87-4B70-9DE4-592A6869176C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2E6E8C-8A99-467B-842A-BC055FB2D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4E69B2-51EB-4D90-B25B-EDFBAEC71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FF4FC-008F-4695-8D89-6721A0AFB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652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DEBFD0-5DC9-46F8-B37E-99338AE6A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1549C-AD87-4B70-9DE4-592A6869176C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EF8C97-1E01-4732-A3F5-2DF3B8730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1550A0-3F45-44F4-9753-55787E6AB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FF4FC-008F-4695-8D89-6721A0AFB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682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9A033-2A53-481E-87E6-D6F709DD2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870C4A-05F9-4DB5-B1E0-0B52A260F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855490-5BF2-4BF0-99C6-CDAE9453C1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694A69-6F84-457E-97D6-EB7E7BF5F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1549C-AD87-4B70-9DE4-592A6869176C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E17DA7-220F-4965-8777-8928A6965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A28AB2-91B2-4595-9396-FB052AF1C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FF4FC-008F-4695-8D89-6721A0AFB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263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93D3F-EB83-40D2-A878-44136B389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AF86DB-50C4-4431-AC41-3779AD3C5C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3E6F4D-D089-41F1-8CC0-C892ED6773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0F9337-C8AE-4EB6-BB22-140D11E73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1549C-AD87-4B70-9DE4-592A6869176C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20F579-3E59-4550-B62D-070D749BA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B18CE1-284C-4311-9FE8-0B5D55C1C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FF4FC-008F-4695-8D89-6721A0AFB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801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A84103-434A-4866-95BD-B6BBD4268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9C04C9-627A-4FAC-848B-17146992CF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C65E6C-AC81-47F6-B7EA-669AFDCA48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1549C-AD87-4B70-9DE4-592A6869176C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1FC000-E323-43C4-8459-EF5EDE6F99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D0A5DC-8AD3-4EF6-A5D5-D5A96DD221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FF4FC-008F-4695-8D89-6721A0AFB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351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39AAD-566C-D341-8610-170262AA341F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4B565-A367-6E47-9D6A-0FDFC6709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854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classsizematters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council.nyc.gov/press/2017/02/16/1370/" TargetMode="Externa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lasssizematters.org/sign-up-for-our-newsletter/" TargetMode="External"/><Relationship Id="rId2" Type="http://schemas.openxmlformats.org/officeDocument/2006/relationships/hyperlink" Target="http://www.classsizematters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classsizematters.org" TargetMode="External"/><Relationship Id="rId4" Type="http://schemas.openxmlformats.org/officeDocument/2006/relationships/hyperlink" Target="https://www.eventbrite.com/e/parent-action-conference-2018-an-action-agenda-for-public-schools-tickets-41260953623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asssizematters.or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1986" y="0"/>
            <a:ext cx="9829800" cy="6592954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4400" dirty="0"/>
              <a:t> 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3600" i="1" dirty="0"/>
              <a:t>School Overcrowding &amp; Class Size Citywide </a:t>
            </a:r>
            <a:br>
              <a:rPr lang="en-US" sz="3600" i="1" dirty="0"/>
            </a:br>
            <a:r>
              <a:rPr lang="en-US" sz="3600" i="1" dirty="0"/>
              <a:t>and in District 2 schools</a:t>
            </a:r>
            <a:br>
              <a:rPr lang="en-US" sz="3600" dirty="0"/>
            </a:br>
            <a:br>
              <a:rPr lang="en-US" sz="3600" dirty="0"/>
            </a:br>
            <a:br>
              <a:rPr lang="en-US" sz="4400" dirty="0"/>
            </a:br>
            <a:br>
              <a:rPr lang="en-US" dirty="0"/>
            </a:br>
            <a:r>
              <a:rPr lang="en-US" sz="3600" dirty="0"/>
              <a:t>Presentation to CEC 2</a:t>
            </a:r>
            <a:br>
              <a:rPr lang="en-US" dirty="0"/>
            </a:br>
            <a:br>
              <a:rPr lang="en-US" dirty="0"/>
            </a:br>
            <a:r>
              <a:rPr lang="en-US" sz="2200" dirty="0"/>
              <a:t>Leonie </a:t>
            </a:r>
            <a:r>
              <a:rPr lang="en-US" sz="2200" dirty="0" err="1"/>
              <a:t>Haimson</a:t>
            </a:r>
            <a:r>
              <a:rPr lang="en-US" sz="2200" dirty="0"/>
              <a:t> and Sebastian Spitz</a:t>
            </a:r>
            <a:br>
              <a:rPr lang="en-US" sz="2200" dirty="0"/>
            </a:br>
            <a:r>
              <a:rPr lang="en-US" sz="2200" dirty="0"/>
              <a:t>Class Size Matters</a:t>
            </a:r>
            <a:br>
              <a:rPr lang="en-US" sz="2200" dirty="0"/>
            </a:br>
            <a:r>
              <a:rPr lang="en-US" sz="2200" dirty="0"/>
              <a:t>January 2018</a:t>
            </a:r>
            <a:br>
              <a:rPr lang="en-US" sz="2200" dirty="0"/>
            </a:br>
            <a:r>
              <a:rPr lang="en-US" sz="2200" dirty="0">
                <a:hlinkClick r:id="rId3"/>
              </a:rPr>
              <a:t>info@classsizematters.org</a:t>
            </a:r>
            <a:r>
              <a:rPr lang="en-US" sz="2200" dirty="0"/>
              <a:t>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94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>
            <a:extLst>
              <a:ext uri="{FF2B5EF4-FFF2-40B4-BE49-F238E27FC236}">
                <a16:creationId xmlns:a16="http://schemas.microsoft.com/office/drawing/2014/main" id="{F51A708C-A3AC-4152-9B1A-964424C679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700" y="1439863"/>
            <a:ext cx="10388600" cy="511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Box 3">
            <a:extLst>
              <a:ext uri="{FF2B5EF4-FFF2-40B4-BE49-F238E27FC236}">
                <a16:creationId xmlns:a16="http://schemas.microsoft.com/office/drawing/2014/main" id="{498D19F9-1758-4B4B-94FD-A7586D1AD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443163" y="471488"/>
            <a:ext cx="1697831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800" dirty="0"/>
              <a:t>While 45,000 net seats were gained citywide, nearly all were </a:t>
            </a:r>
          </a:p>
          <a:p>
            <a:pPr algn="ctr" eaLnBrk="1" hangingPunct="1"/>
            <a:r>
              <a:rPr lang="en-US" altLang="en-US" sz="2800" dirty="0"/>
              <a:t>filled by the increased number of charter school students </a:t>
            </a:r>
          </a:p>
        </p:txBody>
      </p:sp>
    </p:spTree>
    <p:extLst>
      <p:ext uri="{BB962C8B-B14F-4D97-AF65-F5344CB8AC3E}">
        <p14:creationId xmlns:p14="http://schemas.microsoft.com/office/powerpoint/2010/main" val="4273405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November 2017 DOE five-year capital plan still very underfunded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7164" y="1524000"/>
            <a:ext cx="10346635" cy="4929809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+mj-lt"/>
              </a:rPr>
              <a:t>Funds fewer than 45,000 seats citywide – about half (54%) necessary to alleviate current overcrowding and accommodate enrollment growth, according to DOE estimates.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Only 37% of seats compared to DOE’s </a:t>
            </a:r>
            <a:r>
              <a:rPr lang="en-US">
                <a:latin typeface="+mj-lt"/>
              </a:rPr>
              <a:t>analysis of need have </a:t>
            </a:r>
            <a:r>
              <a:rPr lang="en-US" dirty="0">
                <a:latin typeface="+mj-lt"/>
              </a:rPr>
              <a:t>sites and are in process of scope and design.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There is a huge variation across districts in the number and percent of seats funded compared to DOE’s estimate of need. 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Bronx is the most underfunded borough according to the percent of unmet need for seats; Queens in terms of total number of unfunded seats. </a:t>
            </a:r>
          </a:p>
          <a:p>
            <a:endParaRPr lang="en-US" dirty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70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162C1-8690-4585-9EC4-A376B1E55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3757" y="525227"/>
            <a:ext cx="7824486" cy="1325563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/>
              <a:t>DOE Identified need for 83,056 K-8 seats citywide </a:t>
            </a:r>
            <a:br>
              <a:rPr lang="en-US" sz="2800" b="1" dirty="0"/>
            </a:br>
            <a:r>
              <a:rPr lang="en-US" sz="2800" b="1" dirty="0"/>
              <a:t>3,232 seats in District 2</a:t>
            </a:r>
            <a:br>
              <a:rPr lang="en-US" sz="2800" b="1" dirty="0"/>
            </a:br>
            <a:r>
              <a:rPr lang="en-US" sz="1600" b="1" dirty="0"/>
              <a:t>Nov. 2017 capital plan</a:t>
            </a:r>
            <a:br>
              <a:rPr lang="en-US" sz="1600" b="1" dirty="0"/>
            </a:br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A8F33C6-FE75-45BE-B852-247A67DE2A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7560081"/>
              </p:ext>
            </p:extLst>
          </p:nvPr>
        </p:nvGraphicFramePr>
        <p:xfrm>
          <a:off x="231495" y="1850789"/>
          <a:ext cx="11736728" cy="48708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E032659-14B2-4505-9133-E8CA70F9DF0D}"/>
              </a:ext>
            </a:extLst>
          </p:cNvPr>
          <p:cNvSpPr txBox="1"/>
          <p:nvPr/>
        </p:nvSpPr>
        <p:spPr>
          <a:xfrm>
            <a:off x="2504661" y="1594903"/>
            <a:ext cx="98243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Districts not included below have NO need for new seats according to DOE</a:t>
            </a:r>
          </a:p>
          <a:p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6139522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CEFECD6-19BF-434A-A4C8-3CCDFFF156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3506725"/>
              </p:ext>
            </p:extLst>
          </p:nvPr>
        </p:nvGraphicFramePr>
        <p:xfrm>
          <a:off x="347242" y="1750741"/>
          <a:ext cx="10845478" cy="4809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2C308C39-E1B4-4A98-AAAB-21E567CA049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44644"/>
            <a:ext cx="10515600" cy="13665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54% K-8 seats funded citywide compared to DOE estimate of need</a:t>
            </a:r>
          </a:p>
          <a:p>
            <a:pPr algn="ctr"/>
            <a:r>
              <a:rPr lang="en-US" sz="2800" b="1" i="1" dirty="0"/>
              <a:t>97.5% in District 2</a:t>
            </a:r>
          </a:p>
          <a:p>
            <a:pPr algn="ctr"/>
            <a:br>
              <a:rPr lang="en-US" sz="1800" dirty="0"/>
            </a:br>
            <a:r>
              <a:rPr lang="en-US" sz="1800" dirty="0"/>
              <a:t>Data: Nov. 2017 capital plan</a:t>
            </a:r>
          </a:p>
        </p:txBody>
      </p:sp>
    </p:spTree>
    <p:extLst>
      <p:ext uri="{BB962C8B-B14F-4D97-AF65-F5344CB8AC3E}">
        <p14:creationId xmlns:p14="http://schemas.microsoft.com/office/powerpoint/2010/main" val="22454337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District 2 Overcrowding </a:t>
            </a:r>
            <a:br>
              <a:rPr lang="en-US" dirty="0"/>
            </a:br>
            <a:r>
              <a:rPr lang="en-US" sz="2400" dirty="0"/>
              <a:t>(includes Charters in district buildings)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noFill/>
        </p:spPr>
        <p:txBody>
          <a:bodyPr>
            <a:normAutofit fontScale="70000" lnSpcReduction="20000"/>
          </a:bodyPr>
          <a:lstStyle/>
          <a:p>
            <a:pPr>
              <a:lnSpc>
                <a:spcPct val="100000"/>
              </a:lnSpc>
            </a:pPr>
            <a:r>
              <a:rPr lang="en-US" dirty="0"/>
              <a:t>We think the need in District 2 is greater 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55% (28) of K-8 schools in District 2 are overcrowded (at or above 100% target utilization)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200000"/>
              </a:lnSpc>
            </a:pPr>
            <a:r>
              <a:rPr lang="en-US" dirty="0"/>
              <a:t>54% or 14,063 K-8 D2 students are in overcrowded schools</a:t>
            </a:r>
          </a:p>
          <a:p>
            <a:pPr>
              <a:lnSpc>
                <a:spcPct val="2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119 cluster rooms are missing from District 2 schools according to DOE’s utilization formula 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i="1" dirty="0"/>
              <a:t>Data source: 2016-2017 Blue Book</a:t>
            </a:r>
            <a:r>
              <a:rPr lang="en-US" dirty="0"/>
              <a:t>.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2253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" y="467405"/>
            <a:ext cx="120015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 </a:t>
            </a:r>
            <a:br>
              <a:rPr lang="en-US" dirty="0"/>
            </a:br>
            <a:br>
              <a:rPr lang="en-US" dirty="0"/>
            </a:br>
            <a:r>
              <a:rPr lang="en-US" sz="4000" i="1" dirty="0"/>
              <a:t>11 Districts between 99% - 80% Utilization, including D2 at 95% </a:t>
            </a:r>
            <a:br>
              <a:rPr lang="en-US" dirty="0"/>
            </a:br>
            <a:r>
              <a:rPr lang="en-US" sz="2700" dirty="0"/>
              <a:t>Data Source: 2016-2017 Blue Book 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22223BF-B458-415A-B284-94A4709FB4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8715296"/>
              </p:ext>
            </p:extLst>
          </p:nvPr>
        </p:nvGraphicFramePr>
        <p:xfrm>
          <a:off x="679938" y="1792969"/>
          <a:ext cx="10972800" cy="4701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555975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314" y="63506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 28 Schools in District 2 at or over 100% -</a:t>
            </a:r>
            <a:br>
              <a:rPr lang="en-US" dirty="0"/>
            </a:br>
            <a:r>
              <a:rPr lang="en-US" sz="1800" dirty="0"/>
              <a:t>Data Source: 2016-2017 Blue Book 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11200" y="365125"/>
            <a:ext cx="107587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47CA8F3-3AA5-46B0-9B54-7ADB6DE18A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4891437"/>
              </p:ext>
            </p:extLst>
          </p:nvPr>
        </p:nvGraphicFramePr>
        <p:xfrm>
          <a:off x="333569" y="1740418"/>
          <a:ext cx="11534970" cy="47524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6691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More District 2 overcrowded schools</a:t>
            </a:r>
            <a:br>
              <a:rPr lang="en-US" dirty="0"/>
            </a:br>
            <a:r>
              <a:rPr lang="en-US" sz="2400" dirty="0"/>
              <a:t>(Co-located Charters included)</a:t>
            </a:r>
            <a:br>
              <a:rPr lang="en-US" sz="2400" dirty="0"/>
            </a:br>
            <a:br>
              <a:rPr lang="en-US" sz="2400" dirty="0"/>
            </a:br>
            <a:r>
              <a:rPr lang="en-US" sz="1800" dirty="0"/>
              <a:t>Data Source: 2016-2017 Blue Book 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332C2F3D-22E5-4CFC-B51E-4F8B7312C5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7678999"/>
              </p:ext>
            </p:extLst>
          </p:nvPr>
        </p:nvGraphicFramePr>
        <p:xfrm>
          <a:off x="205273" y="1690687"/>
          <a:ext cx="11803225" cy="50273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668918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EA816-6805-4966-B7EC-0E3DA04CD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the housing starts &amp; CEQR formula used to project enrollment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6EA62-B187-4E01-83A9-8388FEFC0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" y="1615736"/>
            <a:ext cx="11155680" cy="4877139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9600" dirty="0"/>
              <a:t>CEQR (</a:t>
            </a:r>
            <a:r>
              <a:rPr lang="en-US" sz="9600" i="1" dirty="0"/>
              <a:t>City Environmental Quality Review)</a:t>
            </a:r>
            <a:r>
              <a:rPr lang="en-US" sz="9600" dirty="0"/>
              <a:t> formula based on census data 20 years old &amp; hasn’t been updated since UPK implemented &amp; </a:t>
            </a:r>
            <a:r>
              <a:rPr lang="en-US" sz="9600" dirty="0" err="1"/>
              <a:t>preK</a:t>
            </a:r>
            <a:r>
              <a:rPr lang="en-US" sz="9600" dirty="0"/>
              <a:t> expanded in DOE schools</a:t>
            </a:r>
          </a:p>
          <a:p>
            <a:pPr marL="0" indent="0">
              <a:lnSpc>
                <a:spcPct val="120000"/>
              </a:lnSpc>
              <a:buNone/>
            </a:pPr>
            <a:endParaRPr lang="en-US" sz="9600" dirty="0"/>
          </a:p>
          <a:p>
            <a:pPr>
              <a:lnSpc>
                <a:spcPct val="120000"/>
              </a:lnSpc>
            </a:pPr>
            <a:r>
              <a:rPr lang="en-US" sz="9600" dirty="0"/>
              <a:t>In 20 of 32 school districts, NO difference between housing start data for 5 </a:t>
            </a:r>
            <a:r>
              <a:rPr lang="en-US" sz="9600" dirty="0" err="1"/>
              <a:t>yr</a:t>
            </a:r>
            <a:r>
              <a:rPr lang="en-US" sz="9600" dirty="0"/>
              <a:t> and 10 </a:t>
            </a:r>
            <a:r>
              <a:rPr lang="en-US" sz="9600" dirty="0" err="1"/>
              <a:t>yr</a:t>
            </a:r>
            <a:r>
              <a:rPr lang="en-US" sz="9600" dirty="0"/>
              <a:t> projections; predicts fewer than 2,000 new units to be built citywide 2019-2024, and not one in Brooklyn.</a:t>
            </a:r>
          </a:p>
          <a:p>
            <a:pPr>
              <a:lnSpc>
                <a:spcPct val="120000"/>
              </a:lnSpc>
            </a:pPr>
            <a:endParaRPr lang="en-US" sz="9600" dirty="0"/>
          </a:p>
          <a:p>
            <a:pPr>
              <a:lnSpc>
                <a:spcPct val="120000"/>
              </a:lnSpc>
            </a:pPr>
            <a:r>
              <a:rPr lang="en-US" sz="9600" dirty="0"/>
              <a:t>Five-year housing start data estimates 50,946 new housing units built in D2 between 2015-2019, but just 1044 in the following five years</a:t>
            </a:r>
          </a:p>
          <a:p>
            <a:pPr>
              <a:lnSpc>
                <a:spcPct val="120000"/>
              </a:lnSpc>
            </a:pPr>
            <a:endParaRPr lang="en-US" sz="9600" dirty="0"/>
          </a:p>
          <a:p>
            <a:pPr marL="0" indent="0">
              <a:buNone/>
            </a:pPr>
            <a:r>
              <a:rPr lang="en-US" sz="7200" i="1" dirty="0"/>
              <a:t>Data source: NYC SCA, Projected new Housing starts used in 2016-2024 Enrollment projections, 2016-2029 capital plan, March 2017</a:t>
            </a:r>
          </a:p>
        </p:txBody>
      </p:sp>
    </p:spTree>
    <p:extLst>
      <p:ext uri="{BB962C8B-B14F-4D97-AF65-F5344CB8AC3E}">
        <p14:creationId xmlns:p14="http://schemas.microsoft.com/office/powerpoint/2010/main" val="21740189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Problems with school planning process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2116"/>
            <a:ext cx="10515600" cy="488868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/>
              <a:t>Thresholds in city planning process </a:t>
            </a:r>
            <a:r>
              <a:rPr lang="en-US"/>
              <a:t>very high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A new residential project has to be projected to increase school overcrowding by at least 5% to even consider need for new school --even where schools are already overcrowded</a:t>
            </a:r>
          </a:p>
          <a:p>
            <a:pPr>
              <a:lnSpc>
                <a:spcPct val="120000"/>
              </a:lnSpc>
            </a:pPr>
            <a:endParaRPr lang="en-US"/>
          </a:p>
          <a:p>
            <a:pPr>
              <a:lnSpc>
                <a:spcPct val="120000"/>
              </a:lnSpc>
            </a:pPr>
            <a:r>
              <a:rPr lang="en-US"/>
              <a:t>Planning </a:t>
            </a:r>
            <a:r>
              <a:rPr lang="en-US" dirty="0"/>
              <a:t>process does not take into account cumulative residential development – only considers each proposed project separately.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395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007" y="370032"/>
            <a:ext cx="11205883" cy="1325563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This fall, District 2, average K-3 class sizes increased by .8, now .8 students above Citywide Average and 4.9 students above Contracts for Excellence goals set in 2007.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2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4827794"/>
              </p:ext>
            </p:extLst>
          </p:nvPr>
        </p:nvGraphicFramePr>
        <p:xfrm>
          <a:off x="898357" y="1695595"/>
          <a:ext cx="10395285" cy="4879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1878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1353800" cy="1325563"/>
          </a:xfrm>
        </p:spPr>
        <p:txBody>
          <a:bodyPr/>
          <a:lstStyle/>
          <a:p>
            <a:pPr algn="ctr"/>
            <a:r>
              <a:rPr lang="en-US"/>
              <a:t>More reasons not to trust DOE’s </a:t>
            </a:r>
            <a:r>
              <a:rPr lang="en-US" dirty="0"/>
              <a:t>need estimates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1478"/>
            <a:ext cx="10515600" cy="4785485"/>
          </a:xfrm>
        </p:spPr>
        <p:txBody>
          <a:bodyPr>
            <a:normAutofit/>
          </a:bodyPr>
          <a:lstStyle/>
          <a:p>
            <a:r>
              <a:rPr lang="en-US"/>
              <a:t>The DOE estimates also rely upon unreliable enrollment </a:t>
            </a:r>
            <a:r>
              <a:rPr lang="en-US" dirty="0"/>
              <a:t>projections </a:t>
            </a:r>
            <a:r>
              <a:rPr lang="en-US"/>
              <a:t>from consulting </a:t>
            </a:r>
            <a:r>
              <a:rPr lang="en-US" dirty="0"/>
              <a:t>companies</a:t>
            </a:r>
          </a:p>
          <a:p>
            <a:endParaRPr lang="en-US" dirty="0"/>
          </a:p>
          <a:p>
            <a:r>
              <a:rPr lang="en-US"/>
              <a:t>The methodology </a:t>
            </a:r>
            <a:r>
              <a:rPr lang="en-US" dirty="0"/>
              <a:t>DOE uses to incorporate all these unreliable components is non-transparent</a:t>
            </a:r>
          </a:p>
          <a:p>
            <a:endParaRPr lang="en-US" dirty="0"/>
          </a:p>
          <a:p>
            <a:r>
              <a:rPr lang="en-US" dirty="0"/>
              <a:t>DOE says they “overlay” projections from housing starts over consultant enrollment projections but unclear what this means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b="1" i="1"/>
              <a:t>Result: we can’t replicate their projections using their own figures 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9338782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Other problems with DOE seat needs assessments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5462"/>
            <a:ext cx="10293626" cy="4891502"/>
          </a:xfrm>
        </p:spPr>
        <p:txBody>
          <a:bodyPr>
            <a:normAutofit fontScale="92500"/>
          </a:bodyPr>
          <a:lstStyle/>
          <a:p>
            <a:r>
              <a:rPr lang="en-US" dirty="0"/>
              <a:t>They don’t account for rapidly expanding charter school population though most of these students attend schools in public school buildings </a:t>
            </a:r>
          </a:p>
          <a:p>
            <a:endParaRPr lang="en-US" dirty="0"/>
          </a:p>
          <a:p>
            <a:r>
              <a:rPr lang="en-US" dirty="0"/>
              <a:t>Claim to be neighborhood-based but define neighborhoods with extremely large areas</a:t>
            </a:r>
          </a:p>
          <a:p>
            <a:endParaRPr lang="en-US" dirty="0"/>
          </a:p>
          <a:p>
            <a:r>
              <a:rPr lang="en-US" dirty="0"/>
              <a:t>Don’t differentiate between the need for elementary and middle school seats</a:t>
            </a:r>
          </a:p>
          <a:p>
            <a:endParaRPr lang="en-US" dirty="0"/>
          </a:p>
          <a:p>
            <a:r>
              <a:rPr lang="en-US" dirty="0"/>
              <a:t>Are infrequently updated; for example, Feb. 2017 capital plan included DOE needs assessment from Jan. 2016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2562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 need a new planning process for schools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5840" y="1690688"/>
            <a:ext cx="994083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/>
              <a:t>Given rapid pace of development throughout the city,  school overcrowding will become even worse 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We need reforms so that schools are built along with new housing and not lagging years later &amp; based on realistic 10-yr not 5yr projections 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In most large states and districts, developers have to pay an “impact fee” to help fund new infrastructure including schools, </a:t>
            </a:r>
            <a:r>
              <a:rPr lang="en-US" sz="2800" b="1" i="1" dirty="0"/>
              <a:t>but not in NYC </a:t>
            </a:r>
          </a:p>
          <a:p>
            <a:pPr marL="285750" indent="-285750">
              <a:buFont typeface="Arial" charset="0"/>
              <a:buChar char="•"/>
            </a:pPr>
            <a:endParaRPr lang="en-US" sz="2800" b="1" i="1" dirty="0"/>
          </a:p>
          <a:p>
            <a:pPr marL="285750" indent="-285750">
              <a:buFont typeface="Arial" charset="0"/>
              <a:buChar char="•"/>
            </a:pPr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22197970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DOE Capacity formula underestimates overcrowding by assuming overly large class sizes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DDFF4D4-B422-47A0-9F1D-B8DADC85C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Relies on school capacity formula that assumes class sizes larger than current averages grades 4-12 (28 students in 4-8</a:t>
            </a:r>
            <a:r>
              <a:rPr lang="en-US" baseline="30000" dirty="0"/>
              <a:t>th</a:t>
            </a:r>
            <a:r>
              <a:rPr lang="en-US" dirty="0"/>
              <a:t> grades; 30 in HS) </a:t>
            </a:r>
          </a:p>
          <a:p>
            <a:endParaRPr lang="en-US" dirty="0"/>
          </a:p>
          <a:p>
            <a:r>
              <a:rPr lang="en-US" dirty="0"/>
              <a:t>Thus the formula would tend to force class sizes even higher </a:t>
            </a:r>
          </a:p>
          <a:p>
            <a:endParaRPr lang="en-US" dirty="0"/>
          </a:p>
          <a:p>
            <a:r>
              <a:rPr lang="en-US" dirty="0"/>
              <a:t>DOE Blue Book working group urged school capacity be aligned with </a:t>
            </a:r>
            <a:r>
              <a:rPr lang="en-US"/>
              <a:t>smaller classes</a:t>
            </a:r>
          </a:p>
          <a:p>
            <a:endParaRPr lang="en-US" dirty="0"/>
          </a:p>
          <a:p>
            <a:r>
              <a:rPr lang="en-US" dirty="0"/>
              <a:t>Mayor’s office rejected their recommendation in July 2015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4876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7CF17-F226-495D-8E3C-6E03A84E2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 FOILed the decision memo from City Hall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A7BFA-7F55-4FD0-86F6-87880CDC8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7909"/>
            <a:ext cx="10515600" cy="4949055"/>
          </a:xfrm>
        </p:spPr>
        <p:txBody>
          <a:bodyPr>
            <a:normAutofit/>
          </a:bodyPr>
          <a:lstStyle/>
          <a:p>
            <a:r>
              <a:rPr lang="en-US" sz="2400"/>
              <a:t>In April 2016 I requested memo to </a:t>
            </a:r>
            <a:r>
              <a:rPr lang="en-US" sz="2400" dirty="0"/>
              <a:t>see why the Mayor rejected proposal to align the school capacity formula with </a:t>
            </a:r>
            <a:r>
              <a:rPr lang="en-US" sz="2400"/>
              <a:t>smaller classes</a:t>
            </a:r>
            <a:endParaRPr lang="en-US" sz="2400" dirty="0"/>
          </a:p>
          <a:p>
            <a:r>
              <a:rPr lang="en-US" sz="2400"/>
              <a:t>More than 1 year later,  </a:t>
            </a:r>
            <a:r>
              <a:rPr lang="en-US" sz="2400" dirty="0"/>
              <a:t>I received the memo almost totally </a:t>
            </a:r>
            <a:r>
              <a:rPr lang="en-US" sz="2400"/>
              <a:t>blacked out; here are pgs 1-3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B2BDD3-D95B-4601-AD04-79AF661232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043646"/>
            <a:ext cx="3335385" cy="368481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C3D3248-BF7D-4C9D-96D8-99D712D3D2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0560" y="2734715"/>
            <a:ext cx="2997925" cy="386202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816FC68-6F3D-48E2-9C0B-684EEEFCB6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8416" y="2734715"/>
            <a:ext cx="2795453" cy="3862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9535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91228-7BA2-4382-9AC0-F94F78E8B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005457" cy="1325563"/>
          </a:xfrm>
        </p:spPr>
        <p:txBody>
          <a:bodyPr/>
          <a:lstStyle/>
          <a:p>
            <a:r>
              <a:rPr lang="en-US"/>
              <a:t>We have also filed a class size complaint vs DOE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E2242-1D89-4CC6-8C8F-4B8FE8020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4972"/>
            <a:ext cx="10515600" cy="4681992"/>
          </a:xfrm>
        </p:spPr>
        <p:txBody>
          <a:bodyPr>
            <a:normAutofit/>
          </a:bodyPr>
          <a:lstStyle/>
          <a:p>
            <a:r>
              <a:rPr lang="en-US" dirty="0"/>
              <a:t>The Contracts for Excellence law passed in 2007 required NYC to lower class sizes in all grades – instead class sizes have increased citywide</a:t>
            </a:r>
          </a:p>
          <a:p>
            <a:endParaRPr lang="en-US" dirty="0"/>
          </a:p>
          <a:p>
            <a:r>
              <a:rPr lang="en-US" dirty="0"/>
              <a:t>We filed a legal complaint in July with the NY State Ed Department against DOE refusal to reduce class size with Public Advocate Tish James &amp; 9 NYC public school parents</a:t>
            </a:r>
          </a:p>
          <a:p>
            <a:endParaRPr lang="en-US" dirty="0"/>
          </a:p>
          <a:p>
            <a:r>
              <a:rPr lang="en-US" dirty="0"/>
              <a:t>The Commissioner ruled against us so we plan to appeal her decision in court </a:t>
            </a:r>
          </a:p>
        </p:txBody>
      </p:sp>
    </p:spTree>
    <p:extLst>
      <p:ext uri="{BB962C8B-B14F-4D97-AF65-F5344CB8AC3E}">
        <p14:creationId xmlns:p14="http://schemas.microsoft.com/office/powerpoint/2010/main" val="40349754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What else is </a:t>
            </a:r>
            <a:r>
              <a:rPr lang="en-US" dirty="0"/>
              <a:t>being done about this?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789611"/>
            <a:ext cx="1095973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/>
              <a:t>Last year, Speaker Mark-</a:t>
            </a:r>
            <a:r>
              <a:rPr lang="en-US" sz="2800" dirty="0" err="1"/>
              <a:t>Viverito</a:t>
            </a:r>
            <a:r>
              <a:rPr lang="en-US" sz="2800" dirty="0"/>
              <a:t> announced that Council would form </a:t>
            </a:r>
            <a:r>
              <a:rPr lang="en-US" sz="2800" dirty="0">
                <a:hlinkClick r:id="rId2"/>
              </a:rPr>
              <a:t>an internal working group</a:t>
            </a:r>
            <a:r>
              <a:rPr lang="en-US" sz="2800" dirty="0"/>
              <a:t> to come up with proposals to reform the school planning process.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They are supposed to be releasing their proposals soon.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We will have to be vigilant to ensure that these proposals are strengthened </a:t>
            </a:r>
            <a:r>
              <a:rPr lang="en-US" sz="2800"/>
              <a:t>and passed into law.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772702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3DB5C-F161-434E-98CC-00112863D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can you help?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79A7F-FF7F-4F1D-AF3A-6AECB089F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488"/>
            <a:ext cx="10515600" cy="4732476"/>
          </a:xfrm>
        </p:spPr>
        <p:txBody>
          <a:bodyPr>
            <a:normAutofit/>
          </a:bodyPr>
          <a:lstStyle/>
          <a:p>
            <a:r>
              <a:rPr lang="en-US" dirty="0"/>
              <a:t>Join our mailing list at </a:t>
            </a:r>
            <a:r>
              <a:rPr lang="en-US" dirty="0">
                <a:hlinkClick r:id="rId2"/>
              </a:rPr>
              <a:t>www.classsizematters.org</a:t>
            </a:r>
            <a:r>
              <a:rPr lang="en-US" dirty="0"/>
              <a:t> or </a:t>
            </a:r>
            <a:r>
              <a:rPr lang="en-US" dirty="0">
                <a:hlinkClick r:id="rId3"/>
              </a:rPr>
              <a:t>https://www.classsizematters.org/sign-up-for-our-newsletter/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For more info or to sign up, go to </a:t>
            </a:r>
            <a:r>
              <a:rPr lang="en-US" dirty="0">
                <a:hlinkClick r:id="rId4"/>
              </a:rPr>
              <a:t>https://www.eventbrite.com/e/parent-action-conference-2018-an-action-agenda-for-public-schools-tickets-41260953623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Any questions?  You can ask us at </a:t>
            </a:r>
            <a:r>
              <a:rPr lang="en-US" dirty="0">
                <a:hlinkClick r:id="rId5"/>
              </a:rPr>
              <a:t>info@classsizematters.org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336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5125"/>
            <a:ext cx="11044518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Average class size grades 4-8 remained at 27.5, .9 above Citywide average and 4.6 students above C4E goals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4630388"/>
              </p:ext>
            </p:extLst>
          </p:nvPr>
        </p:nvGraphicFramePr>
        <p:xfrm>
          <a:off x="831396" y="1690688"/>
          <a:ext cx="10529207" cy="4927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9552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Citywide average HS class sizes stayed the same per class; and remain far above C4E goals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7085382"/>
              </p:ext>
            </p:extLst>
          </p:nvPr>
        </p:nvGraphicFramePr>
        <p:xfrm>
          <a:off x="401216" y="1690689"/>
          <a:ext cx="11206066" cy="4869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593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7EA8F-390A-49CB-A7BC-B075BB180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 promised State Ed in 2014 to focus on reducing class size at Renewal schools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EF67F-D460-450C-8350-56EAB0FC3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982829"/>
          </a:xfrm>
          <a:noFill/>
        </p:spPr>
        <p:txBody>
          <a:bodyPr>
            <a:normAutofit fontScale="85000" lnSpcReduction="20000"/>
          </a:bodyPr>
          <a:lstStyle/>
          <a:p>
            <a:endParaRPr lang="en-US" sz="3200" dirty="0"/>
          </a:p>
          <a:p>
            <a:r>
              <a:rPr lang="en-US" sz="3200" dirty="0"/>
              <a:t>Yet 42% of Renewal schools did NOT reduce average class sizes from 2014-2015 to 2017-2018  </a:t>
            </a:r>
          </a:p>
          <a:p>
            <a:endParaRPr lang="en-US" sz="3200" dirty="0"/>
          </a:p>
          <a:p>
            <a:r>
              <a:rPr lang="en-US" sz="3200" dirty="0"/>
              <a:t>73% continue to have maximum class sizes of 30 or more in November 2017.</a:t>
            </a:r>
          </a:p>
          <a:p>
            <a:endParaRPr lang="en-US" sz="3200" dirty="0"/>
          </a:p>
          <a:p>
            <a:r>
              <a:rPr lang="en-US" sz="3200" dirty="0"/>
              <a:t>NO renewal schools have capped class sizes at C4E levels</a:t>
            </a:r>
          </a:p>
          <a:p>
            <a:endParaRPr lang="en-US" sz="3200" dirty="0"/>
          </a:p>
          <a:p>
            <a:r>
              <a:rPr lang="en-US" sz="3200" dirty="0"/>
              <a:t>There are NO Renewal Schools in District 2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2200" i="1" dirty="0"/>
              <a:t>Source: Preliminary NYC Class Size Reports, November 2014 and November 2017</a:t>
            </a:r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3203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58" y="78192"/>
            <a:ext cx="12083142" cy="1442495"/>
          </a:xfrm>
          <a:noFill/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dirty="0"/>
              <a:t>Scope of school overcrowding enormous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5850" y="1179443"/>
            <a:ext cx="10267950" cy="545842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000" dirty="0"/>
              <a:t>43% NYC schools were overcrowded last year according to DOE data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575,000 students (56% of total) were enrolled in overcrowded schools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350,000  (68% of total) elementary students enrolled in overcrowded schools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50,000 (33% of total) middle school students enrolled in overcrowded schools  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175,000 (49% of total ) HS students enrolled in overcrowded schools</a:t>
            </a:r>
          </a:p>
          <a:p>
            <a:pPr marL="0" indent="0">
              <a:lnSpc>
                <a:spcPct val="120000"/>
              </a:lnSpc>
              <a:buNone/>
            </a:pPr>
            <a:br>
              <a:rPr lang="en-US" sz="2000" dirty="0"/>
            </a:br>
            <a:r>
              <a:rPr lang="en-US" sz="2000" i="1" dirty="0"/>
              <a:t>Data source: Schools at or above 100% according to SCA “Blue Book” 2016-2017</a:t>
            </a:r>
          </a:p>
          <a:p>
            <a:pPr marL="0" indent="0">
              <a:lnSpc>
                <a:spcPct val="120000"/>
              </a:lnSpc>
              <a:buNone/>
            </a:pPr>
            <a:br>
              <a:rPr lang="en-US" sz="2000" dirty="0"/>
            </a:b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989140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5297D-9495-462C-A2D9-51C6D2E56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are our schools so overcrowded?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824B271-1251-4A3C-9E8B-61740A5A9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0991"/>
            <a:ext cx="10515600" cy="470597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Bloomberg claimed to have created 100,000 new seats between 2004 and 2013</a:t>
            </a:r>
          </a:p>
          <a:p>
            <a:endParaRPr lang="en-US" dirty="0"/>
          </a:p>
          <a:p>
            <a:r>
              <a:rPr lang="en-US" dirty="0"/>
              <a:t>Yet only 45,000 new NET seats created if seat loss taken into account </a:t>
            </a:r>
          </a:p>
          <a:p>
            <a:endParaRPr lang="en-US" dirty="0"/>
          </a:p>
          <a:p>
            <a:r>
              <a:rPr lang="en-US" dirty="0"/>
              <a:t>About 55,000 seats were lost due to lapsed leases, elimination of TCUs (trailers), annexes, and mini- buildings </a:t>
            </a:r>
          </a:p>
          <a:p>
            <a:endParaRPr lang="en-US" dirty="0"/>
          </a:p>
          <a:p>
            <a:r>
              <a:rPr lang="en-US" dirty="0"/>
              <a:t>Also, enrollment grew fast especially at the elementary school level</a:t>
            </a:r>
          </a:p>
          <a:p>
            <a:endParaRPr lang="en-US" dirty="0"/>
          </a:p>
          <a:p>
            <a:r>
              <a:rPr lang="en-US" i="1" dirty="0"/>
              <a:t>The following charts are from our recent Seat Loss report, available online at </a:t>
            </a:r>
            <a:r>
              <a:rPr lang="en-US" i="1" dirty="0">
                <a:hlinkClick r:id="rId2"/>
              </a:rPr>
              <a:t>www.classsizematters.org</a:t>
            </a:r>
            <a:r>
              <a:rPr lang="en-US" i="1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776826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>
            <a:extLst>
              <a:ext uri="{FF2B5EF4-FFF2-40B4-BE49-F238E27FC236}">
                <a16:creationId xmlns:a16="http://schemas.microsoft.com/office/drawing/2014/main" id="{9EA349C6-6EC2-4674-A1C0-27641EA5FA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75" y="1082675"/>
            <a:ext cx="11207750" cy="518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Box 2">
            <a:extLst>
              <a:ext uri="{FF2B5EF4-FFF2-40B4-BE49-F238E27FC236}">
                <a16:creationId xmlns:a16="http://schemas.microsoft.com/office/drawing/2014/main" id="{B89F786C-F557-4652-9A3F-7EE8EFB8A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414338"/>
            <a:ext cx="108410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800"/>
              <a:t>Enrollment grew faster than new seats in NYC elementary schools</a:t>
            </a:r>
          </a:p>
        </p:txBody>
      </p:sp>
    </p:spTree>
    <p:extLst>
      <p:ext uri="{BB962C8B-B14F-4D97-AF65-F5344CB8AC3E}">
        <p14:creationId xmlns:p14="http://schemas.microsoft.com/office/powerpoint/2010/main" val="643046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C380D58-9F9D-49DA-9CFB-015FB0D5214A}"/>
              </a:ext>
            </a:extLst>
          </p:cNvPr>
          <p:cNvSpPr txBox="1"/>
          <p:nvPr/>
        </p:nvSpPr>
        <p:spPr>
          <a:xfrm>
            <a:off x="1190625" y="544845"/>
            <a:ext cx="1040130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/>
              <a:t>Elementary capacity increased faster than enrollment in District 2, unlike most other Manhattan Districts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927CDDD-A736-4B91-81BB-9E9E70ABE8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572" y="1498952"/>
            <a:ext cx="9733406" cy="5145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497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</TotalTime>
  <Words>1336</Words>
  <Application>Microsoft Office PowerPoint</Application>
  <PresentationFormat>Widescreen</PresentationFormat>
  <Paragraphs>157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Office Theme</vt:lpstr>
      <vt:lpstr>1_Office Theme</vt:lpstr>
      <vt:lpstr>                                            School Overcrowding &amp; Class Size Citywide  and in District 2 schools    Presentation to CEC 2  Leonie Haimson and Sebastian Spitz Class Size Matters January 2018 info@classsizematters.org  </vt:lpstr>
      <vt:lpstr>This fall, District 2, average K-3 class sizes increased by .8, now .8 students above Citywide Average and 4.9 students above Contracts for Excellence goals set in 2007.</vt:lpstr>
      <vt:lpstr>Average class size grades 4-8 remained at 27.5, .9 above Citywide average and 4.6 students above C4E goals</vt:lpstr>
      <vt:lpstr>Citywide average HS class sizes stayed the same per class; and remain far above C4E goals </vt:lpstr>
      <vt:lpstr>DOE promised State Ed in 2014 to focus on reducing class size at Renewal schools </vt:lpstr>
      <vt:lpstr>Scope of school overcrowding enormous</vt:lpstr>
      <vt:lpstr>Why are our schools so overcrowded?</vt:lpstr>
      <vt:lpstr>PowerPoint Presentation</vt:lpstr>
      <vt:lpstr>PowerPoint Presentation</vt:lpstr>
      <vt:lpstr>PowerPoint Presentation</vt:lpstr>
      <vt:lpstr>November 2017 DOE five-year capital plan still very underfunded </vt:lpstr>
      <vt:lpstr>DOE Identified need for 83,056 K-8 seats citywide  3,232 seats in District 2 Nov. 2017 capital plan </vt:lpstr>
      <vt:lpstr>54% K-8 seats funded citywide compared to DOE estimate of need 97.5% in District 2  Data: Nov. 2017 capital plan</vt:lpstr>
      <vt:lpstr>District 2 Overcrowding  (includes Charters in district buildings)</vt:lpstr>
      <vt:lpstr>   11 Districts between 99% - 80% Utilization, including D2 at 95%  Data Source: 2016-2017 Blue Book  </vt:lpstr>
      <vt:lpstr> 28 Schools in District 2 at or over 100% - Data Source: 2016-2017 Blue Book  </vt:lpstr>
      <vt:lpstr>More District 2 overcrowded schools (Co-located Charters included)  Data Source: 2016-2017 Blue Book </vt:lpstr>
      <vt:lpstr>Problems with the housing starts &amp; CEQR formula used to project enrollment </vt:lpstr>
      <vt:lpstr>Problems with school planning process  </vt:lpstr>
      <vt:lpstr>More reasons not to trust DOE’s need estimates </vt:lpstr>
      <vt:lpstr>    Other problems with DOE seat needs assessments     </vt:lpstr>
      <vt:lpstr>We need a new planning process for schools</vt:lpstr>
      <vt:lpstr>DOE Capacity formula underestimates overcrowding by assuming overly large class sizes </vt:lpstr>
      <vt:lpstr>I FOILed the decision memo from City Hall</vt:lpstr>
      <vt:lpstr>We have also filed a class size complaint vs DOE</vt:lpstr>
      <vt:lpstr>What else is being done about this? </vt:lpstr>
      <vt:lpstr>How can you help?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Sebastian Spitz</dc:creator>
  <cp:lastModifiedBy>Sebastian Spitz</cp:lastModifiedBy>
  <cp:revision>35</cp:revision>
  <dcterms:created xsi:type="dcterms:W3CDTF">2017-12-19T16:44:12Z</dcterms:created>
  <dcterms:modified xsi:type="dcterms:W3CDTF">2018-04-11T18:57:54Z</dcterms:modified>
</cp:coreProperties>
</file>