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62" r:id="rId7"/>
    <p:sldId id="294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63" r:id="rId16"/>
    <p:sldId id="283" r:id="rId17"/>
    <p:sldId id="271" r:id="rId18"/>
    <p:sldId id="277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D19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'D19'!$A$3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0200000321259853E-2"/>
                  <c:y val="2.3009090855562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5F-4A19-BD7F-FE5E693F661B}"/>
                </c:ext>
              </c:extLst>
            </c:dLbl>
            <c:dLbl>
              <c:idx val="2"/>
              <c:layout>
                <c:manualLayout>
                  <c:x val="-1.1333333690288726E-3"/>
                  <c:y val="-1.725681814167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5F-4A19-BD7F-FE5E693F66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5F-4A19-BD7F-FE5E693F661B}"/>
            </c:ext>
          </c:extLst>
        </c:ser>
        <c:ser>
          <c:idx val="1"/>
          <c:order val="1"/>
          <c:tx>
            <c:strRef>
              <c:f>'D19'!$A$4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5F-4A19-BD7F-FE5E693F661B}"/>
                </c:ext>
              </c:extLst>
            </c:dLbl>
            <c:dLbl>
              <c:idx val="1"/>
              <c:layout>
                <c:manualLayout>
                  <c:x val="-1.0200000321259853E-2"/>
                  <c:y val="-5.17704544250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5F-4A19-BD7F-FE5E693F661B}"/>
                </c:ext>
              </c:extLst>
            </c:dLbl>
            <c:dLbl>
              <c:idx val="2"/>
              <c:layout>
                <c:manualLayout>
                  <c:x val="-1.1333333690288726E-3"/>
                  <c:y val="-2.0132954498616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5F-4A19-BD7F-FE5E693F66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5F-4A19-BD7F-FE5E693F661B}"/>
            </c:ext>
          </c:extLst>
        </c:ser>
        <c:ser>
          <c:idx val="2"/>
          <c:order val="2"/>
          <c:tx>
            <c:strRef>
              <c:f>'D19'!$A$5</c:f>
              <c:strCache>
                <c:ptCount val="1"/>
                <c:pt idx="0">
                  <c:v>D19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333333690288725E-2"/>
                  <c:y val="1.7256818141671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5F-4A19-BD7F-FE5E693F66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'D19'!$B$5:$M$5</c:f>
              <c:numCache>
                <c:formatCode>General</c:formatCode>
                <c:ptCount val="12"/>
                <c:pt idx="0">
                  <c:v>19.8</c:v>
                </c:pt>
                <c:pt idx="1">
                  <c:v>19.5</c:v>
                </c:pt>
                <c:pt idx="2">
                  <c:v>19.899999999999999</c:v>
                </c:pt>
                <c:pt idx="3" formatCode="0.0">
                  <c:v>21</c:v>
                </c:pt>
                <c:pt idx="4">
                  <c:v>21.7</c:v>
                </c:pt>
                <c:pt idx="5">
                  <c:v>22.8</c:v>
                </c:pt>
                <c:pt idx="6">
                  <c:v>23.6</c:v>
                </c:pt>
                <c:pt idx="7" formatCode="0.0">
                  <c:v>23.96</c:v>
                </c:pt>
                <c:pt idx="8" formatCode="0.0">
                  <c:v>23.2</c:v>
                </c:pt>
                <c:pt idx="9">
                  <c:v>23.6</c:v>
                </c:pt>
                <c:pt idx="10" formatCode="0.0">
                  <c:v>22.886206896551723</c:v>
                </c:pt>
                <c:pt idx="11" formatCode="0.0">
                  <c:v>22.564285714285713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5F-4A19-BD7F-FE5E693F661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49589408"/>
        <c:axId val="-149584608"/>
      </c:lineChart>
      <c:catAx>
        <c:axId val="-149589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584608"/>
        <c:crosses val="autoZero"/>
        <c:auto val="1"/>
        <c:lblAlgn val="ctr"/>
        <c:lblOffset val="100"/>
        <c:noMultiLvlLbl val="0"/>
      </c:catAx>
      <c:valAx>
        <c:axId val="-14958460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58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D19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577326597684034E-2"/>
          <c:y val="0.11733210617483843"/>
          <c:w val="0.91977386428271468"/>
          <c:h val="0.68816342313902334"/>
        </c:manualLayout>
      </c:layout>
      <c:lineChart>
        <c:grouping val="standard"/>
        <c:varyColors val="0"/>
        <c:ser>
          <c:idx val="0"/>
          <c:order val="0"/>
          <c:tx>
            <c:strRef>
              <c:f>'D19'!$A$10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8993504288734223E-3"/>
                  <c:y val="5.74382538770816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93-4A5B-BB00-1B9D736698DB}"/>
                </c:ext>
              </c:extLst>
            </c:dLbl>
            <c:dLbl>
              <c:idx val="3"/>
              <c:layout>
                <c:manualLayout>
                  <c:x val="-1.1498917381455712E-2"/>
                  <c:y val="5.1694428489373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93-4A5B-BB00-1B9D736698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93-4A5B-BB00-1B9D736698DB}"/>
            </c:ext>
          </c:extLst>
        </c:ser>
        <c:ser>
          <c:idx val="1"/>
          <c:order val="1"/>
          <c:tx>
            <c:strRef>
              <c:f>'D19'!$A$11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8993504288734223E-3"/>
                  <c:y val="-3.7334865020103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93-4A5B-BB00-1B9D736698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 formatCode="0.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93-4A5B-BB00-1B9D736698DB}"/>
            </c:ext>
          </c:extLst>
        </c:ser>
        <c:ser>
          <c:idx val="2"/>
          <c:order val="2"/>
          <c:tx>
            <c:strRef>
              <c:f>'D19'!$A$12</c:f>
              <c:strCache>
                <c:ptCount val="1"/>
                <c:pt idx="0">
                  <c:v>D19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8993504288734223E-3"/>
                  <c:y val="8.61573808156232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93-4A5B-BB00-1B9D736698DB}"/>
                </c:ext>
              </c:extLst>
            </c:dLbl>
            <c:dLbl>
              <c:idx val="3"/>
              <c:layout>
                <c:manualLayout>
                  <c:x val="-5.7494586907278341E-3"/>
                  <c:y val="-5.7438253877082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93-4A5B-BB00-1B9D736698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'D19'!$B$12:$M$12</c:f>
              <c:numCache>
                <c:formatCode>General</c:formatCode>
                <c:ptCount val="12"/>
                <c:pt idx="0">
                  <c:v>23</c:v>
                </c:pt>
                <c:pt idx="1">
                  <c:v>22.2</c:v>
                </c:pt>
                <c:pt idx="2">
                  <c:v>22.9</c:v>
                </c:pt>
                <c:pt idx="3">
                  <c:v>23.9</c:v>
                </c:pt>
                <c:pt idx="4">
                  <c:v>24.8</c:v>
                </c:pt>
                <c:pt idx="5">
                  <c:v>25.3</c:v>
                </c:pt>
                <c:pt idx="6">
                  <c:v>25.2</c:v>
                </c:pt>
                <c:pt idx="7" formatCode="0.0">
                  <c:v>25.14</c:v>
                </c:pt>
                <c:pt idx="8" formatCode="0.0">
                  <c:v>25.099688473520249</c:v>
                </c:pt>
                <c:pt idx="9">
                  <c:v>25.4</c:v>
                </c:pt>
                <c:pt idx="10" formatCode="0.0">
                  <c:v>25.041666666666668</c:v>
                </c:pt>
                <c:pt idx="11" formatCode="0.0">
                  <c:v>25.647058823529413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93-4A5B-BB00-1B9D736698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555376"/>
        <c:axId val="-531529664"/>
      </c:lineChart>
      <c:catAx>
        <c:axId val="-813555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5344075676276698E-2"/>
              <c:y val="0.91229269086912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529664"/>
        <c:crosses val="autoZero"/>
        <c:auto val="1"/>
        <c:lblAlgn val="ctr"/>
        <c:lblOffset val="100"/>
        <c:noMultiLvlLbl val="0"/>
      </c:catAx>
      <c:valAx>
        <c:axId val="-531529664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Average</a:t>
                </a:r>
                <a:r>
                  <a:rPr lang="en-US" sz="2000" baseline="0" dirty="0"/>
                  <a:t> Class Size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1.1498917381455669E-3"/>
              <c:y val="0.229075967744123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55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0AA-4FBB-AB72-E50B90CBA988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A5-4157-8FA8-DCE1E3F13E12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90875800213945E-2"/>
          <c:y val="2.5021946195153667E-2"/>
          <c:w val="0.97567504577470587"/>
          <c:h val="0.848167574797668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1BF-4A3F-A550-A06A31EBB9B3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BC-4721-BE22-3DA8D68A9F2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4C-4C60-AFA8-1A4500121748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823-470C-A752-9F09068050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district'!$H$25:$H$33</c:f>
              <c:strCache>
                <c:ptCount val="9"/>
                <c:pt idx="0">
                  <c:v>D19</c:v>
                </c:pt>
                <c:pt idx="1">
                  <c:v>D5</c:v>
                </c:pt>
                <c:pt idx="2">
                  <c:v>D14</c:v>
                </c:pt>
                <c:pt idx="3">
                  <c:v>D13</c:v>
                </c:pt>
                <c:pt idx="4">
                  <c:v>D17</c:v>
                </c:pt>
                <c:pt idx="5">
                  <c:v>D23</c:v>
                </c:pt>
                <c:pt idx="6">
                  <c:v>D18</c:v>
                </c:pt>
                <c:pt idx="7">
                  <c:v>D32</c:v>
                </c:pt>
                <c:pt idx="8">
                  <c:v>D16</c:v>
                </c:pt>
              </c:strCache>
            </c:strRef>
          </c:cat>
          <c:val>
            <c:numRef>
              <c:f>'Util. by district'!$I$25:$I$33</c:f>
              <c:numCache>
                <c:formatCode>0%</c:formatCode>
                <c:ptCount val="9"/>
                <c:pt idx="0">
                  <c:v>0.79479856333030419</c:v>
                </c:pt>
                <c:pt idx="1">
                  <c:v>0.79250849275880564</c:v>
                </c:pt>
                <c:pt idx="2">
                  <c:v>0.79247174118826214</c:v>
                </c:pt>
                <c:pt idx="3">
                  <c:v>0.78533281229647001</c:v>
                </c:pt>
                <c:pt idx="4">
                  <c:v>0.73270527385240602</c:v>
                </c:pt>
                <c:pt idx="5">
                  <c:v>0.72568983325955438</c:v>
                </c:pt>
                <c:pt idx="6">
                  <c:v>0.71657245200649244</c:v>
                </c:pt>
                <c:pt idx="7">
                  <c:v>0.6201518850013561</c:v>
                </c:pt>
                <c:pt idx="8">
                  <c:v>0.53148178671501567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721-BE22-3DA8D68A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48192"/>
        <c:axId val="569448520"/>
      </c:barChart>
      <c:catAx>
        <c:axId val="569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48520"/>
        <c:crosses val="autoZero"/>
        <c:auto val="1"/>
        <c:lblAlgn val="ctr"/>
        <c:lblOffset val="100"/>
        <c:noMultiLvlLbl val="0"/>
      </c:catAx>
      <c:valAx>
        <c:axId val="569448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78472932437462"/>
          <c:y val="3.1496062992125984E-2"/>
          <c:w val="0.81721527067562538"/>
          <c:h val="0.487879319541572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'D19'!$C$16:$C$27</c:f>
              <c:strCache>
                <c:ptCount val="12"/>
                <c:pt idx="0">
                  <c:v>Achievement First Aspire Charter Schl</c:v>
                </c:pt>
                <c:pt idx="1">
                  <c:v>ACHIEVEMENT FIRST APOLLO CHARTER SCHL</c:v>
                </c:pt>
                <c:pt idx="2">
                  <c:v>P.S. 108</c:v>
                </c:pt>
                <c:pt idx="3">
                  <c:v>P.S. 214</c:v>
                </c:pt>
                <c:pt idx="4">
                  <c:v>P.S. 159</c:v>
                </c:pt>
                <c:pt idx="5">
                  <c:v>P.S. 149</c:v>
                </c:pt>
                <c:pt idx="6">
                  <c:v>P.S. 7</c:v>
                </c:pt>
                <c:pt idx="7">
                  <c:v>EAST NY ELEMENTARY SCHL OF Excellence</c:v>
                </c:pt>
                <c:pt idx="8">
                  <c:v>HYDE LEADERSHIP CHARTER SCHOOL</c:v>
                </c:pt>
                <c:pt idx="9">
                  <c:v>P.S. 65</c:v>
                </c:pt>
                <c:pt idx="10">
                  <c:v>P.S. 290</c:v>
                </c:pt>
                <c:pt idx="11">
                  <c:v>P.S. 89</c:v>
                </c:pt>
              </c:strCache>
            </c:strRef>
          </c:cat>
          <c:val>
            <c:numRef>
              <c:f>'D19'!$I$16:$I$27</c:f>
              <c:numCache>
                <c:formatCode>0%</c:formatCode>
                <c:ptCount val="12"/>
                <c:pt idx="0">
                  <c:v>1.53</c:v>
                </c:pt>
                <c:pt idx="1">
                  <c:v>1.47</c:v>
                </c:pt>
                <c:pt idx="2">
                  <c:v>1.46</c:v>
                </c:pt>
                <c:pt idx="3">
                  <c:v>1.32</c:v>
                </c:pt>
                <c:pt idx="4">
                  <c:v>1.27</c:v>
                </c:pt>
                <c:pt idx="5">
                  <c:v>1.2</c:v>
                </c:pt>
                <c:pt idx="6">
                  <c:v>1.1500000000000001</c:v>
                </c:pt>
                <c:pt idx="7">
                  <c:v>1.06</c:v>
                </c:pt>
                <c:pt idx="8">
                  <c:v>1.05</c:v>
                </c:pt>
                <c:pt idx="9">
                  <c:v>1.03</c:v>
                </c:pt>
                <c:pt idx="10">
                  <c:v>1.02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42-45A9-9AE3-85B52D4256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498600"/>
        <c:axId val="533499256"/>
      </c:barChart>
      <c:catAx>
        <c:axId val="53349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499256"/>
        <c:crosses val="autoZero"/>
        <c:auto val="1"/>
        <c:lblAlgn val="ctr"/>
        <c:lblOffset val="100"/>
        <c:noMultiLvlLbl val="0"/>
      </c:catAx>
      <c:valAx>
        <c:axId val="5334992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3498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7CF01-8610-43C6-9A38-BFC6A29FEF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53334-F245-44A9-AD1F-69AA0330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9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14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CF86-214A-435A-8C38-8E071E2A8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1C8F6-DDEE-4D1C-AD0D-44A2A32E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B8447-75EB-47D4-B70F-938A7CF4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9221D-FEBF-4D75-A179-8E51E13E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5D0C2-121E-47FB-96AC-D3473736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3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CFE5C-7886-47B5-A50E-1BD116D8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20E53-0B3D-455C-8ED1-D5A8B24AC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824C0-BFA5-47E3-959B-4B14EF2A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57C1B-FA45-4D26-8F67-58C1E106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48EA-5975-4FDF-887B-F1E743C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8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35FDC-125B-44D8-96F3-056B5553F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2778C-1553-4E6F-8070-FBC68DB45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01FC2-1F62-42AE-B5DC-4917AB82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51E55-62A6-4FB5-8E99-7E204912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71EC7-EB5F-4B35-AA50-9F66FDF6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2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2C72-0979-43D4-AFF5-20EFDE2D1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058BA-DE28-41FA-B528-D09307DD5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1CAAE-0203-4905-81C1-888EF6D1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95DA9-F781-4A6C-9348-CEDA56D2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20CE6-1EAE-42FD-8E2F-F84F56F2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0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22B5-FE59-43F9-AC58-464CC0B7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605E0-F081-4A99-82E3-2A69EBCA8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9FCE-DC4E-45CB-B87A-9979D441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76702-761C-48C3-AB69-5115C608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0562C-53B9-40C1-A8C5-6EC090A6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E879-BD1F-48AF-AEAC-7C439B403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BB51B-AF84-4099-9B02-82EF5EA75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2011A-2C3E-4DD4-9FCA-19510775F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A6A69-5473-4FE8-B1C1-F9ED78FD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DEA77-221D-4C76-99B5-BB372E6F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39168-B389-4402-9883-C281D8086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2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2F39-DC39-44BE-8947-A56C0A3A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4F754-4D6D-4327-BB40-AE3C2D3C3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0B863-B4C4-49AA-9DA8-5B5879EEF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69656-67FD-4745-BF41-71812921C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42495-7353-47AB-A532-B1D15EB9A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E6787-325E-41DA-B88C-6448215E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845581-03B3-4319-8692-DCE6174A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91E0F6-FFFF-45A0-A169-395CEBFF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0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90D7-01E8-4C7F-8C8A-E0005AFE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7318E-2EFE-4E72-9D83-A894A6D4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AC346-70DC-4D41-BD21-1D62BEE8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A1C88E-464B-47E4-9131-8FF93B3E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7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6C156-3DC7-4C0F-8F2F-616C75EA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308CB-9FB4-4345-88B8-17C0F32BD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63474-C1A1-411C-887C-CCB6E89C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1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7C22-4CC9-47D2-B592-507F633E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55151-8E90-4E35-A36E-85A2A2FF3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31240-7E7B-4A18-999A-D853DF8E9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2EAF-E145-4C49-90E0-A41F57698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DC754-497F-438B-9FF7-D63E6D21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B59EF-5572-42A4-BBB6-38DDE86E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1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6D77-F1B7-4CAB-98AF-22CECE0A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D8C34-3E08-4C9B-85A3-95C2CE1CE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97DEC-746F-4955-993B-CC31C754C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AB5D9-E659-4684-9E7E-30528172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B47FD-F5BD-49DA-9BF3-367D48D4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410B4-123E-4A67-B226-656FC657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2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CAEC44-8662-4A22-825A-3CB3ADE8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357D8-BAB6-4627-B5C7-7CE75C873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C6A8-59DC-4103-AF1B-EF43783DE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C2BAE-6F6C-4AF8-AB14-0EF8DF829E0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4CA5D-AF64-4FBC-A3B5-61E10C671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B3FD1-F21D-475B-8BA4-2174248F5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13C8-7F09-413C-B662-B84E1255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4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19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19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19, elementary enrollment decreased by 410, while capacity increased by 1,091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1,000 seats in District 19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95624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734364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100% of need funded in District 19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19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D19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26% (12) of K-8 schools in District 19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36% (84) or 7,023</a:t>
            </a:r>
            <a:r>
              <a:rPr lang="en-US" i="1" dirty="0"/>
              <a:t> </a:t>
            </a:r>
            <a:r>
              <a:rPr lang="en-US" dirty="0"/>
              <a:t>K-8 D19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84 cluster rooms are missing from District 19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9 Districts below 80% utilization, including D19 at 79%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EBE055-42C3-443F-A7EB-131FDFDFF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86001"/>
              </p:ext>
            </p:extLst>
          </p:nvPr>
        </p:nvGraphicFramePr>
        <p:xfrm>
          <a:off x="352926" y="1822604"/>
          <a:ext cx="11486147" cy="481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4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65126"/>
            <a:ext cx="10515600" cy="12107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12 Schools in District 19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4E86653-A39F-409A-AA10-F5DC0002D0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22153"/>
              </p:ext>
            </p:extLst>
          </p:nvPr>
        </p:nvGraphicFramePr>
        <p:xfrm>
          <a:off x="165370" y="1575882"/>
          <a:ext cx="11824467" cy="5095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4,733 new housing units built in D19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19, average K-3 class sizes decreased by .3, now 1.4 students below citywide average but 2.7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627982"/>
              </p:ext>
            </p:extLst>
          </p:nvPr>
        </p:nvGraphicFramePr>
        <p:xfrm>
          <a:off x="621007" y="2072322"/>
          <a:ext cx="11205883" cy="441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/>
              <a:t>They don’t </a:t>
            </a:r>
            <a:r>
              <a:rPr lang="en-US" dirty="0"/>
              <a:t>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/>
              <a:t>Don’t differentiate between the need for elementary </a:t>
            </a:r>
            <a:r>
              <a:rPr lang="en-US" dirty="0"/>
              <a:t>and middle </a:t>
            </a:r>
            <a:r>
              <a:rPr lang="en-US"/>
              <a:t>school seats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Are </a:t>
            </a:r>
            <a:r>
              <a:rPr lang="en-US"/>
              <a:t>infrequently updated; for </a:t>
            </a:r>
            <a:r>
              <a:rPr lang="en-US" dirty="0"/>
              <a:t>example, Feb. 2017 capital </a:t>
            </a:r>
            <a:r>
              <a:rPr lang="en-US"/>
              <a:t>plan included </a:t>
            </a:r>
            <a:r>
              <a:rPr lang="en-US" dirty="0"/>
              <a:t>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.6, now 1.0 students below Citywide average and 2.7 students above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928036"/>
              </p:ext>
            </p:extLst>
          </p:nvPr>
        </p:nvGraphicFramePr>
        <p:xfrm>
          <a:off x="609600" y="2070735"/>
          <a:ext cx="11044518" cy="442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</a:t>
            </a:r>
            <a:r>
              <a:rPr lang="en-US" sz="3200"/>
              <a:t>schools have capped </a:t>
            </a:r>
            <a:r>
              <a:rPr lang="en-US" sz="3200" dirty="0"/>
              <a:t>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4" y="93605"/>
            <a:ext cx="1122947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Four Renewal Schools in D6, including High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7" y="1436534"/>
            <a:ext cx="11229472" cy="531049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Cypress Hill Collegiate Preparatory School, Multicultural High School, PS 306 Ethan Allen, PS 328 Phyllis Wheatley</a:t>
            </a:r>
          </a:p>
          <a:p>
            <a:endParaRPr lang="en-US" dirty="0"/>
          </a:p>
          <a:p>
            <a:r>
              <a:rPr lang="en-US" dirty="0"/>
              <a:t>Three of the four schools have increased class sizes since the start of the Renewal program in 2014, and continue to have at least one class of 30 or more : Cypress Hills, Multicultural HS, and PS 328 </a:t>
            </a:r>
          </a:p>
          <a:p>
            <a:endParaRPr lang="en-US" dirty="0"/>
          </a:p>
          <a:p>
            <a:r>
              <a:rPr lang="en-US" dirty="0"/>
              <a:t>Cypress Hills Collegiate Preparatory School will be leaving the Renewal program at the end of the year to become a Rise School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Ps 306 Ethan Allen reduced class sizes from 23.5 in Nov 2014 to 20.7 in Nov 2017, and does not have any classes of 30 or more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1460</Words>
  <Application>Microsoft Office PowerPoint</Application>
  <PresentationFormat>Widescreen</PresentationFormat>
  <Paragraphs>171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19 schools    Presentation to CEC 19  Leonie Haimson and Sebastian Spitz Class Size Matters January 2018 info@classsizematters.org  </vt:lpstr>
      <vt:lpstr>This fall, District 19, average K-3 class sizes decreased by .3, now 1.4 students below citywide average but 2.7 students above Contracts for Excellence goals set in 2007.</vt:lpstr>
      <vt:lpstr>Average class size grades 4-8 increased by .6, now 1.0 students below Citywide average and 2.7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Four Renewal Schools in D6, including High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1,000 seats in District 19 Nov. 2017 capital plan </vt:lpstr>
      <vt:lpstr>54% K-8 seats funded citywide compared to DOE estimate of need 100% of need funded in District 19  Data: Nov. 2017 capital plan</vt:lpstr>
      <vt:lpstr>District 19 Overcrowding  (includes Charters in district buildings)</vt:lpstr>
      <vt:lpstr>   9 Districts below 80% utilization, including D19 at 79%  Data Source: 2016-2017 Blue Book  </vt:lpstr>
      <vt:lpstr> 12 Schools in District 19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19 schools    Presentation to CEC 19  Leonie Haimson and Sebastian Spitz Class Size Matters December 2017 info@classsizematters.org  </dc:title>
  <dc:creator>Sebastian Spitz</dc:creator>
  <cp:lastModifiedBy>Sebastian Spitz</cp:lastModifiedBy>
  <cp:revision>24</cp:revision>
  <dcterms:created xsi:type="dcterms:W3CDTF">2017-12-21T21:23:05Z</dcterms:created>
  <dcterms:modified xsi:type="dcterms:W3CDTF">2018-04-11T19:08:06Z</dcterms:modified>
</cp:coreProperties>
</file>