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7" r:id="rId2"/>
    <p:sldId id="258" r:id="rId3"/>
    <p:sldId id="259" r:id="rId4"/>
    <p:sldId id="260" r:id="rId5"/>
    <p:sldId id="281" r:id="rId6"/>
    <p:sldId id="262" r:id="rId7"/>
    <p:sldId id="294" r:id="rId8"/>
    <p:sldId id="265" r:id="rId9"/>
    <p:sldId id="267" r:id="rId10"/>
    <p:sldId id="268" r:id="rId11"/>
    <p:sldId id="266" r:id="rId12"/>
    <p:sldId id="273" r:id="rId13"/>
    <p:sldId id="274" r:id="rId14"/>
    <p:sldId id="275" r:id="rId15"/>
    <p:sldId id="263" r:id="rId16"/>
    <p:sldId id="283" r:id="rId17"/>
    <p:sldId id="271" r:id="rId18"/>
    <p:sldId id="277" r:id="rId19"/>
    <p:sldId id="284" r:id="rId20"/>
    <p:sldId id="285" r:id="rId21"/>
    <p:sldId id="286" r:id="rId22"/>
    <p:sldId id="287" r:id="rId23"/>
    <p:sldId id="288" r:id="rId24"/>
    <p:sldId id="289" r:id="rId25"/>
    <p:sldId id="290" r:id="rId26"/>
    <p:sldId id="291" r:id="rId27"/>
    <p:sldId id="292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ropbox\Class%20Size%20Matters%20Team%20Folder\Data%20and%20Reports\Class%20Size%20Data\2006-2017%20citywide%20&amp;%20district%20class%20size%20trend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ropbox\Class%20Size%20Matters%20Team%20Folder\Data%20and%20Reports\Class%20Size%20Data\2006-2017%20citywide%20&amp;%20district%20class%20size%20trend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ebastian\Dropbox\Class%20Size%20Matters%20Team%20Folder\Data%20and%20Reports\Class%20Size%20Data\2006-2017%20citywide%20&amp;%20district%20class%20size%20trends%20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Capital%20Plan%20November%202017%20Need%20and%20Funding%20with%20Chart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Capital%20Plan%20November%202017%20Need%20and%20Funding%20with%20Chart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Utilization%20Data\2016-2017%20Utilization%20Data%20by%20District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Utilization%20Data\2016-2017%20Utilization%20Data%20by%20District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00" b="1">
                <a:solidFill>
                  <a:schemeClr val="tx1"/>
                </a:solidFill>
              </a:rPr>
              <a:t>D19 K-3rd Class size trend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'D19'!$A$3</c:f>
              <c:strCache>
                <c:ptCount val="1"/>
                <c:pt idx="0">
                  <c:v>C4E goals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1.0200000321259853E-2"/>
                  <c:y val="2.30090908555622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55F-4A19-BD7F-FE5E693F661B}"/>
                </c:ext>
              </c:extLst>
            </c:dLbl>
            <c:dLbl>
              <c:idx val="2"/>
              <c:layout>
                <c:manualLayout>
                  <c:x val="-1.1333333690288726E-3"/>
                  <c:y val="-1.72568181416717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55F-4A19-BD7F-FE5E693F66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'D19'!$B$2:$M$2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'D19'!$B$3:$M$3</c:f>
              <c:numCache>
                <c:formatCode>General</c:formatCode>
                <c:ptCount val="12"/>
                <c:pt idx="0">
                  <c:v>21</c:v>
                </c:pt>
                <c:pt idx="1">
                  <c:v>20.7</c:v>
                </c:pt>
                <c:pt idx="2">
                  <c:v>20.5</c:v>
                </c:pt>
                <c:pt idx="3">
                  <c:v>20.3</c:v>
                </c:pt>
                <c:pt idx="4">
                  <c:v>20.100000000000001</c:v>
                </c:pt>
                <c:pt idx="5">
                  <c:v>19.899999999999999</c:v>
                </c:pt>
                <c:pt idx="6">
                  <c:v>19.899999999999999</c:v>
                </c:pt>
                <c:pt idx="7">
                  <c:v>19.899999999999999</c:v>
                </c:pt>
                <c:pt idx="8">
                  <c:v>19.899999999999999</c:v>
                </c:pt>
                <c:pt idx="9">
                  <c:v>19.899999999999999</c:v>
                </c:pt>
                <c:pt idx="10">
                  <c:v>19.899999999999999</c:v>
                </c:pt>
                <c:pt idx="11">
                  <c:v>19.899999999999999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55F-4A19-BD7F-FE5E693F661B}"/>
            </c:ext>
          </c:extLst>
        </c:ser>
        <c:ser>
          <c:idx val="1"/>
          <c:order val="1"/>
          <c:tx>
            <c:strRef>
              <c:f>'D19'!$A$4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38100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55F-4A19-BD7F-FE5E693F661B}"/>
                </c:ext>
              </c:extLst>
            </c:dLbl>
            <c:dLbl>
              <c:idx val="1"/>
              <c:layout>
                <c:manualLayout>
                  <c:x val="-1.0200000321259853E-2"/>
                  <c:y val="-5.177045442501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55F-4A19-BD7F-FE5E693F661B}"/>
                </c:ext>
              </c:extLst>
            </c:dLbl>
            <c:dLbl>
              <c:idx val="2"/>
              <c:layout>
                <c:manualLayout>
                  <c:x val="-1.1333333690288726E-3"/>
                  <c:y val="-2.01329544986169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55F-4A19-BD7F-FE5E693F66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'D19'!$B$2:$M$2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'D19'!$B$4:$M$4</c:f>
              <c:numCache>
                <c:formatCode>General</c:formatCode>
                <c:ptCount val="12"/>
                <c:pt idx="0">
                  <c:v>21</c:v>
                </c:pt>
                <c:pt idx="1">
                  <c:v>20.9</c:v>
                </c:pt>
                <c:pt idx="2">
                  <c:v>21.4</c:v>
                </c:pt>
                <c:pt idx="3">
                  <c:v>22.1</c:v>
                </c:pt>
                <c:pt idx="4">
                  <c:v>22.9</c:v>
                </c:pt>
                <c:pt idx="5">
                  <c:v>23.9</c:v>
                </c:pt>
                <c:pt idx="6">
                  <c:v>24.5</c:v>
                </c:pt>
                <c:pt idx="7" formatCode="0.0">
                  <c:v>24.86</c:v>
                </c:pt>
                <c:pt idx="8" formatCode="0.0">
                  <c:v>24.70293504689128</c:v>
                </c:pt>
                <c:pt idx="9">
                  <c:v>24.6</c:v>
                </c:pt>
                <c:pt idx="10">
                  <c:v>24.2</c:v>
                </c:pt>
                <c:pt idx="11" formatCode="0.0">
                  <c:v>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55F-4A19-BD7F-FE5E693F661B}"/>
            </c:ext>
          </c:extLst>
        </c:ser>
        <c:ser>
          <c:idx val="2"/>
          <c:order val="2"/>
          <c:tx>
            <c:strRef>
              <c:f>'D19'!$A$5</c:f>
              <c:strCache>
                <c:ptCount val="1"/>
                <c:pt idx="0">
                  <c:v>D19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1.1333333690288725E-2"/>
                  <c:y val="1.72568181416716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55F-4A19-BD7F-FE5E693F66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'D19'!$B$2:$M$2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'D19'!$B$5:$M$5</c:f>
              <c:numCache>
                <c:formatCode>General</c:formatCode>
                <c:ptCount val="12"/>
                <c:pt idx="0">
                  <c:v>19.8</c:v>
                </c:pt>
                <c:pt idx="1">
                  <c:v>19.5</c:v>
                </c:pt>
                <c:pt idx="2">
                  <c:v>19.899999999999999</c:v>
                </c:pt>
                <c:pt idx="3" formatCode="0.0">
                  <c:v>21</c:v>
                </c:pt>
                <c:pt idx="4">
                  <c:v>21.7</c:v>
                </c:pt>
                <c:pt idx="5">
                  <c:v>22.8</c:v>
                </c:pt>
                <c:pt idx="6">
                  <c:v>23.6</c:v>
                </c:pt>
                <c:pt idx="7" formatCode="0.0">
                  <c:v>23.96</c:v>
                </c:pt>
                <c:pt idx="8" formatCode="0.0">
                  <c:v>23.2</c:v>
                </c:pt>
                <c:pt idx="9">
                  <c:v>23.6</c:v>
                </c:pt>
                <c:pt idx="10" formatCode="0.0">
                  <c:v>22.886206896551723</c:v>
                </c:pt>
                <c:pt idx="11" formatCode="0.0">
                  <c:v>22.564285714285713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55F-4A19-BD7F-FE5E693F661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-149589408"/>
        <c:axId val="-149584608"/>
      </c:lineChart>
      <c:catAx>
        <c:axId val="-1495894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49584608"/>
        <c:crosses val="autoZero"/>
        <c:auto val="1"/>
        <c:lblAlgn val="ctr"/>
        <c:lblOffset val="100"/>
        <c:noMultiLvlLbl val="0"/>
      </c:catAx>
      <c:valAx>
        <c:axId val="-149584608"/>
        <c:scaling>
          <c:orientation val="minMax"/>
          <c:min val="17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49589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1">
                <a:solidFill>
                  <a:schemeClr val="tx1"/>
                </a:solidFill>
              </a:rPr>
              <a:t>D19 4-8th Class size trend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7577326597684034E-2"/>
          <c:y val="0.11733210617483843"/>
          <c:w val="0.91977386428271468"/>
          <c:h val="0.68816342313902334"/>
        </c:manualLayout>
      </c:layout>
      <c:lineChart>
        <c:grouping val="standard"/>
        <c:varyColors val="0"/>
        <c:ser>
          <c:idx val="0"/>
          <c:order val="0"/>
          <c:tx>
            <c:strRef>
              <c:f>'D19'!$A$10</c:f>
              <c:strCache>
                <c:ptCount val="1"/>
                <c:pt idx="0">
                  <c:v>C4E target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6.8993504288734223E-3"/>
                  <c:y val="5.7438253877081609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993-4A5B-BB00-1B9D736698DB}"/>
                </c:ext>
              </c:extLst>
            </c:dLbl>
            <c:dLbl>
              <c:idx val="3"/>
              <c:layout>
                <c:manualLayout>
                  <c:x val="-1.1498917381455712E-2"/>
                  <c:y val="5.16944284893739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993-4A5B-BB00-1B9D736698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'D19'!$B$9:$M$9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'D19'!$B$10:$M$10</c:f>
              <c:numCache>
                <c:formatCode>General</c:formatCode>
                <c:ptCount val="12"/>
                <c:pt idx="0">
                  <c:v>25.6</c:v>
                </c:pt>
                <c:pt idx="1">
                  <c:v>24.8</c:v>
                </c:pt>
                <c:pt idx="2">
                  <c:v>24.6</c:v>
                </c:pt>
                <c:pt idx="3">
                  <c:v>23.8</c:v>
                </c:pt>
                <c:pt idx="4">
                  <c:v>23.3</c:v>
                </c:pt>
                <c:pt idx="5">
                  <c:v>22.9</c:v>
                </c:pt>
                <c:pt idx="6">
                  <c:v>22.9</c:v>
                </c:pt>
                <c:pt idx="7">
                  <c:v>22.9</c:v>
                </c:pt>
                <c:pt idx="8">
                  <c:v>22.9</c:v>
                </c:pt>
                <c:pt idx="9">
                  <c:v>22.9</c:v>
                </c:pt>
                <c:pt idx="10">
                  <c:v>22.9</c:v>
                </c:pt>
                <c:pt idx="11">
                  <c:v>22.9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993-4A5B-BB00-1B9D736698DB}"/>
            </c:ext>
          </c:extLst>
        </c:ser>
        <c:ser>
          <c:idx val="1"/>
          <c:order val="1"/>
          <c:tx>
            <c:strRef>
              <c:f>'D19'!$A$11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38100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6.8993504288734223E-3"/>
                  <c:y val="-3.73348650201033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993-4A5B-BB00-1B9D736698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'D19'!$B$9:$M$9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'D19'!$B$11:$M$11</c:f>
              <c:numCache>
                <c:formatCode>General</c:formatCode>
                <c:ptCount val="12"/>
                <c:pt idx="0">
                  <c:v>25.6</c:v>
                </c:pt>
                <c:pt idx="1">
                  <c:v>25.1</c:v>
                </c:pt>
                <c:pt idx="2">
                  <c:v>25.3</c:v>
                </c:pt>
                <c:pt idx="3">
                  <c:v>25.8</c:v>
                </c:pt>
                <c:pt idx="4">
                  <c:v>26.3</c:v>
                </c:pt>
                <c:pt idx="5">
                  <c:v>26.6</c:v>
                </c:pt>
                <c:pt idx="6">
                  <c:v>26.7</c:v>
                </c:pt>
                <c:pt idx="7">
                  <c:v>26.8</c:v>
                </c:pt>
                <c:pt idx="8" formatCode="0.0">
                  <c:v>26.662623389660364</c:v>
                </c:pt>
                <c:pt idx="9">
                  <c:v>26.7</c:v>
                </c:pt>
                <c:pt idx="10" formatCode="0.0">
                  <c:v>26.6</c:v>
                </c:pt>
                <c:pt idx="11">
                  <c:v>26.6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993-4A5B-BB00-1B9D736698DB}"/>
            </c:ext>
          </c:extLst>
        </c:ser>
        <c:ser>
          <c:idx val="2"/>
          <c:order val="2"/>
          <c:tx>
            <c:strRef>
              <c:f>'D19'!$A$12</c:f>
              <c:strCache>
                <c:ptCount val="1"/>
                <c:pt idx="0">
                  <c:v>D19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6.8993504288734223E-3"/>
                  <c:y val="8.6157380815623207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993-4A5B-BB00-1B9D736698DB}"/>
                </c:ext>
              </c:extLst>
            </c:dLbl>
            <c:dLbl>
              <c:idx val="3"/>
              <c:layout>
                <c:manualLayout>
                  <c:x val="-5.7494586907278341E-3"/>
                  <c:y val="-5.74382538770821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993-4A5B-BB00-1B9D736698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'D19'!$B$9:$M$9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'D19'!$B$12:$M$12</c:f>
              <c:numCache>
                <c:formatCode>General</c:formatCode>
                <c:ptCount val="12"/>
                <c:pt idx="0">
                  <c:v>23</c:v>
                </c:pt>
                <c:pt idx="1">
                  <c:v>22.2</c:v>
                </c:pt>
                <c:pt idx="2">
                  <c:v>22.9</c:v>
                </c:pt>
                <c:pt idx="3">
                  <c:v>23.9</c:v>
                </c:pt>
                <c:pt idx="4">
                  <c:v>24.8</c:v>
                </c:pt>
                <c:pt idx="5">
                  <c:v>25.3</c:v>
                </c:pt>
                <c:pt idx="6">
                  <c:v>25.2</c:v>
                </c:pt>
                <c:pt idx="7" formatCode="0.0">
                  <c:v>25.14</c:v>
                </c:pt>
                <c:pt idx="8" formatCode="0.0">
                  <c:v>25.099688473520249</c:v>
                </c:pt>
                <c:pt idx="9">
                  <c:v>25.4</c:v>
                </c:pt>
                <c:pt idx="10" formatCode="0.0">
                  <c:v>25.041666666666668</c:v>
                </c:pt>
                <c:pt idx="11" formatCode="0.0">
                  <c:v>25.647058823529413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993-4A5B-BB00-1B9D736698D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-813555376"/>
        <c:axId val="-531529664"/>
      </c:lineChart>
      <c:catAx>
        <c:axId val="-81355537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/>
                  <a:t>School Year</a:t>
                </a:r>
              </a:p>
            </c:rich>
          </c:tx>
          <c:layout>
            <c:manualLayout>
              <c:xMode val="edge"/>
              <c:yMode val="edge"/>
              <c:x val="7.5344075676276698E-2"/>
              <c:y val="0.9122926908691267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531529664"/>
        <c:crosses val="autoZero"/>
        <c:auto val="1"/>
        <c:lblAlgn val="ctr"/>
        <c:lblOffset val="100"/>
        <c:noMultiLvlLbl val="0"/>
      </c:catAx>
      <c:valAx>
        <c:axId val="-531529664"/>
        <c:scaling>
          <c:orientation val="minMax"/>
          <c:min val="2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 dirty="0"/>
                  <a:t>Average</a:t>
                </a:r>
                <a:r>
                  <a:rPr lang="en-US" sz="2000" baseline="0" dirty="0"/>
                  <a:t> Class Size</a:t>
                </a:r>
                <a:endParaRPr lang="en-US" sz="2000" dirty="0"/>
              </a:p>
            </c:rich>
          </c:tx>
          <c:layout>
            <c:manualLayout>
              <c:xMode val="edge"/>
              <c:yMode val="edge"/>
              <c:x val="1.1498917381455669E-3"/>
              <c:y val="0.2290759677441239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13555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629729112785874E-2"/>
          <c:y val="0.17840978798150098"/>
          <c:w val="0.8555901776769832"/>
          <c:h val="0.69761036731500969"/>
        </c:manualLayout>
      </c:layout>
      <c:lineChart>
        <c:grouping val="standard"/>
        <c:varyColors val="0"/>
        <c:ser>
          <c:idx val="0"/>
          <c:order val="0"/>
          <c:tx>
            <c:strRef>
              <c:f>'Citywide trends 2007-2016'!$B$6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38100"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8.2308992290425556E-3"/>
                  <c:y val="-3.83009210233702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754-4929-9BF8-CD60B1BB62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'Citywide trends 2007-2016'!$C$5:$M$5</c:f>
              <c:strCache>
                <c:ptCount val="11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</c:strCache>
            </c:strRef>
          </c:cat>
          <c:val>
            <c:numRef>
              <c:f>'Citywide trends 2007-2016'!$C$6:$M$6</c:f>
              <c:numCache>
                <c:formatCode>General</c:formatCode>
                <c:ptCount val="11"/>
                <c:pt idx="0">
                  <c:v>26.1</c:v>
                </c:pt>
                <c:pt idx="1">
                  <c:v>26.2</c:v>
                </c:pt>
                <c:pt idx="2">
                  <c:v>26.6</c:v>
                </c:pt>
                <c:pt idx="3">
                  <c:v>26.5</c:v>
                </c:pt>
                <c:pt idx="4">
                  <c:v>26.4</c:v>
                </c:pt>
                <c:pt idx="5">
                  <c:v>26.3</c:v>
                </c:pt>
                <c:pt idx="6">
                  <c:v>26.7</c:v>
                </c:pt>
                <c:pt idx="7">
                  <c:v>26.8</c:v>
                </c:pt>
                <c:pt idx="8">
                  <c:v>26.7</c:v>
                </c:pt>
                <c:pt idx="9">
                  <c:v>26.5</c:v>
                </c:pt>
                <c:pt idx="10">
                  <c:v>26.5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754-4929-9BF8-CD60B1BB6283}"/>
            </c:ext>
          </c:extLst>
        </c:ser>
        <c:ser>
          <c:idx val="1"/>
          <c:order val="1"/>
          <c:tx>
            <c:strRef>
              <c:f>'Citywide trends 2007-2016'!$B$7</c:f>
              <c:strCache>
                <c:ptCount val="1"/>
                <c:pt idx="0">
                  <c:v>C4E Target</c:v>
                </c:pt>
              </c:strCache>
            </c:strRef>
          </c:tx>
          <c:spPr>
            <a:ln w="38100">
              <a:solidFill>
                <a:srgbClr val="0070C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6231884057971015E-3"/>
                  <c:y val="2.98939471034059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754-4929-9BF8-CD60B1BB62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'Citywide trends 2007-2016'!$C$5:$M$5</c:f>
              <c:strCache>
                <c:ptCount val="11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</c:strCache>
            </c:strRef>
          </c:cat>
          <c:val>
            <c:numRef>
              <c:f>'Citywide trends 2007-2016'!$C$7:$M$7</c:f>
              <c:numCache>
                <c:formatCode>General</c:formatCode>
                <c:ptCount val="11"/>
                <c:pt idx="0">
                  <c:v>26</c:v>
                </c:pt>
                <c:pt idx="1">
                  <c:v>25.7</c:v>
                </c:pt>
                <c:pt idx="2">
                  <c:v>25.2</c:v>
                </c:pt>
                <c:pt idx="3">
                  <c:v>24.8</c:v>
                </c:pt>
                <c:pt idx="4">
                  <c:v>24.5</c:v>
                </c:pt>
                <c:pt idx="5">
                  <c:v>24.5</c:v>
                </c:pt>
                <c:pt idx="6">
                  <c:v>24.5</c:v>
                </c:pt>
                <c:pt idx="7">
                  <c:v>24.5</c:v>
                </c:pt>
                <c:pt idx="8">
                  <c:v>24.5</c:v>
                </c:pt>
                <c:pt idx="9">
                  <c:v>24.5</c:v>
                </c:pt>
                <c:pt idx="10">
                  <c:v>24.5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754-4929-9BF8-CD60B1BB62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747348368"/>
        <c:axId val="-269716448"/>
      </c:lineChart>
      <c:catAx>
        <c:axId val="-7473483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dirty="0"/>
                  <a:t>School Year 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269716448"/>
        <c:crosses val="autoZero"/>
        <c:auto val="1"/>
        <c:lblAlgn val="ctr"/>
        <c:lblOffset val="100"/>
        <c:noMultiLvlLbl val="0"/>
      </c:catAx>
      <c:valAx>
        <c:axId val="-269716448"/>
        <c:scaling>
          <c:orientation val="minMax"/>
          <c:max val="28"/>
          <c:min val="24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Average</a:t>
                </a:r>
                <a:r>
                  <a:rPr lang="en-US" sz="1600" baseline="0" dirty="0"/>
                  <a:t> Class Size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4.8081101788977456E-4"/>
              <c:y val="0.3636959130037132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7473483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369527178667881"/>
          <c:y val="0.48116747305018143"/>
          <c:w val="0.13785062193312791"/>
          <c:h val="0.20783256254095597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783958540514765E-2"/>
          <c:y val="2.8526207866413217E-2"/>
          <c:w val="0.90132133371706702"/>
          <c:h val="0.81516752970186745"/>
        </c:manualLayout>
      </c:layout>
      <c:barChart>
        <c:barDir val="col"/>
        <c:grouping val="clustered"/>
        <c:varyColors val="0"/>
        <c:ser>
          <c:idx val="0"/>
          <c:order val="0"/>
          <c:tx>
            <c:v>Total Need by District</c:v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BFFC-4F20-989A-6CCCB4A2941C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2491-40A8-ACD0-812BD6631513}"/>
              </c:ext>
            </c:extLst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9632-46AB-90DF-A00F28F817D5}"/>
              </c:ext>
            </c:extLst>
          </c:dPt>
          <c:dPt>
            <c:idx val="3"/>
            <c:invertIfNegative val="0"/>
            <c:bubble3D val="0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3D9D-408E-9207-502210C28036}"/>
              </c:ext>
            </c:extLst>
          </c:dPt>
          <c:dPt>
            <c:idx val="5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A945-4ACD-BDB4-E4494115DD5C}"/>
              </c:ext>
            </c:extLst>
          </c:dPt>
          <c:dPt>
            <c:idx val="9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FF0F-489E-954F-3ECD0D102573}"/>
              </c:ext>
            </c:extLst>
          </c:dPt>
          <c:dPt>
            <c:idx val="1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FF58-4883-8D15-DB645416A717}"/>
              </c:ext>
            </c:extLst>
          </c:dPt>
          <c:dPt>
            <c:idx val="1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10AA-4FBB-AB72-E50B90CBA988}"/>
              </c:ext>
            </c:extLst>
          </c:dPt>
          <c:dPt>
            <c:idx val="17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150A-45D9-B5CD-A5433D19AD9E}"/>
              </c:ext>
            </c:extLst>
          </c:dPt>
          <c:dLbls>
            <c:dLbl>
              <c:idx val="4"/>
              <c:layout>
                <c:manualLayout>
                  <c:x val="2.164146600313097E-3"/>
                  <c:y val="-5.475426993998792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50A-45D9-B5CD-A5433D19AD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'District Wide Only '!$B$2:$B$26</c:f>
              <c:strCache>
                <c:ptCount val="25"/>
                <c:pt idx="0">
                  <c:v>2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24</c:v>
                </c:pt>
                <c:pt idx="17">
                  <c:v>25</c:v>
                </c:pt>
                <c:pt idx="18">
                  <c:v>26</c:v>
                </c:pt>
                <c:pt idx="19">
                  <c:v>27</c:v>
                </c:pt>
                <c:pt idx="20">
                  <c:v>28</c:v>
                </c:pt>
                <c:pt idx="21">
                  <c:v>30</c:v>
                </c:pt>
                <c:pt idx="22">
                  <c:v>31</c:v>
                </c:pt>
                <c:pt idx="23">
                  <c:v>Queens HS</c:v>
                </c:pt>
                <c:pt idx="24">
                  <c:v>SI HS</c:v>
                </c:pt>
              </c:strCache>
            </c:strRef>
          </c:cat>
          <c:val>
            <c:numRef>
              <c:f>'District Wide Only '!$D$2:$D$26</c:f>
              <c:numCache>
                <c:formatCode>General</c:formatCode>
                <c:ptCount val="25"/>
                <c:pt idx="0">
                  <c:v>3232</c:v>
                </c:pt>
                <c:pt idx="1">
                  <c:v>692</c:v>
                </c:pt>
                <c:pt idx="2">
                  <c:v>245</c:v>
                </c:pt>
                <c:pt idx="3">
                  <c:v>1028</c:v>
                </c:pt>
                <c:pt idx="4">
                  <c:v>1028</c:v>
                </c:pt>
                <c:pt idx="5">
                  <c:v>572</c:v>
                </c:pt>
                <c:pt idx="6">
                  <c:v>5692</c:v>
                </c:pt>
                <c:pt idx="7">
                  <c:v>2492</c:v>
                </c:pt>
                <c:pt idx="8">
                  <c:v>1484</c:v>
                </c:pt>
                <c:pt idx="9">
                  <c:v>3417</c:v>
                </c:pt>
                <c:pt idx="10">
                  <c:v>1563</c:v>
                </c:pt>
                <c:pt idx="11">
                  <c:v>7546</c:v>
                </c:pt>
                <c:pt idx="12">
                  <c:v>1000</c:v>
                </c:pt>
                <c:pt idx="13">
                  <c:v>10322</c:v>
                </c:pt>
                <c:pt idx="14">
                  <c:v>2436</c:v>
                </c:pt>
                <c:pt idx="15">
                  <c:v>1300</c:v>
                </c:pt>
                <c:pt idx="16">
                  <c:v>9403</c:v>
                </c:pt>
                <c:pt idx="17">
                  <c:v>5123</c:v>
                </c:pt>
                <c:pt idx="18">
                  <c:v>2504</c:v>
                </c:pt>
                <c:pt idx="19">
                  <c:v>1736</c:v>
                </c:pt>
                <c:pt idx="20">
                  <c:v>3638</c:v>
                </c:pt>
                <c:pt idx="21">
                  <c:v>5975</c:v>
                </c:pt>
                <c:pt idx="22">
                  <c:v>3348</c:v>
                </c:pt>
                <c:pt idx="23">
                  <c:v>6880</c:v>
                </c:pt>
                <c:pt idx="24">
                  <c:v>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0D-4D4F-A696-2193E613CF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83732120"/>
        <c:axId val="883732448"/>
      </c:barChart>
      <c:catAx>
        <c:axId val="8837321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/>
                  <a:t>District</a:t>
                </a:r>
              </a:p>
            </c:rich>
          </c:tx>
          <c:layout>
            <c:manualLayout>
              <c:xMode val="edge"/>
              <c:yMode val="edge"/>
              <c:x val="0.44688920114703168"/>
              <c:y val="0.9453074796452132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3732448"/>
        <c:crosses val="autoZero"/>
        <c:auto val="1"/>
        <c:lblAlgn val="ctr"/>
        <c:lblOffset val="100"/>
        <c:noMultiLvlLbl val="0"/>
      </c:catAx>
      <c:valAx>
        <c:axId val="883732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/>
                  <a:t>Total</a:t>
                </a:r>
                <a:r>
                  <a:rPr lang="en-US" sz="1800" baseline="0" dirty="0"/>
                  <a:t> Need </a:t>
                </a:r>
                <a:endParaRPr lang="en-US" sz="1800" dirty="0"/>
              </a:p>
            </c:rich>
          </c:tx>
          <c:layout>
            <c:manualLayout>
              <c:xMode val="edge"/>
              <c:yMode val="edge"/>
              <c:x val="4.5089227593925673E-4"/>
              <c:y val="0.3302949195962185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3732120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868911448624028E-2"/>
          <c:y val="9.7537066634500361E-2"/>
          <c:w val="0.90625014406926074"/>
          <c:h val="0.7584503885085893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8F5A-4BB9-951C-29B9AB10E3E6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8A5-4157-8FA8-DCE1E3F13E12}"/>
              </c:ext>
            </c:extLst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D8A5-4157-8FA8-DCE1E3F13E12}"/>
              </c:ext>
            </c:extLst>
          </c:dPt>
          <c:dPt>
            <c:idx val="3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D9D6-4990-B92F-F2C2F4217A70}"/>
              </c:ext>
            </c:extLst>
          </c:dPt>
          <c:dPt>
            <c:idx val="4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6481-4A6F-A80B-F29EAC00F488}"/>
              </c:ext>
            </c:extLst>
          </c:dPt>
          <c:dPt>
            <c:idx val="9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7561-4870-A88F-8C7CA22A11DD}"/>
              </c:ext>
            </c:extLst>
          </c:dPt>
          <c:dPt>
            <c:idx val="1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ACD8-4A06-A4DF-36EFC7CB8E89}"/>
              </c:ext>
            </c:extLst>
          </c:dPt>
          <c:dPt>
            <c:idx val="1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8A5-4157-8FA8-DCE1E3F13E12}"/>
              </c:ext>
            </c:extLst>
          </c:dPt>
          <c:dPt>
            <c:idx val="17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8025-47FE-8C02-B6DA5578918F}"/>
              </c:ext>
            </c:extLst>
          </c:dPt>
          <c:dLbls>
            <c:dLbl>
              <c:idx val="1"/>
              <c:layout>
                <c:manualLayout>
                  <c:x val="-8.1969646704368408E-3"/>
                  <c:y val="-1.43821557452027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8A5-4157-8FA8-DCE1E3F13E12}"/>
                </c:ext>
              </c:extLst>
            </c:dLbl>
            <c:dLbl>
              <c:idx val="2"/>
              <c:layout>
                <c:manualLayout>
                  <c:x val="3.5129848587586456E-3"/>
                  <c:y val="5.106400088457318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8A5-4157-8FA8-DCE1E3F13E12}"/>
                </c:ext>
              </c:extLst>
            </c:dLbl>
            <c:dLbl>
              <c:idx val="12"/>
              <c:layout>
                <c:manualLayout>
                  <c:x val="-3.512984858758645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8A5-4157-8FA8-DCE1E3F13E12}"/>
                </c:ext>
              </c:extLst>
            </c:dLbl>
            <c:dLbl>
              <c:idx val="23"/>
              <c:layout>
                <c:manualLayout>
                  <c:x val="8.5856233399154644E-3"/>
                  <c:y val="2.600052901863814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8A5-4157-8FA8-DCE1E3F13E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'District Wide Only '!$B$2:$B$26</c:f>
              <c:strCache>
                <c:ptCount val="25"/>
                <c:pt idx="0">
                  <c:v>2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24</c:v>
                </c:pt>
                <c:pt idx="17">
                  <c:v>25</c:v>
                </c:pt>
                <c:pt idx="18">
                  <c:v>26</c:v>
                </c:pt>
                <c:pt idx="19">
                  <c:v>27</c:v>
                </c:pt>
                <c:pt idx="20">
                  <c:v>28</c:v>
                </c:pt>
                <c:pt idx="21">
                  <c:v>30</c:v>
                </c:pt>
                <c:pt idx="22">
                  <c:v>31</c:v>
                </c:pt>
                <c:pt idx="23">
                  <c:v>Queens HS</c:v>
                </c:pt>
                <c:pt idx="24">
                  <c:v>SI HS</c:v>
                </c:pt>
              </c:strCache>
            </c:strRef>
          </c:cat>
          <c:val>
            <c:numRef>
              <c:f>'District Wide Only '!$H$2:$H$26</c:f>
              <c:numCache>
                <c:formatCode>0.0%</c:formatCode>
                <c:ptCount val="25"/>
                <c:pt idx="0">
                  <c:v>0.97462871287128716</c:v>
                </c:pt>
                <c:pt idx="1">
                  <c:v>1</c:v>
                </c:pt>
                <c:pt idx="2">
                  <c:v>1</c:v>
                </c:pt>
                <c:pt idx="3">
                  <c:v>0.44357976653696496</c:v>
                </c:pt>
                <c:pt idx="4">
                  <c:v>0.33463035019455251</c:v>
                </c:pt>
                <c:pt idx="5">
                  <c:v>0</c:v>
                </c:pt>
                <c:pt idx="6">
                  <c:v>0.51791988756148977</c:v>
                </c:pt>
                <c:pt idx="7">
                  <c:v>0.21990369181380418</c:v>
                </c:pt>
                <c:pt idx="8">
                  <c:v>0.61455525606469008</c:v>
                </c:pt>
                <c:pt idx="9">
                  <c:v>0.75885279484928303</c:v>
                </c:pt>
                <c:pt idx="10">
                  <c:v>0.63403710812539982</c:v>
                </c:pt>
                <c:pt idx="11">
                  <c:v>0.52014312218393854</c:v>
                </c:pt>
                <c:pt idx="12">
                  <c:v>1</c:v>
                </c:pt>
                <c:pt idx="13">
                  <c:v>0.47171090873861654</c:v>
                </c:pt>
                <c:pt idx="14">
                  <c:v>0.37931034482758619</c:v>
                </c:pt>
                <c:pt idx="15">
                  <c:v>0.32</c:v>
                </c:pt>
                <c:pt idx="16">
                  <c:v>0.49994682548122937</c:v>
                </c:pt>
                <c:pt idx="17">
                  <c:v>0.40288893226625022</c:v>
                </c:pt>
                <c:pt idx="18">
                  <c:v>0.36900958466453676</c:v>
                </c:pt>
                <c:pt idx="19">
                  <c:v>0.55990783410138245</c:v>
                </c:pt>
                <c:pt idx="20">
                  <c:v>0.52776250687190762</c:v>
                </c:pt>
                <c:pt idx="21">
                  <c:v>0.74577405857740586</c:v>
                </c:pt>
                <c:pt idx="22">
                  <c:v>0.51881720430107525</c:v>
                </c:pt>
                <c:pt idx="23">
                  <c:v>0.52252906976744184</c:v>
                </c:pt>
                <c:pt idx="24">
                  <c:v>0.86250000000000004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A5-4157-8FA8-DCE1E3F13E1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83732120"/>
        <c:axId val="883732448"/>
      </c:barChart>
      <c:catAx>
        <c:axId val="8837321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/>
                  <a:t>District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3732448"/>
        <c:crosses val="autoZero"/>
        <c:auto val="1"/>
        <c:lblAlgn val="ctr"/>
        <c:lblOffset val="100"/>
        <c:noMultiLvlLbl val="0"/>
      </c:catAx>
      <c:valAx>
        <c:axId val="883732448"/>
        <c:scaling>
          <c:orientation val="minMax"/>
          <c:max val="1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Percent</a:t>
                </a:r>
                <a:r>
                  <a:rPr lang="en-US" sz="1600" baseline="0" dirty="0"/>
                  <a:t> of Seat Need funded in the Capital Plan </a:t>
                </a:r>
                <a:endParaRPr lang="en-US" sz="16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%" sourceLinked="1"/>
        <c:majorTickMark val="none"/>
        <c:minorTickMark val="none"/>
        <c:tickLblPos val="nextTo"/>
        <c:crossAx val="88373212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690875800213945E-2"/>
          <c:y val="2.5021946195153667E-2"/>
          <c:w val="0.97567504577470587"/>
          <c:h val="0.8481675747976681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B1BF-4A3F-A550-A06A31EBB9B3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6BC-4721-BE22-3DA8D68A9F28}"/>
              </c:ext>
            </c:extLst>
          </c:dPt>
          <c:dPt>
            <c:idx val="4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754C-4C60-AFA8-1A4500121748}"/>
              </c:ext>
            </c:extLst>
          </c:dPt>
          <c:dPt>
            <c:idx val="8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F823-470C-A752-9F090680509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'Util. by district'!$H$25:$H$33</c:f>
              <c:strCache>
                <c:ptCount val="9"/>
                <c:pt idx="0">
                  <c:v>D19</c:v>
                </c:pt>
                <c:pt idx="1">
                  <c:v>D5</c:v>
                </c:pt>
                <c:pt idx="2">
                  <c:v>D14</c:v>
                </c:pt>
                <c:pt idx="3">
                  <c:v>D13</c:v>
                </c:pt>
                <c:pt idx="4">
                  <c:v>D17</c:v>
                </c:pt>
                <c:pt idx="5">
                  <c:v>D23</c:v>
                </c:pt>
                <c:pt idx="6">
                  <c:v>D18</c:v>
                </c:pt>
                <c:pt idx="7">
                  <c:v>D32</c:v>
                </c:pt>
                <c:pt idx="8">
                  <c:v>D16</c:v>
                </c:pt>
              </c:strCache>
            </c:strRef>
          </c:cat>
          <c:val>
            <c:numRef>
              <c:f>'Util. by district'!$I$25:$I$33</c:f>
              <c:numCache>
                <c:formatCode>0%</c:formatCode>
                <c:ptCount val="9"/>
                <c:pt idx="0">
                  <c:v>0.79479856333030419</c:v>
                </c:pt>
                <c:pt idx="1">
                  <c:v>0.79250849275880564</c:v>
                </c:pt>
                <c:pt idx="2">
                  <c:v>0.79247174118826214</c:v>
                </c:pt>
                <c:pt idx="3">
                  <c:v>0.78533281229647001</c:v>
                </c:pt>
                <c:pt idx="4">
                  <c:v>0.73270527385240602</c:v>
                </c:pt>
                <c:pt idx="5">
                  <c:v>0.72568983325955438</c:v>
                </c:pt>
                <c:pt idx="6">
                  <c:v>0.71657245200649244</c:v>
                </c:pt>
                <c:pt idx="7">
                  <c:v>0.6201518850013561</c:v>
                </c:pt>
                <c:pt idx="8">
                  <c:v>0.53148178671501567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BC-4721-BE22-3DA8D68A9F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69448192"/>
        <c:axId val="569448520"/>
      </c:barChart>
      <c:catAx>
        <c:axId val="569448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9448520"/>
        <c:crosses val="autoZero"/>
        <c:auto val="1"/>
        <c:lblAlgn val="ctr"/>
        <c:lblOffset val="100"/>
        <c:noMultiLvlLbl val="0"/>
      </c:catAx>
      <c:valAx>
        <c:axId val="56944852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569448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278472932437462"/>
          <c:y val="3.1496062992125984E-2"/>
          <c:w val="0.81721527067562538"/>
          <c:h val="0.4878793195415725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'D19'!$C$16:$C$27</c:f>
              <c:strCache>
                <c:ptCount val="12"/>
                <c:pt idx="0">
                  <c:v>Achievement First Aspire Charter Schl</c:v>
                </c:pt>
                <c:pt idx="1">
                  <c:v>ACHIEVEMENT FIRST APOLLO CHARTER SCHL</c:v>
                </c:pt>
                <c:pt idx="2">
                  <c:v>P.S. 108</c:v>
                </c:pt>
                <c:pt idx="3">
                  <c:v>P.S. 214</c:v>
                </c:pt>
                <c:pt idx="4">
                  <c:v>P.S. 159</c:v>
                </c:pt>
                <c:pt idx="5">
                  <c:v>P.S. 149</c:v>
                </c:pt>
                <c:pt idx="6">
                  <c:v>P.S. 7</c:v>
                </c:pt>
                <c:pt idx="7">
                  <c:v>EAST NY ELEMENTARY SCHL OF Excellence</c:v>
                </c:pt>
                <c:pt idx="8">
                  <c:v>HYDE LEADERSHIP CHARTER SCHOOL</c:v>
                </c:pt>
                <c:pt idx="9">
                  <c:v>P.S. 65</c:v>
                </c:pt>
                <c:pt idx="10">
                  <c:v>P.S. 290</c:v>
                </c:pt>
                <c:pt idx="11">
                  <c:v>P.S. 89</c:v>
                </c:pt>
              </c:strCache>
            </c:strRef>
          </c:cat>
          <c:val>
            <c:numRef>
              <c:f>'D19'!$I$16:$I$27</c:f>
              <c:numCache>
                <c:formatCode>0%</c:formatCode>
                <c:ptCount val="12"/>
                <c:pt idx="0">
                  <c:v>1.53</c:v>
                </c:pt>
                <c:pt idx="1">
                  <c:v>1.47</c:v>
                </c:pt>
                <c:pt idx="2">
                  <c:v>1.46</c:v>
                </c:pt>
                <c:pt idx="3">
                  <c:v>1.32</c:v>
                </c:pt>
                <c:pt idx="4">
                  <c:v>1.27</c:v>
                </c:pt>
                <c:pt idx="5">
                  <c:v>1.2</c:v>
                </c:pt>
                <c:pt idx="6">
                  <c:v>1.1500000000000001</c:v>
                </c:pt>
                <c:pt idx="7">
                  <c:v>1.06</c:v>
                </c:pt>
                <c:pt idx="8">
                  <c:v>1.05</c:v>
                </c:pt>
                <c:pt idx="9">
                  <c:v>1.03</c:v>
                </c:pt>
                <c:pt idx="10">
                  <c:v>1.02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42-45A9-9AE3-85B52D42567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33498600"/>
        <c:axId val="533499256"/>
      </c:barChart>
      <c:catAx>
        <c:axId val="533498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3499256"/>
        <c:crosses val="autoZero"/>
        <c:auto val="1"/>
        <c:lblAlgn val="ctr"/>
        <c:lblOffset val="100"/>
        <c:noMultiLvlLbl val="0"/>
      </c:catAx>
      <c:valAx>
        <c:axId val="53349925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533498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0.48312</cdr:x>
      <cdr:y>0.06829</cdr:y>
    </cdr:from>
    <cdr:to>
      <cdr:x>0.68565</cdr:x>
      <cdr:y>0.40162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40935F4C-DE1E-4E3F-9E20-31F17E775DEF}"/>
            </a:ext>
          </a:extLst>
        </cdr:cNvPr>
        <cdr:cNvSpPr txBox="1"/>
      </cdr:nvSpPr>
      <cdr:spPr>
        <a:xfrm xmlns:a="http://schemas.openxmlformats.org/drawingml/2006/main">
          <a:off x="2181225" y="1873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0.51477</cdr:x>
      <cdr:y>0.11765</cdr:y>
    </cdr:from>
    <cdr:to>
      <cdr:x>0.7173</cdr:x>
      <cdr:y>0.39537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0C93FBBA-057B-4201-A551-B7341FE7B9E9}"/>
            </a:ext>
          </a:extLst>
        </cdr:cNvPr>
        <cdr:cNvSpPr txBox="1"/>
      </cdr:nvSpPr>
      <cdr:spPr>
        <a:xfrm xmlns:a="http://schemas.openxmlformats.org/drawingml/2006/main">
          <a:off x="2324100" y="3873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0.29325</cdr:x>
      <cdr:y>0.02204</cdr:y>
    </cdr:from>
    <cdr:to>
      <cdr:x>0.74262</cdr:x>
      <cdr:y>0.21212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3370579A-83CD-41D0-9EC4-8EC352C7B362}"/>
            </a:ext>
          </a:extLst>
        </cdr:cNvPr>
        <cdr:cNvSpPr txBox="1"/>
      </cdr:nvSpPr>
      <cdr:spPr>
        <a:xfrm xmlns:a="http://schemas.openxmlformats.org/drawingml/2006/main">
          <a:off x="1323975" y="76199"/>
          <a:ext cx="2028825" cy="657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0.35443</cdr:x>
      <cdr:y>0.03581</cdr:y>
    </cdr:from>
    <cdr:to>
      <cdr:x>0.77426</cdr:x>
      <cdr:y>0.24793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A06BE128-C966-41D7-BC95-CBFD7C36277D}"/>
            </a:ext>
          </a:extLst>
        </cdr:cNvPr>
        <cdr:cNvSpPr txBox="1"/>
      </cdr:nvSpPr>
      <cdr:spPr>
        <a:xfrm xmlns:a="http://schemas.openxmlformats.org/drawingml/2006/main">
          <a:off x="1600199" y="123824"/>
          <a:ext cx="1895475" cy="7334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0.30043</cdr:x>
      <cdr:y>0.01992</cdr:y>
    </cdr:from>
    <cdr:to>
      <cdr:x>0.81098</cdr:x>
      <cdr:y>0.17743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1A62104B-785E-4AB0-9377-7192354B40A6}"/>
            </a:ext>
          </a:extLst>
        </cdr:cNvPr>
        <cdr:cNvSpPr txBox="1"/>
      </cdr:nvSpPr>
      <cdr:spPr>
        <a:xfrm xmlns:a="http://schemas.openxmlformats.org/drawingml/2006/main">
          <a:off x="3159227" y="95157"/>
          <a:ext cx="5368740" cy="7523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/>
            <a:t>Citywide HS class size average</a:t>
          </a:r>
        </a:p>
        <a:p xmlns:a="http://schemas.openxmlformats.org/drawingml/2006/main">
          <a:pPr algn="ctr"/>
          <a:r>
            <a:rPr lang="en-US" sz="1400" b="1" dirty="0"/>
            <a:t>Compared</a:t>
          </a:r>
          <a:r>
            <a:rPr lang="en-US" sz="1400" b="1" baseline="0" dirty="0"/>
            <a:t> to C4E goals</a:t>
          </a:r>
        </a:p>
        <a:p xmlns:a="http://schemas.openxmlformats.org/drawingml/2006/main">
          <a:pPr algn="ctr"/>
          <a:r>
            <a:rPr lang="en-US" sz="1400" b="1" baseline="0" dirty="0"/>
            <a:t>Up 1.5% since 2007</a:t>
          </a:r>
          <a:endParaRPr lang="en-US" sz="14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E7CF01-8610-43C6-9A38-BFC6A29FEFB2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E53334-F245-44A9-AD1F-69AA03302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292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4F441-EFA7-6F47-9207-53D10D2CBD4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314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ACF86-214A-435A-8C38-8E071E2A86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E1C8F6-DDEE-4D1C-AD0D-44A2A32E28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EB8447-75EB-47D4-B70F-938A7CF46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C2BAE-6F6C-4AF8-AB14-0EF8DF829E05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B9221D-FEBF-4D75-A179-8E51E13EB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B5D0C2-121E-47FB-96AC-D34737368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13C8-7F09-413C-B662-B84E1255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230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CFE5C-7886-47B5-A50E-1BD116D83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E20E53-0B3D-455C-8ED1-D5A8B24ACD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9824C0-BFA5-47E3-959B-4B14EF2AC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C2BAE-6F6C-4AF8-AB14-0EF8DF829E05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A57C1B-FA45-4D26-8F67-58C1E1062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B548EA-5975-4FDF-887B-F1E743C87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13C8-7F09-413C-B662-B84E1255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384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E35FDC-125B-44D8-96F3-056B5553F3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02778C-1553-4E6F-8070-FBC68DB454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401FC2-1F62-42AE-B5DC-4917AB822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C2BAE-6F6C-4AF8-AB14-0EF8DF829E05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551E55-62A6-4FB5-8E99-7E2049128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A71EC7-EB5F-4B35-AA50-9F66FDF6D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13C8-7F09-413C-B662-B84E1255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823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12C72-0979-43D4-AFF5-20EFDE2D1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6058BA-DE28-41FA-B528-D09307DD51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81CAAE-0203-4905-81C1-888EF6D1E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C2BAE-6F6C-4AF8-AB14-0EF8DF829E05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795DA9-F781-4A6C-9348-CEDA56D25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F20CE6-1EAE-42FD-8E2F-F84F56F24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13C8-7F09-413C-B662-B84E1255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008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322B5-FE59-43F9-AC58-464CC0B7F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605E0-F081-4A99-82E3-2A69EBCA85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9C9FCE-DC4E-45CB-B87A-9979D441F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C2BAE-6F6C-4AF8-AB14-0EF8DF829E05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A76702-761C-48C3-AB69-5115C6088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20562C-53B9-40C1-A8C5-6EC090A6A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13C8-7F09-413C-B662-B84E1255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145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9E879-BD1F-48AF-AEAC-7C439B403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2BB51B-AF84-4099-9B02-82EF5EA75D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C2011A-2C3E-4DD4-9FCA-19510775F8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FA6A69-5473-4FE8-B1C1-F9ED78FD9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C2BAE-6F6C-4AF8-AB14-0EF8DF829E05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FDEA77-221D-4C76-99B5-BB372E6F7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239168-B389-4402-9883-C281D8086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13C8-7F09-413C-B662-B84E1255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526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12F39-DC39-44BE-8947-A56C0A3AB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F4F754-4D6D-4327-BB40-AE3C2D3C3E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40B863-B4C4-49AA-9DA8-5B5879EEF8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369656-67FD-4745-BF41-71812921CD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F42495-7353-47AB-A532-B1D15EB9A6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6EE6787-325E-41DA-B88C-6448215EA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C2BAE-6F6C-4AF8-AB14-0EF8DF829E05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845581-03B3-4319-8692-DCE6174A5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91E0F6-FFFF-45A0-A169-395CEBFF0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13C8-7F09-413C-B662-B84E1255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902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890D7-01E8-4C7F-8C8A-E0005AFEE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87318E-2EFE-4E72-9D83-A894A6D40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C2BAE-6F6C-4AF8-AB14-0EF8DF829E05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AAC346-70DC-4D41-BD21-1D62BEE8F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A1C88E-464B-47E4-9131-8FF93B3E7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13C8-7F09-413C-B662-B84E1255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474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36C156-3DC7-4C0F-8F2F-616C75EA6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C2BAE-6F6C-4AF8-AB14-0EF8DF829E05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0308CB-9FB4-4345-88B8-17C0F32BD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563474-C1A1-411C-887C-CCB6E89CE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13C8-7F09-413C-B662-B84E1255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916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C7C22-4CC9-47D2-B592-507F633EA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55151-8E90-4E35-A36E-85A2A2FF37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931240-7E7B-4A18-999A-D853DF8E9F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DD2EAF-E145-4C49-90E0-A41F57698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C2BAE-6F6C-4AF8-AB14-0EF8DF829E05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FDC754-497F-438B-9FF7-D63E6D215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8B59EF-5572-42A4-BBB6-38DDE86EA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13C8-7F09-413C-B662-B84E1255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914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F6D77-F1B7-4CAB-98AF-22CECE0A4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CD8C34-3E08-4C9B-85A3-95C2CE1CE6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697DEC-746F-4955-993B-CC31C754CC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1AB5D9-E659-4684-9E7E-305281724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C2BAE-6F6C-4AF8-AB14-0EF8DF829E05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BB47FD-F5BD-49DA-9BF3-367D48D4B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3410B4-123E-4A67-B226-656FC657A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13C8-7F09-413C-B662-B84E1255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622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CAEC44-8662-4A22-825A-3CB3ADE8A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9357D8-BAB6-4627-B5C7-7CE75C873E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17C6A8-59DC-4103-AF1B-EF43783DEB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C2BAE-6F6C-4AF8-AB14-0EF8DF829E05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14CA5D-AF64-4FBC-A3B5-61E10C6710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2B3FD1-F21D-475B-8BA4-2174248F59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D13C8-7F09-413C-B662-B84E1255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644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classsizematters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council.nyc.gov/press/2017/02/16/1370/" TargetMode="Externa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lasssizematters.org/sign-up-for-our-newsletter/" TargetMode="External"/><Relationship Id="rId2" Type="http://schemas.openxmlformats.org/officeDocument/2006/relationships/hyperlink" Target="http://www.classsizematters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info@classsizematters.org" TargetMode="External"/><Relationship Id="rId4" Type="http://schemas.openxmlformats.org/officeDocument/2006/relationships/hyperlink" Target="https://www.eventbrite.com/e/parent-action-conference-2018-an-action-agenda-for-public-schools-tickets-41260953623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asssizematters.or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1986" y="0"/>
            <a:ext cx="9829800" cy="6592954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r>
              <a:rPr lang="en-US" sz="4400" dirty="0"/>
              <a:t> 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r>
              <a:rPr lang="en-US" sz="3600" i="1" dirty="0"/>
              <a:t>School Overcrowding &amp; Class Size Citywide </a:t>
            </a:r>
            <a:br>
              <a:rPr lang="en-US" sz="3600" i="1" dirty="0"/>
            </a:br>
            <a:r>
              <a:rPr lang="en-US" sz="3600" i="1" dirty="0"/>
              <a:t>and in District 19 schools</a:t>
            </a:r>
            <a:br>
              <a:rPr lang="en-US" sz="3600" dirty="0"/>
            </a:br>
            <a:br>
              <a:rPr lang="en-US" sz="3600" dirty="0"/>
            </a:br>
            <a:br>
              <a:rPr lang="en-US" sz="4400" dirty="0"/>
            </a:br>
            <a:br>
              <a:rPr lang="en-US" dirty="0"/>
            </a:br>
            <a:r>
              <a:rPr lang="en-US" sz="3600" dirty="0"/>
              <a:t>Presentation to CEC 19</a:t>
            </a:r>
            <a:br>
              <a:rPr lang="en-US" dirty="0"/>
            </a:br>
            <a:br>
              <a:rPr lang="en-US" dirty="0"/>
            </a:br>
            <a:r>
              <a:rPr lang="en-US" sz="2200" dirty="0"/>
              <a:t>Leonie </a:t>
            </a:r>
            <a:r>
              <a:rPr lang="en-US" sz="2200" dirty="0" err="1"/>
              <a:t>Haimson</a:t>
            </a:r>
            <a:r>
              <a:rPr lang="en-US" sz="2200" dirty="0"/>
              <a:t> and Sebastian Spitz</a:t>
            </a:r>
            <a:br>
              <a:rPr lang="en-US" sz="2200" dirty="0"/>
            </a:br>
            <a:r>
              <a:rPr lang="en-US" sz="2200" dirty="0"/>
              <a:t>Class Size Matters</a:t>
            </a:r>
            <a:br>
              <a:rPr lang="en-US" sz="2200" dirty="0"/>
            </a:br>
            <a:r>
              <a:rPr lang="en-US" sz="2200" dirty="0"/>
              <a:t>January 2018</a:t>
            </a:r>
            <a:br>
              <a:rPr lang="en-US" sz="2200" dirty="0"/>
            </a:br>
            <a:r>
              <a:rPr lang="en-US" sz="2200" dirty="0">
                <a:hlinkClick r:id="rId3"/>
              </a:rPr>
              <a:t>info@classsizematters.org</a:t>
            </a:r>
            <a:r>
              <a:rPr lang="en-US" sz="2200" dirty="0"/>
              <a:t>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94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C380D58-9F9D-49DA-9CFB-015FB0D5214A}"/>
              </a:ext>
            </a:extLst>
          </p:cNvPr>
          <p:cNvSpPr txBox="1"/>
          <p:nvPr/>
        </p:nvSpPr>
        <p:spPr>
          <a:xfrm>
            <a:off x="1229294" y="314025"/>
            <a:ext cx="97334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In District 19, elementary enrollment decreased by 410, while capacity increased by 1,091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FC93C40-69E4-4DB3-919C-793A741B49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5009" y="1268132"/>
            <a:ext cx="8181975" cy="481420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E4D6980-D437-4609-B86A-0ECB92AD55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3946" y="6082335"/>
            <a:ext cx="3400425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497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">
            <a:extLst>
              <a:ext uri="{FF2B5EF4-FFF2-40B4-BE49-F238E27FC236}">
                <a16:creationId xmlns:a16="http://schemas.microsoft.com/office/drawing/2014/main" id="{F51A708C-A3AC-4152-9B1A-964424C679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700" y="1439863"/>
            <a:ext cx="10388600" cy="511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Box 3">
            <a:extLst>
              <a:ext uri="{FF2B5EF4-FFF2-40B4-BE49-F238E27FC236}">
                <a16:creationId xmlns:a16="http://schemas.microsoft.com/office/drawing/2014/main" id="{498D19F9-1758-4B4B-94FD-A7586D1AD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443163" y="471488"/>
            <a:ext cx="16978313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800" dirty="0"/>
              <a:t>While 45,000 net seats were gained citywide, nearly all were </a:t>
            </a:r>
          </a:p>
          <a:p>
            <a:pPr algn="ctr" eaLnBrk="1" hangingPunct="1"/>
            <a:r>
              <a:rPr lang="en-US" altLang="en-US" sz="2800" dirty="0"/>
              <a:t>filled by the increased number of charter school students </a:t>
            </a:r>
          </a:p>
        </p:txBody>
      </p:sp>
    </p:spTree>
    <p:extLst>
      <p:ext uri="{BB962C8B-B14F-4D97-AF65-F5344CB8AC3E}">
        <p14:creationId xmlns:p14="http://schemas.microsoft.com/office/powerpoint/2010/main" val="42734058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November 2017 DOE five-year capital plan still very underfunded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7164" y="1524000"/>
            <a:ext cx="10346635" cy="4929809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+mj-lt"/>
              </a:rPr>
              <a:t>Funds fewer than 45,000 seats citywide – about half (54%) necessary to alleviate current overcrowding and accommodate enrollment growth, according to DOE estimates.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Only 37% of seats compared to DOE’s analysis of need have sites and are in process of scope and design.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There is a huge variation across districts in the number and percent of seats funded compared to DOE’s estimate of need. 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Bronx is the most underfunded borough according to the percent of unmet need for seats; Queens in terms of total number of unfunded seats. </a:t>
            </a:r>
          </a:p>
          <a:p>
            <a:endParaRPr lang="en-US" dirty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703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162C1-8690-4585-9EC4-A376B1E55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3757" y="525227"/>
            <a:ext cx="7824486" cy="1325563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/>
              <a:t>DOE Identified need for 83,056 K-8 seats citywide </a:t>
            </a:r>
            <a:br>
              <a:rPr lang="en-US" sz="2800" b="1" dirty="0"/>
            </a:br>
            <a:r>
              <a:rPr lang="en-US" sz="2800" b="1" dirty="0"/>
              <a:t>1,000 seats in District 19</a:t>
            </a:r>
            <a:br>
              <a:rPr lang="en-US" sz="2800" b="1" dirty="0"/>
            </a:br>
            <a:r>
              <a:rPr lang="en-US" sz="1600" b="1" dirty="0"/>
              <a:t>Nov. 2017 capital plan</a:t>
            </a:r>
            <a:br>
              <a:rPr lang="en-US" sz="1600" b="1" dirty="0"/>
            </a:br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3A8F33C6-FE75-45BE-B852-247A67DE2AE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2956247"/>
              </p:ext>
            </p:extLst>
          </p:nvPr>
        </p:nvGraphicFramePr>
        <p:xfrm>
          <a:off x="231495" y="1850789"/>
          <a:ext cx="11736728" cy="48708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E032659-14B2-4505-9133-E8CA70F9DF0D}"/>
              </a:ext>
            </a:extLst>
          </p:cNvPr>
          <p:cNvSpPr txBox="1"/>
          <p:nvPr/>
        </p:nvSpPr>
        <p:spPr>
          <a:xfrm>
            <a:off x="2504661" y="1594903"/>
            <a:ext cx="98243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Districts not included below have NO need for new seats according to DOE</a:t>
            </a:r>
          </a:p>
          <a:p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6139522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CEFECD6-19BF-434A-A4C8-3CCDFFF1568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0734364"/>
              </p:ext>
            </p:extLst>
          </p:nvPr>
        </p:nvGraphicFramePr>
        <p:xfrm>
          <a:off x="347242" y="1750741"/>
          <a:ext cx="10845478" cy="4809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2C308C39-E1B4-4A98-AAAB-21E567CA049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44644"/>
            <a:ext cx="10515600" cy="13665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54% K-8 seats funded citywide compared to DOE estimate of need</a:t>
            </a:r>
          </a:p>
          <a:p>
            <a:pPr algn="ctr"/>
            <a:r>
              <a:rPr lang="en-US" sz="2800" b="1" i="1" dirty="0"/>
              <a:t>100% of need funded in District 19</a:t>
            </a:r>
          </a:p>
          <a:p>
            <a:pPr algn="ctr"/>
            <a:br>
              <a:rPr lang="en-US" sz="1800" dirty="0"/>
            </a:br>
            <a:r>
              <a:rPr lang="en-US" sz="1800" dirty="0"/>
              <a:t>Data: Nov. 2017 capital plan</a:t>
            </a:r>
          </a:p>
        </p:txBody>
      </p:sp>
    </p:spTree>
    <p:extLst>
      <p:ext uri="{BB962C8B-B14F-4D97-AF65-F5344CB8AC3E}">
        <p14:creationId xmlns:p14="http://schemas.microsoft.com/office/powerpoint/2010/main" val="22454337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District 19 Overcrowding </a:t>
            </a:r>
            <a:br>
              <a:rPr lang="en-US" dirty="0"/>
            </a:br>
            <a:r>
              <a:rPr lang="en-US" sz="2400" dirty="0"/>
              <a:t>(includes Charters in district buildings)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solidFill>
            <a:schemeClr val="bg1"/>
          </a:solidFill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We think the need in D19 is greater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26% (12) of K-8 schools in District 19 are overcrowded (at or above 100% target utilization)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36% (84) or 7,023</a:t>
            </a:r>
            <a:r>
              <a:rPr lang="en-US" i="1" dirty="0"/>
              <a:t> </a:t>
            </a:r>
            <a:r>
              <a:rPr lang="en-US" dirty="0"/>
              <a:t>K-8 D19 students are in overcrowded schools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84 cluster rooms are missing from District 19 schools according to DOE’s utilization formula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i="1" dirty="0"/>
              <a:t>Data source: 2016-2017 Blue Book. 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187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" y="467405"/>
            <a:ext cx="120015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 </a:t>
            </a:r>
            <a:br>
              <a:rPr lang="en-US" dirty="0"/>
            </a:br>
            <a:br>
              <a:rPr lang="en-US" dirty="0"/>
            </a:br>
            <a:r>
              <a:rPr lang="en-US" sz="4000" i="1" dirty="0"/>
              <a:t>9 Districts below 80% utilization, including D19 at 79% </a:t>
            </a:r>
            <a:br>
              <a:rPr lang="en-US" dirty="0"/>
            </a:br>
            <a:r>
              <a:rPr lang="en-US" sz="2700" dirty="0"/>
              <a:t>Data Source: 2016-2017 Blue Book 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DAEBE055-42C3-443F-A7EB-131FDFDFF34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086001"/>
              </p:ext>
            </p:extLst>
          </p:nvPr>
        </p:nvGraphicFramePr>
        <p:xfrm>
          <a:off x="352926" y="1822604"/>
          <a:ext cx="11486147" cy="48188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57470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200" y="365126"/>
            <a:ext cx="10515600" cy="121075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 12 Schools in District 19 at or over 100% -</a:t>
            </a:r>
            <a:br>
              <a:rPr lang="en-US" dirty="0"/>
            </a:br>
            <a:r>
              <a:rPr lang="en-US" sz="2400" dirty="0"/>
              <a:t>(Co-located Charters included)</a:t>
            </a:r>
            <a:br>
              <a:rPr lang="en-US" dirty="0"/>
            </a:br>
            <a:r>
              <a:rPr lang="en-US" sz="1800" dirty="0"/>
              <a:t>Data Source: 2016-2017 Blue Book 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11200" y="365125"/>
            <a:ext cx="1075871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84E86653-A39F-409A-AA10-F5DC0002D0F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522153"/>
              </p:ext>
            </p:extLst>
          </p:nvPr>
        </p:nvGraphicFramePr>
        <p:xfrm>
          <a:off x="165370" y="1575882"/>
          <a:ext cx="11824467" cy="50955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00671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EA816-6805-4966-B7EC-0E3DA04CD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the housing starts &amp; CEQR formula used to project enrollment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B6EA62-B187-4E01-83A9-8388FEFC0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" y="1615736"/>
            <a:ext cx="11155680" cy="4877139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9600" dirty="0"/>
              <a:t>CEQR (</a:t>
            </a:r>
            <a:r>
              <a:rPr lang="en-US" sz="9600" i="1" dirty="0"/>
              <a:t>City Environmental Quality Review)</a:t>
            </a:r>
            <a:r>
              <a:rPr lang="en-US" sz="9600" dirty="0"/>
              <a:t> formula based on census data 20 years old &amp; hasn’t been updated since UPK implemented &amp; </a:t>
            </a:r>
            <a:r>
              <a:rPr lang="en-US" sz="9600" dirty="0" err="1"/>
              <a:t>preK</a:t>
            </a:r>
            <a:r>
              <a:rPr lang="en-US" sz="9600" dirty="0"/>
              <a:t> expanded in DOE schools</a:t>
            </a:r>
          </a:p>
          <a:p>
            <a:pPr marL="0" indent="0">
              <a:lnSpc>
                <a:spcPct val="120000"/>
              </a:lnSpc>
              <a:buNone/>
            </a:pPr>
            <a:endParaRPr lang="en-US" sz="9600" dirty="0"/>
          </a:p>
          <a:p>
            <a:pPr>
              <a:lnSpc>
                <a:spcPct val="120000"/>
              </a:lnSpc>
            </a:pPr>
            <a:r>
              <a:rPr lang="en-US" sz="9600" dirty="0"/>
              <a:t>In 20 of 32 school districts, NO difference between housing start data for 5 </a:t>
            </a:r>
            <a:r>
              <a:rPr lang="en-US" sz="9600" dirty="0" err="1"/>
              <a:t>yr</a:t>
            </a:r>
            <a:r>
              <a:rPr lang="en-US" sz="9600" dirty="0"/>
              <a:t> and 10 </a:t>
            </a:r>
            <a:r>
              <a:rPr lang="en-US" sz="9600" dirty="0" err="1"/>
              <a:t>yr</a:t>
            </a:r>
            <a:r>
              <a:rPr lang="en-US" sz="9600" dirty="0"/>
              <a:t> projections; predicts fewer than 2,000 new units to be built citywide 2019-2024, and not one in Brooklyn.</a:t>
            </a:r>
          </a:p>
          <a:p>
            <a:pPr>
              <a:lnSpc>
                <a:spcPct val="120000"/>
              </a:lnSpc>
            </a:pPr>
            <a:endParaRPr lang="en-US" sz="9600" dirty="0"/>
          </a:p>
          <a:p>
            <a:pPr>
              <a:lnSpc>
                <a:spcPct val="120000"/>
              </a:lnSpc>
            </a:pPr>
            <a:r>
              <a:rPr lang="en-US" sz="9600" dirty="0"/>
              <a:t>Five-year housing start data estimates 4,733 new housing units built in D19 between 2015-2019, but none in the following five years</a:t>
            </a:r>
          </a:p>
          <a:p>
            <a:pPr>
              <a:lnSpc>
                <a:spcPct val="120000"/>
              </a:lnSpc>
            </a:pPr>
            <a:endParaRPr lang="en-US" sz="9600" dirty="0"/>
          </a:p>
          <a:p>
            <a:pPr marL="0" indent="0">
              <a:buNone/>
            </a:pPr>
            <a:r>
              <a:rPr lang="en-US" sz="7200" i="1" dirty="0"/>
              <a:t>Data source: NYC SCA, Projected new Housing starts used in 2016-2024 Enrollment projections, 2016-2029 capital plan, March 2017</a:t>
            </a:r>
          </a:p>
        </p:txBody>
      </p:sp>
    </p:spTree>
    <p:extLst>
      <p:ext uri="{BB962C8B-B14F-4D97-AF65-F5344CB8AC3E}">
        <p14:creationId xmlns:p14="http://schemas.microsoft.com/office/powerpoint/2010/main" val="21740189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Problems with school planning process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2116"/>
            <a:ext cx="10515600" cy="488868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/>
              <a:t>Thresholds in city planning process </a:t>
            </a:r>
            <a:r>
              <a:rPr lang="en-US"/>
              <a:t>very high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A new residential project has to be projected to increase school overcrowding by at least 5% to even consider need for new school --even where schools are already overcrowded</a:t>
            </a:r>
          </a:p>
          <a:p>
            <a:pPr>
              <a:lnSpc>
                <a:spcPct val="120000"/>
              </a:lnSpc>
            </a:pPr>
            <a:endParaRPr lang="en-US"/>
          </a:p>
          <a:p>
            <a:pPr>
              <a:lnSpc>
                <a:spcPct val="120000"/>
              </a:lnSpc>
            </a:pPr>
            <a:r>
              <a:rPr lang="en-US"/>
              <a:t>Planning </a:t>
            </a:r>
            <a:r>
              <a:rPr lang="en-US" dirty="0"/>
              <a:t>process does not take into account cumulative residential development – only considers each proposed project separately.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395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007" y="370032"/>
            <a:ext cx="11205883" cy="1325563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This fall, District 19, average K-3 class sizes decreased by .3, now 1.4 students below citywide average but 2.7 students above Contracts for Excellence goals set in 2007.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13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3627982"/>
              </p:ext>
            </p:extLst>
          </p:nvPr>
        </p:nvGraphicFramePr>
        <p:xfrm>
          <a:off x="621007" y="2072322"/>
          <a:ext cx="11205883" cy="44156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1878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1353800" cy="1325563"/>
          </a:xfrm>
        </p:spPr>
        <p:txBody>
          <a:bodyPr/>
          <a:lstStyle/>
          <a:p>
            <a:pPr algn="ctr"/>
            <a:r>
              <a:rPr lang="en-US"/>
              <a:t>More reasons not to trust DOE’s </a:t>
            </a:r>
            <a:r>
              <a:rPr lang="en-US" dirty="0"/>
              <a:t>need estimates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1478"/>
            <a:ext cx="10515600" cy="4785485"/>
          </a:xfrm>
        </p:spPr>
        <p:txBody>
          <a:bodyPr>
            <a:normAutofit/>
          </a:bodyPr>
          <a:lstStyle/>
          <a:p>
            <a:r>
              <a:rPr lang="en-US"/>
              <a:t>The DOE estimates also rely upon unreliable enrollment </a:t>
            </a:r>
            <a:r>
              <a:rPr lang="en-US" dirty="0"/>
              <a:t>projections </a:t>
            </a:r>
            <a:r>
              <a:rPr lang="en-US"/>
              <a:t>from consulting </a:t>
            </a:r>
            <a:r>
              <a:rPr lang="en-US" dirty="0"/>
              <a:t>companies</a:t>
            </a:r>
          </a:p>
          <a:p>
            <a:endParaRPr lang="en-US" dirty="0"/>
          </a:p>
          <a:p>
            <a:r>
              <a:rPr lang="en-US"/>
              <a:t>The methodology </a:t>
            </a:r>
            <a:r>
              <a:rPr lang="en-US" dirty="0"/>
              <a:t>DOE uses to incorporate all these unreliable components is non-transparent</a:t>
            </a:r>
          </a:p>
          <a:p>
            <a:endParaRPr lang="en-US" dirty="0"/>
          </a:p>
          <a:p>
            <a:r>
              <a:rPr lang="en-US" dirty="0"/>
              <a:t>DOE says they “overlay” projections from housing starts over consultant enrollment projections but unclear what this means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 b="1" i="1"/>
              <a:t>Result: we can’t replicate their projections using their own figures 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9338782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Other problems with DOE seat needs assessments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5462"/>
            <a:ext cx="10293626" cy="4891502"/>
          </a:xfrm>
        </p:spPr>
        <p:txBody>
          <a:bodyPr>
            <a:normAutofit fontScale="92500"/>
          </a:bodyPr>
          <a:lstStyle/>
          <a:p>
            <a:r>
              <a:rPr lang="en-US"/>
              <a:t>They don’t </a:t>
            </a:r>
            <a:r>
              <a:rPr lang="en-US" dirty="0"/>
              <a:t>account for rapidly expanding charter school population though most of these students attend schools in public school buildings </a:t>
            </a:r>
          </a:p>
          <a:p>
            <a:endParaRPr lang="en-US" dirty="0"/>
          </a:p>
          <a:p>
            <a:r>
              <a:rPr lang="en-US" dirty="0"/>
              <a:t>Claim to be neighborhood-based but define neighborhoods with extremely large areas</a:t>
            </a:r>
          </a:p>
          <a:p>
            <a:endParaRPr lang="en-US" dirty="0"/>
          </a:p>
          <a:p>
            <a:r>
              <a:rPr lang="en-US"/>
              <a:t>Don’t differentiate between the need for elementary </a:t>
            </a:r>
            <a:r>
              <a:rPr lang="en-US" dirty="0"/>
              <a:t>and middle </a:t>
            </a:r>
            <a:r>
              <a:rPr lang="en-US"/>
              <a:t>school seats</a:t>
            </a:r>
            <a:endParaRPr lang="en-US" dirty="0"/>
          </a:p>
          <a:p>
            <a:endParaRPr lang="en-US" dirty="0"/>
          </a:p>
          <a:p>
            <a:r>
              <a:rPr lang="en-US" dirty="0"/>
              <a:t>Are </a:t>
            </a:r>
            <a:r>
              <a:rPr lang="en-US"/>
              <a:t>infrequently updated; for </a:t>
            </a:r>
            <a:r>
              <a:rPr lang="en-US" dirty="0"/>
              <a:t>example, Feb. 2017 capital </a:t>
            </a:r>
            <a:r>
              <a:rPr lang="en-US"/>
              <a:t>plan included </a:t>
            </a:r>
            <a:r>
              <a:rPr lang="en-US" dirty="0"/>
              <a:t>DOE needs assessment from Jan. 2016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2562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We need a new planning process for schools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5840" y="1690688"/>
            <a:ext cx="994083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800" dirty="0"/>
              <a:t>Given rapid pace of development throughout the city,  school overcrowding will become even worse 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We need reforms so that schools are built along with new housing and not lagging years later &amp; based on realistic 10-yr not 5yr projections 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In most large states and districts, developers have to pay an “impact fee” to help fund new infrastructure including schools, </a:t>
            </a:r>
            <a:r>
              <a:rPr lang="en-US" sz="2800" b="1" i="1" dirty="0"/>
              <a:t>but not in NYC </a:t>
            </a:r>
          </a:p>
          <a:p>
            <a:pPr marL="285750" indent="-285750">
              <a:buFont typeface="Arial" charset="0"/>
              <a:buChar char="•"/>
            </a:pPr>
            <a:endParaRPr lang="en-US" sz="2800" b="1" i="1" dirty="0"/>
          </a:p>
          <a:p>
            <a:pPr marL="285750" indent="-285750">
              <a:buFont typeface="Arial" charset="0"/>
              <a:buChar char="•"/>
            </a:pP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22197970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DOE Capacity formula underestimates overcrowding by assuming overly large class sizes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DDFF4D4-B422-47A0-9F1D-B8DADC85C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Relies on school capacity formula that assumes class sizes larger than current averages grades 4-12 (28 students in 4-8</a:t>
            </a:r>
            <a:r>
              <a:rPr lang="en-US" baseline="30000" dirty="0"/>
              <a:t>th</a:t>
            </a:r>
            <a:r>
              <a:rPr lang="en-US" dirty="0"/>
              <a:t> grades; 30 in HS) </a:t>
            </a:r>
          </a:p>
          <a:p>
            <a:endParaRPr lang="en-US" dirty="0"/>
          </a:p>
          <a:p>
            <a:r>
              <a:rPr lang="en-US" dirty="0"/>
              <a:t>Thus the formula would tend to force class sizes even higher </a:t>
            </a:r>
          </a:p>
          <a:p>
            <a:endParaRPr lang="en-US" dirty="0"/>
          </a:p>
          <a:p>
            <a:r>
              <a:rPr lang="en-US" dirty="0"/>
              <a:t>DOE Blue Book working group urged school capacity be aligned with </a:t>
            </a:r>
            <a:r>
              <a:rPr lang="en-US"/>
              <a:t>smaller classes</a:t>
            </a:r>
          </a:p>
          <a:p>
            <a:endParaRPr lang="en-US" dirty="0"/>
          </a:p>
          <a:p>
            <a:r>
              <a:rPr lang="en-US" dirty="0"/>
              <a:t>Mayor’s office rejected their recommendation in July 2015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4876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7CF17-F226-495D-8E3C-6E03A84E2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 FOILed the decision memo from City Hall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CA7BFA-7F55-4FD0-86F6-87880CDC8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7909"/>
            <a:ext cx="10515600" cy="4949055"/>
          </a:xfrm>
        </p:spPr>
        <p:txBody>
          <a:bodyPr>
            <a:normAutofit/>
          </a:bodyPr>
          <a:lstStyle/>
          <a:p>
            <a:r>
              <a:rPr lang="en-US" sz="2400"/>
              <a:t>In April 2016 I requested memo to </a:t>
            </a:r>
            <a:r>
              <a:rPr lang="en-US" sz="2400" dirty="0"/>
              <a:t>see why the Mayor rejected proposal to align the school capacity formula with </a:t>
            </a:r>
            <a:r>
              <a:rPr lang="en-US" sz="2400"/>
              <a:t>smaller classes</a:t>
            </a:r>
            <a:endParaRPr lang="en-US" sz="2400" dirty="0"/>
          </a:p>
          <a:p>
            <a:r>
              <a:rPr lang="en-US" sz="2400"/>
              <a:t>More than 1 year later,  </a:t>
            </a:r>
            <a:r>
              <a:rPr lang="en-US" sz="2400" dirty="0"/>
              <a:t>I received the memo almost totally </a:t>
            </a:r>
            <a:r>
              <a:rPr lang="en-US" sz="2400"/>
              <a:t>blacked out; here are pgs 1-3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DB2BDD3-D95B-4601-AD04-79AF661232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043646"/>
            <a:ext cx="3335385" cy="368481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C3D3248-BF7D-4C9D-96D8-99D712D3D2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0560" y="2734715"/>
            <a:ext cx="2997925" cy="386202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816FC68-6F3D-48E2-9C0B-684EEEFCB6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8416" y="2734715"/>
            <a:ext cx="2795453" cy="3862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9535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91228-7BA2-4382-9AC0-F94F78E8B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005457" cy="1325563"/>
          </a:xfrm>
        </p:spPr>
        <p:txBody>
          <a:bodyPr/>
          <a:lstStyle/>
          <a:p>
            <a:r>
              <a:rPr lang="en-US"/>
              <a:t>We have also filed a class size complaint vs DOE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E2242-1D89-4CC6-8C8F-4B8FE8020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4972"/>
            <a:ext cx="10515600" cy="4681992"/>
          </a:xfrm>
        </p:spPr>
        <p:txBody>
          <a:bodyPr>
            <a:normAutofit/>
          </a:bodyPr>
          <a:lstStyle/>
          <a:p>
            <a:r>
              <a:rPr lang="en-US" dirty="0"/>
              <a:t>The Contracts for Excellence law passed in 2007 required NYC to lower class sizes in all grades – instead class sizes have increased citywide</a:t>
            </a:r>
          </a:p>
          <a:p>
            <a:endParaRPr lang="en-US" dirty="0"/>
          </a:p>
          <a:p>
            <a:r>
              <a:rPr lang="en-US" dirty="0"/>
              <a:t>We filed a legal complaint in July with the NY State Ed Department against DOE refusal to reduce class size with Public Advocate Tish James &amp; 9 NYC public school parents</a:t>
            </a:r>
          </a:p>
          <a:p>
            <a:endParaRPr lang="en-US" dirty="0"/>
          </a:p>
          <a:p>
            <a:r>
              <a:rPr lang="en-US" dirty="0"/>
              <a:t>The Commissioner ruled against us so we plan to appeal her decision in court </a:t>
            </a:r>
          </a:p>
        </p:txBody>
      </p:sp>
    </p:spTree>
    <p:extLst>
      <p:ext uri="{BB962C8B-B14F-4D97-AF65-F5344CB8AC3E}">
        <p14:creationId xmlns:p14="http://schemas.microsoft.com/office/powerpoint/2010/main" val="40349754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What else is </a:t>
            </a:r>
            <a:r>
              <a:rPr lang="en-US" dirty="0"/>
              <a:t>being done about this?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1789611"/>
            <a:ext cx="1095973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800" dirty="0"/>
              <a:t>Last year, Speaker Mark-</a:t>
            </a:r>
            <a:r>
              <a:rPr lang="en-US" sz="2800" dirty="0" err="1"/>
              <a:t>Viverito</a:t>
            </a:r>
            <a:r>
              <a:rPr lang="en-US" sz="2800" dirty="0"/>
              <a:t> announced that Council would form </a:t>
            </a:r>
            <a:r>
              <a:rPr lang="en-US" sz="2800" dirty="0">
                <a:hlinkClick r:id="rId2"/>
              </a:rPr>
              <a:t>an internal working group</a:t>
            </a:r>
            <a:r>
              <a:rPr lang="en-US" sz="2800" dirty="0"/>
              <a:t> to come up with proposals to reform the school planning process.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They are supposed to be releasing their proposals soon.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We will have to be vigilant to ensure that these proposals are strengthened </a:t>
            </a:r>
            <a:r>
              <a:rPr lang="en-US" sz="2800"/>
              <a:t>and passed into law.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772702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3DB5C-F161-434E-98CC-00112863D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can you help?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79A7F-FF7F-4F1D-AF3A-6AECB089F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4488"/>
            <a:ext cx="10515600" cy="4732476"/>
          </a:xfrm>
        </p:spPr>
        <p:txBody>
          <a:bodyPr>
            <a:normAutofit/>
          </a:bodyPr>
          <a:lstStyle/>
          <a:p>
            <a:r>
              <a:rPr lang="en-US" dirty="0"/>
              <a:t>Join our mailing list at </a:t>
            </a:r>
            <a:r>
              <a:rPr lang="en-US" dirty="0">
                <a:hlinkClick r:id="rId2"/>
              </a:rPr>
              <a:t>www.classsizematters.org</a:t>
            </a:r>
            <a:r>
              <a:rPr lang="en-US" dirty="0"/>
              <a:t> or </a:t>
            </a:r>
            <a:r>
              <a:rPr lang="en-US" dirty="0">
                <a:hlinkClick r:id="rId3"/>
              </a:rPr>
              <a:t>https://www.classsizematters.org/sign-up-for-our-newsletter/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For more info or to sign up, go to </a:t>
            </a:r>
            <a:r>
              <a:rPr lang="en-US" dirty="0">
                <a:hlinkClick r:id="rId4"/>
              </a:rPr>
              <a:t>https://www.eventbrite.com/e/parent-action-conference-2018-an-action-agenda-for-public-schools-tickets-41260953623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Any questions?  You can ask us at </a:t>
            </a:r>
            <a:r>
              <a:rPr lang="en-US" dirty="0">
                <a:hlinkClick r:id="rId5"/>
              </a:rPr>
              <a:t>info@classsizematters.org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336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5125"/>
            <a:ext cx="11044518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Average class size grades 4-8 increased by .6, now 1.0 students below Citywide average and 2.7 students above C4E goals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1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1928036"/>
              </p:ext>
            </p:extLst>
          </p:nvPr>
        </p:nvGraphicFramePr>
        <p:xfrm>
          <a:off x="609600" y="2070735"/>
          <a:ext cx="11044518" cy="4422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9552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Citywide average HS class sizes stayed the same per class; and remain far above C4E goals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401216" y="1690689"/>
          <a:ext cx="11206066" cy="4869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3593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7EA8F-390A-49CB-A7BC-B075BB180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 promised State Ed in 2014 to focus on reducing class size at Renewal schools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EF67F-D460-450C-8350-56EAB0FC30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982829"/>
          </a:xfrm>
          <a:noFill/>
        </p:spPr>
        <p:txBody>
          <a:bodyPr>
            <a:normAutofit lnSpcReduction="10000"/>
          </a:bodyPr>
          <a:lstStyle/>
          <a:p>
            <a:endParaRPr lang="en-US" sz="3200" dirty="0"/>
          </a:p>
          <a:p>
            <a:r>
              <a:rPr lang="en-US" sz="3200" dirty="0"/>
              <a:t>Yet 42% of Renewal schools did NOT reduce average class sizes from 2014-2015 to 2017-2018  </a:t>
            </a:r>
          </a:p>
          <a:p>
            <a:endParaRPr lang="en-US" sz="3200" dirty="0"/>
          </a:p>
          <a:p>
            <a:r>
              <a:rPr lang="en-US" sz="3200" dirty="0"/>
              <a:t>73% continue to have maximum class sizes of 30 or more in November 2017.</a:t>
            </a:r>
          </a:p>
          <a:p>
            <a:endParaRPr lang="en-US" sz="3200" dirty="0"/>
          </a:p>
          <a:p>
            <a:r>
              <a:rPr lang="en-US" sz="3200" dirty="0"/>
              <a:t>NO renewal </a:t>
            </a:r>
            <a:r>
              <a:rPr lang="en-US" sz="3200"/>
              <a:t>schools have capped </a:t>
            </a:r>
            <a:r>
              <a:rPr lang="en-US" sz="3200" dirty="0"/>
              <a:t>class sizes at C4E levels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2200" i="1" dirty="0"/>
              <a:t>Source: Preliminary NYC Class Size Reports, November 2014 and November 2017</a:t>
            </a:r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3203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C985C-6F53-47A3-8511-7F63B18FD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264" y="93605"/>
            <a:ext cx="11229472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Four Renewal Schools in D6, including High Schools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9812E-7F7C-48B3-8EC0-C056B5BBAA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517" y="1436534"/>
            <a:ext cx="11229472" cy="5310495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r>
              <a:rPr lang="en-US" dirty="0"/>
              <a:t>Cypress Hill Collegiate Preparatory School, Multicultural High School, PS 306 Ethan Allen, PS 328 Phyllis Wheatley</a:t>
            </a:r>
          </a:p>
          <a:p>
            <a:endParaRPr lang="en-US" dirty="0"/>
          </a:p>
          <a:p>
            <a:r>
              <a:rPr lang="en-US" dirty="0"/>
              <a:t>Three of the four schools have increased class sizes since the start of the Renewal program in 2014, and continue to have at least one class of 30 or more : Cypress Hills, Multicultural HS, and PS 328 </a:t>
            </a:r>
          </a:p>
          <a:p>
            <a:endParaRPr lang="en-US" dirty="0"/>
          </a:p>
          <a:p>
            <a:r>
              <a:rPr lang="en-US" dirty="0"/>
              <a:t>Cypress Hills Collegiate Preparatory School will be leaving the Renewal program at the end of the year to become a Rise School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Ps 306 Ethan Allen reduced class sizes from 23.5 in Nov 2014 to 20.7 in Nov 2017, and does not have any classes of 30 or more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i="1" dirty="0"/>
              <a:t>Source: Preliminary NYC Class Size Reports, November 2014 and November 2017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655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58" y="78192"/>
            <a:ext cx="12083142" cy="1442495"/>
          </a:xfrm>
          <a:noFill/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dirty="0"/>
              <a:t>Scope of school overcrowding enormous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5850" y="1179443"/>
            <a:ext cx="10267950" cy="5458424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000" dirty="0"/>
              <a:t>43% NYC schools were overcrowded last year according to DOE data</a:t>
            </a:r>
          </a:p>
          <a:p>
            <a:pPr>
              <a:lnSpc>
                <a:spcPct val="120000"/>
              </a:lnSpc>
            </a:pP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/>
              <a:t>About 575,000 students (56% of total) were enrolled in overcrowded schools</a:t>
            </a:r>
          </a:p>
          <a:p>
            <a:pPr>
              <a:lnSpc>
                <a:spcPct val="120000"/>
              </a:lnSpc>
            </a:pP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/>
              <a:t>About 350,000  (68% of total) elementary students enrolled in overcrowded schools</a:t>
            </a:r>
          </a:p>
          <a:p>
            <a:pPr>
              <a:lnSpc>
                <a:spcPct val="120000"/>
              </a:lnSpc>
            </a:pP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/>
              <a:t>About 50,000 (33% of total) middle school students enrolled in overcrowded schools  </a:t>
            </a:r>
          </a:p>
          <a:p>
            <a:pPr>
              <a:lnSpc>
                <a:spcPct val="120000"/>
              </a:lnSpc>
            </a:pP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/>
              <a:t>About 175,000 (49% of total ) HS students enrolled in overcrowded schools</a:t>
            </a:r>
          </a:p>
          <a:p>
            <a:pPr marL="0" indent="0">
              <a:lnSpc>
                <a:spcPct val="120000"/>
              </a:lnSpc>
              <a:buNone/>
            </a:pPr>
            <a:br>
              <a:rPr lang="en-US" sz="2000" dirty="0"/>
            </a:br>
            <a:r>
              <a:rPr lang="en-US" sz="2000" i="1" dirty="0"/>
              <a:t>Data source: Schools at or above 100% according to SCA “Blue Book” 2016-2017</a:t>
            </a:r>
          </a:p>
          <a:p>
            <a:pPr marL="0" indent="0">
              <a:lnSpc>
                <a:spcPct val="120000"/>
              </a:lnSpc>
              <a:buNone/>
            </a:pPr>
            <a:br>
              <a:rPr lang="en-US" sz="2000" dirty="0"/>
            </a:b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989140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5297D-9495-462C-A2D9-51C6D2E56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are our schools so overcrowded?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824B271-1251-4A3C-9E8B-61740A5A9A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0991"/>
            <a:ext cx="10515600" cy="470597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Bloomberg claimed to have created 100,000 new seats between 2004 and 2013</a:t>
            </a:r>
          </a:p>
          <a:p>
            <a:endParaRPr lang="en-US" dirty="0"/>
          </a:p>
          <a:p>
            <a:r>
              <a:rPr lang="en-US" dirty="0"/>
              <a:t>Yet only 45,000 new NET seats created if seat loss taken into account </a:t>
            </a:r>
          </a:p>
          <a:p>
            <a:endParaRPr lang="en-US" dirty="0"/>
          </a:p>
          <a:p>
            <a:r>
              <a:rPr lang="en-US" dirty="0"/>
              <a:t>About 55,000 seats were lost due to lapsed leases, elimination of TCUs (trailers), annexes, and mini- buildings </a:t>
            </a:r>
          </a:p>
          <a:p>
            <a:endParaRPr lang="en-US" dirty="0"/>
          </a:p>
          <a:p>
            <a:r>
              <a:rPr lang="en-US" dirty="0"/>
              <a:t>Also, enrollment grew fast especially at the elementary school level</a:t>
            </a:r>
          </a:p>
          <a:p>
            <a:endParaRPr lang="en-US" dirty="0"/>
          </a:p>
          <a:p>
            <a:r>
              <a:rPr lang="en-US" i="1" dirty="0"/>
              <a:t>The following charts are from our recent Seat Loss report, available online at </a:t>
            </a:r>
            <a:r>
              <a:rPr lang="en-US" i="1" dirty="0">
                <a:hlinkClick r:id="rId2"/>
              </a:rPr>
              <a:t>www.classsizematters.org</a:t>
            </a:r>
            <a:r>
              <a:rPr lang="en-US" i="1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776826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>
            <a:extLst>
              <a:ext uri="{FF2B5EF4-FFF2-40B4-BE49-F238E27FC236}">
                <a16:creationId xmlns:a16="http://schemas.microsoft.com/office/drawing/2014/main" id="{9EA349C6-6EC2-4674-A1C0-27641EA5FA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75" y="1082675"/>
            <a:ext cx="11207750" cy="518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Box 2">
            <a:extLst>
              <a:ext uri="{FF2B5EF4-FFF2-40B4-BE49-F238E27FC236}">
                <a16:creationId xmlns:a16="http://schemas.microsoft.com/office/drawing/2014/main" id="{B89F786C-F557-4652-9A3F-7EE8EFB8A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414338"/>
            <a:ext cx="108410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800"/>
              <a:t>Enrollment grew faster than new seats in NYC elementary schools</a:t>
            </a:r>
          </a:p>
        </p:txBody>
      </p:sp>
    </p:spTree>
    <p:extLst>
      <p:ext uri="{BB962C8B-B14F-4D97-AF65-F5344CB8AC3E}">
        <p14:creationId xmlns:p14="http://schemas.microsoft.com/office/powerpoint/2010/main" val="643046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1460</Words>
  <Application>Microsoft Office PowerPoint</Application>
  <PresentationFormat>Widescreen</PresentationFormat>
  <Paragraphs>171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Office Theme</vt:lpstr>
      <vt:lpstr>                                            School Overcrowding &amp; Class Size Citywide  and in District 19 schools    Presentation to CEC 19  Leonie Haimson and Sebastian Spitz Class Size Matters January 2018 info@classsizematters.org  </vt:lpstr>
      <vt:lpstr>This fall, District 19, average K-3 class sizes decreased by .3, now 1.4 students below citywide average but 2.7 students above Contracts for Excellence goals set in 2007.</vt:lpstr>
      <vt:lpstr>Average class size grades 4-8 increased by .6, now 1.0 students below Citywide average and 2.7 students above C4E goals</vt:lpstr>
      <vt:lpstr>Citywide average HS class sizes stayed the same per class; and remain far above C4E goals </vt:lpstr>
      <vt:lpstr>DOE promised State Ed in 2014 to focus on reducing class size at Renewal schools </vt:lpstr>
      <vt:lpstr>Four Renewal Schools in D6, including High Schools </vt:lpstr>
      <vt:lpstr>Scope of school overcrowding enormous</vt:lpstr>
      <vt:lpstr>Why are our schools so overcrowded?</vt:lpstr>
      <vt:lpstr>PowerPoint Presentation</vt:lpstr>
      <vt:lpstr>PowerPoint Presentation</vt:lpstr>
      <vt:lpstr>PowerPoint Presentation</vt:lpstr>
      <vt:lpstr>November 2017 DOE five-year capital plan still very underfunded </vt:lpstr>
      <vt:lpstr>DOE Identified need for 83,056 K-8 seats citywide  1,000 seats in District 19 Nov. 2017 capital plan </vt:lpstr>
      <vt:lpstr>54% K-8 seats funded citywide compared to DOE estimate of need 100% of need funded in District 19  Data: Nov. 2017 capital plan</vt:lpstr>
      <vt:lpstr>District 19 Overcrowding  (includes Charters in district buildings)</vt:lpstr>
      <vt:lpstr>   9 Districts below 80% utilization, including D19 at 79%  Data Source: 2016-2017 Blue Book  </vt:lpstr>
      <vt:lpstr> 12 Schools in District 19 at or over 100% - (Co-located Charters included) Data Source: 2016-2017 Blue Book  </vt:lpstr>
      <vt:lpstr>Problems with the housing starts &amp; CEQR formula used to project enrollment </vt:lpstr>
      <vt:lpstr>Problems with school planning process  </vt:lpstr>
      <vt:lpstr>More reasons not to trust DOE’s need estimates </vt:lpstr>
      <vt:lpstr>    Other problems with DOE seat needs assessments     </vt:lpstr>
      <vt:lpstr>We need a new planning process for schools</vt:lpstr>
      <vt:lpstr>DOE Capacity formula underestimates overcrowding by assuming overly large class sizes </vt:lpstr>
      <vt:lpstr>I FOILed the decision memo from City Hall</vt:lpstr>
      <vt:lpstr>We have also filed a class size complaint vs DOE</vt:lpstr>
      <vt:lpstr>What else is being done about this? </vt:lpstr>
      <vt:lpstr>How can you help?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             School Overcrowding &amp; Class Size Citywide  and in District 19 schools    Presentation to CEC 19  Leonie Haimson and Sebastian Spitz Class Size Matters December 2017 info@classsizematters.org  </dc:title>
  <dc:creator>Sebastian Spitz</dc:creator>
  <cp:lastModifiedBy>Sebastian Spitz</cp:lastModifiedBy>
  <cp:revision>24</cp:revision>
  <dcterms:created xsi:type="dcterms:W3CDTF">2017-12-21T21:23:05Z</dcterms:created>
  <dcterms:modified xsi:type="dcterms:W3CDTF">2018-04-11T19:08:06Z</dcterms:modified>
</cp:coreProperties>
</file>