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62" r:id="rId7"/>
    <p:sldId id="294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63" r:id="rId16"/>
    <p:sldId id="283" r:id="rId17"/>
    <p:sldId id="271" r:id="rId18"/>
    <p:sldId id="277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D17 K-3rd Class size trend</a:t>
            </a:r>
          </a:p>
        </c:rich>
      </c:tx>
      <c:layout>
        <c:manualLayout>
          <c:xMode val="edge"/>
          <c:yMode val="edge"/>
          <c:x val="0.41210969273907289"/>
          <c:y val="4.2985156148228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197392387552139E-2"/>
          <c:y val="0.10057631884064432"/>
          <c:w val="0.9182026083977497"/>
          <c:h val="0.71602839799083573"/>
        </c:manualLayout>
      </c:layout>
      <c:lineChart>
        <c:grouping val="standard"/>
        <c:varyColors val="0"/>
        <c:ser>
          <c:idx val="0"/>
          <c:order val="0"/>
          <c:tx>
            <c:strRef>
              <c:f>'D17'!$A$11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5.660473303899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E0-4B03-ABAB-8B81CEEC4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'D17'!$B$10:$M$10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'D17'!$B$11:$M$11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E0-4B03-ABAB-8B81CEEC415A}"/>
            </c:ext>
          </c:extLst>
        </c:ser>
        <c:ser>
          <c:idx val="1"/>
          <c:order val="1"/>
          <c:tx>
            <c:strRef>
              <c:f>'D17'!$A$12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333332678915174E-3"/>
                  <c:y val="-7.2042387504170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E0-4B03-ABAB-8B81CEEC415A}"/>
                </c:ext>
              </c:extLst>
            </c:dLbl>
            <c:dLbl>
              <c:idx val="3"/>
              <c:layout>
                <c:manualLayout>
                  <c:x val="-4.5333330715661112E-3"/>
                  <c:y val="-6.6896502682444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E0-4B03-ABAB-8B81CEEC415A}"/>
                </c:ext>
              </c:extLst>
            </c:dLbl>
            <c:dLbl>
              <c:idx val="4"/>
              <c:layout>
                <c:manualLayout>
                  <c:x val="2.2666665357829515E-3"/>
                  <c:y val="-5.660473303899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E0-4B03-ABAB-8B81CEEC415A}"/>
                </c:ext>
              </c:extLst>
            </c:dLbl>
            <c:dLbl>
              <c:idx val="5"/>
              <c:layout>
                <c:manualLayout>
                  <c:x val="4.5333330715660695E-3"/>
                  <c:y val="-2.830236651949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E0-4B03-ABAB-8B81CEEC415A}"/>
                </c:ext>
              </c:extLst>
            </c:dLbl>
            <c:dLbl>
              <c:idx val="6"/>
              <c:layout>
                <c:manualLayout>
                  <c:x val="0"/>
                  <c:y val="-4.3740020984675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9E0-4B03-ABAB-8B81CEEC4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'D17'!$B$10:$M$10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'D17'!$B$12:$M$12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E0-4B03-ABAB-8B81CEEC415A}"/>
            </c:ext>
          </c:extLst>
        </c:ser>
        <c:ser>
          <c:idx val="2"/>
          <c:order val="2"/>
          <c:tx>
            <c:strRef>
              <c:f>'D17'!$A$13</c:f>
              <c:strCache>
                <c:ptCount val="1"/>
                <c:pt idx="0">
                  <c:v>D17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333332678915174E-3"/>
                  <c:y val="-5.1458848217264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E0-4B03-ABAB-8B81CEEC41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E0-4B03-ABAB-8B81CEEC415A}"/>
                </c:ext>
              </c:extLst>
            </c:dLbl>
            <c:dLbl>
              <c:idx val="3"/>
              <c:layout>
                <c:manualLayout>
                  <c:x val="-3.3999998036745934E-3"/>
                  <c:y val="1.8010596876042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E0-4B03-ABAB-8B81CEEC415A}"/>
                </c:ext>
              </c:extLst>
            </c:dLbl>
            <c:dLbl>
              <c:idx val="4"/>
              <c:layout>
                <c:manualLayout>
                  <c:x val="1.1333332678915174E-2"/>
                  <c:y val="1.0291769643452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E0-4B03-ABAB-8B81CEEC415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9E0-4B03-ABAB-8B81CEEC4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'D17'!$B$10:$M$10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'D17'!$B$13:$M$13</c:f>
              <c:numCache>
                <c:formatCode>General</c:formatCode>
                <c:ptCount val="12"/>
                <c:pt idx="0">
                  <c:v>21</c:v>
                </c:pt>
                <c:pt idx="1">
                  <c:v>20.8</c:v>
                </c:pt>
                <c:pt idx="2">
                  <c:v>21.4</c:v>
                </c:pt>
                <c:pt idx="3" formatCode="0.0">
                  <c:v>22</c:v>
                </c:pt>
                <c:pt idx="4">
                  <c:v>22.7</c:v>
                </c:pt>
                <c:pt idx="5">
                  <c:v>23.3</c:v>
                </c:pt>
                <c:pt idx="6">
                  <c:v>24.1</c:v>
                </c:pt>
                <c:pt idx="7" formatCode="0.0">
                  <c:v>24.87</c:v>
                </c:pt>
                <c:pt idx="8" formatCode="0.0">
                  <c:v>23.921259842519685</c:v>
                </c:pt>
                <c:pt idx="9" formatCode="0.0">
                  <c:v>23</c:v>
                </c:pt>
                <c:pt idx="10" formatCode="0.0">
                  <c:v>22.67622950819672</c:v>
                </c:pt>
                <c:pt idx="11" formatCode="0.0">
                  <c:v>22.178723404255319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E0-4B03-ABAB-8B81CEEC41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8368624"/>
        <c:axId val="-828364640"/>
      </c:lineChart>
      <c:catAx>
        <c:axId val="-828368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4889056043151617E-2"/>
              <c:y val="0.912313717449999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8364640"/>
        <c:crosses val="autoZero"/>
        <c:auto val="1"/>
        <c:lblAlgn val="ctr"/>
        <c:lblOffset val="100"/>
        <c:noMultiLvlLbl val="0"/>
      </c:catAx>
      <c:valAx>
        <c:axId val="-828364640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1.8983778431382872E-3"/>
              <c:y val="0.30139649994742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836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D17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487777737155421E-2"/>
          <c:y val="0.11175030222779522"/>
          <c:w val="0.90186348378238967"/>
          <c:h val="0.69693826497877132"/>
        </c:manualLayout>
      </c:layout>
      <c:lineChart>
        <c:grouping val="standard"/>
        <c:varyColors val="0"/>
        <c:ser>
          <c:idx val="0"/>
          <c:order val="0"/>
          <c:tx>
            <c:strRef>
              <c:f>'D17'!$A$18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36-4423-A029-0C86E3B24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'D17'!$B$17:$M$17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'D17'!$B$18:$M$18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36-4423-A029-0C86E3B24603}"/>
            </c:ext>
          </c:extLst>
        </c:ser>
        <c:ser>
          <c:idx val="1"/>
          <c:order val="1"/>
          <c:tx>
            <c:strRef>
              <c:f>'D17'!$A$19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9.1991339051645353E-3"/>
                  <c:y val="-3.2823456969072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36-4423-A029-0C86E3B24603}"/>
                </c:ext>
              </c:extLst>
            </c:dLbl>
            <c:dLbl>
              <c:idx val="1"/>
              <c:layout>
                <c:manualLayout>
                  <c:x val="-2.1081105001944823E-17"/>
                  <c:y val="-3.2823456969072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36-4423-A029-0C86E3B24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'D17'!$B$17:$M$17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'D17'!$B$19:$M$19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36-4423-A029-0C86E3B24603}"/>
            </c:ext>
          </c:extLst>
        </c:ser>
        <c:ser>
          <c:idx val="2"/>
          <c:order val="2"/>
          <c:tx>
            <c:strRef>
              <c:f>'D17'!$A$20</c:f>
              <c:strCache>
                <c:ptCount val="1"/>
                <c:pt idx="0">
                  <c:v>D17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8993504288734015E-3"/>
                  <c:y val="4.9235185453608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36-4423-A029-0C86E3B24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'D17'!$B$17:$M$17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'D17'!$B$20:$M$20</c:f>
              <c:numCache>
                <c:formatCode>General</c:formatCode>
                <c:ptCount val="12"/>
                <c:pt idx="0">
                  <c:v>25.1</c:v>
                </c:pt>
                <c:pt idx="1">
                  <c:v>23.7</c:v>
                </c:pt>
                <c:pt idx="2">
                  <c:v>23.8</c:v>
                </c:pt>
                <c:pt idx="3">
                  <c:v>24.9</c:v>
                </c:pt>
                <c:pt idx="4">
                  <c:v>25.3</c:v>
                </c:pt>
                <c:pt idx="5">
                  <c:v>25.7</c:v>
                </c:pt>
                <c:pt idx="6" formatCode="0.0">
                  <c:v>26</c:v>
                </c:pt>
                <c:pt idx="7" formatCode="0.0">
                  <c:v>24.98</c:v>
                </c:pt>
                <c:pt idx="8" formatCode="0.0">
                  <c:v>24.698717948717949</c:v>
                </c:pt>
                <c:pt idx="9">
                  <c:v>23.9</c:v>
                </c:pt>
                <c:pt idx="10" formatCode="0.0">
                  <c:v>24.345394736842106</c:v>
                </c:pt>
                <c:pt idx="11" formatCode="0.0">
                  <c:v>24.311418685121108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36-4423-A029-0C86E3B2460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599712"/>
        <c:axId val="-813594912"/>
      </c:lineChart>
      <c:catAx>
        <c:axId val="-813599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2889073385400159E-2"/>
              <c:y val="0.910405100472300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594912"/>
        <c:crosses val="autoZero"/>
        <c:auto val="1"/>
        <c:lblAlgn val="ctr"/>
        <c:lblOffset val="100"/>
        <c:noMultiLvlLbl val="0"/>
      </c:catAx>
      <c:valAx>
        <c:axId val="-81359491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6212775669556084E-3"/>
              <c:y val="0.292245285989445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59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90875800213945E-2"/>
          <c:y val="2.5021946195153667E-2"/>
          <c:w val="0.97567504577470587"/>
          <c:h val="0.848167574797668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BC-4721-BE22-3DA8D68A9F28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4C-4C60-AFA8-1A4500121748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823-470C-A752-9F09068050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district'!$H$25:$H$33</c:f>
              <c:strCache>
                <c:ptCount val="9"/>
                <c:pt idx="0">
                  <c:v>D19</c:v>
                </c:pt>
                <c:pt idx="1">
                  <c:v>D5</c:v>
                </c:pt>
                <c:pt idx="2">
                  <c:v>D14</c:v>
                </c:pt>
                <c:pt idx="3">
                  <c:v>D13</c:v>
                </c:pt>
                <c:pt idx="4">
                  <c:v>D17</c:v>
                </c:pt>
                <c:pt idx="5">
                  <c:v>D23</c:v>
                </c:pt>
                <c:pt idx="6">
                  <c:v>D18</c:v>
                </c:pt>
                <c:pt idx="7">
                  <c:v>D32</c:v>
                </c:pt>
                <c:pt idx="8">
                  <c:v>D16</c:v>
                </c:pt>
              </c:strCache>
            </c:strRef>
          </c:cat>
          <c:val>
            <c:numRef>
              <c:f>'Util. by district'!$I$25:$I$33</c:f>
              <c:numCache>
                <c:formatCode>0%</c:formatCode>
                <c:ptCount val="9"/>
                <c:pt idx="0">
                  <c:v>0.79479856333030419</c:v>
                </c:pt>
                <c:pt idx="1">
                  <c:v>0.79250849275880564</c:v>
                </c:pt>
                <c:pt idx="2">
                  <c:v>0.79247174118826214</c:v>
                </c:pt>
                <c:pt idx="3">
                  <c:v>0.78533281229647001</c:v>
                </c:pt>
                <c:pt idx="4">
                  <c:v>0.73270527385240602</c:v>
                </c:pt>
                <c:pt idx="5">
                  <c:v>0.72568983325955438</c:v>
                </c:pt>
                <c:pt idx="6">
                  <c:v>0.71657245200649244</c:v>
                </c:pt>
                <c:pt idx="7">
                  <c:v>0.6201518850013561</c:v>
                </c:pt>
                <c:pt idx="8">
                  <c:v>0.53148178671501567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721-BE22-3DA8D68A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48192"/>
        <c:axId val="569448520"/>
      </c:barChart>
      <c:catAx>
        <c:axId val="569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48520"/>
        <c:crosses val="autoZero"/>
        <c:auto val="1"/>
        <c:lblAlgn val="ctr"/>
        <c:lblOffset val="100"/>
        <c:noMultiLvlLbl val="0"/>
      </c:catAx>
      <c:valAx>
        <c:axId val="569448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38654559714202E-2"/>
          <c:y val="4.6437982209031704E-2"/>
          <c:w val="0.9740303534418705"/>
          <c:h val="0.530748303490511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'D17'!$C$10:$C$22</c:f>
              <c:strCache>
                <c:ptCount val="13"/>
                <c:pt idx="0">
                  <c:v>P.S. 399</c:v>
                </c:pt>
                <c:pt idx="1">
                  <c:v>EXPLORE EXCEED CHRTR SCHL</c:v>
                </c:pt>
                <c:pt idx="2">
                  <c:v>SUCCESS ACADEMY CHARTER SCHOOL</c:v>
                </c:pt>
                <c:pt idx="3">
                  <c:v>SUCCESS ACADEMY CHARTER SCHOOL</c:v>
                </c:pt>
                <c:pt idx="4">
                  <c:v>EXPLORE CHARTER SCHOOL</c:v>
                </c:pt>
                <c:pt idx="5">
                  <c:v>P.S. 249</c:v>
                </c:pt>
                <c:pt idx="6">
                  <c:v>EXPLORE EMPOWER CHRTR SCHL</c:v>
                </c:pt>
                <c:pt idx="7">
                  <c:v>P.S. 705</c:v>
                </c:pt>
                <c:pt idx="8">
                  <c:v>K396 SPED</c:v>
                </c:pt>
                <c:pt idx="9">
                  <c:v>P.S. 6</c:v>
                </c:pt>
                <c:pt idx="10">
                  <c:v>P.S. 189</c:v>
                </c:pt>
                <c:pt idx="11">
                  <c:v>P.S. 316</c:v>
                </c:pt>
                <c:pt idx="12">
                  <c:v>CITIZENS OF THE WORLD CHRTR SCHL 2</c:v>
                </c:pt>
              </c:strCache>
            </c:strRef>
          </c:cat>
          <c:val>
            <c:numRef>
              <c:f>'D17'!$I$10:$I$22</c:f>
              <c:numCache>
                <c:formatCode>0%</c:formatCode>
                <c:ptCount val="13"/>
                <c:pt idx="0">
                  <c:v>2.5500000000000003</c:v>
                </c:pt>
                <c:pt idx="1">
                  <c:v>1.73</c:v>
                </c:pt>
                <c:pt idx="2">
                  <c:v>1.7</c:v>
                </c:pt>
                <c:pt idx="3">
                  <c:v>1.53</c:v>
                </c:pt>
                <c:pt idx="4">
                  <c:v>1.3800000000000001</c:v>
                </c:pt>
                <c:pt idx="5">
                  <c:v>1.32</c:v>
                </c:pt>
                <c:pt idx="6">
                  <c:v>1.29</c:v>
                </c:pt>
                <c:pt idx="7">
                  <c:v>1.29</c:v>
                </c:pt>
                <c:pt idx="8">
                  <c:v>1.21</c:v>
                </c:pt>
                <c:pt idx="9">
                  <c:v>1.1500000000000001</c:v>
                </c:pt>
                <c:pt idx="10">
                  <c:v>1.1500000000000001</c:v>
                </c:pt>
                <c:pt idx="11">
                  <c:v>1.07</c:v>
                </c:pt>
                <c:pt idx="12">
                  <c:v>1.01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7-4595-8AF0-F32D5596FD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505160"/>
        <c:axId val="533498928"/>
      </c:barChart>
      <c:catAx>
        <c:axId val="53350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3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498928"/>
        <c:crosses val="autoZero"/>
        <c:auto val="1"/>
        <c:lblAlgn val="ctr"/>
        <c:lblOffset val="100"/>
        <c:noMultiLvlLbl val="0"/>
      </c:catAx>
      <c:valAx>
        <c:axId val="533498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350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67EDD-4452-47BD-9EFE-74791F4BAEB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A1EA8-3B21-4564-B8CB-F4C09E5DC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4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68FF-F9F0-4A5C-B096-387980EE8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3E342E-D611-4BD3-B644-6E559212F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1F82-78E3-4465-83FE-7D67B50A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0F4BC-A6A0-4ECF-83B3-1ADF0DD6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3CBD3-AB55-4CF3-A4F3-D8796892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0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3490-FEFF-47A8-9FC4-B9C6BB63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31367-EFA4-460E-9B9B-D7549BF65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2F79D-0FE1-4F33-981C-8A653426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39A6D-ECD4-4B63-A613-3967B6B9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045E4-3B00-4A72-A61B-01D39C6A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84CB96-41D5-4F39-8F31-BED4689B39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0A952-7D55-49D4-952D-5680CBABC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E937F-442F-43DF-B90D-F95275BA1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F6436-315C-46AA-861A-35E1F555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7F674-1A96-4707-921B-D1C8D19EC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1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0F71-BAD9-4D91-8A9E-AC03F28D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72741-40A4-498B-A0E9-1CAC8CAED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A14DF-EDAD-4E08-AF73-B73311F2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58EB7-A851-4EB2-8CA4-9AD100ED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0DB13-5187-4075-900C-61FB754E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0CD67-6BEB-46ED-BCAA-34ED0CFD6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A0A74-536E-42F6-AE00-A086152AF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8E235-C679-4E0F-8E3B-497E6CB0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A6545-63D4-4F10-808D-F7BAF97A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17B2E-356A-4EDB-B854-7FE40502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0EF90-ABFA-445B-8942-A123CC2A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20118-CA76-4B7F-811F-92F412579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1A4F9-E4DB-43A4-A54F-D67BDFEF0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BE2B1-031F-401C-B6FB-B8D684E37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05D8A-42B7-420E-AF0A-5D5B6951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24878-19A6-4D05-B9D5-99B6E732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2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3804F-81AD-438F-9D56-4593580A1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12132-D532-4395-9CFD-3AA7A53E6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0B02E-FD79-4F51-B12D-0E9932C32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E978F-E227-4A17-B424-EC5534E79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646F27-D425-4E7F-9843-AAF6DB044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3C4F3-4476-4183-A24B-F4CAE81B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B4597-A0E4-4892-A71A-5FE5A45D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9B868-6FF7-49C6-9CCA-7FB8B475B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2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12C7-1913-4946-89F1-B6F4CE197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AD8C1A-FED1-4997-8D72-07881E77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7FA93-E28E-4B74-974A-EAA968EC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1FA5C-F0AD-439C-8A82-20B51B44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9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02B4C4-1814-4B7F-BB13-648D34C5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94AEA2-3152-49F5-A262-9030ADEA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885F6-C44B-4CE8-AFA7-344EF1E5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1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551F-7D65-44A6-9F83-FD11514F8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FE372-B3E9-473A-829E-C28F9698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D09EA-0A6A-42DA-84B5-A1F63F322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F9CA3-6141-435B-9C72-26AD305E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8436E-5B27-4C6A-B4DA-D3ACFD93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CC2C2-CF8B-48B9-BA11-740639F35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8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9B63A-DFFB-4262-8E76-88B77C4EA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EF138D-E8E9-409E-B47C-6E0DC277D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2E4F6-80EC-439E-A95C-89C522B85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1A71D-40EB-4418-8DA1-296CF8387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8582C-95CD-4F92-8850-DE27EE62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DF5CA-51C0-4C7A-B3F6-01882A53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08177B-F396-49CF-AE47-99FBDEC65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D0881-D2B2-4B34-899A-354CFE60B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E6289-3F55-4E6F-A544-31B017248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8E4D-3022-4BCB-9C0D-28320CD1AE3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08B4A-33C6-4F57-90E7-13335CA01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93049-05AC-4E39-B60F-11E03D59B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D6A0E-BA71-42C2-A3C4-249A12EE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17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17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17, elementary enrollment decreased by 3,461, while capacity declined by 323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DOE says no need for seats in D17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dirty="0"/>
              <a:t>Again, DOE says no need for seats in D17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17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there is need in District 17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31% (13) of K-8 schools in District 17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35% or 5,718</a:t>
            </a:r>
            <a:r>
              <a:rPr lang="en-US" i="1" dirty="0"/>
              <a:t> </a:t>
            </a:r>
            <a:r>
              <a:rPr lang="en-US" dirty="0"/>
              <a:t>K-8 D17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82 cluster rooms are missing from District 17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9 Districts below 80% utilization, including D17 at 73%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EBE055-42C3-443F-A7EB-131FDFDFF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074191"/>
              </p:ext>
            </p:extLst>
          </p:nvPr>
        </p:nvGraphicFramePr>
        <p:xfrm>
          <a:off x="352926" y="1822604"/>
          <a:ext cx="11486147" cy="481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4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13 Schools in District 17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5FF175C-8954-4BD2-97BF-0B1E36BA89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392015"/>
              </p:ext>
            </p:extLst>
          </p:nvPr>
        </p:nvGraphicFramePr>
        <p:xfrm>
          <a:off x="187062" y="1960630"/>
          <a:ext cx="11806990" cy="468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4,137 new housing units built in D17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17, average K-3 class sizes decreased by .5, now 1.8 students below citywide average but 2.3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339006"/>
              </p:ext>
            </p:extLst>
          </p:nvPr>
        </p:nvGraphicFramePr>
        <p:xfrm>
          <a:off x="621007" y="1828800"/>
          <a:ext cx="11205883" cy="493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/>
              <a:t>They don’t </a:t>
            </a:r>
            <a:r>
              <a:rPr lang="en-US" dirty="0"/>
              <a:t>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/>
              <a:t>Don’t differentiate between the need for elementary </a:t>
            </a:r>
            <a:r>
              <a:rPr lang="en-US" dirty="0"/>
              <a:t>and middle </a:t>
            </a:r>
            <a:r>
              <a:rPr lang="en-US"/>
              <a:t>school seats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Are </a:t>
            </a:r>
            <a:r>
              <a:rPr lang="en-US"/>
              <a:t>infrequently updated; for </a:t>
            </a:r>
            <a:r>
              <a:rPr lang="en-US" dirty="0"/>
              <a:t>example, Feb. 2017 capital </a:t>
            </a:r>
            <a:r>
              <a:rPr lang="en-US"/>
              <a:t>plan included </a:t>
            </a:r>
            <a:r>
              <a:rPr lang="en-US" dirty="0"/>
              <a:t>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remained stable at 24.3, now 2.3 students below Citywide average and 1.4 students above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160757"/>
              </p:ext>
            </p:extLst>
          </p:nvPr>
        </p:nvGraphicFramePr>
        <p:xfrm>
          <a:off x="385011" y="1988598"/>
          <a:ext cx="11269108" cy="4643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have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Renewal School in District 17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1"/>
            <a:ext cx="10515600" cy="4912527"/>
          </a:xfrm>
          <a:noFill/>
        </p:spPr>
        <p:txBody>
          <a:bodyPr>
            <a:normAutofit lnSpcReduction="10000"/>
          </a:bodyPr>
          <a:lstStyle/>
          <a:p>
            <a:r>
              <a:rPr lang="en-US" dirty="0"/>
              <a:t>Class Sizes at </a:t>
            </a:r>
            <a:r>
              <a:rPr lang="en-US" dirty="0" err="1"/>
              <a:t>Ebbets</a:t>
            </a:r>
            <a:r>
              <a:rPr lang="en-US" dirty="0"/>
              <a:t> Field Middle School increased from 21.1 in Nov 2014, the year the Renewal program began, to 23.2 in Nov 2017. </a:t>
            </a:r>
          </a:p>
          <a:p>
            <a:endParaRPr lang="en-US" dirty="0"/>
          </a:p>
          <a:p>
            <a:r>
              <a:rPr lang="en-US" dirty="0" err="1"/>
              <a:t>Ebbets</a:t>
            </a:r>
            <a:r>
              <a:rPr lang="en-US" dirty="0"/>
              <a:t> Field Middle School has at least one class of 30 or more in Nov 2017 </a:t>
            </a:r>
          </a:p>
          <a:p>
            <a:endParaRPr lang="en-US" dirty="0"/>
          </a:p>
          <a:p>
            <a:r>
              <a:rPr lang="en-US" dirty="0"/>
              <a:t>Next year, </a:t>
            </a:r>
            <a:r>
              <a:rPr lang="en-US" dirty="0" err="1"/>
              <a:t>Ebbets</a:t>
            </a:r>
            <a:r>
              <a:rPr lang="en-US" dirty="0"/>
              <a:t> Field will leave the Renewal program to become a Rise school </a:t>
            </a:r>
          </a:p>
          <a:p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1416</Words>
  <Application>Microsoft Office PowerPoint</Application>
  <PresentationFormat>Widescreen</PresentationFormat>
  <Paragraphs>174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17 schools    Presentation to CEC 17  Leonie Haimson and Sebastian Spitz Class Size Matters January 2018 info@classsizematters.org  </vt:lpstr>
      <vt:lpstr>This fall, District 17, average K-3 class sizes decreased by .5, now 1.8 students below citywide average but 2.3 students above Contracts for Excellence goals set in 2007.</vt:lpstr>
      <vt:lpstr>Average class size grades 4-8 remained stable at 24.3, now 2.3 students below Citywide average and 1.4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One Renewal School in District 17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DOE says no need for seats in D17 Nov. 2017 capital plan </vt:lpstr>
      <vt:lpstr>54% K-8 seats funded citywide compared to DOE estimate of need Again, DOE says no need for seats in D17  Data: Nov. 2017 capital plan</vt:lpstr>
      <vt:lpstr>District 17 Overcrowding  (includes Charters in district buildings)</vt:lpstr>
      <vt:lpstr>   9 Districts below 80% utilization, including D17 at 73%  Data Source: 2016-2017 Blue Book  </vt:lpstr>
      <vt:lpstr> 13 Schools in District 17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17 schools    Presentation to CEC 17  Leonie Haimson and Sebastian Spitz Class Size Matters December 2017 info@classsizematters.org  </dc:title>
  <dc:creator>Sebastian Spitz</dc:creator>
  <cp:lastModifiedBy>Sebastian Spitz</cp:lastModifiedBy>
  <cp:revision>19</cp:revision>
  <dcterms:created xsi:type="dcterms:W3CDTF">2017-12-21T20:44:30Z</dcterms:created>
  <dcterms:modified xsi:type="dcterms:W3CDTF">2018-04-11T19:04:59Z</dcterms:modified>
</cp:coreProperties>
</file>