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81" r:id="rId6"/>
    <p:sldId id="262" r:id="rId7"/>
    <p:sldId id="295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63" r:id="rId16"/>
    <p:sldId id="283" r:id="rId17"/>
    <p:sldId id="271" r:id="rId18"/>
    <p:sldId id="277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D16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035734804275116E-2"/>
          <c:y val="0.12255261127786368"/>
          <c:w val="0.91996426519572494"/>
          <c:h val="0.68993671798258027"/>
        </c:manualLayout>
      </c:layout>
      <c:lineChart>
        <c:grouping val="standard"/>
        <c:varyColors val="0"/>
        <c:ser>
          <c:idx val="0"/>
          <c:order val="0"/>
          <c:tx>
            <c:strRef>
              <c:f>'D16'!$A$8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133333369028914E-3"/>
                  <c:y val="-7.7888705013395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58-4E7F-A716-A1C0FC679344}"/>
                </c:ext>
              </c:extLst>
            </c:dLbl>
            <c:dLbl>
              <c:idx val="4"/>
              <c:layout>
                <c:manualLayout>
                  <c:x val="0"/>
                  <c:y val="-2.3366611504018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58-4E7F-A716-A1C0FC679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'D16'!$B$7:$M$7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'D16'!$B$8:$M$8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58-4E7F-A716-A1C0FC679344}"/>
            </c:ext>
          </c:extLst>
        </c:ser>
        <c:ser>
          <c:idx val="1"/>
          <c:order val="1"/>
          <c:tx>
            <c:strRef>
              <c:f>'D16'!$A$9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58-4E7F-A716-A1C0FC679344}"/>
                </c:ext>
              </c:extLst>
            </c:dLbl>
            <c:dLbl>
              <c:idx val="1"/>
              <c:layout>
                <c:manualLayout>
                  <c:x val="-2.2666667380577452E-3"/>
                  <c:y val="-5.452209350937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58-4E7F-A716-A1C0FC679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'D16'!$B$7:$M$7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'D16'!$B$9:$M$9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58-4E7F-A716-A1C0FC679344}"/>
            </c:ext>
          </c:extLst>
        </c:ser>
        <c:ser>
          <c:idx val="2"/>
          <c:order val="2"/>
          <c:tx>
            <c:strRef>
              <c:f>'D16'!$A$10</c:f>
              <c:strCache>
                <c:ptCount val="1"/>
                <c:pt idx="0">
                  <c:v>D16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0"/>
                  <c:y val="5.19258033422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58-4E7F-A716-A1C0FC679344}"/>
                </c:ext>
              </c:extLst>
            </c:dLbl>
            <c:dLbl>
              <c:idx val="4"/>
              <c:layout>
                <c:manualLayout>
                  <c:x val="0"/>
                  <c:y val="3.3751772172471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58-4E7F-A716-A1C0FC679344}"/>
                </c:ext>
              </c:extLst>
            </c:dLbl>
            <c:dLbl>
              <c:idx val="8"/>
              <c:layout>
                <c:manualLayout>
                  <c:x val="0"/>
                  <c:y val="-3.115548200535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58-4E7F-A716-A1C0FC679344}"/>
                </c:ext>
              </c:extLst>
            </c:dLbl>
            <c:dLbl>
              <c:idx val="11"/>
              <c:layout>
                <c:manualLayout>
                  <c:x val="0"/>
                  <c:y val="-2.596290167113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58-4E7F-A716-A1C0FC6793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'D16'!$B$7:$M$7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'D16'!$B$10:$M$10</c:f>
              <c:numCache>
                <c:formatCode>General</c:formatCode>
                <c:ptCount val="12"/>
                <c:pt idx="0">
                  <c:v>18.7</c:v>
                </c:pt>
                <c:pt idx="1">
                  <c:v>18.899999999999999</c:v>
                </c:pt>
                <c:pt idx="2">
                  <c:v>19.2</c:v>
                </c:pt>
                <c:pt idx="3">
                  <c:v>20.100000000000001</c:v>
                </c:pt>
                <c:pt idx="4">
                  <c:v>19.8</c:v>
                </c:pt>
                <c:pt idx="5">
                  <c:v>20.7</c:v>
                </c:pt>
                <c:pt idx="6">
                  <c:v>20.8</c:v>
                </c:pt>
                <c:pt idx="7" formatCode="0.0">
                  <c:v>21.17</c:v>
                </c:pt>
                <c:pt idx="8" formatCode="0.0">
                  <c:v>20.293103448275861</c:v>
                </c:pt>
                <c:pt idx="9">
                  <c:v>19.2</c:v>
                </c:pt>
                <c:pt idx="10" formatCode="0.0">
                  <c:v>19.359223300970875</c:v>
                </c:pt>
                <c:pt idx="11" formatCode="0.0">
                  <c:v>20.302083333333332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58-4E7F-A716-A1C0FC679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7408976"/>
        <c:axId val="-827404992"/>
      </c:lineChart>
      <c:catAx>
        <c:axId val="-827408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4208186379260447E-2"/>
              <c:y val="0.914229612222598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404992"/>
        <c:crosses val="autoZero"/>
        <c:auto val="1"/>
        <c:lblAlgn val="ctr"/>
        <c:lblOffset val="100"/>
        <c:noMultiLvlLbl val="0"/>
      </c:catAx>
      <c:valAx>
        <c:axId val="-82740499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</a:t>
                </a:r>
                <a:r>
                  <a:rPr lang="en-US" sz="1600" baseline="0" dirty="0"/>
                  <a:t>s Size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7648506382630121E-3"/>
              <c:y val="0.376170553776426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40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4414626175789"/>
          <c:y val="0.9029762275903872"/>
          <c:w val="0.4548504080267845"/>
          <c:h val="8.14459974330210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D16 4-8th Class size trend</a:t>
            </a:r>
          </a:p>
        </c:rich>
      </c:tx>
      <c:layout>
        <c:manualLayout>
          <c:xMode val="edge"/>
          <c:yMode val="edge"/>
          <c:x val="0.41342175367001077"/>
          <c:y val="6.0275531727597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091012210763737E-2"/>
          <c:y val="9.6725196153522347E-2"/>
          <c:w val="0.92414263800375895"/>
          <c:h val="0.74139665825446466"/>
        </c:manualLayout>
      </c:layout>
      <c:lineChart>
        <c:grouping val="standard"/>
        <c:varyColors val="0"/>
        <c:ser>
          <c:idx val="0"/>
          <c:order val="0"/>
          <c:tx>
            <c:strRef>
              <c:f>'D16'!$A$15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2.2997834762911338E-3"/>
                  <c:y val="4.8794478065198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C8-42EF-A1BC-302245722B94}"/>
                </c:ext>
              </c:extLst>
            </c:dLbl>
            <c:dLbl>
              <c:idx val="6"/>
              <c:layout>
                <c:manualLayout>
                  <c:x val="0"/>
                  <c:y val="5.1664741480798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C8-42EF-A1BC-302245722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'D16'!$B$14:$M$14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'D16'!$B$15:$M$15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C8-42EF-A1BC-302245722B94}"/>
            </c:ext>
          </c:extLst>
        </c:ser>
        <c:ser>
          <c:idx val="1"/>
          <c:order val="1"/>
          <c:tx>
            <c:strRef>
              <c:f>'D16'!$A$16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C8-42EF-A1BC-302245722B94}"/>
                </c:ext>
              </c:extLst>
            </c:dLbl>
            <c:dLbl>
              <c:idx val="1"/>
              <c:layout>
                <c:manualLayout>
                  <c:x val="2.2997834762911126E-3"/>
                  <c:y val="-4.592421464959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C8-42EF-A1BC-302245722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'D16'!$B$14:$M$14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'D16'!$B$16:$M$16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C8-42EF-A1BC-302245722B94}"/>
            </c:ext>
          </c:extLst>
        </c:ser>
        <c:ser>
          <c:idx val="2"/>
          <c:order val="2"/>
          <c:tx>
            <c:strRef>
              <c:f>'D16'!$A$17</c:f>
              <c:strCache>
                <c:ptCount val="1"/>
                <c:pt idx="0">
                  <c:v>D16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2.2997834762911338E-3"/>
                  <c:y val="-4.0183687818398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C8-42EF-A1BC-302245722B94}"/>
                </c:ext>
              </c:extLst>
            </c:dLbl>
            <c:dLbl>
              <c:idx val="6"/>
              <c:layout>
                <c:manualLayout>
                  <c:x val="-1.1498917381456513E-3"/>
                  <c:y val="-2.5832370740399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C8-42EF-A1BC-302245722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'D16'!$B$14:$M$14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'D16'!$B$17:$M$17</c:f>
              <c:numCache>
                <c:formatCode>General</c:formatCode>
                <c:ptCount val="12"/>
                <c:pt idx="0">
                  <c:v>22.8</c:v>
                </c:pt>
                <c:pt idx="1">
                  <c:v>21.9</c:v>
                </c:pt>
                <c:pt idx="2">
                  <c:v>22.5</c:v>
                </c:pt>
                <c:pt idx="3">
                  <c:v>21.7</c:v>
                </c:pt>
                <c:pt idx="4">
                  <c:v>22.2</c:v>
                </c:pt>
                <c:pt idx="5" formatCode="0.0">
                  <c:v>23</c:v>
                </c:pt>
                <c:pt idx="6">
                  <c:v>23.1</c:v>
                </c:pt>
                <c:pt idx="7">
                  <c:v>22.3</c:v>
                </c:pt>
                <c:pt idx="8" formatCode="0.0">
                  <c:v>21.232142857142858</c:v>
                </c:pt>
                <c:pt idx="9">
                  <c:v>21.5</c:v>
                </c:pt>
                <c:pt idx="10" formatCode="0.0">
                  <c:v>21.918604651162791</c:v>
                </c:pt>
                <c:pt idx="11" formatCode="0.0">
                  <c:v>20.647058823529413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C8-42EF-A1BC-302245722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7495680"/>
        <c:axId val="-827491696"/>
      </c:lineChart>
      <c:catAx>
        <c:axId val="-827495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School</a:t>
                </a:r>
                <a:r>
                  <a:rPr lang="en-US" sz="1800" baseline="0" dirty="0"/>
                  <a:t> Year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7.6717698318749639E-2"/>
              <c:y val="0.922060161276081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491696"/>
        <c:crosses val="autoZero"/>
        <c:auto val="1"/>
        <c:lblAlgn val="ctr"/>
        <c:lblOffset val="100"/>
        <c:noMultiLvlLbl val="0"/>
      </c:catAx>
      <c:valAx>
        <c:axId val="-827491696"/>
        <c:scaling>
          <c:orientation val="minMax"/>
          <c:min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7.8134690893708527E-3"/>
              <c:y val="0.360019178999201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49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716006076498765"/>
          <c:y val="0.91828391079095917"/>
          <c:w val="0.3656798784700247"/>
          <c:h val="6.60689827943432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90875800213945E-2"/>
          <c:y val="2.5021946195153667E-2"/>
          <c:w val="0.97567504577470587"/>
          <c:h val="0.848167574797668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BC-4721-BE22-3DA8D68A9F28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823-470C-A752-9F09068050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district'!$H$25:$H$33</c:f>
              <c:strCache>
                <c:ptCount val="9"/>
                <c:pt idx="0">
                  <c:v>D19</c:v>
                </c:pt>
                <c:pt idx="1">
                  <c:v>D5</c:v>
                </c:pt>
                <c:pt idx="2">
                  <c:v>D14</c:v>
                </c:pt>
                <c:pt idx="3">
                  <c:v>D13</c:v>
                </c:pt>
                <c:pt idx="4">
                  <c:v>D17</c:v>
                </c:pt>
                <c:pt idx="5">
                  <c:v>D23</c:v>
                </c:pt>
                <c:pt idx="6">
                  <c:v>D18</c:v>
                </c:pt>
                <c:pt idx="7">
                  <c:v>D32</c:v>
                </c:pt>
                <c:pt idx="8">
                  <c:v>D16</c:v>
                </c:pt>
              </c:strCache>
            </c:strRef>
          </c:cat>
          <c:val>
            <c:numRef>
              <c:f>'Util. by district'!$I$25:$I$33</c:f>
              <c:numCache>
                <c:formatCode>0%</c:formatCode>
                <c:ptCount val="9"/>
                <c:pt idx="0">
                  <c:v>0.79479856333030419</c:v>
                </c:pt>
                <c:pt idx="1">
                  <c:v>0.79250849275880564</c:v>
                </c:pt>
                <c:pt idx="2">
                  <c:v>0.79247174118826214</c:v>
                </c:pt>
                <c:pt idx="3">
                  <c:v>0.78533281229647001</c:v>
                </c:pt>
                <c:pt idx="4">
                  <c:v>0.73270527385240602</c:v>
                </c:pt>
                <c:pt idx="5">
                  <c:v>0.72568983325955438</c:v>
                </c:pt>
                <c:pt idx="6">
                  <c:v>0.71657245200649244</c:v>
                </c:pt>
                <c:pt idx="7">
                  <c:v>0.6201518850013561</c:v>
                </c:pt>
                <c:pt idx="8">
                  <c:v>0.53148178671501567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C-4721-BE22-3DA8D68A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48192"/>
        <c:axId val="569448520"/>
      </c:barChart>
      <c:catAx>
        <c:axId val="569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48520"/>
        <c:crosses val="autoZero"/>
        <c:auto val="1"/>
        <c:lblAlgn val="ctr"/>
        <c:lblOffset val="100"/>
        <c:noMultiLvlLbl val="0"/>
      </c:catAx>
      <c:valAx>
        <c:axId val="569448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CB42230-7D04-4C26-BD36-1940D6C9A5AA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D37-4D05-8C81-67C4EDAE12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7E2F706-8E82-4270-BDE0-4BDD076E7D21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D37-4D05-8C81-67C4EDAE12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0828323-891E-4476-9B15-7B7AC51FBE5F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D37-4D05-8C81-67C4EDAE1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'D16'!$C$9:$C$11</c:f>
              <c:strCache>
                <c:ptCount val="3"/>
                <c:pt idx="0">
                  <c:v>TEACHING FIRMS OF AMERICA CHARTER SCHOOL</c:v>
                </c:pt>
                <c:pt idx="1">
                  <c:v>BKLYN BROWNSTONE SCL</c:v>
                </c:pt>
                <c:pt idx="2">
                  <c:v>LA CIMA CHARTER SCL</c:v>
                </c:pt>
              </c:strCache>
            </c:strRef>
          </c:cat>
          <c:val>
            <c:numRef>
              <c:f>'D16'!$I$9:$I$11</c:f>
              <c:numCache>
                <c:formatCode>General</c:formatCode>
                <c:ptCount val="3"/>
                <c:pt idx="0">
                  <c:v>107</c:v>
                </c:pt>
                <c:pt idx="1">
                  <c:v>105</c:v>
                </c:pt>
                <c:pt idx="2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7-4D05-8C81-67C4EDAE12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444808"/>
        <c:axId val="533450056"/>
      </c:barChart>
      <c:catAx>
        <c:axId val="53344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450056"/>
        <c:crosses val="autoZero"/>
        <c:auto val="1"/>
        <c:lblAlgn val="ctr"/>
        <c:lblOffset val="100"/>
        <c:noMultiLvlLbl val="0"/>
      </c:catAx>
      <c:valAx>
        <c:axId val="533450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344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EF936-804D-4989-A803-FACD1C26E78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C1DE2-EE01-4077-AC86-D97B52929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8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2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490A-8E6E-43FA-895D-6BF9B1302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4474D-C0B2-42AB-86A0-F2897C3B7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3FB3B-DE96-4C67-8883-44750D05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1B169-5D15-44E6-B53B-C9472B60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1DC73-5A7E-4A78-987C-9D42B77D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FC23-F81C-45A1-8078-62985963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6752A-179F-49EC-B774-271332DC7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3D1AE-6056-482F-BB6D-CFF7B587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EF886-7367-4C83-804A-6138F10A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B1FAD-CC02-47D0-BA44-08374D48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3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C957-A514-4F15-A7E0-F6F5B811C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25212-3D60-4A72-B121-FA8F48774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5B2A8-47D8-45BA-A35B-00F45F3B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C0B6D-07F6-42CD-A675-2A8327C6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764AB-A84A-43E7-9222-877330ADA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F0AD3-59FD-4397-8293-91C8BFEE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B24EF-940E-4253-9806-2918DCCC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42837-3C2A-4DA1-8372-6E8EA612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8508-276A-4A4A-B7A0-8516622D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2E9ED-0368-43EF-89D2-E56FA1D7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3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F626-BC3D-4900-A93C-96229848D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ABEFF-0F54-42C2-A1FA-9C392A4E1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7FF26-E31F-4969-B113-7026F6AC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A6ADB-865B-406F-BF2D-4CF816C9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BA41D-E401-4C4E-9A0F-8C85B93B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7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19840-BA43-4615-95B4-4B2BF1B4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A73CE-6094-4A32-90E1-9AC80A598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53E39-6DE0-46CE-B7A6-E948A2298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BAB43-DD67-4C4E-A2F1-C1239147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C9F5E-17E4-4CD6-A266-7D2C90BB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89774-ADFF-4B37-8401-84611508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6008-21A3-46E2-A303-F02B369C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34A99-EA20-4383-B870-0277D845B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F3046-924B-4DA1-8D8D-2409791B8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843B4-5824-4839-BAB5-79CC409FC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E154A-5797-41E6-A116-D1E83B3BB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4136D-34F2-4CE1-97C3-BF0B7821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65E46-982A-4F23-829B-F4D59476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83457-1945-4FD4-B833-A6CFAEE6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5AA5-071D-4185-AE72-3375F3EC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84FAD-89DF-4E9C-95A4-9DE41147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F9A6A-BD4A-4166-9AC4-3827819D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C404A-94BA-4DA7-9835-F67DA704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82F6AD-A4A1-4AEA-9A71-9DFB8CF8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DEA02C-1FDF-4B80-B81D-1CF1221D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B1066-F18A-4303-915B-625B8B25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6472-DF1B-4DBB-A03E-B091ED3E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20C4-F0C8-464F-A967-2FAFB69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AD5AC-AA00-4C52-9F81-78E8A6762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B8C57-A4E8-45EC-9234-6F5B24F3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35CA3-C2DF-4554-A871-1C6E78AF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A71D8-E0F1-4C82-A028-C4809D8F2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281F-2BDD-458A-AB42-F5269A6D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1FBAD-4A41-43B7-9F02-6694028E4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BFC24-61E4-42F9-84C4-269CAC8FD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796B-0E1E-441E-9975-1F38949F4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EB504-4B4A-48EE-AEBC-D875C367B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85435-4B07-41BC-885D-6FEEAF71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A1650-82F9-4D81-964B-EB865400D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F8E05-A836-46EA-B117-70FF701FF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21668-3881-421A-905F-7E013724D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5B9C-1BEA-4E1B-B7A4-366D61D5EBE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23DD5-924E-41AF-B081-B6A9EA481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F92D1-2D63-4072-95B4-591293342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044C-C4ED-4238-AB1E-84C1B9FE9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16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16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16, elementary enrollment decreased by 928, while capacity declined by 252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DOE says no need for seats in D16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037226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880092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dirty="0"/>
              <a:t>Again, DOE says no need for seats in D16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District 16 </a:t>
            </a:r>
            <a:r>
              <a:rPr lang="en-US" dirty="0"/>
              <a:t>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11% (3) of K-8 schools in District 16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16% or 1,005</a:t>
            </a:r>
            <a:r>
              <a:rPr lang="en-US" i="1" dirty="0"/>
              <a:t> </a:t>
            </a:r>
            <a:r>
              <a:rPr lang="en-US" dirty="0"/>
              <a:t>K-8 D16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47 cluster rooms are missing from District 16 schools according to DOE’s utilization formula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9 Districts below 80% utilization, including D16 at 53%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EBE055-42C3-443F-A7EB-131FDFDFF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891170"/>
              </p:ext>
            </p:extLst>
          </p:nvPr>
        </p:nvGraphicFramePr>
        <p:xfrm>
          <a:off x="352926" y="1822604"/>
          <a:ext cx="11486147" cy="481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4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3 Schools in District 16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2CF214B-9A1D-4CBD-B29F-6BD07B5A9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344524"/>
              </p:ext>
            </p:extLst>
          </p:nvPr>
        </p:nvGraphicFramePr>
        <p:xfrm>
          <a:off x="711200" y="2057399"/>
          <a:ext cx="10758714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1,474 new housing units built in D16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16, average K-3 class sizes increased by .9, now 3.7 students below citywide average and .4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534027"/>
              </p:ext>
            </p:extLst>
          </p:nvPr>
        </p:nvGraphicFramePr>
        <p:xfrm>
          <a:off x="621008" y="1882066"/>
          <a:ext cx="11205882" cy="489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/>
              <a:t>They don’t </a:t>
            </a:r>
            <a:r>
              <a:rPr lang="en-US" dirty="0"/>
              <a:t>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/>
              <a:t>Don’t differentiate between the need for elementary </a:t>
            </a:r>
            <a:r>
              <a:rPr lang="en-US" dirty="0"/>
              <a:t>and middle </a:t>
            </a:r>
            <a:r>
              <a:rPr lang="en-US"/>
              <a:t>school seats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Are </a:t>
            </a:r>
            <a:r>
              <a:rPr lang="en-US"/>
              <a:t>infrequently updated; for </a:t>
            </a:r>
            <a:r>
              <a:rPr lang="en-US" dirty="0"/>
              <a:t>example, Feb. 2017 capital </a:t>
            </a:r>
            <a:r>
              <a:rPr lang="en-US"/>
              <a:t>plan included </a:t>
            </a:r>
            <a:r>
              <a:rPr lang="en-US" dirty="0"/>
              <a:t>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decreased by 1.3, now 6.0 students below Citywide average and 2.3 students above C4E goals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919726"/>
              </p:ext>
            </p:extLst>
          </p:nvPr>
        </p:nvGraphicFramePr>
        <p:xfrm>
          <a:off x="537882" y="1690688"/>
          <a:ext cx="11044518" cy="486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have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One Renewal School in District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1"/>
            <a:ext cx="10515600" cy="491252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Average class size at Boys and Girls High School increased from 22.3 in Nov 2014, the year the Renewal Program started, to 23.3 in Nov 2017 </a:t>
            </a:r>
          </a:p>
          <a:p>
            <a:endParaRPr lang="en-US" dirty="0"/>
          </a:p>
          <a:p>
            <a:r>
              <a:rPr lang="en-US" dirty="0"/>
              <a:t>Class sizes at Boys and Girls High School were worse last academic year- average class size was 26.3 in Nov 2016 </a:t>
            </a:r>
          </a:p>
          <a:p>
            <a:endParaRPr lang="en-US" dirty="0"/>
          </a:p>
          <a:p>
            <a:r>
              <a:rPr lang="en-US" dirty="0"/>
              <a:t>Boys and Girls High School continues to have classes of 30 or more students </a:t>
            </a:r>
          </a:p>
          <a:p>
            <a:endParaRPr lang="en-US" dirty="0"/>
          </a:p>
          <a:p>
            <a:r>
              <a:rPr lang="en-US" dirty="0"/>
              <a:t>The graduation rate at Boys and Girls HS increased from 43% in 2014 to 63% in 2017, below the DOE goal of 2017 </a:t>
            </a:r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0875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1421</Words>
  <Application>Microsoft Office PowerPoint</Application>
  <PresentationFormat>Widescreen</PresentationFormat>
  <Paragraphs>163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16 schools    Presentation to CEC 16  Leonie Haimson and Sebastian Spitz Class Size Matters January 2018 info@classsizematters.org  </vt:lpstr>
      <vt:lpstr>This fall, District 16, average K-3 class sizes increased by .9, now 3.7 students below citywide average and .4 students above Contracts for Excellence goals set in 2007.</vt:lpstr>
      <vt:lpstr>Average class size grades 4-8 decreased by 1.3, now 6.0 students below Citywide average and 2.3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Currently One Renewal School in District 16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DOE says no need for seats in D16 Nov. 2017 capital plan </vt:lpstr>
      <vt:lpstr>54% K-8 seats funded citywide compared to DOE estimate of need Again, DOE says no need for seats in D16  Data: Nov. 2017 capital plan</vt:lpstr>
      <vt:lpstr>District 16 Overcrowding  (includes Charters in district buildings)</vt:lpstr>
      <vt:lpstr>   9 Districts below 80% utilization, including D16 at 53%  Data Source: 2016-2017 Blue Book  </vt:lpstr>
      <vt:lpstr> 3 Schools in District 16 at or over 100% -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15 schools    Presentation to CEC 15  Leonie Haimson and Sebastian Spitz Class Size Matters December 2017 info@classsizematters.org  </dc:title>
  <dc:creator>Sebastian Spitz</dc:creator>
  <cp:lastModifiedBy>Sebastian Spitz</cp:lastModifiedBy>
  <cp:revision>17</cp:revision>
  <dcterms:created xsi:type="dcterms:W3CDTF">2017-12-21T20:28:13Z</dcterms:created>
  <dcterms:modified xsi:type="dcterms:W3CDTF">2018-04-11T19:04:18Z</dcterms:modified>
</cp:coreProperties>
</file>