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81" r:id="rId6"/>
    <p:sldId id="262" r:id="rId7"/>
    <p:sldId id="295" r:id="rId8"/>
    <p:sldId id="265" r:id="rId9"/>
    <p:sldId id="267" r:id="rId10"/>
    <p:sldId id="268" r:id="rId11"/>
    <p:sldId id="266" r:id="rId12"/>
    <p:sldId id="273" r:id="rId13"/>
    <p:sldId id="274" r:id="rId14"/>
    <p:sldId id="275" r:id="rId15"/>
    <p:sldId id="263" r:id="rId16"/>
    <p:sldId id="283" r:id="rId17"/>
    <p:sldId id="271" r:id="rId18"/>
    <p:sldId id="277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ropbox\Class%20Size%20Matters%20Team%20Folder\Data%20and%20Reports\Class%20Size%20Data\2006-2017%20citywide%20&amp;%20district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ebastian\Dropbox\Class%20Size%20Matters%20Team%20Folder\Data%20and%20Reports\Class%20Size%20Data\2006-2017%20citywide%20&amp;%20district%20class%20size%20trends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Capital%20Plan%20November%202017%20Need%20and%20Funding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bastian\Documents\Class%20Size%20Matters\Utilization%20Data\2016-2017%20Utilization%20Data%20by%20District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>
                <a:solidFill>
                  <a:schemeClr val="tx1"/>
                </a:solidFill>
              </a:rPr>
              <a:t>D16 K-3rd Class size trend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0035734804275116E-2"/>
          <c:y val="0.12255261127786368"/>
          <c:w val="0.91996426519572494"/>
          <c:h val="0.68993671798258027"/>
        </c:manualLayout>
      </c:layout>
      <c:lineChart>
        <c:grouping val="standard"/>
        <c:varyColors val="0"/>
        <c:ser>
          <c:idx val="0"/>
          <c:order val="0"/>
          <c:tx>
            <c:strRef>
              <c:f>'D16'!$A$8</c:f>
              <c:strCache>
                <c:ptCount val="1"/>
                <c:pt idx="0">
                  <c:v>C4E goals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133333369028914E-3"/>
                  <c:y val="-7.7888705013395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858-4E7F-A716-A1C0FC679344}"/>
                </c:ext>
              </c:extLst>
            </c:dLbl>
            <c:dLbl>
              <c:idx val="4"/>
              <c:layout>
                <c:manualLayout>
                  <c:x val="0"/>
                  <c:y val="-2.33666115040186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58-4E7F-A716-A1C0FC679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'D16'!$B$8:$M$8</c:f>
              <c:numCache>
                <c:formatCode>General</c:formatCode>
                <c:ptCount val="12"/>
                <c:pt idx="0">
                  <c:v>21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20.100000000000001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58-4E7F-A716-A1C0FC679344}"/>
            </c:ext>
          </c:extLst>
        </c:ser>
        <c:ser>
          <c:idx val="1"/>
          <c:order val="1"/>
          <c:tx>
            <c:strRef>
              <c:f>'D16'!$A$9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858-4E7F-A716-A1C0FC679344}"/>
                </c:ext>
              </c:extLst>
            </c:dLbl>
            <c:dLbl>
              <c:idx val="1"/>
              <c:layout>
                <c:manualLayout>
                  <c:x val="-2.2666667380577452E-3"/>
                  <c:y val="-5.452209350937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58-4E7F-A716-A1C0FC679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'D16'!$B$9:$M$9</c:f>
              <c:numCache>
                <c:formatCode>General</c:formatCode>
                <c:ptCount val="12"/>
                <c:pt idx="0">
                  <c:v>21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 formatCode="0.0">
                  <c:v>24.86</c:v>
                </c:pt>
                <c:pt idx="8" formatCode="0.0">
                  <c:v>24.70293504689128</c:v>
                </c:pt>
                <c:pt idx="9">
                  <c:v>24.6</c:v>
                </c:pt>
                <c:pt idx="10">
                  <c:v>24.2</c:v>
                </c:pt>
                <c:pt idx="11" formatCode="0.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58-4E7F-A716-A1C0FC679344}"/>
            </c:ext>
          </c:extLst>
        </c:ser>
        <c:ser>
          <c:idx val="2"/>
          <c:order val="2"/>
          <c:tx>
            <c:strRef>
              <c:f>'D16'!$A$10</c:f>
              <c:strCache>
                <c:ptCount val="1"/>
                <c:pt idx="0">
                  <c:v>D16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0"/>
                  <c:y val="5.192580334226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858-4E7F-A716-A1C0FC679344}"/>
                </c:ext>
              </c:extLst>
            </c:dLbl>
            <c:dLbl>
              <c:idx val="4"/>
              <c:layout>
                <c:manualLayout>
                  <c:x val="0"/>
                  <c:y val="3.3751772172471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858-4E7F-A716-A1C0FC679344}"/>
                </c:ext>
              </c:extLst>
            </c:dLbl>
            <c:dLbl>
              <c:idx val="8"/>
              <c:layout>
                <c:manualLayout>
                  <c:x val="0"/>
                  <c:y val="-3.115548200535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58-4E7F-A716-A1C0FC679344}"/>
                </c:ext>
              </c:extLst>
            </c:dLbl>
            <c:dLbl>
              <c:idx val="11"/>
              <c:layout>
                <c:manualLayout>
                  <c:x val="0"/>
                  <c:y val="-2.5962901671131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858-4E7F-A716-A1C0FC6793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'D16'!$B$7:$M$7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'D16'!$B$10:$M$10</c:f>
              <c:numCache>
                <c:formatCode>General</c:formatCode>
                <c:ptCount val="12"/>
                <c:pt idx="0">
                  <c:v>18.7</c:v>
                </c:pt>
                <c:pt idx="1">
                  <c:v>18.899999999999999</c:v>
                </c:pt>
                <c:pt idx="2">
                  <c:v>19.2</c:v>
                </c:pt>
                <c:pt idx="3">
                  <c:v>20.100000000000001</c:v>
                </c:pt>
                <c:pt idx="4">
                  <c:v>19.8</c:v>
                </c:pt>
                <c:pt idx="5">
                  <c:v>20.7</c:v>
                </c:pt>
                <c:pt idx="6">
                  <c:v>20.8</c:v>
                </c:pt>
                <c:pt idx="7" formatCode="0.0">
                  <c:v>21.17</c:v>
                </c:pt>
                <c:pt idx="8" formatCode="0.0">
                  <c:v>20.293103448275861</c:v>
                </c:pt>
                <c:pt idx="9">
                  <c:v>19.2</c:v>
                </c:pt>
                <c:pt idx="10" formatCode="0.0">
                  <c:v>19.359223300970875</c:v>
                </c:pt>
                <c:pt idx="11" formatCode="0.0">
                  <c:v>20.302083333333332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58-4E7F-A716-A1C0FC679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7408976"/>
        <c:axId val="-827404992"/>
      </c:lineChart>
      <c:catAx>
        <c:axId val="-827408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School Year</a:t>
                </a:r>
              </a:p>
            </c:rich>
          </c:tx>
          <c:layout>
            <c:manualLayout>
              <c:xMode val="edge"/>
              <c:yMode val="edge"/>
              <c:x val="8.4208186379260447E-2"/>
              <c:y val="0.914229612222598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404992"/>
        <c:crosses val="autoZero"/>
        <c:auto val="1"/>
        <c:lblAlgn val="ctr"/>
        <c:lblOffset val="100"/>
        <c:noMultiLvlLbl val="0"/>
      </c:catAx>
      <c:valAx>
        <c:axId val="-827404992"/>
        <c:scaling>
          <c:orientation val="minMax"/>
          <c:min val="17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</a:t>
                </a:r>
                <a:r>
                  <a:rPr lang="en-US" sz="1600" baseline="0" dirty="0"/>
                  <a:t>s Size 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7.7648506382630121E-3"/>
              <c:y val="0.3761705537764267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40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14414626175789"/>
          <c:y val="0.9029762275903872"/>
          <c:w val="0.4548504080267845"/>
          <c:h val="8.14459974330210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D16 4-8th Class size trend</a:t>
            </a:r>
          </a:p>
        </c:rich>
      </c:tx>
      <c:layout>
        <c:manualLayout>
          <c:xMode val="edge"/>
          <c:yMode val="edge"/>
          <c:x val="0.41342175367001077"/>
          <c:y val="6.0275531727597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091012210763737E-2"/>
          <c:y val="9.6725196153522347E-2"/>
          <c:w val="0.92414263800375895"/>
          <c:h val="0.74139665825446466"/>
        </c:manualLayout>
      </c:layout>
      <c:lineChart>
        <c:grouping val="standard"/>
        <c:varyColors val="0"/>
        <c:ser>
          <c:idx val="0"/>
          <c:order val="0"/>
          <c:tx>
            <c:strRef>
              <c:f>'D16'!$A$15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2.2997834762911338E-3"/>
                  <c:y val="4.8794478065198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C8-42EF-A1BC-302245722B94}"/>
                </c:ext>
              </c:extLst>
            </c:dLbl>
            <c:dLbl>
              <c:idx val="6"/>
              <c:layout>
                <c:manualLayout>
                  <c:x val="0"/>
                  <c:y val="5.1664741480798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C8-42EF-A1BC-302245722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'D16'!$B$15:$M$15</c:f>
              <c:numCache>
                <c:formatCode>General</c:formatCode>
                <c:ptCount val="12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FC8-42EF-A1BC-302245722B94}"/>
            </c:ext>
          </c:extLst>
        </c:ser>
        <c:ser>
          <c:idx val="1"/>
          <c:order val="1"/>
          <c:tx>
            <c:strRef>
              <c:f>'D16'!$A$16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C8-42EF-A1BC-302245722B94}"/>
                </c:ext>
              </c:extLst>
            </c:dLbl>
            <c:dLbl>
              <c:idx val="1"/>
              <c:layout>
                <c:manualLayout>
                  <c:x val="2.2997834762911126E-3"/>
                  <c:y val="-4.592421464959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C8-42EF-A1BC-302245722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'D16'!$B$16:$M$16</c:f>
              <c:numCache>
                <c:formatCode>General</c:formatCode>
                <c:ptCount val="12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  <c:pt idx="8" formatCode="0.0">
                  <c:v>26.662623389660364</c:v>
                </c:pt>
                <c:pt idx="9">
                  <c:v>26.7</c:v>
                </c:pt>
                <c:pt idx="10">
                  <c:v>26.6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FC8-42EF-A1BC-302245722B94}"/>
            </c:ext>
          </c:extLst>
        </c:ser>
        <c:ser>
          <c:idx val="2"/>
          <c:order val="2"/>
          <c:tx>
            <c:strRef>
              <c:f>'D16'!$A$17</c:f>
              <c:strCache>
                <c:ptCount val="1"/>
                <c:pt idx="0">
                  <c:v>D16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2.2997834762911338E-3"/>
                  <c:y val="-4.0183687818398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C8-42EF-A1BC-302245722B94}"/>
                </c:ext>
              </c:extLst>
            </c:dLbl>
            <c:dLbl>
              <c:idx val="6"/>
              <c:layout>
                <c:manualLayout>
                  <c:x val="-1.1498917381456513E-3"/>
                  <c:y val="-2.5832370740399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C8-42EF-A1BC-302245722B9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'D16'!$B$14:$M$14</c:f>
              <c:strCache>
                <c:ptCount val="12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  <c:pt idx="8">
                  <c:v>2014-15</c:v>
                </c:pt>
                <c:pt idx="9">
                  <c:v>2015-16</c:v>
                </c:pt>
                <c:pt idx="10">
                  <c:v>2016-17</c:v>
                </c:pt>
                <c:pt idx="11">
                  <c:v>2017-18</c:v>
                </c:pt>
              </c:strCache>
            </c:strRef>
          </c:cat>
          <c:val>
            <c:numRef>
              <c:f>'D16'!$B$17:$M$17</c:f>
              <c:numCache>
                <c:formatCode>General</c:formatCode>
                <c:ptCount val="12"/>
                <c:pt idx="0">
                  <c:v>22.8</c:v>
                </c:pt>
                <c:pt idx="1">
                  <c:v>21.9</c:v>
                </c:pt>
                <c:pt idx="2">
                  <c:v>22.5</c:v>
                </c:pt>
                <c:pt idx="3">
                  <c:v>21.7</c:v>
                </c:pt>
                <c:pt idx="4">
                  <c:v>22.2</c:v>
                </c:pt>
                <c:pt idx="5" formatCode="0.0">
                  <c:v>23</c:v>
                </c:pt>
                <c:pt idx="6">
                  <c:v>23.1</c:v>
                </c:pt>
                <c:pt idx="7">
                  <c:v>22.3</c:v>
                </c:pt>
                <c:pt idx="8" formatCode="0.0">
                  <c:v>21.232142857142858</c:v>
                </c:pt>
                <c:pt idx="9">
                  <c:v>21.5</c:v>
                </c:pt>
                <c:pt idx="10" formatCode="0.0">
                  <c:v>21.918604651162791</c:v>
                </c:pt>
                <c:pt idx="11" formatCode="0.0">
                  <c:v>20.647058823529413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FC8-42EF-A1BC-302245722B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827495680"/>
        <c:axId val="-827491696"/>
      </c:lineChart>
      <c:catAx>
        <c:axId val="-8274956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School</a:t>
                </a:r>
                <a:r>
                  <a:rPr lang="en-US" sz="1800" baseline="0" dirty="0"/>
                  <a:t> Year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7.6717698318749639E-2"/>
              <c:y val="0.9220601612760810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491696"/>
        <c:crosses val="autoZero"/>
        <c:auto val="1"/>
        <c:lblAlgn val="ctr"/>
        <c:lblOffset val="100"/>
        <c:noMultiLvlLbl val="0"/>
      </c:catAx>
      <c:valAx>
        <c:axId val="-827491696"/>
        <c:scaling>
          <c:orientation val="minMax"/>
          <c:min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Average Class Size</a:t>
                </a:r>
              </a:p>
            </c:rich>
          </c:tx>
          <c:layout>
            <c:manualLayout>
              <c:xMode val="edge"/>
              <c:yMode val="edge"/>
              <c:x val="7.8134690893708527E-3"/>
              <c:y val="0.360019178999201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27495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716006076498765"/>
          <c:y val="0.91828391079095917"/>
          <c:w val="0.3656798784700247"/>
          <c:h val="6.60689827943432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629729112785874E-2"/>
          <c:y val="0.17840978798150098"/>
          <c:w val="0.8555901776769832"/>
          <c:h val="0.69761036731500969"/>
        </c:manualLayout>
      </c:layout>
      <c:lineChart>
        <c:grouping val="standard"/>
        <c:varyColors val="0"/>
        <c:ser>
          <c:idx val="0"/>
          <c:order val="0"/>
          <c:tx>
            <c:strRef>
              <c:f>'Citywide trends 2007-2016'!$B$6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38100"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2308992290425556E-3"/>
                  <c:y val="-3.8300921023370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2007-2016'!$C$6:$M$6</c:f>
              <c:numCache>
                <c:formatCode>General</c:formatCode>
                <c:ptCount val="11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  <c:pt idx="7">
                  <c:v>26.8</c:v>
                </c:pt>
                <c:pt idx="8">
                  <c:v>26.7</c:v>
                </c:pt>
                <c:pt idx="9">
                  <c:v>26.5</c:v>
                </c:pt>
                <c:pt idx="1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54-4929-9BF8-CD60B1BB6283}"/>
            </c:ext>
          </c:extLst>
        </c:ser>
        <c:ser>
          <c:idx val="1"/>
          <c:order val="1"/>
          <c:tx>
            <c:strRef>
              <c:f>'Citywide trends 2007-2016'!$B$7</c:f>
              <c:strCache>
                <c:ptCount val="1"/>
                <c:pt idx="0">
                  <c:v>C4E Target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231884057971015E-3"/>
                  <c:y val="2.9893947103405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54-4929-9BF8-CD60B1BB62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'Citywide trends 2007-2016'!$C$5:$M$5</c:f>
              <c:strCache>
                <c:ptCount val="11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</c:strCache>
            </c:strRef>
          </c:cat>
          <c:val>
            <c:numRef>
              <c:f>'Citywide trends 2007-2016'!$C$7:$M$7</c:f>
              <c:numCache>
                <c:formatCode>General</c:formatCode>
                <c:ptCount val="11"/>
                <c:pt idx="0">
                  <c:v>26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  <c:pt idx="7">
                  <c:v>24.5</c:v>
                </c:pt>
                <c:pt idx="8">
                  <c:v>24.5</c:v>
                </c:pt>
                <c:pt idx="9">
                  <c:v>24.5</c:v>
                </c:pt>
                <c:pt idx="10">
                  <c:v>24.5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754-4929-9BF8-CD60B1BB6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47348368"/>
        <c:axId val="-269716448"/>
      </c:lineChart>
      <c:catAx>
        <c:axId val="-7473483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School Year 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69716448"/>
        <c:crosses val="autoZero"/>
        <c:auto val="1"/>
        <c:lblAlgn val="ctr"/>
        <c:lblOffset val="100"/>
        <c:noMultiLvlLbl val="0"/>
      </c:catAx>
      <c:valAx>
        <c:axId val="-269716448"/>
        <c:scaling>
          <c:orientation val="minMax"/>
          <c:max val="28"/>
          <c:min val="24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Average</a:t>
                </a:r>
                <a:r>
                  <a:rPr lang="en-US" sz="1600" baseline="0" dirty="0"/>
                  <a:t> Class Size</a:t>
                </a:r>
                <a:endParaRPr lang="en-US" sz="1600" dirty="0"/>
              </a:p>
            </c:rich>
          </c:tx>
          <c:layout>
            <c:manualLayout>
              <c:xMode val="edge"/>
              <c:yMode val="edge"/>
              <c:x val="4.8081101788977456E-4"/>
              <c:y val="0.3636959130037132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747348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369527178667881"/>
          <c:y val="0.48116747305018143"/>
          <c:w val="0.13785062193312791"/>
          <c:h val="0.2078325625409559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783958540514765E-2"/>
          <c:y val="2.8526207866413217E-2"/>
          <c:w val="0.90132133371706702"/>
          <c:h val="0.81516752970186745"/>
        </c:manualLayout>
      </c:layout>
      <c:barChart>
        <c:barDir val="col"/>
        <c:grouping val="clustered"/>
        <c:varyColors val="0"/>
        <c:ser>
          <c:idx val="0"/>
          <c:order val="0"/>
          <c:tx>
            <c:v>Total Need by District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BFFC-4F20-989A-6CCCB4A2941C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491-40A8-ACD0-812BD663151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632-46AB-90DF-A00F28F817D5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9D-408E-9207-502210C28036}"/>
              </c:ext>
            </c:extLst>
          </c:dPt>
          <c:dPt>
            <c:idx val="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945-4ACD-BDB4-E4494115DD5C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0F-489E-954F-3ECD0D102573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F58-4883-8D15-DB645416A717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50A-45D9-B5CD-A5433D19AD9E}"/>
              </c:ext>
            </c:extLst>
          </c:dPt>
          <c:dLbls>
            <c:dLbl>
              <c:idx val="4"/>
              <c:layout>
                <c:manualLayout>
                  <c:x val="2.164146600313097E-3"/>
                  <c:y val="-5.475426993998792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0A-45D9-B5CD-A5433D19AD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'!$D$2:$D$26</c:f>
              <c:numCache>
                <c:formatCode>General</c:formatCode>
                <c:ptCount val="25"/>
                <c:pt idx="0">
                  <c:v>3232</c:v>
                </c:pt>
                <c:pt idx="1">
                  <c:v>692</c:v>
                </c:pt>
                <c:pt idx="2">
                  <c:v>245</c:v>
                </c:pt>
                <c:pt idx="3">
                  <c:v>1028</c:v>
                </c:pt>
                <c:pt idx="4">
                  <c:v>1028</c:v>
                </c:pt>
                <c:pt idx="5">
                  <c:v>572</c:v>
                </c:pt>
                <c:pt idx="6">
                  <c:v>5692</c:v>
                </c:pt>
                <c:pt idx="7">
                  <c:v>2492</c:v>
                </c:pt>
                <c:pt idx="8">
                  <c:v>1484</c:v>
                </c:pt>
                <c:pt idx="9">
                  <c:v>3417</c:v>
                </c:pt>
                <c:pt idx="10">
                  <c:v>1563</c:v>
                </c:pt>
                <c:pt idx="11">
                  <c:v>7546</c:v>
                </c:pt>
                <c:pt idx="12">
                  <c:v>1000</c:v>
                </c:pt>
                <c:pt idx="13">
                  <c:v>10322</c:v>
                </c:pt>
                <c:pt idx="14">
                  <c:v>2436</c:v>
                </c:pt>
                <c:pt idx="15">
                  <c:v>1300</c:v>
                </c:pt>
                <c:pt idx="16">
                  <c:v>9403</c:v>
                </c:pt>
                <c:pt idx="17">
                  <c:v>5123</c:v>
                </c:pt>
                <c:pt idx="18">
                  <c:v>2504</c:v>
                </c:pt>
                <c:pt idx="19">
                  <c:v>1736</c:v>
                </c:pt>
                <c:pt idx="20">
                  <c:v>3638</c:v>
                </c:pt>
                <c:pt idx="21">
                  <c:v>5975</c:v>
                </c:pt>
                <c:pt idx="22">
                  <c:v>3348</c:v>
                </c:pt>
                <c:pt idx="23">
                  <c:v>6880</c:v>
                </c:pt>
                <c:pt idx="24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0D-4D4F-A696-2193E613CF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District</a:t>
                </a:r>
              </a:p>
            </c:rich>
          </c:tx>
          <c:layout>
            <c:manualLayout>
              <c:xMode val="edge"/>
              <c:yMode val="edge"/>
              <c:x val="0.44688920114703168"/>
              <c:y val="0.9453074796452132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Total</a:t>
                </a:r>
                <a:r>
                  <a:rPr lang="en-US" sz="1800" baseline="0" dirty="0"/>
                  <a:t> Need </a:t>
                </a:r>
                <a:endParaRPr lang="en-US" sz="1800" dirty="0"/>
              </a:p>
            </c:rich>
          </c:tx>
          <c:layout>
            <c:manualLayout>
              <c:xMode val="edge"/>
              <c:yMode val="edge"/>
              <c:x val="4.5089227593925673E-4"/>
              <c:y val="0.330294919596218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12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68911448624028E-2"/>
          <c:y val="9.7537066634500361E-2"/>
          <c:w val="0.90625014406926074"/>
          <c:h val="0.7584503885085893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F5A-4BB9-951C-29B9AB10E3E6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8A5-4157-8FA8-DCE1E3F13E12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8A5-4157-8FA8-DCE1E3F13E12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9D6-4990-B92F-F2C2F4217A70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481-4A6F-A80B-F29EAC00F48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7561-4870-A88F-8C7CA22A11DD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CD8-4A06-A4DF-36EFC7CB8E89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025-47FE-8C02-B6DA5578918F}"/>
              </c:ext>
            </c:extLst>
          </c:dPt>
          <c:dLbls>
            <c:dLbl>
              <c:idx val="1"/>
              <c:layout>
                <c:manualLayout>
                  <c:x val="-8.1969646704368408E-3"/>
                  <c:y val="-1.43821557452027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8A5-4157-8FA8-DCE1E3F13E12}"/>
                </c:ext>
              </c:extLst>
            </c:dLbl>
            <c:dLbl>
              <c:idx val="2"/>
              <c:layout>
                <c:manualLayout>
                  <c:x val="3.5129848587586456E-3"/>
                  <c:y val="5.1064000884573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A5-4157-8FA8-DCE1E3F13E12}"/>
                </c:ext>
              </c:extLst>
            </c:dLbl>
            <c:dLbl>
              <c:idx val="12"/>
              <c:layout>
                <c:manualLayout>
                  <c:x val="-3.51298485875864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A5-4157-8FA8-DCE1E3F13E12}"/>
                </c:ext>
              </c:extLst>
            </c:dLbl>
            <c:dLbl>
              <c:idx val="23"/>
              <c:layout>
                <c:manualLayout>
                  <c:x val="8.5856233399154644E-3"/>
                  <c:y val="2.60005290186381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A5-4157-8FA8-DCE1E3F13E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'District Wide Only '!$B$2:$B$26</c:f>
              <c:strCache>
                <c:ptCount val="25"/>
                <c:pt idx="0">
                  <c:v>2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19</c:v>
                </c:pt>
                <c:pt idx="13">
                  <c:v>20</c:v>
                </c:pt>
                <c:pt idx="14">
                  <c:v>21</c:v>
                </c:pt>
                <c:pt idx="15">
                  <c:v>22</c:v>
                </c:pt>
                <c:pt idx="16">
                  <c:v>24</c:v>
                </c:pt>
                <c:pt idx="17">
                  <c:v>25</c:v>
                </c:pt>
                <c:pt idx="18">
                  <c:v>26</c:v>
                </c:pt>
                <c:pt idx="19">
                  <c:v>27</c:v>
                </c:pt>
                <c:pt idx="20">
                  <c:v>28</c:v>
                </c:pt>
                <c:pt idx="21">
                  <c:v>30</c:v>
                </c:pt>
                <c:pt idx="22">
                  <c:v>31</c:v>
                </c:pt>
                <c:pt idx="23">
                  <c:v>Queens HS</c:v>
                </c:pt>
                <c:pt idx="24">
                  <c:v>SI HS</c:v>
                </c:pt>
              </c:strCache>
            </c:strRef>
          </c:cat>
          <c:val>
            <c:numRef>
              <c:f>'District Wide Only '!$H$2:$H$26</c:f>
              <c:numCache>
                <c:formatCode>0.0%</c:formatCode>
                <c:ptCount val="25"/>
                <c:pt idx="0">
                  <c:v>0.97462871287128716</c:v>
                </c:pt>
                <c:pt idx="1">
                  <c:v>1</c:v>
                </c:pt>
                <c:pt idx="2">
                  <c:v>1</c:v>
                </c:pt>
                <c:pt idx="3">
                  <c:v>0.44357976653696496</c:v>
                </c:pt>
                <c:pt idx="4">
                  <c:v>0.33463035019455251</c:v>
                </c:pt>
                <c:pt idx="5">
                  <c:v>0</c:v>
                </c:pt>
                <c:pt idx="6">
                  <c:v>0.51791988756148977</c:v>
                </c:pt>
                <c:pt idx="7">
                  <c:v>0.21990369181380418</c:v>
                </c:pt>
                <c:pt idx="8">
                  <c:v>0.61455525606469008</c:v>
                </c:pt>
                <c:pt idx="9">
                  <c:v>0.75885279484928303</c:v>
                </c:pt>
                <c:pt idx="10">
                  <c:v>0.63403710812539982</c:v>
                </c:pt>
                <c:pt idx="11">
                  <c:v>0.52014312218393854</c:v>
                </c:pt>
                <c:pt idx="12">
                  <c:v>1</c:v>
                </c:pt>
                <c:pt idx="13">
                  <c:v>0.47171090873861654</c:v>
                </c:pt>
                <c:pt idx="14">
                  <c:v>0.37931034482758619</c:v>
                </c:pt>
                <c:pt idx="15">
                  <c:v>0.32</c:v>
                </c:pt>
                <c:pt idx="16">
                  <c:v>0.49994682548122937</c:v>
                </c:pt>
                <c:pt idx="17">
                  <c:v>0.40288893226625022</c:v>
                </c:pt>
                <c:pt idx="18">
                  <c:v>0.36900958466453676</c:v>
                </c:pt>
                <c:pt idx="19">
                  <c:v>0.55990783410138245</c:v>
                </c:pt>
                <c:pt idx="20">
                  <c:v>0.52776250687190762</c:v>
                </c:pt>
                <c:pt idx="21">
                  <c:v>0.74577405857740586</c:v>
                </c:pt>
                <c:pt idx="22">
                  <c:v>0.51881720430107525</c:v>
                </c:pt>
                <c:pt idx="23">
                  <c:v>0.52252906976744184</c:v>
                </c:pt>
                <c:pt idx="24">
                  <c:v>0.86250000000000004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A5-4157-8FA8-DCE1E3F13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3732120"/>
        <c:axId val="883732448"/>
      </c:barChart>
      <c:catAx>
        <c:axId val="8837321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District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3732448"/>
        <c:crosses val="autoZero"/>
        <c:auto val="1"/>
        <c:lblAlgn val="ctr"/>
        <c:lblOffset val="100"/>
        <c:noMultiLvlLbl val="0"/>
      </c:catAx>
      <c:valAx>
        <c:axId val="883732448"/>
        <c:scaling>
          <c:orientation val="minMax"/>
          <c:max val="1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Percent</a:t>
                </a:r>
                <a:r>
                  <a:rPr lang="en-US" sz="1600" baseline="0" dirty="0"/>
                  <a:t> of Seat Need funded in the Capital Plan </a:t>
                </a:r>
                <a:endParaRPr lang="en-US" sz="16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crossAx val="8837321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690875800213945E-2"/>
          <c:y val="2.5021946195153667E-2"/>
          <c:w val="0.97567504577470587"/>
          <c:h val="0.848167574797668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6BC-4721-BE22-3DA8D68A9F28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823-470C-A752-9F09068050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'Util. by district'!$H$25:$H$33</c:f>
              <c:strCache>
                <c:ptCount val="9"/>
                <c:pt idx="0">
                  <c:v>D19</c:v>
                </c:pt>
                <c:pt idx="1">
                  <c:v>D5</c:v>
                </c:pt>
                <c:pt idx="2">
                  <c:v>D14</c:v>
                </c:pt>
                <c:pt idx="3">
                  <c:v>D13</c:v>
                </c:pt>
                <c:pt idx="4">
                  <c:v>D17</c:v>
                </c:pt>
                <c:pt idx="5">
                  <c:v>D23</c:v>
                </c:pt>
                <c:pt idx="6">
                  <c:v>D18</c:v>
                </c:pt>
                <c:pt idx="7">
                  <c:v>D32</c:v>
                </c:pt>
                <c:pt idx="8">
                  <c:v>D16</c:v>
                </c:pt>
              </c:strCache>
            </c:strRef>
          </c:cat>
          <c:val>
            <c:numRef>
              <c:f>'Util. by district'!$I$25:$I$33</c:f>
              <c:numCache>
                <c:formatCode>0%</c:formatCode>
                <c:ptCount val="9"/>
                <c:pt idx="0">
                  <c:v>0.79479856333030419</c:v>
                </c:pt>
                <c:pt idx="1">
                  <c:v>0.79250849275880564</c:v>
                </c:pt>
                <c:pt idx="2">
                  <c:v>0.79247174118826214</c:v>
                </c:pt>
                <c:pt idx="3">
                  <c:v>0.78533281229647001</c:v>
                </c:pt>
                <c:pt idx="4">
                  <c:v>0.73270527385240602</c:v>
                </c:pt>
                <c:pt idx="5">
                  <c:v>0.72568983325955438</c:v>
                </c:pt>
                <c:pt idx="6">
                  <c:v>0.71657245200649244</c:v>
                </c:pt>
                <c:pt idx="7">
                  <c:v>0.6201518850013561</c:v>
                </c:pt>
                <c:pt idx="8">
                  <c:v>0.53148178671501567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BC-4721-BE22-3DA8D68A9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69448192"/>
        <c:axId val="569448520"/>
      </c:barChart>
      <c:catAx>
        <c:axId val="56944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9448520"/>
        <c:crosses val="autoZero"/>
        <c:auto val="1"/>
        <c:lblAlgn val="ctr"/>
        <c:lblOffset val="100"/>
        <c:noMultiLvlLbl val="0"/>
      </c:catAx>
      <c:valAx>
        <c:axId val="56944852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944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CB42230-7D04-4C26-BD36-1940D6C9A5AA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D37-4D05-8C81-67C4EDAE12C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7E2F706-8E82-4270-BDE0-4BDD076E7D21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D37-4D05-8C81-67C4EDAE12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0828323-891E-4476-9B15-7B7AC51FBE5F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D37-4D05-8C81-67C4EDAE1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'D16'!$C$9:$C$11</c:f>
              <c:strCache>
                <c:ptCount val="3"/>
                <c:pt idx="0">
                  <c:v>TEACHING FIRMS OF AMERICA CHARTER SCHOOL</c:v>
                </c:pt>
                <c:pt idx="1">
                  <c:v>BKLYN BROWNSTONE SCL</c:v>
                </c:pt>
                <c:pt idx="2">
                  <c:v>LA CIMA CHARTER SCL</c:v>
                </c:pt>
              </c:strCache>
            </c:strRef>
          </c:cat>
          <c:val>
            <c:numRef>
              <c:f>'D16'!$I$9:$I$11</c:f>
              <c:numCache>
                <c:formatCode>General</c:formatCode>
                <c:ptCount val="3"/>
                <c:pt idx="0">
                  <c:v>107</c:v>
                </c:pt>
                <c:pt idx="1">
                  <c:v>105</c:v>
                </c:pt>
                <c:pt idx="2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7-4D05-8C81-67C4EDAE12C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33444808"/>
        <c:axId val="533450056"/>
      </c:barChart>
      <c:catAx>
        <c:axId val="533444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3450056"/>
        <c:crosses val="autoZero"/>
        <c:auto val="1"/>
        <c:lblAlgn val="ctr"/>
        <c:lblOffset val="100"/>
        <c:noMultiLvlLbl val="0"/>
      </c:catAx>
      <c:valAx>
        <c:axId val="5334500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3444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0.48312</cdr:x>
      <cdr:y>0.06829</cdr:y>
    </cdr:from>
    <cdr:to>
      <cdr:x>0.68565</cdr:x>
      <cdr:y>0.40162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40935F4C-DE1E-4E3F-9E20-31F17E775DEF}"/>
            </a:ext>
          </a:extLst>
        </cdr:cNvPr>
        <cdr:cNvSpPr txBox="1"/>
      </cdr:nvSpPr>
      <cdr:spPr>
        <a:xfrm xmlns:a="http://schemas.openxmlformats.org/drawingml/2006/main">
          <a:off x="2181225" y="187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0.51477</cdr:x>
      <cdr:y>0.11765</cdr:y>
    </cdr:from>
    <cdr:to>
      <cdr:x>0.7173</cdr:x>
      <cdr:y>0.39537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0C93FBBA-057B-4201-A551-B7341FE7B9E9}"/>
            </a:ext>
          </a:extLst>
        </cdr:cNvPr>
        <cdr:cNvSpPr txBox="1"/>
      </cdr:nvSpPr>
      <cdr:spPr>
        <a:xfrm xmlns:a="http://schemas.openxmlformats.org/drawingml/2006/main">
          <a:off x="2324100" y="38735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0.29325</cdr:x>
      <cdr:y>0.02204</cdr:y>
    </cdr:from>
    <cdr:to>
      <cdr:x>0.74262</cdr:x>
      <cdr:y>0.21212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3370579A-83CD-41D0-9EC4-8EC352C7B362}"/>
            </a:ext>
          </a:extLst>
        </cdr:cNvPr>
        <cdr:cNvSpPr txBox="1"/>
      </cdr:nvSpPr>
      <cdr:spPr>
        <a:xfrm xmlns:a="http://schemas.openxmlformats.org/drawingml/2006/main">
          <a:off x="1323975" y="76199"/>
          <a:ext cx="2028825" cy="657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0.35443</cdr:x>
      <cdr:y>0.03581</cdr:y>
    </cdr:from>
    <cdr:to>
      <cdr:x>0.77426</cdr:x>
      <cdr:y>0.24793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A06BE128-C966-41D7-BC95-CBFD7C36277D}"/>
            </a:ext>
          </a:extLst>
        </cdr:cNvPr>
        <cdr:cNvSpPr txBox="1"/>
      </cdr:nvSpPr>
      <cdr:spPr>
        <a:xfrm xmlns:a="http://schemas.openxmlformats.org/drawingml/2006/main">
          <a:off x="1600199" y="123824"/>
          <a:ext cx="1895475" cy="733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0.30043</cdr:x>
      <cdr:y>0.01992</cdr:y>
    </cdr:from>
    <cdr:to>
      <cdr:x>0.81098</cdr:x>
      <cdr:y>0.17743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1A62104B-785E-4AB0-9377-7192354B40A6}"/>
            </a:ext>
          </a:extLst>
        </cdr:cNvPr>
        <cdr:cNvSpPr txBox="1"/>
      </cdr:nvSpPr>
      <cdr:spPr>
        <a:xfrm xmlns:a="http://schemas.openxmlformats.org/drawingml/2006/main">
          <a:off x="3159227" y="95157"/>
          <a:ext cx="5368740" cy="7523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 b="1" dirty="0"/>
            <a:t>Citywide HS class size average</a:t>
          </a:r>
        </a:p>
        <a:p xmlns:a="http://schemas.openxmlformats.org/drawingml/2006/main">
          <a:pPr algn="ctr"/>
          <a:r>
            <a:rPr lang="en-US" sz="1400" b="1" dirty="0"/>
            <a:t>Compared</a:t>
          </a:r>
          <a:r>
            <a:rPr lang="en-US" sz="1400" b="1" baseline="0" dirty="0"/>
            <a:t> to C4E goals</a:t>
          </a:r>
        </a:p>
        <a:p xmlns:a="http://schemas.openxmlformats.org/drawingml/2006/main">
          <a:pPr algn="ctr"/>
          <a:r>
            <a:rPr lang="en-US" sz="1400" b="1" baseline="0" dirty="0"/>
            <a:t>Up 1.5% since 2007</a:t>
          </a:r>
          <a:endParaRPr lang="en-US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EF936-804D-4989-A803-FACD1C26E782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1DE2-EE01-4077-AC86-D97B52929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8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4F441-EFA7-6F47-9207-53D10D2CBD4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26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3490A-8E6E-43FA-895D-6BF9B1302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4474D-C0B2-42AB-86A0-F2897C3B7B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3FB3B-DE96-4C67-8883-44750D05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1B169-5D15-44E6-B53B-C9472B60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1DC73-5A7E-4A78-987C-9D42B77D7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FC23-F81C-45A1-8078-629859636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F6752A-179F-49EC-B774-271332DC72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3D1AE-6056-482F-BB6D-CFF7B5871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EF886-7367-4C83-804A-6138F10A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B1FAD-CC02-47D0-BA44-08374D483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3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C957-A514-4F15-A7E0-F6F5B811C3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225212-3D60-4A72-B121-FA8F48774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5B2A8-47D8-45BA-A35B-00F45F3BD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C0B6D-07F6-42CD-A675-2A8327C6B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764AB-A84A-43E7-9222-877330ADA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F0AD3-59FD-4397-8293-91C8BFEE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B24EF-940E-4253-9806-2918DCCC6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42837-3C2A-4DA1-8372-6E8EA6128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08508-276A-4A4A-B7A0-8516622D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2E9ED-0368-43EF-89D2-E56FA1D7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3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9F626-BC3D-4900-A93C-96229848D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ABEFF-0F54-42C2-A1FA-9C392A4E1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7FF26-E31F-4969-B113-7026F6AC4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A6ADB-865B-406F-BF2D-4CF816C98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5BA41D-E401-4C4E-9A0F-8C85B93B4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71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19840-BA43-4615-95B4-4B2BF1B4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A73CE-6094-4A32-90E1-9AC80A598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53E39-6DE0-46CE-B7A6-E948A2298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BAB43-DD67-4C4E-A2F1-C1239147C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C9F5E-17E4-4CD6-A266-7D2C90BB1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89774-ADFF-4B37-8401-846115085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96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16008-21A3-46E2-A303-F02B369CB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B34A99-EA20-4383-B870-0277D845B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F3046-924B-4DA1-8D8D-2409791B8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A843B4-5824-4839-BAB5-79CC409FC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0E154A-5797-41E6-A116-D1E83B3BB3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64136D-34F2-4CE1-97C3-BF0B78215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165E46-982A-4F23-829B-F4D59476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283457-1945-4FD4-B833-A6CFAEE6F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D5AA5-071D-4185-AE72-3375F3ECA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584FAD-89DF-4E9C-95A4-9DE411475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BF9A6A-BD4A-4166-9AC4-3827819D6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FC404A-94BA-4DA7-9835-F67DA704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82F6AD-A4A1-4AEA-9A71-9DFB8CF8B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DEA02C-1FDF-4B80-B81D-1CF1221D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B1066-F18A-4303-915B-625B8B25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1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F6472-DF1B-4DBB-A03E-B091ED3EF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20C4-F0C8-464F-A967-2FAFB69DD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DAD5AC-AA00-4C52-9F81-78E8A6762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B8C57-A4E8-45EC-9234-6F5B24F3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35CA3-C2DF-4554-A871-1C6E78AF5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A71D8-E0F1-4C82-A028-C4809D8F2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9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281F-2BDD-458A-AB42-F5269A6D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41FBAD-4A41-43B7-9F02-6694028E4E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BFC24-61E4-42F9-84C4-269CAC8FD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796B-0E1E-441E-9975-1F38949F4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EB504-4B4A-48EE-AEBC-D875C367B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485435-4B07-41BC-885D-6FEEAF717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5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4A1650-82F9-4D81-964B-EB865400D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F8E05-A836-46EA-B117-70FF701FFF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21668-3881-421A-905F-7E013724DE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05B9C-1BEA-4E1B-B7A4-366D61D5EBE7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23DD5-924E-41AF-B081-B6A9EA4817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F92D1-2D63-4072-95B4-591293342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D044C-C4ED-4238-AB1E-84C1B9FE92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19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lasssizematter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council.nyc.gov/press/2017/02/16/1370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sizematters.org/sign-up-for-our-newsletter/" TargetMode="External"/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classsizematters.org" TargetMode="External"/><Relationship Id="rId4" Type="http://schemas.openxmlformats.org/officeDocument/2006/relationships/hyperlink" Target="https://www.eventbrite.com/e/parent-action-conference-2018-an-action-agenda-for-public-schools-tickets-4126095362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986" y="0"/>
            <a:ext cx="9829800" cy="659295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4400" dirty="0"/>
              <a:t> 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3600" i="1" dirty="0"/>
              <a:t>School Overcrowding &amp; Class Size Citywide </a:t>
            </a:r>
            <a:br>
              <a:rPr lang="en-US" sz="3600" i="1" dirty="0"/>
            </a:br>
            <a:r>
              <a:rPr lang="en-US" sz="3600" i="1" dirty="0"/>
              <a:t>and in District 16 schools</a:t>
            </a:r>
            <a:br>
              <a:rPr lang="en-US" sz="3600" dirty="0"/>
            </a:br>
            <a:br>
              <a:rPr lang="en-US" sz="3600" dirty="0"/>
            </a:br>
            <a:br>
              <a:rPr lang="en-US" sz="4400" dirty="0"/>
            </a:br>
            <a:br>
              <a:rPr lang="en-US" dirty="0"/>
            </a:br>
            <a:r>
              <a:rPr lang="en-US" sz="3600" dirty="0"/>
              <a:t>Presentation to CEC 16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Leonie </a:t>
            </a:r>
            <a:r>
              <a:rPr lang="en-US" sz="2200" dirty="0" err="1"/>
              <a:t>Haimson</a:t>
            </a:r>
            <a:r>
              <a:rPr lang="en-US" sz="2200" dirty="0"/>
              <a:t> and Sebastian Spitz</a:t>
            </a:r>
            <a:br>
              <a:rPr lang="en-US" sz="2200" dirty="0"/>
            </a:br>
            <a:r>
              <a:rPr lang="en-US" sz="2200" dirty="0"/>
              <a:t>Class Size Matters</a:t>
            </a:r>
            <a:br>
              <a:rPr lang="en-US" sz="2200" dirty="0"/>
            </a:br>
            <a:r>
              <a:rPr lang="en-US" sz="2200" dirty="0"/>
              <a:t>January 2018</a:t>
            </a:r>
            <a:br>
              <a:rPr lang="en-US" sz="2200" dirty="0"/>
            </a:br>
            <a:r>
              <a:rPr lang="en-US" sz="2200" dirty="0">
                <a:hlinkClick r:id="rId3"/>
              </a:rPr>
              <a:t>info@classsizematters.org</a:t>
            </a:r>
            <a:r>
              <a:rPr lang="en-US" sz="2200" dirty="0"/>
              <a:t>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380D58-9F9D-49DA-9CFB-015FB0D5214A}"/>
              </a:ext>
            </a:extLst>
          </p:cNvPr>
          <p:cNvSpPr txBox="1"/>
          <p:nvPr/>
        </p:nvSpPr>
        <p:spPr>
          <a:xfrm>
            <a:off x="1229294" y="314025"/>
            <a:ext cx="97334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 District 16, elementary enrollment decreased by 928, while capacity declined by 252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C93C40-69E4-4DB3-919C-793A741B4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5009" y="1268132"/>
            <a:ext cx="8181975" cy="48142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4D6980-D437-4609-B86A-0ECB92AD55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3946" y="6082335"/>
            <a:ext cx="34004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497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">
            <a:extLst>
              <a:ext uri="{FF2B5EF4-FFF2-40B4-BE49-F238E27FC236}">
                <a16:creationId xmlns:a16="http://schemas.microsoft.com/office/drawing/2014/main" id="{F51A708C-A3AC-4152-9B1A-964424C67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00" y="1439863"/>
            <a:ext cx="10388600" cy="511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3">
            <a:extLst>
              <a:ext uri="{FF2B5EF4-FFF2-40B4-BE49-F238E27FC236}">
                <a16:creationId xmlns:a16="http://schemas.microsoft.com/office/drawing/2014/main" id="{498D19F9-1758-4B4B-94FD-A7586D1AD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443163" y="471488"/>
            <a:ext cx="169783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While 45,000 net seats were gained citywide, nearly all were </a:t>
            </a:r>
          </a:p>
          <a:p>
            <a:pPr algn="ctr" eaLnBrk="1" hangingPunct="1"/>
            <a:r>
              <a:rPr lang="en-US" altLang="en-US" sz="2800" dirty="0"/>
              <a:t>filled by the increased number of charter school students </a:t>
            </a:r>
          </a:p>
        </p:txBody>
      </p:sp>
    </p:spTree>
    <p:extLst>
      <p:ext uri="{BB962C8B-B14F-4D97-AF65-F5344CB8AC3E}">
        <p14:creationId xmlns:p14="http://schemas.microsoft.com/office/powerpoint/2010/main" val="427340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November 2017 DOE five-year capital plan still very underfunded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7164" y="1524000"/>
            <a:ext cx="10346635" cy="492980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+mj-lt"/>
              </a:rPr>
              <a:t>Funds fewer than 45,000 seats citywide – about half (54%) necessary to alleviate current overcrowding and accommodate enrollment growth, according to DOE estimates.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37% of seats compared to DOE’s analysis of need have sites and are in process of scope and design.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There is a huge variation across districts in the number and percent of seats funded compared to DOE’s estimate of need.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Bronx is the most underfunded borough according to the percent of unmet need for seats; Queens in terms of total number of unfunded seats. </a:t>
            </a:r>
          </a:p>
          <a:p>
            <a:endParaRPr lang="en-US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0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162C1-8690-4585-9EC4-A376B1E55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3757" y="525227"/>
            <a:ext cx="7824486" cy="1325563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DOE Identified need for 83,056 K-8 seats citywide </a:t>
            </a:r>
            <a:br>
              <a:rPr lang="en-US" sz="2800" b="1" dirty="0"/>
            </a:br>
            <a:r>
              <a:rPr lang="en-US" sz="2800" b="1" dirty="0"/>
              <a:t>DOE says no need for seats in D16</a:t>
            </a:r>
            <a:br>
              <a:rPr lang="en-US" sz="2800" b="1" dirty="0"/>
            </a:br>
            <a:r>
              <a:rPr lang="en-US" sz="1600" b="1" dirty="0"/>
              <a:t>Nov. 2017 capital plan</a:t>
            </a:r>
            <a:br>
              <a:rPr lang="en-US" sz="1600" b="1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8F33C6-FE75-45BE-B852-247A67DE2A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037226"/>
              </p:ext>
            </p:extLst>
          </p:nvPr>
        </p:nvGraphicFramePr>
        <p:xfrm>
          <a:off x="231495" y="1850789"/>
          <a:ext cx="11736728" cy="48708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032659-14B2-4505-9133-E8CA70F9DF0D}"/>
              </a:ext>
            </a:extLst>
          </p:cNvPr>
          <p:cNvSpPr txBox="1"/>
          <p:nvPr/>
        </p:nvSpPr>
        <p:spPr>
          <a:xfrm>
            <a:off x="2504661" y="1594903"/>
            <a:ext cx="9824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Districts not included below have NO need for new seats according to DOE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3952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CEFECD6-19BF-434A-A4C8-3CCDFFF156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8880092"/>
              </p:ext>
            </p:extLst>
          </p:nvPr>
        </p:nvGraphicFramePr>
        <p:xfrm>
          <a:off x="347242" y="1750741"/>
          <a:ext cx="10845478" cy="48098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2C308C39-E1B4-4A98-AAAB-21E567CA04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44644"/>
            <a:ext cx="10515600" cy="13665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54% K-8 seats funded citywide compared to DOE estimate of need</a:t>
            </a:r>
          </a:p>
          <a:p>
            <a:pPr algn="ctr"/>
            <a:r>
              <a:rPr lang="en-US" sz="2800" b="1" dirty="0"/>
              <a:t>Again, DOE says no need for seats in D16</a:t>
            </a:r>
          </a:p>
          <a:p>
            <a:pPr algn="ctr"/>
            <a:br>
              <a:rPr lang="en-US" sz="1800" dirty="0"/>
            </a:br>
            <a:r>
              <a:rPr lang="en-US" sz="1800" dirty="0"/>
              <a:t>Data: Nov. 2017 capital plan</a:t>
            </a:r>
          </a:p>
        </p:txBody>
      </p:sp>
    </p:spTree>
    <p:extLst>
      <p:ext uri="{BB962C8B-B14F-4D97-AF65-F5344CB8AC3E}">
        <p14:creationId xmlns:p14="http://schemas.microsoft.com/office/powerpoint/2010/main" val="2245433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District 16 </a:t>
            </a:r>
            <a:r>
              <a:rPr lang="en-US" dirty="0"/>
              <a:t>Overcrowding </a:t>
            </a:r>
            <a:br>
              <a:rPr lang="en-US" dirty="0"/>
            </a:br>
            <a:r>
              <a:rPr lang="en-US" sz="2400" dirty="0"/>
              <a:t>(includes Charters in district buildings)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solidFill>
            <a:schemeClr val="bg1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11% (3) of K-8 schools in District 16 are overcrowded (at or above 100% target utilization)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dirty="0"/>
              <a:t>16% or 1,005</a:t>
            </a:r>
            <a:r>
              <a:rPr lang="en-US" i="1" dirty="0"/>
              <a:t> </a:t>
            </a:r>
            <a:r>
              <a:rPr lang="en-US" dirty="0"/>
              <a:t>K-8 D16 students are in overcrowded schools</a:t>
            </a:r>
          </a:p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47 cluster rooms are missing from District 16 schools according to DOE’s utilization formula 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i="1" dirty="0"/>
              <a:t>Data source: 2016-2017 Blue Book. </a:t>
            </a:r>
          </a:p>
          <a:p>
            <a:pPr>
              <a:lnSpc>
                <a:spcPct val="10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8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" y="467405"/>
            <a:ext cx="120015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i="1" dirty="0"/>
              <a:t>9 Districts below 80% utilization, including D16 at 53% </a:t>
            </a:r>
            <a:br>
              <a:rPr lang="en-US" dirty="0"/>
            </a:br>
            <a:r>
              <a:rPr lang="en-US" sz="2700" dirty="0"/>
              <a:t>Data Source: 2016-2017 Blue Book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AEBE055-42C3-443F-A7EB-131FDFDFF3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891170"/>
              </p:ext>
            </p:extLst>
          </p:nvPr>
        </p:nvGraphicFramePr>
        <p:xfrm>
          <a:off x="352926" y="1822604"/>
          <a:ext cx="11486147" cy="481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47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314" y="63506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 3 Schools in District 16 at or over 100% -</a:t>
            </a:r>
            <a:br>
              <a:rPr lang="en-US" dirty="0"/>
            </a:br>
            <a:r>
              <a:rPr lang="en-US" sz="2400" dirty="0"/>
              <a:t>(Co-located Charters included)</a:t>
            </a:r>
            <a:br>
              <a:rPr lang="en-US" dirty="0"/>
            </a:br>
            <a:r>
              <a:rPr lang="en-US" sz="1800" dirty="0"/>
              <a:t>Data Source: 2016-2017 Blue Book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11200" y="365125"/>
            <a:ext cx="107587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2CF214B-9A1D-4CBD-B29F-6BD07B5A95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6344524"/>
              </p:ext>
            </p:extLst>
          </p:nvPr>
        </p:nvGraphicFramePr>
        <p:xfrm>
          <a:off x="711200" y="2057399"/>
          <a:ext cx="10758714" cy="443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067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EA816-6805-4966-B7EC-0E3DA04C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the housing starts &amp; CEQR formula used to project enrollment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6EA62-B187-4E01-83A9-8388FEFC0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" y="1615736"/>
            <a:ext cx="11155680" cy="4877139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9600" dirty="0"/>
              <a:t>CEQR (</a:t>
            </a:r>
            <a:r>
              <a:rPr lang="en-US" sz="9600" i="1" dirty="0"/>
              <a:t>City Environmental Quality Review)</a:t>
            </a:r>
            <a:r>
              <a:rPr lang="en-US" sz="9600" dirty="0"/>
              <a:t> formula based on census data 20 years old &amp; hasn’t been updated since UPK implemented &amp; </a:t>
            </a:r>
            <a:r>
              <a:rPr lang="en-US" sz="9600" dirty="0" err="1"/>
              <a:t>preK</a:t>
            </a:r>
            <a:r>
              <a:rPr lang="en-US" sz="9600" dirty="0"/>
              <a:t> expanded in DOE schools</a:t>
            </a:r>
          </a:p>
          <a:p>
            <a:pPr marL="0" indent="0">
              <a:lnSpc>
                <a:spcPct val="120000"/>
              </a:lnSpc>
              <a:buNone/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In 20 of 32 school districts, NO difference between housing start data for 5 </a:t>
            </a:r>
            <a:r>
              <a:rPr lang="en-US" sz="9600" dirty="0" err="1"/>
              <a:t>yr</a:t>
            </a:r>
            <a:r>
              <a:rPr lang="en-US" sz="9600" dirty="0"/>
              <a:t> and 10 </a:t>
            </a:r>
            <a:r>
              <a:rPr lang="en-US" sz="9600" dirty="0" err="1"/>
              <a:t>yr</a:t>
            </a:r>
            <a:r>
              <a:rPr lang="en-US" sz="9600" dirty="0"/>
              <a:t> projections; predicts fewer than 2,000 new units to be built citywide 2019-2024, and not one in Brooklyn.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>
              <a:lnSpc>
                <a:spcPct val="120000"/>
              </a:lnSpc>
            </a:pPr>
            <a:r>
              <a:rPr lang="en-US" sz="9600" dirty="0"/>
              <a:t>Five-year housing start data estimates 1,474 new housing units built in D16 between 2015-2019, but none in the following five years</a:t>
            </a:r>
          </a:p>
          <a:p>
            <a:pPr>
              <a:lnSpc>
                <a:spcPct val="120000"/>
              </a:lnSpc>
            </a:pPr>
            <a:endParaRPr lang="en-US" sz="9600" dirty="0"/>
          </a:p>
          <a:p>
            <a:pPr marL="0" indent="0">
              <a:buNone/>
            </a:pPr>
            <a:r>
              <a:rPr lang="en-US" sz="7200" i="1" dirty="0"/>
              <a:t>Data source: NYC SCA, Projected new Housing starts used in 2016-2024 Enrollment projections, 2016-2029 capital plan, March 2017</a:t>
            </a:r>
          </a:p>
        </p:txBody>
      </p:sp>
    </p:spTree>
    <p:extLst>
      <p:ext uri="{BB962C8B-B14F-4D97-AF65-F5344CB8AC3E}">
        <p14:creationId xmlns:p14="http://schemas.microsoft.com/office/powerpoint/2010/main" val="2174018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with school planning process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2116"/>
            <a:ext cx="10515600" cy="48886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/>
              <a:t>Thresholds in city planning process </a:t>
            </a:r>
            <a:r>
              <a:rPr lang="en-US"/>
              <a:t>very high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A new residential project has to be projected to increase school overcrowding by at least 5% to even consider need for new school --even where schools are already overcrowded</a:t>
            </a:r>
          </a:p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/>
              <a:t>Planning </a:t>
            </a:r>
            <a:r>
              <a:rPr lang="en-US" dirty="0"/>
              <a:t>process does not take into account cumulative residential development – only considers each proposed project separately.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9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007" y="370032"/>
            <a:ext cx="11205883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This fall, District 16, average K-3 class sizes increased by .9, now 3.7 students below citywide average and .4 students above Contracts for Excellence goals set in 2007.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6534027"/>
              </p:ext>
            </p:extLst>
          </p:nvPr>
        </p:nvGraphicFramePr>
        <p:xfrm>
          <a:off x="621008" y="1882066"/>
          <a:ext cx="11205882" cy="48915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87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pPr algn="ctr"/>
            <a:r>
              <a:rPr lang="en-US"/>
              <a:t>More reasons not to trust DOE’s </a:t>
            </a:r>
            <a:r>
              <a:rPr lang="en-US" dirty="0"/>
              <a:t>need estimates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/>
          </a:bodyPr>
          <a:lstStyle/>
          <a:p>
            <a:r>
              <a:rPr lang="en-US"/>
              <a:t>The DOE estimates also rely upon unreliable enrollment </a:t>
            </a:r>
            <a:r>
              <a:rPr lang="en-US" dirty="0"/>
              <a:t>projections </a:t>
            </a:r>
            <a:r>
              <a:rPr lang="en-US"/>
              <a:t>from consulting </a:t>
            </a:r>
            <a:r>
              <a:rPr lang="en-US" dirty="0"/>
              <a:t>companies</a:t>
            </a:r>
          </a:p>
          <a:p>
            <a:endParaRPr lang="en-US" dirty="0"/>
          </a:p>
          <a:p>
            <a:r>
              <a:rPr lang="en-US"/>
              <a:t>The methodology </a:t>
            </a:r>
            <a:r>
              <a:rPr lang="en-US" dirty="0"/>
              <a:t>DOE uses to incorporate all these unreliable components is non-transparent</a:t>
            </a:r>
          </a:p>
          <a:p>
            <a:endParaRPr lang="en-US" dirty="0"/>
          </a:p>
          <a:p>
            <a:r>
              <a:rPr lang="en-US" dirty="0"/>
              <a:t>DOE says they “overlay” projections from housing starts over consultant enrollment projections but unclear what this means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 b="1" i="1"/>
              <a:t>Result: we can’t replicate their projections using their own figures 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3878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Other problems with DOE seat needs assessments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5462"/>
            <a:ext cx="10293626" cy="4891502"/>
          </a:xfrm>
        </p:spPr>
        <p:txBody>
          <a:bodyPr>
            <a:normAutofit fontScale="92500"/>
          </a:bodyPr>
          <a:lstStyle/>
          <a:p>
            <a:r>
              <a:rPr lang="en-US"/>
              <a:t>They don’t </a:t>
            </a:r>
            <a:r>
              <a:rPr lang="en-US" dirty="0"/>
              <a:t>account for rapidly expanding charter school population though most of these students attend schools in public school buildings </a:t>
            </a:r>
          </a:p>
          <a:p>
            <a:endParaRPr lang="en-US" dirty="0"/>
          </a:p>
          <a:p>
            <a:r>
              <a:rPr lang="en-US" dirty="0"/>
              <a:t>Claim to be neighborhood-based but define neighborhoods with extremely large areas</a:t>
            </a:r>
          </a:p>
          <a:p>
            <a:endParaRPr lang="en-US" dirty="0"/>
          </a:p>
          <a:p>
            <a:r>
              <a:rPr lang="en-US"/>
              <a:t>Don’t differentiate between the need for elementary </a:t>
            </a:r>
            <a:r>
              <a:rPr lang="en-US" dirty="0"/>
              <a:t>and middle </a:t>
            </a:r>
            <a:r>
              <a:rPr lang="en-US"/>
              <a:t>school seats</a:t>
            </a:r>
            <a:endParaRPr lang="en-US" dirty="0"/>
          </a:p>
          <a:p>
            <a:endParaRPr lang="en-US" dirty="0"/>
          </a:p>
          <a:p>
            <a:r>
              <a:rPr lang="en-US" dirty="0"/>
              <a:t>Are </a:t>
            </a:r>
            <a:r>
              <a:rPr lang="en-US"/>
              <a:t>infrequently updated; for </a:t>
            </a:r>
            <a:r>
              <a:rPr lang="en-US" dirty="0"/>
              <a:t>example, Feb. 2017 capital </a:t>
            </a:r>
            <a:r>
              <a:rPr lang="en-US"/>
              <a:t>plan included </a:t>
            </a:r>
            <a:r>
              <a:rPr lang="en-US" dirty="0"/>
              <a:t>DOE needs assessment from Jan. 2016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256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need a new planning process for schools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5840" y="1690688"/>
            <a:ext cx="994083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Given rapid pace of development throughout the city,  school overcrowding will become even worse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need reforms so that schools are built along with new housing and not lagging years later &amp; based on realistic 10-yr not 5yr projections 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In most large states and districts, developers have to pay an “impact fee” to help fund new infrastructure including schools, </a:t>
            </a:r>
            <a:r>
              <a:rPr lang="en-US" sz="2800" b="1" i="1" dirty="0"/>
              <a:t>but not in NYC </a:t>
            </a:r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  <a:p>
            <a:pPr marL="285750" indent="-285750">
              <a:buFont typeface="Arial" charset="0"/>
              <a:buChar char="•"/>
            </a:pP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2219797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DOE Capacity formula underestimates overcrowding by assuming overly large class sizes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DDFF4D4-B422-47A0-9F1D-B8DADC85C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Relies on school capacity formula that assumes class sizes larger than current averages grades 4-12 (28 students in 4-8</a:t>
            </a:r>
            <a:r>
              <a:rPr lang="en-US" baseline="30000" dirty="0"/>
              <a:t>th</a:t>
            </a:r>
            <a:r>
              <a:rPr lang="en-US" dirty="0"/>
              <a:t> grades; 30 in HS) </a:t>
            </a:r>
          </a:p>
          <a:p>
            <a:endParaRPr lang="en-US" dirty="0"/>
          </a:p>
          <a:p>
            <a:r>
              <a:rPr lang="en-US" dirty="0"/>
              <a:t>Thus the formula would tend to force class sizes even higher </a:t>
            </a:r>
          </a:p>
          <a:p>
            <a:endParaRPr lang="en-US" dirty="0"/>
          </a:p>
          <a:p>
            <a:r>
              <a:rPr lang="en-US" dirty="0"/>
              <a:t>DOE Blue Book working group urged school capacity be aligned with smaller classes</a:t>
            </a:r>
          </a:p>
          <a:p>
            <a:endParaRPr lang="en-US" dirty="0"/>
          </a:p>
          <a:p>
            <a:r>
              <a:rPr lang="en-US" dirty="0"/>
              <a:t>Mayor’s office rejected their recommendation in July 2015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487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F17-F226-495D-8E3C-6E03A84E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 FOILed the decision memo from City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A7BFA-7F55-4FD0-86F6-87880CDC8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7909"/>
            <a:ext cx="10515600" cy="4949055"/>
          </a:xfrm>
        </p:spPr>
        <p:txBody>
          <a:bodyPr>
            <a:normAutofit/>
          </a:bodyPr>
          <a:lstStyle/>
          <a:p>
            <a:r>
              <a:rPr lang="en-US" sz="2400"/>
              <a:t>In April 2016 I requested memo to </a:t>
            </a:r>
            <a:r>
              <a:rPr lang="en-US" sz="2400" dirty="0"/>
              <a:t>see why the Mayor rejected proposal to align the school capacity formula with </a:t>
            </a:r>
            <a:r>
              <a:rPr lang="en-US" sz="2400"/>
              <a:t>smaller classes</a:t>
            </a:r>
            <a:endParaRPr lang="en-US" sz="2400" dirty="0"/>
          </a:p>
          <a:p>
            <a:r>
              <a:rPr lang="en-US" sz="2400"/>
              <a:t>More than 1 year later,  </a:t>
            </a:r>
            <a:r>
              <a:rPr lang="en-US" sz="2400" dirty="0"/>
              <a:t>I received the memo almost totally </a:t>
            </a:r>
            <a:r>
              <a:rPr lang="en-US" sz="2400"/>
              <a:t>blacked out; here are pgs 1-3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B2BDD3-D95B-4601-AD04-79AF661232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43646"/>
            <a:ext cx="3335385" cy="36848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C3D3248-BF7D-4C9D-96D8-99D712D3D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0560" y="2734715"/>
            <a:ext cx="2997925" cy="38620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816FC68-6F3D-48E2-9C0B-684EEEFCB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8416" y="2734715"/>
            <a:ext cx="2795453" cy="3862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9535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91228-7BA2-4382-9AC0-F94F78E8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05457" cy="1325563"/>
          </a:xfrm>
        </p:spPr>
        <p:txBody>
          <a:bodyPr/>
          <a:lstStyle/>
          <a:p>
            <a:r>
              <a:rPr lang="en-US"/>
              <a:t>We have also filed a class size complaint vs DOE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7E2242-1D89-4CC6-8C8F-4B8FE8020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972"/>
            <a:ext cx="10515600" cy="4681992"/>
          </a:xfrm>
        </p:spPr>
        <p:txBody>
          <a:bodyPr>
            <a:normAutofit/>
          </a:bodyPr>
          <a:lstStyle/>
          <a:p>
            <a:r>
              <a:rPr lang="en-US" dirty="0"/>
              <a:t>The Contracts for Excellence law passed in 2007 required NYC to lower class sizes in all grades – instead class sizes have increased citywide</a:t>
            </a:r>
          </a:p>
          <a:p>
            <a:endParaRPr lang="en-US" dirty="0"/>
          </a:p>
          <a:p>
            <a:r>
              <a:rPr lang="en-US" dirty="0"/>
              <a:t>We filed a legal complaint in July with the NY State Ed Department against DOE refusal to reduce class size with Public Advocate Tish James &amp; 9 NYC public school parents</a:t>
            </a:r>
          </a:p>
          <a:p>
            <a:endParaRPr lang="en-US" dirty="0"/>
          </a:p>
          <a:p>
            <a:r>
              <a:rPr lang="en-US" dirty="0"/>
              <a:t>The Commissioner ruled against us so we plan to appeal her decision in court </a:t>
            </a:r>
          </a:p>
        </p:txBody>
      </p:sp>
    </p:spTree>
    <p:extLst>
      <p:ext uri="{BB962C8B-B14F-4D97-AF65-F5344CB8AC3E}">
        <p14:creationId xmlns:p14="http://schemas.microsoft.com/office/powerpoint/2010/main" val="40349754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What else is </a:t>
            </a:r>
            <a:r>
              <a:rPr lang="en-US" dirty="0"/>
              <a:t>being done about this?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789611"/>
            <a:ext cx="109597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800" dirty="0"/>
              <a:t>Last year, Speaker Mark-</a:t>
            </a:r>
            <a:r>
              <a:rPr lang="en-US" sz="2800" dirty="0" err="1"/>
              <a:t>Viverito</a:t>
            </a:r>
            <a:r>
              <a:rPr lang="en-US" sz="2800" dirty="0"/>
              <a:t> announced that Council would form </a:t>
            </a:r>
            <a:r>
              <a:rPr lang="en-US" sz="2800" dirty="0">
                <a:hlinkClick r:id="rId2"/>
              </a:rPr>
              <a:t>an internal working group</a:t>
            </a:r>
            <a:r>
              <a:rPr lang="en-US" sz="2800" dirty="0"/>
              <a:t> to come up with proposals to reform the school planning process.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They are supposed to be releasing their proposals soon.</a:t>
            </a:r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endParaRPr lang="en-US" sz="2800" dirty="0"/>
          </a:p>
          <a:p>
            <a:pPr marL="285750" indent="-285750">
              <a:buFont typeface="Arial" charset="0"/>
              <a:buChar char="•"/>
            </a:pPr>
            <a:r>
              <a:rPr lang="en-US" sz="2800" dirty="0"/>
              <a:t>We will have to be vigilant to ensure that these proposals are strengthened </a:t>
            </a:r>
            <a:r>
              <a:rPr lang="en-US" sz="2800"/>
              <a:t>and passed into law.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77270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B5C-F161-434E-98CC-00112863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can you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9A7F-FF7F-4F1D-AF3A-6AECB089F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488"/>
            <a:ext cx="10515600" cy="4732476"/>
          </a:xfrm>
        </p:spPr>
        <p:txBody>
          <a:bodyPr>
            <a:normAutofit/>
          </a:bodyPr>
          <a:lstStyle/>
          <a:p>
            <a:r>
              <a:rPr lang="en-US" dirty="0"/>
              <a:t>Join our mailing list at </a:t>
            </a:r>
            <a:r>
              <a:rPr lang="en-US" dirty="0">
                <a:hlinkClick r:id="rId2"/>
              </a:rPr>
              <a:t>www.classsizematters.org</a:t>
            </a:r>
            <a:r>
              <a:rPr lang="en-US" dirty="0"/>
              <a:t> or </a:t>
            </a:r>
            <a:r>
              <a:rPr lang="en-US" dirty="0">
                <a:hlinkClick r:id="rId3"/>
              </a:rPr>
              <a:t>https://www.classsizematters.org/sign-up-for-our-newsletter/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For more info or to sign up, go to </a:t>
            </a:r>
            <a:r>
              <a:rPr lang="en-US" dirty="0">
                <a:hlinkClick r:id="rId4"/>
              </a:rPr>
              <a:t>https://www.eventbrite.com/e/parent-action-conference-2018-an-action-agenda-for-public-schools-tickets-41260953623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Any questions?  You can ask us at </a:t>
            </a:r>
            <a:r>
              <a:rPr lang="en-US" dirty="0">
                <a:hlinkClick r:id="rId5"/>
              </a:rPr>
              <a:t>info@classsizematters.org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33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104451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Average class size grades 4-8 decreased by 1.3, now 6.0 students below Citywide average and 2.3 students above C4E goals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6919726"/>
              </p:ext>
            </p:extLst>
          </p:nvPr>
        </p:nvGraphicFramePr>
        <p:xfrm>
          <a:off x="537882" y="1690688"/>
          <a:ext cx="11044518" cy="486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9552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Citywide average HS class sizes stayed the same per class; and remain far above C4E goals 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01216" y="1690689"/>
          <a:ext cx="11206066" cy="48699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5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7EA8F-390A-49CB-A7BC-B075BB180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 promised State Ed in 2014 to focus on reducing class size at Renewal schools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EF67F-D460-450C-8350-56EAB0FC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982829"/>
          </a:xfrm>
          <a:noFill/>
        </p:spPr>
        <p:txBody>
          <a:bodyPr>
            <a:normAutofit lnSpcReduction="10000"/>
          </a:bodyPr>
          <a:lstStyle/>
          <a:p>
            <a:endParaRPr lang="en-US" sz="3200" dirty="0"/>
          </a:p>
          <a:p>
            <a:r>
              <a:rPr lang="en-US" sz="3200" dirty="0"/>
              <a:t>Yet 42% of Renewal schools did NOT reduce average class sizes from 2014-2015 to 2017-2018  </a:t>
            </a:r>
          </a:p>
          <a:p>
            <a:endParaRPr lang="en-US" sz="3200" dirty="0"/>
          </a:p>
          <a:p>
            <a:r>
              <a:rPr lang="en-US" sz="3200" dirty="0"/>
              <a:t>73% continue to have maximum class sizes of 30 or more in November 2017.</a:t>
            </a:r>
          </a:p>
          <a:p>
            <a:endParaRPr lang="en-US" sz="3200" dirty="0"/>
          </a:p>
          <a:p>
            <a:r>
              <a:rPr lang="en-US" sz="3200" dirty="0"/>
              <a:t>NO renewal schools have capped class sizes at C4E levels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2200" i="1" dirty="0"/>
              <a:t>Source: Preliminary NYC Class Size Reports, November 2014 and November 2017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203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C985C-6F53-47A3-8511-7F63B18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Currently One Renewal School in District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9812E-7F7C-48B3-8EC0-C056B5BBA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4501"/>
            <a:ext cx="10515600" cy="4912527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Average class size at Boys and Girls High School increased from 22.3 in Nov 2014, the year the Renewal Program started, to 23.3 in Nov 2017 </a:t>
            </a:r>
          </a:p>
          <a:p>
            <a:endParaRPr lang="en-US" dirty="0"/>
          </a:p>
          <a:p>
            <a:r>
              <a:rPr lang="en-US" dirty="0"/>
              <a:t>Class sizes at Boys and Girls High School were worse last academic year- average class size was 26.3 in Nov 2016 </a:t>
            </a:r>
          </a:p>
          <a:p>
            <a:endParaRPr lang="en-US" dirty="0"/>
          </a:p>
          <a:p>
            <a:r>
              <a:rPr lang="en-US" dirty="0"/>
              <a:t>Boys and Girls High School continues to have classes of 30 or more students </a:t>
            </a:r>
          </a:p>
          <a:p>
            <a:endParaRPr lang="en-US" dirty="0"/>
          </a:p>
          <a:p>
            <a:r>
              <a:rPr lang="en-US" dirty="0"/>
              <a:t>The graduation rate at Boys and Girls HS increased from 43% in 2014 to 63% in 2017, below the DOE goal of 2017 </a:t>
            </a:r>
          </a:p>
        </p:txBody>
      </p:sp>
    </p:spTree>
    <p:extLst>
      <p:ext uri="{BB962C8B-B14F-4D97-AF65-F5344CB8AC3E}">
        <p14:creationId xmlns:p14="http://schemas.microsoft.com/office/powerpoint/2010/main" val="2394655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58" y="78192"/>
            <a:ext cx="12083142" cy="1442495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dirty="0"/>
              <a:t>Scope of school overcrowding enormous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5850" y="1179443"/>
            <a:ext cx="10267950" cy="545842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43% NYC schools were overcrowded last year according to DOE data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575,000 students (56% of total) were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350,000  (68% of total) elementary students enrolled in overcrowded schools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50,000 (33% of total) middle school students enrolled in overcrowded schools  </a:t>
            </a:r>
          </a:p>
          <a:p>
            <a:pPr>
              <a:lnSpc>
                <a:spcPct val="120000"/>
              </a:lnSpc>
            </a:pPr>
            <a:endParaRPr lang="en-US" sz="2000" dirty="0"/>
          </a:p>
          <a:p>
            <a:pPr>
              <a:lnSpc>
                <a:spcPct val="120000"/>
              </a:lnSpc>
            </a:pPr>
            <a:r>
              <a:rPr lang="en-US" sz="2000" dirty="0"/>
              <a:t>About 175,000 (49% of total ) HS students enrolled in overcrowded schools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r>
              <a:rPr lang="en-US" sz="2000" i="1" dirty="0"/>
              <a:t>Data source: Schools at or above 100% according to SCA “Blue Book” 2016-2017</a:t>
            </a:r>
          </a:p>
          <a:p>
            <a:pPr marL="0" indent="0">
              <a:lnSpc>
                <a:spcPct val="120000"/>
              </a:lnSpc>
              <a:buNone/>
            </a:pPr>
            <a:br>
              <a:rPr lang="en-US" sz="2000" dirty="0"/>
            </a:b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08750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5297D-9495-462C-A2D9-51C6D2E56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are our schools so overcrowded?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824B271-1251-4A3C-9E8B-61740A5A9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70597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Bloomberg claimed to have created 100,000 new seats between 2004 and 2013</a:t>
            </a:r>
          </a:p>
          <a:p>
            <a:endParaRPr lang="en-US" dirty="0"/>
          </a:p>
          <a:p>
            <a:r>
              <a:rPr lang="en-US" dirty="0"/>
              <a:t>Yet only 45,000 new NET seats created if seat loss taken into account </a:t>
            </a:r>
          </a:p>
          <a:p>
            <a:endParaRPr lang="en-US" dirty="0"/>
          </a:p>
          <a:p>
            <a:r>
              <a:rPr lang="en-US" dirty="0"/>
              <a:t>About 55,000 seats were lost due to lapsed leases, elimination of TCUs (trailers), annexes, and mini- buildings </a:t>
            </a:r>
          </a:p>
          <a:p>
            <a:endParaRPr lang="en-US" dirty="0"/>
          </a:p>
          <a:p>
            <a:r>
              <a:rPr lang="en-US" dirty="0"/>
              <a:t>Also, enrollment grew fast especially at the elementary school level</a:t>
            </a:r>
          </a:p>
          <a:p>
            <a:endParaRPr lang="en-US" dirty="0"/>
          </a:p>
          <a:p>
            <a:r>
              <a:rPr lang="en-US" i="1" dirty="0"/>
              <a:t>The following charts are from our recent Seat Loss report, available online at </a:t>
            </a:r>
            <a:r>
              <a:rPr lang="en-US" i="1" dirty="0">
                <a:hlinkClick r:id="rId2"/>
              </a:rPr>
              <a:t>www.classsizematters.org</a:t>
            </a:r>
            <a:r>
              <a:rPr lang="en-US" i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776826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>
            <a:extLst>
              <a:ext uri="{FF2B5EF4-FFF2-40B4-BE49-F238E27FC236}">
                <a16:creationId xmlns:a16="http://schemas.microsoft.com/office/drawing/2014/main" id="{9EA349C6-6EC2-4674-A1C0-27641EA5F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082675"/>
            <a:ext cx="11207750" cy="518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Box 2">
            <a:extLst>
              <a:ext uri="{FF2B5EF4-FFF2-40B4-BE49-F238E27FC236}">
                <a16:creationId xmlns:a16="http://schemas.microsoft.com/office/drawing/2014/main" id="{B89F786C-F557-4652-9A3F-7EE8EFB8A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14338"/>
            <a:ext cx="108410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2800"/>
              <a:t>Enrollment grew faster than new seats in NYC 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643046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1421</Words>
  <Application>Microsoft Office PowerPoint</Application>
  <PresentationFormat>Widescreen</PresentationFormat>
  <Paragraphs>163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                                           School Overcrowding &amp; Class Size Citywide  and in District 16 schools    Presentation to CEC 16  Leonie Haimson and Sebastian Spitz Class Size Matters January 2018 info@classsizematters.org  </vt:lpstr>
      <vt:lpstr>This fall, District 16, average K-3 class sizes increased by .9, now 3.7 students below citywide average and .4 students above Contracts for Excellence goals set in 2007.</vt:lpstr>
      <vt:lpstr>Average class size grades 4-8 decreased by 1.3, now 6.0 students below Citywide average and 2.3 students above C4E goals</vt:lpstr>
      <vt:lpstr>Citywide average HS class sizes stayed the same per class; and remain far above C4E goals </vt:lpstr>
      <vt:lpstr>DOE promised State Ed in 2014 to focus on reducing class size at Renewal schools </vt:lpstr>
      <vt:lpstr>Currently One Renewal School in District 16</vt:lpstr>
      <vt:lpstr>Scope of school overcrowding enormous</vt:lpstr>
      <vt:lpstr>Why are our schools so overcrowded?</vt:lpstr>
      <vt:lpstr>PowerPoint Presentation</vt:lpstr>
      <vt:lpstr>PowerPoint Presentation</vt:lpstr>
      <vt:lpstr>PowerPoint Presentation</vt:lpstr>
      <vt:lpstr>November 2017 DOE five-year capital plan still very underfunded </vt:lpstr>
      <vt:lpstr>DOE Identified need for 83,056 K-8 seats citywide  DOE says no need for seats in D16 Nov. 2017 capital plan </vt:lpstr>
      <vt:lpstr>54% K-8 seats funded citywide compared to DOE estimate of need Again, DOE says no need for seats in D16  Data: Nov. 2017 capital plan</vt:lpstr>
      <vt:lpstr>District 16 Overcrowding  (includes Charters in district buildings)</vt:lpstr>
      <vt:lpstr>   9 Districts below 80% utilization, including D16 at 53%  Data Source: 2016-2017 Blue Book  </vt:lpstr>
      <vt:lpstr> 3 Schools in District 16 at or over 100% - (Co-located Charters included) Data Source: 2016-2017 Blue Book  </vt:lpstr>
      <vt:lpstr>Problems with the housing starts &amp; CEQR formula used to project enrollment </vt:lpstr>
      <vt:lpstr>Problems with school planning process  </vt:lpstr>
      <vt:lpstr>More reasons not to trust DOE’s need estimates </vt:lpstr>
      <vt:lpstr>    Other problems with DOE seat needs assessments     </vt:lpstr>
      <vt:lpstr>We need a new planning process for schools</vt:lpstr>
      <vt:lpstr>DOE Capacity formula underestimates overcrowding by assuming overly large class sizes </vt:lpstr>
      <vt:lpstr>I FOILed the decision memo from City Hall</vt:lpstr>
      <vt:lpstr>We have also filed a class size complaint vs DOE</vt:lpstr>
      <vt:lpstr>What else is being done about this? </vt:lpstr>
      <vt:lpstr>How can you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School Overcrowding &amp; Class Size Citywide  and in District 15 schools    Presentation to CEC 15  Leonie Haimson and Sebastian Spitz Class Size Matters December 2017 info@classsizematters.org  </dc:title>
  <dc:creator>Sebastian Spitz</dc:creator>
  <cp:lastModifiedBy>Sebastian Spitz</cp:lastModifiedBy>
  <cp:revision>17</cp:revision>
  <dcterms:created xsi:type="dcterms:W3CDTF">2017-12-21T20:28:13Z</dcterms:created>
  <dcterms:modified xsi:type="dcterms:W3CDTF">2018-04-11T19:04:18Z</dcterms:modified>
</cp:coreProperties>
</file>