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96" r:id="rId7"/>
    <p:sldId id="265" r:id="rId8"/>
    <p:sldId id="267" r:id="rId9"/>
    <p:sldId id="268" r:id="rId10"/>
    <p:sldId id="266" r:id="rId11"/>
    <p:sldId id="273" r:id="rId12"/>
    <p:sldId id="274" r:id="rId13"/>
    <p:sldId id="275" r:id="rId14"/>
    <p:sldId id="263" r:id="rId15"/>
    <p:sldId id="283" r:id="rId16"/>
    <p:sldId id="284" r:id="rId17"/>
    <p:sldId id="285" r:id="rId18"/>
    <p:sldId id="277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D15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171833045195991E-2"/>
          <c:y val="5.6531273022131887E-2"/>
          <c:w val="0.92410165267654498"/>
          <c:h val="0.76925980168524011"/>
        </c:manualLayout>
      </c:layout>
      <c:lineChart>
        <c:grouping val="standard"/>
        <c:varyColors val="0"/>
        <c:ser>
          <c:idx val="0"/>
          <c:order val="0"/>
          <c:tx>
            <c:strRef>
              <c:f>'D15'!$A$3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1555073108271721E-17"/>
                  <c:y val="-1.791393893865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08-4ABF-956E-FF9E77D588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08-4ABF-956E-FF9E77D58888}"/>
            </c:ext>
          </c:extLst>
        </c:ser>
        <c:ser>
          <c:idx val="1"/>
          <c:order val="1"/>
          <c:tx>
            <c:strRef>
              <c:f>'D15'!$A$4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08-4ABF-956E-FF9E77D58888}"/>
                </c:ext>
              </c:extLst>
            </c:dLbl>
            <c:dLbl>
              <c:idx val="1"/>
              <c:layout>
                <c:manualLayout>
                  <c:x val="0"/>
                  <c:y val="-3.3268743743219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08-4ABF-956E-FF9E77D58888}"/>
                </c:ext>
              </c:extLst>
            </c:dLbl>
            <c:dLbl>
              <c:idx val="5"/>
              <c:layout>
                <c:manualLayout>
                  <c:x val="-2.2666665357830348E-3"/>
                  <c:y val="-4.6064414413688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08-4ABF-956E-FF9E77D58888}"/>
                </c:ext>
              </c:extLst>
            </c:dLbl>
            <c:dLbl>
              <c:idx val="8"/>
              <c:layout>
                <c:manualLayout>
                  <c:x val="0"/>
                  <c:y val="1.2795670670468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08-4ABF-956E-FF9E77D588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08-4ABF-956E-FF9E77D58888}"/>
            </c:ext>
          </c:extLst>
        </c:ser>
        <c:ser>
          <c:idx val="2"/>
          <c:order val="2"/>
          <c:tx>
            <c:strRef>
              <c:f>'D15'!$A$5</c:f>
              <c:strCache>
                <c:ptCount val="1"/>
                <c:pt idx="0">
                  <c:v>D15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1333332678915588E-3"/>
                  <c:y val="3.8387012011406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08-4ABF-956E-FF9E77D58888}"/>
                </c:ext>
              </c:extLst>
            </c:dLbl>
            <c:dLbl>
              <c:idx val="4"/>
              <c:layout>
                <c:manualLayout>
                  <c:x val="-1.1333332678915174E-3"/>
                  <c:y val="-4.6064414413688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08-4ABF-956E-FF9E77D58888}"/>
                </c:ext>
              </c:extLst>
            </c:dLbl>
            <c:dLbl>
              <c:idx val="6"/>
              <c:layout>
                <c:manualLayout>
                  <c:x val="2.2666665357830348E-3"/>
                  <c:y val="-6.1419219218251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08-4ABF-956E-FF9E77D58888}"/>
                </c:ext>
              </c:extLst>
            </c:dLbl>
            <c:dLbl>
              <c:idx val="7"/>
              <c:layout>
                <c:manualLayout>
                  <c:x val="0"/>
                  <c:y val="-2.3032207206844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08-4ABF-956E-FF9E77D588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'D15'!$B$5:$M$5</c:f>
              <c:numCache>
                <c:formatCode>General</c:formatCode>
                <c:ptCount val="12"/>
                <c:pt idx="0">
                  <c:v>20.100000000000001</c:v>
                </c:pt>
                <c:pt idx="1">
                  <c:v>19.8</c:v>
                </c:pt>
                <c:pt idx="2">
                  <c:v>20.399999999999999</c:v>
                </c:pt>
                <c:pt idx="3">
                  <c:v>21.6</c:v>
                </c:pt>
                <c:pt idx="4" formatCode="0.0">
                  <c:v>23</c:v>
                </c:pt>
                <c:pt idx="5">
                  <c:v>23.8</c:v>
                </c:pt>
                <c:pt idx="6">
                  <c:v>24.6</c:v>
                </c:pt>
                <c:pt idx="7" formatCode="0.0">
                  <c:v>25.19</c:v>
                </c:pt>
                <c:pt idx="8" formatCode="0.0">
                  <c:v>25.14516129032258</c:v>
                </c:pt>
                <c:pt idx="9">
                  <c:v>24.9</c:v>
                </c:pt>
                <c:pt idx="10" formatCode="0.0">
                  <c:v>24.832997987927566</c:v>
                </c:pt>
                <c:pt idx="11" formatCode="0.0">
                  <c:v>24.514112903225808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08-4ABF-956E-FF9E77D58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34493840"/>
        <c:axId val="-234489824"/>
      </c:lineChart>
      <c:catAx>
        <c:axId val="-234493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4879685964952522E-2"/>
              <c:y val="0.920957011382706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34489824"/>
        <c:crosses val="autoZero"/>
        <c:auto val="1"/>
        <c:lblAlgn val="ctr"/>
        <c:lblOffset val="100"/>
        <c:noMultiLvlLbl val="0"/>
      </c:catAx>
      <c:valAx>
        <c:axId val="-23448982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7009549359028642E-3"/>
              <c:y val="0.322967563881630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3449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D15 4-8th class size trend</a:t>
            </a:r>
          </a:p>
        </c:rich>
      </c:tx>
      <c:layout>
        <c:manualLayout>
          <c:xMode val="edge"/>
          <c:yMode val="edge"/>
          <c:x val="0.38897345526924021"/>
          <c:y val="7.32687531785914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902443677265248E-2"/>
          <c:y val="9.8949903977151477E-2"/>
          <c:w val="0.93333892057685497"/>
          <c:h val="0.73805188416267076"/>
        </c:manualLayout>
      </c:layout>
      <c:lineChart>
        <c:grouping val="standard"/>
        <c:varyColors val="0"/>
        <c:ser>
          <c:idx val="0"/>
          <c:order val="0"/>
          <c:tx>
            <c:strRef>
              <c:f>'D15'!$A$10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B8-4947-A6C1-1ACB14BA6AB1}"/>
            </c:ext>
          </c:extLst>
        </c:ser>
        <c:ser>
          <c:idx val="1"/>
          <c:order val="1"/>
          <c:tx>
            <c:strRef>
              <c:f>'D15'!$A$11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B8-4947-A6C1-1ACB14BA6AB1}"/>
                </c:ext>
              </c:extLst>
            </c:dLbl>
            <c:dLbl>
              <c:idx val="1"/>
              <c:layout>
                <c:manualLayout>
                  <c:x val="0"/>
                  <c:y val="-4.0619146130376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B8-4947-A6C1-1ACB14BA6AB1}"/>
                </c:ext>
              </c:extLst>
            </c:dLbl>
            <c:dLbl>
              <c:idx val="5"/>
              <c:layout>
                <c:manualLayout>
                  <c:x val="0"/>
                  <c:y val="-1.5232179798891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B8-4947-A6C1-1ACB14BA6AB1}"/>
                </c:ext>
              </c:extLst>
            </c:dLbl>
            <c:dLbl>
              <c:idx val="6"/>
              <c:layout>
                <c:manualLayout>
                  <c:x val="0"/>
                  <c:y val="-3.0464359597782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B8-4947-A6C1-1ACB14BA6AB1}"/>
                </c:ext>
              </c:extLst>
            </c:dLbl>
            <c:dLbl>
              <c:idx val="7"/>
              <c:layout>
                <c:manualLayout>
                  <c:x val="-1.1395823242347643E-3"/>
                  <c:y val="-3.3003056230931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B8-4947-A6C1-1ACB14BA6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8-4947-A6C1-1ACB14BA6AB1}"/>
            </c:ext>
          </c:extLst>
        </c:ser>
        <c:ser>
          <c:idx val="2"/>
          <c:order val="2"/>
          <c:tx>
            <c:strRef>
              <c:f>'D15'!$A$12</c:f>
              <c:strCache>
                <c:ptCount val="1"/>
                <c:pt idx="0">
                  <c:v>D15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4.1784202527265115E-17"/>
                  <c:y val="-2.5386966331485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B8-4947-A6C1-1ACB14BA6AB1}"/>
                </c:ext>
              </c:extLst>
            </c:dLbl>
            <c:dLbl>
              <c:idx val="7"/>
              <c:layout>
                <c:manualLayout>
                  <c:x val="-1.1395823242347643E-3"/>
                  <c:y val="2.5386966331485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B8-4947-A6C1-1ACB14BA6AB1}"/>
                </c:ext>
              </c:extLst>
            </c:dLbl>
            <c:dLbl>
              <c:idx val="8"/>
              <c:layout>
                <c:manualLayout>
                  <c:x val="0"/>
                  <c:y val="-3.8080449497228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B8-4947-A6C1-1ACB14BA6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'D15'!$B$12:$M$12</c:f>
              <c:numCache>
                <c:formatCode>General</c:formatCode>
                <c:ptCount val="12"/>
                <c:pt idx="0">
                  <c:v>23.6</c:v>
                </c:pt>
                <c:pt idx="1">
                  <c:v>23.4</c:v>
                </c:pt>
                <c:pt idx="2">
                  <c:v>23.6</c:v>
                </c:pt>
                <c:pt idx="3">
                  <c:v>24.1</c:v>
                </c:pt>
                <c:pt idx="4" formatCode="0.0">
                  <c:v>25</c:v>
                </c:pt>
                <c:pt idx="5">
                  <c:v>26.1</c:v>
                </c:pt>
                <c:pt idx="6">
                  <c:v>26.3</c:v>
                </c:pt>
                <c:pt idx="7" formatCode="0.0">
                  <c:v>26.68</c:v>
                </c:pt>
                <c:pt idx="8" formatCode="0.0">
                  <c:v>27.013020833333332</c:v>
                </c:pt>
                <c:pt idx="9">
                  <c:v>27.5</c:v>
                </c:pt>
                <c:pt idx="10" formatCode="0.0">
                  <c:v>27.802992518703242</c:v>
                </c:pt>
                <c:pt idx="11" formatCode="0.0">
                  <c:v>27.577565632458235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B8-4947-A6C1-1ACB14BA6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34325200"/>
        <c:axId val="-234300976"/>
      </c:lineChart>
      <c:catAx>
        <c:axId val="-234325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6.8690612730983022E-2"/>
              <c:y val="0.912338805257380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34300976"/>
        <c:crosses val="autoZero"/>
        <c:auto val="1"/>
        <c:lblAlgn val="ctr"/>
        <c:lblOffset val="100"/>
        <c:noMultiLvlLbl val="0"/>
      </c:catAx>
      <c:valAx>
        <c:axId val="-234300976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0"/>
              <c:y val="0.331731289156147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3432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04199118591395"/>
          <c:y val="0.92803494685828292"/>
          <c:w val="0.30391601762817205"/>
          <c:h val="4.39723093084713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8EB-432A-99BE-496C97223A73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72D-4889-90D3-F85B6FF1367E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21342304730743E-2"/>
          <c:y val="2.8486833251087883E-2"/>
          <c:w val="0.97573153905385135"/>
          <c:h val="0.52829728649837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'D15'!$C$2:$C$15</c:f>
              <c:strCache>
                <c:ptCount val="14"/>
                <c:pt idx="0">
                  <c:v>P.S. 32</c:v>
                </c:pt>
                <c:pt idx="1">
                  <c:v>P.S. 39</c:v>
                </c:pt>
                <c:pt idx="2">
                  <c:v>P.S. 172 </c:v>
                </c:pt>
                <c:pt idx="3">
                  <c:v>P.S. 1 </c:v>
                </c:pt>
                <c:pt idx="4">
                  <c:v>P.S. 107 </c:v>
                </c:pt>
                <c:pt idx="5">
                  <c:v>P.S. 169 </c:v>
                </c:pt>
                <c:pt idx="6">
                  <c:v>MAURICE SENDAK CMMNTY SCHL</c:v>
                </c:pt>
                <c:pt idx="7">
                  <c:v>P.S. 1</c:v>
                </c:pt>
                <c:pt idx="8">
                  <c:v>P.S. 94</c:v>
                </c:pt>
                <c:pt idx="9">
                  <c:v>P.S. 131</c:v>
                </c:pt>
                <c:pt idx="10">
                  <c:v>P.S. 154</c:v>
                </c:pt>
                <c:pt idx="11">
                  <c:v>P.S. 321</c:v>
                </c:pt>
                <c:pt idx="12">
                  <c:v>P.S. 29</c:v>
                </c:pt>
                <c:pt idx="13">
                  <c:v>BK SUCCESS ACAD. CHRTR SCHL 3</c:v>
                </c:pt>
              </c:strCache>
            </c:strRef>
          </c:cat>
          <c:val>
            <c:numRef>
              <c:f>'D15'!$I$2:$I$15</c:f>
              <c:numCache>
                <c:formatCode>0%</c:formatCode>
                <c:ptCount val="14"/>
                <c:pt idx="0">
                  <c:v>1.81</c:v>
                </c:pt>
                <c:pt idx="1">
                  <c:v>1.8</c:v>
                </c:pt>
                <c:pt idx="2">
                  <c:v>1.59</c:v>
                </c:pt>
                <c:pt idx="3">
                  <c:v>1.58</c:v>
                </c:pt>
                <c:pt idx="4">
                  <c:v>1.57</c:v>
                </c:pt>
                <c:pt idx="5">
                  <c:v>1.51</c:v>
                </c:pt>
                <c:pt idx="6">
                  <c:v>1.44</c:v>
                </c:pt>
                <c:pt idx="7">
                  <c:v>1.3800000000000001</c:v>
                </c:pt>
                <c:pt idx="8">
                  <c:v>1.35</c:v>
                </c:pt>
                <c:pt idx="9">
                  <c:v>1.35</c:v>
                </c:pt>
                <c:pt idx="10">
                  <c:v>1.35</c:v>
                </c:pt>
                <c:pt idx="11">
                  <c:v>1.32</c:v>
                </c:pt>
                <c:pt idx="12">
                  <c:v>1.29</c:v>
                </c:pt>
                <c:pt idx="13">
                  <c:v>1.29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3-4868-B705-B1B9618AA6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7122320"/>
        <c:axId val="537117400"/>
      </c:barChart>
      <c:catAx>
        <c:axId val="53712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17400"/>
        <c:crosses val="autoZero"/>
        <c:auto val="1"/>
        <c:lblAlgn val="ctr"/>
        <c:lblOffset val="100"/>
        <c:noMultiLvlLbl val="0"/>
      </c:catAx>
      <c:valAx>
        <c:axId val="5371174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712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051473185021907E-2"/>
          <c:y val="4.402764936380046E-5"/>
          <c:w val="0.97573492814664098"/>
          <c:h val="0.557241566751538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'D15'!$C$16:$C$29</c:f>
              <c:strCache>
                <c:ptCount val="14"/>
                <c:pt idx="0">
                  <c:v>P.S. 58</c:v>
                </c:pt>
                <c:pt idx="1">
                  <c:v>I.S. 443</c:v>
                </c:pt>
                <c:pt idx="2">
                  <c:v>P.S. 10</c:v>
                </c:pt>
                <c:pt idx="3">
                  <c:v>I.S. 51</c:v>
                </c:pt>
                <c:pt idx="4">
                  <c:v>P.S. 124</c:v>
                </c:pt>
                <c:pt idx="5">
                  <c:v>P.S. 230</c:v>
                </c:pt>
                <c:pt idx="6">
                  <c:v>P.S. 146</c:v>
                </c:pt>
                <c:pt idx="7">
                  <c:v>P.S. 130</c:v>
                </c:pt>
                <c:pt idx="8">
                  <c:v>P.S. 295</c:v>
                </c:pt>
                <c:pt idx="9">
                  <c:v>PS 516 SUNSET PARK AVENUES ELEMENTARY</c:v>
                </c:pt>
                <c:pt idx="10">
                  <c:v>P.S. 261</c:v>
                </c:pt>
                <c:pt idx="11">
                  <c:v>K372 SPED</c:v>
                </c:pt>
                <c:pt idx="12">
                  <c:v>P.S. 24</c:v>
                </c:pt>
                <c:pt idx="13">
                  <c:v>I.S. 821</c:v>
                </c:pt>
              </c:strCache>
            </c:strRef>
          </c:cat>
          <c:val>
            <c:numRef>
              <c:f>'D15'!$I$16:$I$29</c:f>
              <c:numCache>
                <c:formatCode>0%</c:formatCode>
                <c:ptCount val="14"/>
                <c:pt idx="0">
                  <c:v>1.26</c:v>
                </c:pt>
                <c:pt idx="1">
                  <c:v>1.2</c:v>
                </c:pt>
                <c:pt idx="2">
                  <c:v>1.2</c:v>
                </c:pt>
                <c:pt idx="3">
                  <c:v>1.18</c:v>
                </c:pt>
                <c:pt idx="4">
                  <c:v>1.18</c:v>
                </c:pt>
                <c:pt idx="5">
                  <c:v>1.1400000000000001</c:v>
                </c:pt>
                <c:pt idx="6">
                  <c:v>1.1400000000000001</c:v>
                </c:pt>
                <c:pt idx="7">
                  <c:v>1.1400000000000001</c:v>
                </c:pt>
                <c:pt idx="8">
                  <c:v>1.0900000000000001</c:v>
                </c:pt>
                <c:pt idx="9">
                  <c:v>1.0900000000000001</c:v>
                </c:pt>
                <c:pt idx="10">
                  <c:v>1.08</c:v>
                </c:pt>
                <c:pt idx="11">
                  <c:v>1.05</c:v>
                </c:pt>
                <c:pt idx="12">
                  <c:v>1.03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B-4539-A774-B0608CB85D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429720"/>
        <c:axId val="533430048"/>
      </c:barChart>
      <c:catAx>
        <c:axId val="53342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430048"/>
        <c:crosses val="autoZero"/>
        <c:auto val="1"/>
        <c:lblAlgn val="ctr"/>
        <c:lblOffset val="100"/>
        <c:noMultiLvlLbl val="0"/>
      </c:catAx>
      <c:valAx>
        <c:axId val="5334300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3429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E7511-7530-47BB-8A0D-A77793F94B4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57227-90A4-4038-AFDB-5DC1C950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7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5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AC319-7B30-4333-B292-0D0E8E53B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C0E0D-A842-402C-A38C-908BC8140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19923-9DD2-4EDF-A06D-C18012BB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369A2-7910-47DA-A635-BC1FBB7D6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B6013-ACBA-4501-8104-A997DFDD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A7DD0-C358-4DB1-A443-46774A26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22971-7AA6-48B7-B46C-FF9103DB2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7C0E5-1AE8-4ECC-AFFB-E51AE211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6F28-C353-4AC7-92D5-6ED56717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7F098-5D69-44C1-BC26-3D6CA494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BE80F-361D-46B4-989D-9AADED8C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6CD73-A641-4A29-8E56-1FEE44A57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F0D80-41E5-4787-B81E-532A99127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C0A6B-6EF1-4F2E-B308-E527E64D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60D0-29BF-4DC9-8D59-21387B35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88F6-BA11-4C38-B705-1C89F4C7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3CDFC-61A5-440A-995B-4458C4E56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C36AD-C6F2-4843-B0C1-969833C3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EFBC0-0AA3-4793-860E-E3AE3C46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E9E52-66DF-45FB-B144-1D43AF7B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1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5193-3D6B-4D66-8270-157B82B69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32697-427A-4C39-B0AE-DE373B422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AC8A-67E9-4EEA-88A8-A02BE00C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904A4-87F4-45D5-889B-B1FE7782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75BB0-8072-44B2-90A6-8AAA2101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6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0349-78ED-4CC6-BFE0-BEBA30878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4D68-ABEF-4407-B0EE-B139BD99B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4D96F-1576-4291-B525-0119A3181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58112-DEE9-4057-93EB-EB17D2CF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AEB34-281D-4AEA-8972-5BAA40BD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92BA6-74B8-4876-98CB-1A2AADF2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BE948-9B1A-4570-A10E-2616DB9F4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FAFC1-335C-4541-8056-DC651195C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ECDC9-68D9-41B4-BCBD-9884A0F73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7D21C0-5AA4-435E-A823-922390A0D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6FEDE-9E1D-4FF5-9AB8-004368D98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3841D4-2824-4D26-A07B-0A37D7A6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97AC0-B6A3-405C-8BB1-E9F54930F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20EC12-7B92-469C-AD26-0680A696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EE2B-0F23-490B-B2B7-41B9EB46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530FF-356B-420E-A532-878DF8012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3EE18-7F88-495B-958D-B1A38A5B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96113-56AC-4658-B630-B7E7CCF36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3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D19059-804A-4BDE-9860-18779E9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BC73F-99C9-4580-904F-19EE9EA7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9B870-A786-4111-ABEF-782F5731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2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C5BC-25BD-4AEE-90D7-92DA73EF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FDBFA-D04B-4172-BB59-13DA76C6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93C74-CE3D-4FED-BB20-EDB7CB720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0AA6B-DEEA-4465-B6AD-8DC5F6B5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766C2-DB07-4332-B6E2-8AAF77E1C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85571-1869-4446-9D8F-753439AC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5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39F1-642E-44F1-BED5-3970B3C8C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E8455-785B-4229-B950-207FF23CA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37A0F-286A-421C-AB33-F851D3F44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062E9-E491-4E14-ACC8-B7B005EB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29A2E-3CC3-477B-972D-11FCAB10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6DD5E-4E90-461A-B368-8B97EB4E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8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608F7-B72C-424D-BA08-496586AB2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72772-9383-4C1C-9EEF-8122C1FB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F120B-C893-47D7-A239-22AFAA6AC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AF8D-7AA2-4D0D-BF7A-BE834F61636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7568-A34B-4298-94F3-3047FC4F9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75DC9-6544-4346-9C08-0B54470E5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2F2-B57E-467F-9552-BC7B45549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15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15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 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7,546 Seats in District 15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829085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439397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52.0% of seats funded in District 15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15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1306"/>
          </a:xfrm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D15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70% (28) of K-8 schools in District 15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79% or 19,347 K-8 D15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92 cluster rooms are missing from District 15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D15 at 114%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759139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470804"/>
            <a:ext cx="10515600" cy="12899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28 Schools in District 15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FEC2810-14C6-476C-B76B-B2757703C4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128475"/>
              </p:ext>
            </p:extLst>
          </p:nvPr>
        </p:nvGraphicFramePr>
        <p:xfrm>
          <a:off x="216424" y="1363578"/>
          <a:ext cx="11748265" cy="530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2739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13CE-4E9B-46E0-BBD3-ED6990EE0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D15 Overutilized Schools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3DCF90-7F78-4A0D-B19C-6D93C17A8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912344"/>
              </p:ext>
            </p:extLst>
          </p:nvPr>
        </p:nvGraphicFramePr>
        <p:xfrm>
          <a:off x="245615" y="1473692"/>
          <a:ext cx="11748117" cy="524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908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11,475 new housing units built in D15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15, average K-3 class sizes decreased by .3, now .5 students above citywide average and 4.6 students above Contracts for Excellence goals set in 2007.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595502"/>
              </p:ext>
            </p:extLst>
          </p:nvPr>
        </p:nvGraphicFramePr>
        <p:xfrm>
          <a:off x="621006" y="1775535"/>
          <a:ext cx="11205883" cy="496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/>
              <a:t>They don’t </a:t>
            </a:r>
            <a:r>
              <a:rPr lang="en-US" dirty="0"/>
              <a:t>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/>
              <a:t>Don’t differentiate between the need for elementary </a:t>
            </a:r>
            <a:r>
              <a:rPr lang="en-US" dirty="0"/>
              <a:t>and middle </a:t>
            </a:r>
            <a:r>
              <a:rPr lang="en-US"/>
              <a:t>school seats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Are </a:t>
            </a:r>
            <a:r>
              <a:rPr lang="en-US"/>
              <a:t>infrequently updated; for </a:t>
            </a:r>
            <a:r>
              <a:rPr lang="en-US" dirty="0"/>
              <a:t>example, Feb. 2017 capital </a:t>
            </a:r>
            <a:r>
              <a:rPr lang="en-US"/>
              <a:t>plan included </a:t>
            </a:r>
            <a:r>
              <a:rPr lang="en-US" dirty="0"/>
              <a:t>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stayed fell by .2, now 1.0 above Citywide average and 4.7 students above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F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719546"/>
              </p:ext>
            </p:extLst>
          </p:nvPr>
        </p:nvGraphicFramePr>
        <p:xfrm>
          <a:off x="523783" y="1855432"/>
          <a:ext cx="11144434" cy="500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fontScale="925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</a:t>
            </a:r>
            <a:r>
              <a:rPr lang="en-US" sz="3200"/>
              <a:t>schools have capped </a:t>
            </a:r>
            <a:r>
              <a:rPr lang="en-US" sz="3200" dirty="0"/>
              <a:t>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D15</a:t>
            </a:r>
          </a:p>
          <a:p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15, elementary enrollment increased by 3,081, while capacity went up by only 660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1361</Words>
  <Application>Microsoft Office PowerPoint</Application>
  <PresentationFormat>Widescreen</PresentationFormat>
  <Paragraphs>172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15 schools    Presentation to CEC 15  Leonie Haimson and Sebastian Spitz Class Size Matters January 2018  info@classsizematters.org  </vt:lpstr>
      <vt:lpstr>This fall, District 15, average K-3 class sizes decreased by .3, now .5 students above citywide average and 4.6 students above Contracts for Excellence goals set in 2007.</vt:lpstr>
      <vt:lpstr>Average class size grades 4-8 stayed fell by .2, now 1.0 above Citywide average and 4.7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7,546 Seats in District 15 Nov. 2017 capital plan </vt:lpstr>
      <vt:lpstr>54% K-8 seats funded citywide compared to DOE estimate of need 52.0% of seats funded in District 15  Data: Nov. 2017 capital plan</vt:lpstr>
      <vt:lpstr>District 15 Overcrowding  (includes Charters in district buildings)</vt:lpstr>
      <vt:lpstr>12 Districts average 100% or more utilization Including D15 at 114% Data Source: 2016-2017 Blue Book</vt:lpstr>
      <vt:lpstr> 28 Schools in District 15 at or over 100% - (Co-located Charters included) Data Source: 2016-2017 Blue Book  </vt:lpstr>
      <vt:lpstr>More D15 Overutilized Schools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14 schools    Presentation to CEC 14  Leonie Haimson and Sebastian Spitz Class Size Matters December 2017 info@classsizematters.org  </dc:title>
  <dc:creator>Sebastian Spitz</dc:creator>
  <cp:lastModifiedBy>Sebastian Spitz</cp:lastModifiedBy>
  <cp:revision>19</cp:revision>
  <dcterms:created xsi:type="dcterms:W3CDTF">2017-12-21T20:11:05Z</dcterms:created>
  <dcterms:modified xsi:type="dcterms:W3CDTF">2018-04-11T18:57:17Z</dcterms:modified>
</cp:coreProperties>
</file>