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81" r:id="rId6"/>
    <p:sldId id="296" r:id="rId7"/>
    <p:sldId id="265" r:id="rId8"/>
    <p:sldId id="267" r:id="rId9"/>
    <p:sldId id="268" r:id="rId10"/>
    <p:sldId id="266" r:id="rId11"/>
    <p:sldId id="273" r:id="rId12"/>
    <p:sldId id="274" r:id="rId13"/>
    <p:sldId id="275" r:id="rId14"/>
    <p:sldId id="263" r:id="rId15"/>
    <p:sldId id="283" r:id="rId16"/>
    <p:sldId id="284" r:id="rId17"/>
    <p:sldId id="285" r:id="rId18"/>
    <p:sldId id="277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D15 K-3rd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3171833045195991E-2"/>
          <c:y val="5.6531273022131887E-2"/>
          <c:w val="0.92410165267654498"/>
          <c:h val="0.76925980168524011"/>
        </c:manualLayout>
      </c:layout>
      <c:lineChart>
        <c:grouping val="standard"/>
        <c:varyColors val="0"/>
        <c:ser>
          <c:idx val="0"/>
          <c:order val="0"/>
          <c:tx>
            <c:strRef>
              <c:f>'D15'!$A$3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4.1555073108271721E-17"/>
                  <c:y val="-1.7913938938656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08-4ABF-956E-FF9E77D588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'D15'!$B$2:$M$2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'D15'!$B$3:$M$3</c:f>
              <c:numCache>
                <c:formatCode>General</c:formatCode>
                <c:ptCount val="12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08-4ABF-956E-FF9E77D58888}"/>
            </c:ext>
          </c:extLst>
        </c:ser>
        <c:ser>
          <c:idx val="1"/>
          <c:order val="1"/>
          <c:tx>
            <c:strRef>
              <c:f>'D15'!$A$4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08-4ABF-956E-FF9E77D58888}"/>
                </c:ext>
              </c:extLst>
            </c:dLbl>
            <c:dLbl>
              <c:idx val="1"/>
              <c:layout>
                <c:manualLayout>
                  <c:x val="0"/>
                  <c:y val="-3.3268743743219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08-4ABF-956E-FF9E77D58888}"/>
                </c:ext>
              </c:extLst>
            </c:dLbl>
            <c:dLbl>
              <c:idx val="5"/>
              <c:layout>
                <c:manualLayout>
                  <c:x val="-2.2666665357830348E-3"/>
                  <c:y val="-4.6064414413688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608-4ABF-956E-FF9E77D58888}"/>
                </c:ext>
              </c:extLst>
            </c:dLbl>
            <c:dLbl>
              <c:idx val="8"/>
              <c:layout>
                <c:manualLayout>
                  <c:x val="0"/>
                  <c:y val="1.2795670670468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608-4ABF-956E-FF9E77D588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'D15'!$B$2:$M$2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'D15'!$B$4:$M$4</c:f>
              <c:numCache>
                <c:formatCode>General</c:formatCode>
                <c:ptCount val="12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  <c:pt idx="11" formatCode="0.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08-4ABF-956E-FF9E77D58888}"/>
            </c:ext>
          </c:extLst>
        </c:ser>
        <c:ser>
          <c:idx val="2"/>
          <c:order val="2"/>
          <c:tx>
            <c:strRef>
              <c:f>'D15'!$A$5</c:f>
              <c:strCache>
                <c:ptCount val="1"/>
                <c:pt idx="0">
                  <c:v>D15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1.1333332678915588E-3"/>
                  <c:y val="3.8387012011406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08-4ABF-956E-FF9E77D58888}"/>
                </c:ext>
              </c:extLst>
            </c:dLbl>
            <c:dLbl>
              <c:idx val="4"/>
              <c:layout>
                <c:manualLayout>
                  <c:x val="-1.1333332678915174E-3"/>
                  <c:y val="-4.6064414413688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08-4ABF-956E-FF9E77D58888}"/>
                </c:ext>
              </c:extLst>
            </c:dLbl>
            <c:dLbl>
              <c:idx val="6"/>
              <c:layout>
                <c:manualLayout>
                  <c:x val="2.2666665357830348E-3"/>
                  <c:y val="-6.1419219218251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608-4ABF-956E-FF9E77D58888}"/>
                </c:ext>
              </c:extLst>
            </c:dLbl>
            <c:dLbl>
              <c:idx val="7"/>
              <c:layout>
                <c:manualLayout>
                  <c:x val="0"/>
                  <c:y val="-2.3032207206844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608-4ABF-956E-FF9E77D588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'D15'!$B$2:$M$2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'D15'!$B$5:$M$5</c:f>
              <c:numCache>
                <c:formatCode>General</c:formatCode>
                <c:ptCount val="12"/>
                <c:pt idx="0">
                  <c:v>20.100000000000001</c:v>
                </c:pt>
                <c:pt idx="1">
                  <c:v>19.8</c:v>
                </c:pt>
                <c:pt idx="2">
                  <c:v>20.399999999999999</c:v>
                </c:pt>
                <c:pt idx="3">
                  <c:v>21.6</c:v>
                </c:pt>
                <c:pt idx="4" formatCode="0.0">
                  <c:v>23</c:v>
                </c:pt>
                <c:pt idx="5">
                  <c:v>23.8</c:v>
                </c:pt>
                <c:pt idx="6">
                  <c:v>24.6</c:v>
                </c:pt>
                <c:pt idx="7" formatCode="0.0">
                  <c:v>25.19</c:v>
                </c:pt>
                <c:pt idx="8" formatCode="0.0">
                  <c:v>25.14516129032258</c:v>
                </c:pt>
                <c:pt idx="9">
                  <c:v>24.9</c:v>
                </c:pt>
                <c:pt idx="10" formatCode="0.0">
                  <c:v>24.832997987927566</c:v>
                </c:pt>
                <c:pt idx="11" formatCode="0.0">
                  <c:v>24.514112903225808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608-4ABF-956E-FF9E77D588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34493840"/>
        <c:axId val="-234489824"/>
      </c:lineChart>
      <c:catAx>
        <c:axId val="-2344938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7.4879685964952522E-2"/>
              <c:y val="0.920957011382706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34489824"/>
        <c:crosses val="autoZero"/>
        <c:auto val="1"/>
        <c:lblAlgn val="ctr"/>
        <c:lblOffset val="100"/>
        <c:noMultiLvlLbl val="0"/>
      </c:catAx>
      <c:valAx>
        <c:axId val="-234489824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7.7009549359028642E-3"/>
              <c:y val="0.3229675638816301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34493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D15 4-8th class size trend</a:t>
            </a:r>
          </a:p>
        </c:rich>
      </c:tx>
      <c:layout>
        <c:manualLayout>
          <c:xMode val="edge"/>
          <c:yMode val="edge"/>
          <c:x val="0.38897345526924021"/>
          <c:y val="7.326875317859147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4902443677265248E-2"/>
          <c:y val="9.8949903977151477E-2"/>
          <c:w val="0.93333892057685497"/>
          <c:h val="0.73805188416267076"/>
        </c:manualLayout>
      </c:layout>
      <c:lineChart>
        <c:grouping val="standard"/>
        <c:varyColors val="0"/>
        <c:ser>
          <c:idx val="0"/>
          <c:order val="0"/>
          <c:tx>
            <c:strRef>
              <c:f>'D15'!$A$10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'D15'!$B$9:$M$9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'D15'!$B$10:$M$10</c:f>
              <c:numCache>
                <c:formatCode>General</c:formatCode>
                <c:ptCount val="12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 formatCode="0.0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B8-4947-A6C1-1ACB14BA6AB1}"/>
            </c:ext>
          </c:extLst>
        </c:ser>
        <c:ser>
          <c:idx val="1"/>
          <c:order val="1"/>
          <c:tx>
            <c:strRef>
              <c:f>'D15'!$A$11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B8-4947-A6C1-1ACB14BA6AB1}"/>
                </c:ext>
              </c:extLst>
            </c:dLbl>
            <c:dLbl>
              <c:idx val="1"/>
              <c:layout>
                <c:manualLayout>
                  <c:x val="0"/>
                  <c:y val="-4.0619146130376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B8-4947-A6C1-1ACB14BA6AB1}"/>
                </c:ext>
              </c:extLst>
            </c:dLbl>
            <c:dLbl>
              <c:idx val="5"/>
              <c:layout>
                <c:manualLayout>
                  <c:x val="0"/>
                  <c:y val="-1.5232179798891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9B8-4947-A6C1-1ACB14BA6AB1}"/>
                </c:ext>
              </c:extLst>
            </c:dLbl>
            <c:dLbl>
              <c:idx val="6"/>
              <c:layout>
                <c:manualLayout>
                  <c:x val="0"/>
                  <c:y val="-3.0464359597782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9B8-4947-A6C1-1ACB14BA6AB1}"/>
                </c:ext>
              </c:extLst>
            </c:dLbl>
            <c:dLbl>
              <c:idx val="7"/>
              <c:layout>
                <c:manualLayout>
                  <c:x val="-1.1395823242347643E-3"/>
                  <c:y val="-3.3003056230931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B8-4947-A6C1-1ACB14BA6A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'D15'!$B$9:$M$9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'D15'!$B$11:$M$11</c:f>
              <c:numCache>
                <c:formatCode>General</c:formatCode>
                <c:ptCount val="12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 formatCode="0.0">
                  <c:v>26.8</c:v>
                </c:pt>
                <c:pt idx="8" formatCode="0.0">
                  <c:v>26.662623389660364</c:v>
                </c:pt>
                <c:pt idx="9">
                  <c:v>26.7</c:v>
                </c:pt>
                <c:pt idx="1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B8-4947-A6C1-1ACB14BA6AB1}"/>
            </c:ext>
          </c:extLst>
        </c:ser>
        <c:ser>
          <c:idx val="2"/>
          <c:order val="2"/>
          <c:tx>
            <c:strRef>
              <c:f>'D15'!$A$12</c:f>
              <c:strCache>
                <c:ptCount val="1"/>
                <c:pt idx="0">
                  <c:v>D15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4.1784202527265115E-17"/>
                  <c:y val="-2.5386966331485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B8-4947-A6C1-1ACB14BA6AB1}"/>
                </c:ext>
              </c:extLst>
            </c:dLbl>
            <c:dLbl>
              <c:idx val="7"/>
              <c:layout>
                <c:manualLayout>
                  <c:x val="-1.1395823242347643E-3"/>
                  <c:y val="2.5386966331485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9B8-4947-A6C1-1ACB14BA6AB1}"/>
                </c:ext>
              </c:extLst>
            </c:dLbl>
            <c:dLbl>
              <c:idx val="8"/>
              <c:layout>
                <c:manualLayout>
                  <c:x val="0"/>
                  <c:y val="-3.8080449497228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9B8-4947-A6C1-1ACB14BA6A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'D15'!$B$9:$M$9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'D15'!$B$12:$M$12</c:f>
              <c:numCache>
                <c:formatCode>General</c:formatCode>
                <c:ptCount val="12"/>
                <c:pt idx="0">
                  <c:v>23.6</c:v>
                </c:pt>
                <c:pt idx="1">
                  <c:v>23.4</c:v>
                </c:pt>
                <c:pt idx="2">
                  <c:v>23.6</c:v>
                </c:pt>
                <c:pt idx="3">
                  <c:v>24.1</c:v>
                </c:pt>
                <c:pt idx="4" formatCode="0.0">
                  <c:v>25</c:v>
                </c:pt>
                <c:pt idx="5">
                  <c:v>26.1</c:v>
                </c:pt>
                <c:pt idx="6">
                  <c:v>26.3</c:v>
                </c:pt>
                <c:pt idx="7" formatCode="0.0">
                  <c:v>26.68</c:v>
                </c:pt>
                <c:pt idx="8" formatCode="0.0">
                  <c:v>27.013020833333332</c:v>
                </c:pt>
                <c:pt idx="9">
                  <c:v>27.5</c:v>
                </c:pt>
                <c:pt idx="10" formatCode="0.0">
                  <c:v>27.802992518703242</c:v>
                </c:pt>
                <c:pt idx="11" formatCode="0.0">
                  <c:v>27.577565632458235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B8-4947-A6C1-1ACB14BA6A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34325200"/>
        <c:axId val="-234300976"/>
      </c:lineChart>
      <c:catAx>
        <c:axId val="-2343252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</a:t>
                </a:r>
                <a:r>
                  <a:rPr lang="en-US" sz="1600" baseline="0" dirty="0"/>
                  <a:t> Year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6.8690612730983022E-2"/>
              <c:y val="0.912338805257380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34300976"/>
        <c:crosses val="autoZero"/>
        <c:auto val="1"/>
        <c:lblAlgn val="ctr"/>
        <c:lblOffset val="100"/>
        <c:noMultiLvlLbl val="0"/>
      </c:catAx>
      <c:valAx>
        <c:axId val="-234300976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 Class Size </a:t>
                </a:r>
              </a:p>
            </c:rich>
          </c:tx>
          <c:layout>
            <c:manualLayout>
              <c:xMode val="edge"/>
              <c:yMode val="edge"/>
              <c:x val="0"/>
              <c:y val="0.331731289156147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34325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804199118591395"/>
          <c:y val="0.92803494685828292"/>
          <c:w val="0.30391601762817205"/>
          <c:h val="4.39723093084713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FFC-4F20-989A-6CCCB4A2941C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491-40A8-ACD0-812BD6631513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632-46AB-90DF-A00F28F817D5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3D9D-408E-9207-502210C28036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945-4ACD-BDB4-E4494115DD5C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F0F-489E-954F-3ECD0D102573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F58-4883-8D15-DB645416A717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8EB-432A-99BE-496C97223A73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58450388508589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F5A-4BB9-951C-29B9AB10E3E6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5-4157-8FA8-DCE1E3F13E12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8A5-4157-8FA8-DCE1E3F13E12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9D6-4990-B92F-F2C2F4217A70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6481-4A6F-A80B-F29EAC00F488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561-4870-A88F-8C7CA22A11DD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CD8-4A06-A4DF-36EFC7CB8E89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C72D-4889-90D3-F85B6FF1367E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Lbls>
            <c:dLbl>
              <c:idx val="1"/>
              <c:layout>
                <c:manualLayout>
                  <c:x val="-8.1969646704368408E-3"/>
                  <c:y val="-1.43821557452027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23"/>
              <c:layout>
                <c:manualLayout>
                  <c:x val="8.5856233399154644E-3"/>
                  <c:y val="2.60005290186381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70522382773047E-2"/>
          <c:y val="0"/>
          <c:w val="0.97429477617226956"/>
          <c:h val="0.908118571422527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311-4AB7-9D72-F7BADE9A4830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5C7-4D8A-B865-9FD8DB0C4D98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344-4D02-B979-072F821CBD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district'!$H$2:$H$13</c:f>
              <c:strCache>
                <c:ptCount val="12"/>
                <c:pt idx="0">
                  <c:v>D20</c:v>
                </c:pt>
                <c:pt idx="1">
                  <c:v>D25</c:v>
                </c:pt>
                <c:pt idx="2">
                  <c:v>D24</c:v>
                </c:pt>
                <c:pt idx="3">
                  <c:v>D15</c:v>
                </c:pt>
                <c:pt idx="4">
                  <c:v>D26</c:v>
                </c:pt>
                <c:pt idx="5">
                  <c:v>D10</c:v>
                </c:pt>
                <c:pt idx="6">
                  <c:v>D27</c:v>
                </c:pt>
                <c:pt idx="7">
                  <c:v>D21</c:v>
                </c:pt>
                <c:pt idx="8">
                  <c:v>D28</c:v>
                </c:pt>
                <c:pt idx="9">
                  <c:v>D31</c:v>
                </c:pt>
                <c:pt idx="10">
                  <c:v>D11</c:v>
                </c:pt>
                <c:pt idx="11">
                  <c:v>D22</c:v>
                </c:pt>
              </c:strCache>
            </c:strRef>
          </c:cat>
          <c:val>
            <c:numRef>
              <c:f>'Util. by district'!$I$2:$I$13</c:f>
              <c:numCache>
                <c:formatCode>0%</c:formatCode>
                <c:ptCount val="12"/>
                <c:pt idx="0">
                  <c:v>1.2058481088453479</c:v>
                </c:pt>
                <c:pt idx="1">
                  <c:v>1.1810619714404547</c:v>
                </c:pt>
                <c:pt idx="2">
                  <c:v>1.1428571428571428</c:v>
                </c:pt>
                <c:pt idx="3">
                  <c:v>1.1365774155995343</c:v>
                </c:pt>
                <c:pt idx="4">
                  <c:v>1.1132928784062286</c:v>
                </c:pt>
                <c:pt idx="5">
                  <c:v>1.097773649357265</c:v>
                </c:pt>
                <c:pt idx="6">
                  <c:v>1.0667539695531183</c:v>
                </c:pt>
                <c:pt idx="7">
                  <c:v>1.0302319520458691</c:v>
                </c:pt>
                <c:pt idx="8">
                  <c:v>1.0292666180320131</c:v>
                </c:pt>
                <c:pt idx="9">
                  <c:v>1.0268337633615923</c:v>
                </c:pt>
                <c:pt idx="10">
                  <c:v>1.0214197639598379</c:v>
                </c:pt>
                <c:pt idx="11">
                  <c:v>1.0161770790235829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02-4C99-AA33-C950DE9AB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5554304"/>
        <c:axId val="755556600"/>
      </c:barChart>
      <c:catAx>
        <c:axId val="75555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556600"/>
        <c:crosses val="autoZero"/>
        <c:auto val="1"/>
        <c:lblAlgn val="ctr"/>
        <c:lblOffset val="100"/>
        <c:noMultiLvlLbl val="0"/>
      </c:catAx>
      <c:valAx>
        <c:axId val="755556600"/>
        <c:scaling>
          <c:orientation val="minMax"/>
          <c:min val="0.70000000000000007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5555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21342304730743E-2"/>
          <c:y val="2.8486833251087883E-2"/>
          <c:w val="0.97573153905385135"/>
          <c:h val="0.528297286498373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'D15'!$C$2:$C$15</c:f>
              <c:strCache>
                <c:ptCount val="14"/>
                <c:pt idx="0">
                  <c:v>P.S. 32</c:v>
                </c:pt>
                <c:pt idx="1">
                  <c:v>P.S. 39</c:v>
                </c:pt>
                <c:pt idx="2">
                  <c:v>P.S. 172 </c:v>
                </c:pt>
                <c:pt idx="3">
                  <c:v>P.S. 1 </c:v>
                </c:pt>
                <c:pt idx="4">
                  <c:v>P.S. 107 </c:v>
                </c:pt>
                <c:pt idx="5">
                  <c:v>P.S. 169 </c:v>
                </c:pt>
                <c:pt idx="6">
                  <c:v>MAURICE SENDAK CMMNTY SCHL</c:v>
                </c:pt>
                <c:pt idx="7">
                  <c:v>P.S. 1</c:v>
                </c:pt>
                <c:pt idx="8">
                  <c:v>P.S. 94</c:v>
                </c:pt>
                <c:pt idx="9">
                  <c:v>P.S. 131</c:v>
                </c:pt>
                <c:pt idx="10">
                  <c:v>P.S. 154</c:v>
                </c:pt>
                <c:pt idx="11">
                  <c:v>P.S. 321</c:v>
                </c:pt>
                <c:pt idx="12">
                  <c:v>P.S. 29</c:v>
                </c:pt>
                <c:pt idx="13">
                  <c:v>BK SUCCESS ACAD. CHRTR SCHL 3</c:v>
                </c:pt>
              </c:strCache>
            </c:strRef>
          </c:cat>
          <c:val>
            <c:numRef>
              <c:f>'D15'!$I$2:$I$15</c:f>
              <c:numCache>
                <c:formatCode>0%</c:formatCode>
                <c:ptCount val="14"/>
                <c:pt idx="0">
                  <c:v>1.81</c:v>
                </c:pt>
                <c:pt idx="1">
                  <c:v>1.8</c:v>
                </c:pt>
                <c:pt idx="2">
                  <c:v>1.59</c:v>
                </c:pt>
                <c:pt idx="3">
                  <c:v>1.58</c:v>
                </c:pt>
                <c:pt idx="4">
                  <c:v>1.57</c:v>
                </c:pt>
                <c:pt idx="5">
                  <c:v>1.51</c:v>
                </c:pt>
                <c:pt idx="6">
                  <c:v>1.44</c:v>
                </c:pt>
                <c:pt idx="7">
                  <c:v>1.3800000000000001</c:v>
                </c:pt>
                <c:pt idx="8">
                  <c:v>1.35</c:v>
                </c:pt>
                <c:pt idx="9">
                  <c:v>1.35</c:v>
                </c:pt>
                <c:pt idx="10">
                  <c:v>1.35</c:v>
                </c:pt>
                <c:pt idx="11">
                  <c:v>1.32</c:v>
                </c:pt>
                <c:pt idx="12">
                  <c:v>1.29</c:v>
                </c:pt>
                <c:pt idx="13">
                  <c:v>1.29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13-4868-B705-B1B9618AA69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7122320"/>
        <c:axId val="537117400"/>
      </c:barChart>
      <c:catAx>
        <c:axId val="53712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117400"/>
        <c:crosses val="autoZero"/>
        <c:auto val="1"/>
        <c:lblAlgn val="ctr"/>
        <c:lblOffset val="100"/>
        <c:noMultiLvlLbl val="0"/>
      </c:catAx>
      <c:valAx>
        <c:axId val="5371174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37122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051473185021907E-2"/>
          <c:y val="4.402764936380046E-5"/>
          <c:w val="0.97573492814664098"/>
          <c:h val="0.5572415667515389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'D15'!$C$16:$C$29</c:f>
              <c:strCache>
                <c:ptCount val="14"/>
                <c:pt idx="0">
                  <c:v>P.S. 58</c:v>
                </c:pt>
                <c:pt idx="1">
                  <c:v>I.S. 443</c:v>
                </c:pt>
                <c:pt idx="2">
                  <c:v>P.S. 10</c:v>
                </c:pt>
                <c:pt idx="3">
                  <c:v>I.S. 51</c:v>
                </c:pt>
                <c:pt idx="4">
                  <c:v>P.S. 124</c:v>
                </c:pt>
                <c:pt idx="5">
                  <c:v>P.S. 230</c:v>
                </c:pt>
                <c:pt idx="6">
                  <c:v>P.S. 146</c:v>
                </c:pt>
                <c:pt idx="7">
                  <c:v>P.S. 130</c:v>
                </c:pt>
                <c:pt idx="8">
                  <c:v>P.S. 295</c:v>
                </c:pt>
                <c:pt idx="9">
                  <c:v>PS 516 SUNSET PARK AVENUES ELEMENTARY</c:v>
                </c:pt>
                <c:pt idx="10">
                  <c:v>P.S. 261</c:v>
                </c:pt>
                <c:pt idx="11">
                  <c:v>K372 SPED</c:v>
                </c:pt>
                <c:pt idx="12">
                  <c:v>P.S. 24</c:v>
                </c:pt>
                <c:pt idx="13">
                  <c:v>I.S. 821</c:v>
                </c:pt>
              </c:strCache>
            </c:strRef>
          </c:cat>
          <c:val>
            <c:numRef>
              <c:f>'D15'!$I$16:$I$29</c:f>
              <c:numCache>
                <c:formatCode>0%</c:formatCode>
                <c:ptCount val="14"/>
                <c:pt idx="0">
                  <c:v>1.26</c:v>
                </c:pt>
                <c:pt idx="1">
                  <c:v>1.2</c:v>
                </c:pt>
                <c:pt idx="2">
                  <c:v>1.2</c:v>
                </c:pt>
                <c:pt idx="3">
                  <c:v>1.18</c:v>
                </c:pt>
                <c:pt idx="4">
                  <c:v>1.18</c:v>
                </c:pt>
                <c:pt idx="5">
                  <c:v>1.1400000000000001</c:v>
                </c:pt>
                <c:pt idx="6">
                  <c:v>1.1400000000000001</c:v>
                </c:pt>
                <c:pt idx="7">
                  <c:v>1.1400000000000001</c:v>
                </c:pt>
                <c:pt idx="8">
                  <c:v>1.0900000000000001</c:v>
                </c:pt>
                <c:pt idx="9">
                  <c:v>1.0900000000000001</c:v>
                </c:pt>
                <c:pt idx="10">
                  <c:v>1.08</c:v>
                </c:pt>
                <c:pt idx="11">
                  <c:v>1.05</c:v>
                </c:pt>
                <c:pt idx="12">
                  <c:v>1.03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7B-4539-A774-B0608CB85D7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3429720"/>
        <c:axId val="533430048"/>
      </c:barChart>
      <c:catAx>
        <c:axId val="533429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430048"/>
        <c:crosses val="autoZero"/>
        <c:auto val="1"/>
        <c:lblAlgn val="ctr"/>
        <c:lblOffset val="100"/>
        <c:noMultiLvlLbl val="0"/>
      </c:catAx>
      <c:valAx>
        <c:axId val="5334300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33429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E7511-7530-47BB-8A0D-A77793F94B4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57227-90A4-4038-AFDB-5DC1C950A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79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5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AC319-7B30-4333-B292-0D0E8E53BE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CC0E0D-A842-402C-A38C-908BC8140E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19923-9DD2-4EDF-A06D-C18012BBD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AF8D-7AA2-4D0D-BF7A-BE834F61636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369A2-7910-47DA-A635-BC1FBB7D6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B6013-ACBA-4501-8104-A997DFDD5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2F2-B57E-467F-9552-BC7B45549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5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A7DD0-C358-4DB1-A443-46774A263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22971-7AA6-48B7-B46C-FF9103DB2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7C0E5-1AE8-4ECC-AFFB-E51AE2118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AF8D-7AA2-4D0D-BF7A-BE834F61636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76F28-C353-4AC7-92D5-6ED567175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7F098-5D69-44C1-BC26-3D6CA4946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2F2-B57E-467F-9552-BC7B45549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FBE80F-361D-46B4-989D-9AADED8CF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6CD73-A641-4A29-8E56-1FEE44A57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F0D80-41E5-4787-B81E-532A99127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AF8D-7AA2-4D0D-BF7A-BE834F61636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C0A6B-6EF1-4F2E-B308-E527E64D3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560D0-29BF-4DC9-8D59-21387B351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2F2-B57E-467F-9552-BC7B45549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6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D88F6-BA11-4C38-B705-1C89F4C71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3CDFC-61A5-440A-995B-4458C4E56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C36AD-C6F2-4843-B0C1-969833C3C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AF8D-7AA2-4D0D-BF7A-BE834F61636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EFBC0-0AA3-4793-860E-E3AE3C469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E9E52-66DF-45FB-B144-1D43AF7BA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2F2-B57E-467F-9552-BC7B45549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1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F5193-3D6B-4D66-8270-157B82B69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32697-427A-4C39-B0AE-DE373B422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0AC8A-67E9-4EEA-88A8-A02BE00CD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AF8D-7AA2-4D0D-BF7A-BE834F61636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904A4-87F4-45D5-889B-B1FE7782C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75BB0-8072-44B2-90A6-8AAA2101F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2F2-B57E-467F-9552-BC7B45549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6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50349-78ED-4CC6-BFE0-BEBA30878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B4D68-ABEF-4407-B0EE-B139BD99B6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E4D96F-1576-4291-B525-0119A3181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58112-DEE9-4057-93EB-EB17D2CF5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AF8D-7AA2-4D0D-BF7A-BE834F61636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5AEB34-281D-4AEA-8972-5BAA40BD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E92BA6-74B8-4876-98CB-1A2AADF2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2F2-B57E-467F-9552-BC7B45549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BE948-9B1A-4570-A10E-2616DB9F4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FAFC1-335C-4541-8056-DC651195C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4ECDC9-68D9-41B4-BCBD-9884A0F73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7D21C0-5AA4-435E-A823-922390A0DA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F6FEDE-9E1D-4FF5-9AB8-004368D987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3841D4-2824-4D26-A07B-0A37D7A63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AF8D-7AA2-4D0D-BF7A-BE834F61636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D97AC0-B6A3-405C-8BB1-E9F54930F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20EC12-7B92-469C-AD26-0680A6963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2F2-B57E-467F-9552-BC7B45549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3EE2B-0F23-490B-B2B7-41B9EB467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C530FF-356B-420E-A532-878DF8012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AF8D-7AA2-4D0D-BF7A-BE834F61636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33EE18-7F88-495B-958D-B1A38A5B8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96113-56AC-4658-B630-B7E7CCF36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2F2-B57E-467F-9552-BC7B45549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3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19059-804A-4BDE-9860-18779E97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AF8D-7AA2-4D0D-BF7A-BE834F61636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BBC73F-99C9-4580-904F-19EE9EA79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39B870-A786-4111-ABEF-782F57318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2F2-B57E-467F-9552-BC7B45549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2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8C5BC-25BD-4AEE-90D7-92DA73EF5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FDBFA-D04B-4172-BB59-13DA76C61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993C74-CE3D-4FED-BB20-EDB7CB720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0AA6B-DEEA-4465-B6AD-8DC5F6B57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AF8D-7AA2-4D0D-BF7A-BE834F61636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766C2-DB07-4332-B6E2-8AAF77E1C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F85571-1869-4446-9D8F-753439AC4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2F2-B57E-467F-9552-BC7B45549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5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039F1-642E-44F1-BED5-3970B3C8C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CE8455-785B-4229-B950-207FF23CA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B37A0F-286A-421C-AB33-F851D3F44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062E9-E491-4E14-ACC8-B7B005EB5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AF8D-7AA2-4D0D-BF7A-BE834F61636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29A2E-3CC3-477B-972D-11FCAB107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26DD5E-4E90-461A-B368-8B97EB4E6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2F2-B57E-467F-9552-BC7B45549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89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1608F7-B72C-424D-BA08-496586AB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72772-9383-4C1C-9EEF-8122C1FB5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F120B-C893-47D7-A239-22AFAA6AC0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AF8D-7AA2-4D0D-BF7A-BE834F61636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E7568-A34B-4298-94F3-3047FC4F94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75DC9-6544-4346-9C08-0B54470E53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4B2F2-B57E-467F-9552-BC7B45549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i="1" dirty="0"/>
              <a:t>School Overcrowding &amp; Class Size Citywide </a:t>
            </a:r>
            <a:br>
              <a:rPr lang="en-US" sz="3600" i="1" dirty="0"/>
            </a:br>
            <a:r>
              <a:rPr lang="en-US" sz="3600" i="1" dirty="0"/>
              <a:t>and in District 15 schools</a:t>
            </a:r>
            <a:br>
              <a:rPr lang="en-US" sz="3600" dirty="0"/>
            </a:br>
            <a:br>
              <a:rPr lang="en-US" sz="3600" dirty="0"/>
            </a:br>
            <a:br>
              <a:rPr lang="en-US" sz="4400" dirty="0"/>
            </a:br>
            <a:br>
              <a:rPr lang="en-US" dirty="0"/>
            </a:br>
            <a:r>
              <a:rPr lang="en-US" sz="3600" dirty="0"/>
              <a:t>Presentation to CEC 15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January 2018 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73405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analysis of need have 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0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525227"/>
            <a:ext cx="7824486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 dirty="0"/>
            </a:br>
            <a:r>
              <a:rPr lang="en-US" sz="2800" b="1" dirty="0"/>
              <a:t>7,546 Seats in District 15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br>
              <a:rPr lang="en-US" sz="1600" b="1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829085"/>
              </p:ext>
            </p:extLst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504661" y="1594903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2439397"/>
              </p:ext>
            </p:extLst>
          </p:nvPr>
        </p:nvGraphicFramePr>
        <p:xfrm>
          <a:off x="347242" y="1750741"/>
          <a:ext cx="10845478" cy="4809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44644"/>
            <a:ext cx="10515600" cy="13665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</a:p>
          <a:p>
            <a:pPr algn="ctr"/>
            <a:r>
              <a:rPr lang="en-US" sz="2800" b="1" i="1" dirty="0"/>
              <a:t>52.0% of seats funded in District 15</a:t>
            </a:r>
          </a:p>
          <a:p>
            <a:pPr algn="ctr"/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15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1306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We think the need in D15 is greater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70% (28) of K-8 schools in District 15 are overcrowded (at or above 100% target utilization)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79% or 19,347 K-8 D15 students are in overcrowded schools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92 cluster rooms are missing from District 15 schools according to DOE’s utilization formula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i="1" dirty="0"/>
              <a:t>Data source: 2016-2017 Blue Book. 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8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12 Districts average 100% or more utilization</a:t>
            </a:r>
            <a:br>
              <a:rPr lang="en-US" dirty="0"/>
            </a:br>
            <a:r>
              <a:rPr lang="en-US" i="1" dirty="0"/>
              <a:t>Including D15 at 114%</a:t>
            </a:r>
            <a:br>
              <a:rPr lang="en-US" dirty="0"/>
            </a:br>
            <a:r>
              <a:rPr lang="en-US" sz="2400" dirty="0"/>
              <a:t>Data Source: 2016-2017 Blue Book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D44DF61-BD87-42E0-A081-4CEA02B1F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759139"/>
              </p:ext>
            </p:extLst>
          </p:nvPr>
        </p:nvGraphicFramePr>
        <p:xfrm>
          <a:off x="484414" y="1765935"/>
          <a:ext cx="10869386" cy="4726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1817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470804"/>
            <a:ext cx="10515600" cy="128998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28 Schools in District 15 at or over 100% -</a:t>
            </a:r>
            <a:br>
              <a:rPr lang="en-US" dirty="0"/>
            </a:br>
            <a:r>
              <a:rPr lang="en-US" sz="2400" dirty="0"/>
              <a:t>(Co-located Charters included)</a:t>
            </a:r>
            <a:br>
              <a:rPr lang="en-US" dirty="0"/>
            </a:br>
            <a:r>
              <a:rPr lang="en-US" sz="1800" dirty="0"/>
              <a:t>Data Source: 2016-2017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FEC2810-14C6-476C-B76B-B2757703C4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4128475"/>
              </p:ext>
            </p:extLst>
          </p:nvPr>
        </p:nvGraphicFramePr>
        <p:xfrm>
          <a:off x="216424" y="1363578"/>
          <a:ext cx="11748265" cy="5309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2739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213CE-4E9B-46E0-BBD3-ED6990EE0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More D15 Overutilized Schools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53DCF90-7F78-4A0D-B19C-6D93C17A8A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8912344"/>
              </p:ext>
            </p:extLst>
          </p:nvPr>
        </p:nvGraphicFramePr>
        <p:xfrm>
          <a:off x="245615" y="1473692"/>
          <a:ext cx="11748117" cy="5246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2908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CEQR (</a:t>
            </a:r>
            <a:r>
              <a:rPr lang="en-US" sz="9600" i="1" dirty="0"/>
              <a:t>City Environmental Quality Review)</a:t>
            </a:r>
            <a:r>
              <a:rPr lang="en-US" sz="9600" dirty="0"/>
              <a:t> formula based on census data 20 years old &amp; hasn’t been updated since UPK implemented &amp; </a:t>
            </a:r>
            <a:r>
              <a:rPr lang="en-US" sz="9600" dirty="0" err="1"/>
              <a:t>preK</a:t>
            </a:r>
            <a:r>
              <a:rPr lang="en-US" sz="96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In 20 of 32 school districts, NO difference between housing start data for 5 </a:t>
            </a:r>
            <a:r>
              <a:rPr lang="en-US" sz="9600" dirty="0" err="1"/>
              <a:t>yr</a:t>
            </a:r>
            <a:r>
              <a:rPr lang="en-US" sz="9600" dirty="0"/>
              <a:t> and 10 </a:t>
            </a:r>
            <a:r>
              <a:rPr lang="en-US" sz="9600" dirty="0" err="1"/>
              <a:t>yr</a:t>
            </a:r>
            <a:r>
              <a:rPr lang="en-US" sz="9600" dirty="0"/>
              <a:t> projections; predicts fewer than 2,000 new units to be built citywide 2019-2024, and not one in Brooklyn.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Five-year housing start data estimates 11,475 new housing units built in D15 between 2015-2019, but none in the following five years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2174018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07" y="370032"/>
            <a:ext cx="11205883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This fall, District 15, average K-3 class sizes decreased by .3, now .5 students above citywide average and 4.6 students above Contracts for Excellence goals set in 2007.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F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8595502"/>
              </p:ext>
            </p:extLst>
          </p:nvPr>
        </p:nvGraphicFramePr>
        <p:xfrm>
          <a:off x="621006" y="1775535"/>
          <a:ext cx="11205883" cy="4962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8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/>
              <a:t>They don’t </a:t>
            </a:r>
            <a:r>
              <a:rPr lang="en-US" dirty="0"/>
              <a:t>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/>
              <a:t>Don’t differentiate between the need for elementary </a:t>
            </a:r>
            <a:r>
              <a:rPr lang="en-US" dirty="0"/>
              <a:t>and middle </a:t>
            </a:r>
            <a:r>
              <a:rPr lang="en-US"/>
              <a:t>school seats</a:t>
            </a:r>
            <a:endParaRPr lang="en-US" dirty="0"/>
          </a:p>
          <a:p>
            <a:endParaRPr lang="en-US" dirty="0"/>
          </a:p>
          <a:p>
            <a:r>
              <a:rPr lang="en-US" dirty="0"/>
              <a:t>Are </a:t>
            </a:r>
            <a:r>
              <a:rPr lang="en-US"/>
              <a:t>infrequently updated; for </a:t>
            </a:r>
            <a:r>
              <a:rPr lang="en-US" dirty="0"/>
              <a:t>example, Feb. 2017 capital </a:t>
            </a:r>
            <a:r>
              <a:rPr lang="en-US"/>
              <a:t>plan included </a:t>
            </a:r>
            <a:r>
              <a:rPr lang="en-US" dirty="0"/>
              <a:t>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</a:t>
            </a:r>
            <a:r>
              <a:rPr lang="en-US"/>
              <a:t>smaller classes</a:t>
            </a:r>
          </a:p>
          <a:p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104451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Average class size grades 4-8 stayed fell by .2, now 1.0 above Citywide average and 4.7 students above C4E goals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F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719546"/>
              </p:ext>
            </p:extLst>
          </p:nvPr>
        </p:nvGraphicFramePr>
        <p:xfrm>
          <a:off x="523783" y="1855432"/>
          <a:ext cx="11144434" cy="500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82829"/>
          </a:xfrm>
          <a:noFill/>
        </p:spPr>
        <p:txBody>
          <a:bodyPr>
            <a:normAutofit fontScale="92500" lnSpcReduction="20000"/>
          </a:bodyPr>
          <a:lstStyle/>
          <a:p>
            <a:endParaRPr lang="en-US" sz="3200" dirty="0"/>
          </a:p>
          <a:p>
            <a:r>
              <a:rPr lang="en-US" sz="3200" dirty="0"/>
              <a:t>Yet 42% of Renewal schools did NOT reduce average class sizes from 2014-2015 to 2017-2018  </a:t>
            </a:r>
          </a:p>
          <a:p>
            <a:endParaRPr lang="en-US" sz="3200" dirty="0"/>
          </a:p>
          <a:p>
            <a:r>
              <a:rPr lang="en-US" sz="3200" dirty="0"/>
              <a:t>73% continue to have maximum class sizes of 30 or more in November 2017.</a:t>
            </a:r>
          </a:p>
          <a:p>
            <a:endParaRPr lang="en-US" sz="3200" dirty="0"/>
          </a:p>
          <a:p>
            <a:r>
              <a:rPr lang="en-US" sz="3200" dirty="0"/>
              <a:t>NO renewal </a:t>
            </a:r>
            <a:r>
              <a:rPr lang="en-US" sz="3200"/>
              <a:t>schools have capped </a:t>
            </a:r>
            <a:r>
              <a:rPr lang="en-US" sz="3200" dirty="0"/>
              <a:t>class sizes at C4E levels</a:t>
            </a:r>
          </a:p>
          <a:p>
            <a:endParaRPr lang="en-US" sz="3200" dirty="0"/>
          </a:p>
          <a:p>
            <a:r>
              <a:rPr lang="en-US" sz="3200" dirty="0"/>
              <a:t>There are NO renewal schools in D15</a:t>
            </a:r>
          </a:p>
          <a:p>
            <a:endParaRPr lang="en-US" sz="3200" dirty="0"/>
          </a:p>
          <a:p>
            <a:r>
              <a:rPr lang="en-US" sz="2200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20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r>
              <a:rPr lang="en-US" sz="2000" i="1" dirty="0"/>
              <a:t>Data source: Schools at or above 100% according to SCA “Blue Book” 2016-2017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9140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24B271-1251-4A3C-9E8B-61740A5A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elimination of TCUs (trailers), annexes,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682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643046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380D58-9F9D-49DA-9CFB-015FB0D5214A}"/>
              </a:ext>
            </a:extLst>
          </p:cNvPr>
          <p:cNvSpPr txBox="1"/>
          <p:nvPr/>
        </p:nvSpPr>
        <p:spPr>
          <a:xfrm>
            <a:off x="1229294" y="314025"/>
            <a:ext cx="97334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District 15, elementary enrollment increased by 3,081, while capacity went up by only 660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C93C40-69E4-4DB3-919C-793A741B4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009" y="1268132"/>
            <a:ext cx="8181975" cy="48142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E4D6980-D437-4609-B86A-0ECB92AD55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3946" y="6082335"/>
            <a:ext cx="340042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97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1361</Words>
  <Application>Microsoft Office PowerPoint</Application>
  <PresentationFormat>Widescreen</PresentationFormat>
  <Paragraphs>172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                                            School Overcrowding &amp; Class Size Citywide  and in District 15 schools    Presentation to CEC 15  Leonie Haimson and Sebastian Spitz Class Size Matters January 2018  info@classsizematters.org  </vt:lpstr>
      <vt:lpstr>This fall, District 15, average K-3 class sizes decreased by .3, now .5 students above citywide average and 4.6 students above Contracts for Excellence goals set in 2007.</vt:lpstr>
      <vt:lpstr>Average class size grades 4-8 stayed fell by .2, now 1.0 above Citywide average and 4.7 students above C4E goals</vt:lpstr>
      <vt:lpstr>Citywide average HS class sizes stayed the same per class; and remain far above C4E goals </vt:lpstr>
      <vt:lpstr>DOE promised State Ed in 2014 to focus on reducing class size at Renewal schools </vt:lpstr>
      <vt:lpstr>Scope of school overcrowding enormous</vt:lpstr>
      <vt:lpstr>Why are our schools so overcrowded?</vt:lpstr>
      <vt:lpstr>PowerPoint Presentation</vt:lpstr>
      <vt:lpstr>PowerPoint Presentation</vt:lpstr>
      <vt:lpstr>PowerPoint Presentation</vt:lpstr>
      <vt:lpstr>November 2017 DOE five-year capital plan still very underfunded </vt:lpstr>
      <vt:lpstr>DOE Identified need for 83,056 K-8 seats citywide  7,546 Seats in District 15 Nov. 2017 capital plan </vt:lpstr>
      <vt:lpstr>54% K-8 seats funded citywide compared to DOE estimate of need 52.0% of seats funded in District 15  Data: Nov. 2017 capital plan</vt:lpstr>
      <vt:lpstr>District 15 Overcrowding  (includes Charters in district buildings)</vt:lpstr>
      <vt:lpstr>12 Districts average 100% or more utilization Including D15 at 114% Data Source: 2016-2017 Blue Book</vt:lpstr>
      <vt:lpstr> 28 Schools in District 15 at or over 100% - (Co-located Charters included) Data Source: 2016-2017 Blue Book  </vt:lpstr>
      <vt:lpstr>More D15 Overutilized Schools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School Overcrowding &amp; Class Size Citywide  and in District 14 schools    Presentation to CEC 14  Leonie Haimson and Sebastian Spitz Class Size Matters December 2017 info@classsizematters.org  </dc:title>
  <dc:creator>Sebastian Spitz</dc:creator>
  <cp:lastModifiedBy>Sebastian Spitz</cp:lastModifiedBy>
  <cp:revision>19</cp:revision>
  <dcterms:created xsi:type="dcterms:W3CDTF">2017-12-21T20:11:05Z</dcterms:created>
  <dcterms:modified xsi:type="dcterms:W3CDTF">2018-04-11T18:57:17Z</dcterms:modified>
</cp:coreProperties>
</file>