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81" r:id="rId6"/>
    <p:sldId id="262" r:id="rId7"/>
    <p:sldId id="294" r:id="rId8"/>
    <p:sldId id="265" r:id="rId9"/>
    <p:sldId id="267" r:id="rId10"/>
    <p:sldId id="268" r:id="rId11"/>
    <p:sldId id="266" r:id="rId12"/>
    <p:sldId id="273" r:id="rId13"/>
    <p:sldId id="274" r:id="rId14"/>
    <p:sldId id="275" r:id="rId15"/>
    <p:sldId id="263" r:id="rId16"/>
    <p:sldId id="283" r:id="rId17"/>
    <p:sldId id="271" r:id="rId18"/>
    <p:sldId id="277" r:id="rId19"/>
    <p:sldId id="284" r:id="rId20"/>
    <p:sldId id="285" r:id="rId21"/>
    <p:sldId id="286" r:id="rId22"/>
    <p:sldId id="287" r:id="rId23"/>
    <p:sldId id="288" r:id="rId24"/>
    <p:sldId id="289" r:id="rId25"/>
    <p:sldId id="290" r:id="rId26"/>
    <p:sldId id="291" r:id="rId27"/>
    <p:sldId id="29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7" d="100"/>
          <a:sy n="87" d="100"/>
        </p:scale>
        <p:origin x="52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a:solidFill>
                  <a:schemeClr val="tx1"/>
                </a:solidFill>
              </a:rPr>
              <a:t>D14 K-3rd Class size trend</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1666380209964728E-2"/>
          <c:y val="0.21856509963589399"/>
          <c:w val="0.89104186533465191"/>
          <c:h val="0.58960873871879338"/>
        </c:manualLayout>
      </c:layout>
      <c:lineChart>
        <c:grouping val="standard"/>
        <c:varyColors val="0"/>
        <c:ser>
          <c:idx val="0"/>
          <c:order val="0"/>
          <c:tx>
            <c:strRef>
              <c:f>'D14'!$A$10</c:f>
              <c:strCache>
                <c:ptCount val="1"/>
                <c:pt idx="0">
                  <c:v>C4E goals</c:v>
                </c:pt>
              </c:strCache>
            </c:strRef>
          </c:tx>
          <c:spPr>
            <a:ln w="38100" cap="rnd">
              <a:solidFill>
                <a:schemeClr val="accent1"/>
              </a:solidFill>
              <a:round/>
            </a:ln>
            <a:effectLst/>
          </c:spPr>
          <c:marker>
            <c:symbol val="none"/>
          </c:marker>
          <c:dLbls>
            <c:dLbl>
              <c:idx val="3"/>
              <c:layout>
                <c:manualLayout>
                  <c:x val="-1.1333333690288726E-3"/>
                  <c:y val="2.38503972875232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916-4430-A666-A67E922B715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'D14'!$B$9:$M$9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'D14'!$B$10:$M$10</c:f>
              <c:numCache>
                <c:formatCode>0.0</c:formatCode>
                <c:ptCount val="12"/>
                <c:pt idx="0">
                  <c:v>21</c:v>
                </c:pt>
                <c:pt idx="1">
                  <c:v>20.7</c:v>
                </c:pt>
                <c:pt idx="2">
                  <c:v>20.5</c:v>
                </c:pt>
                <c:pt idx="3">
                  <c:v>20.3</c:v>
                </c:pt>
                <c:pt idx="4">
                  <c:v>20.100000000000001</c:v>
                </c:pt>
                <c:pt idx="5" formatCode="General">
                  <c:v>19.899999999999999</c:v>
                </c:pt>
                <c:pt idx="6" formatCode="General">
                  <c:v>19.899999999999999</c:v>
                </c:pt>
                <c:pt idx="7" formatCode="General">
                  <c:v>19.899999999999999</c:v>
                </c:pt>
                <c:pt idx="8" formatCode="General">
                  <c:v>19.899999999999999</c:v>
                </c:pt>
                <c:pt idx="9" formatCode="General">
                  <c:v>19.899999999999999</c:v>
                </c:pt>
                <c:pt idx="10" formatCode="General">
                  <c:v>19.899999999999999</c:v>
                </c:pt>
                <c:pt idx="11" formatCode="General">
                  <c:v>19.899999999999999</c:v>
                </c:pt>
              </c:numCache>
            </c:numRef>
          </c:val>
          <c:smooth val="0"/>
          <c:extLst>
            <c:ext xmlns:c16="http://schemas.microsoft.com/office/drawing/2014/chart" uri="{C3380CC4-5D6E-409C-BE32-E72D297353CC}">
              <c16:uniqueId val="{00000000-C916-4430-A666-A67E922B7152}"/>
            </c:ext>
          </c:extLst>
        </c:ser>
        <c:ser>
          <c:idx val="1"/>
          <c:order val="1"/>
          <c:tx>
            <c:strRef>
              <c:f>'D14'!$A$11</c:f>
              <c:strCache>
                <c:ptCount val="1"/>
                <c:pt idx="0">
                  <c:v>Citywide actual</c:v>
                </c:pt>
              </c:strCache>
            </c:strRef>
          </c:tx>
          <c:spPr>
            <a:ln w="38100" cap="rnd">
              <a:solidFill>
                <a:schemeClr val="bg1">
                  <a:lumMod val="7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4-C916-4430-A666-A67E922B7152}"/>
                </c:ext>
              </c:extLst>
            </c:dLbl>
            <c:dLbl>
              <c:idx val="1"/>
              <c:layout>
                <c:manualLayout>
                  <c:x val="2.2666667380577452E-3"/>
                  <c:y val="-5.03508387181047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916-4430-A666-A67E922B715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'D14'!$B$9:$M$9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'D14'!$B$11:$M$11</c:f>
              <c:numCache>
                <c:formatCode>0.0</c:formatCode>
                <c:ptCount val="12"/>
                <c:pt idx="0">
                  <c:v>21</c:v>
                </c:pt>
                <c:pt idx="1">
                  <c:v>20.9</c:v>
                </c:pt>
                <c:pt idx="2">
                  <c:v>21.4</c:v>
                </c:pt>
                <c:pt idx="3">
                  <c:v>22.1</c:v>
                </c:pt>
                <c:pt idx="4">
                  <c:v>22.9</c:v>
                </c:pt>
                <c:pt idx="5" formatCode="General">
                  <c:v>23.9</c:v>
                </c:pt>
                <c:pt idx="6" formatCode="General">
                  <c:v>24.5</c:v>
                </c:pt>
                <c:pt idx="7">
                  <c:v>24.86</c:v>
                </c:pt>
                <c:pt idx="8">
                  <c:v>24.70293504689128</c:v>
                </c:pt>
                <c:pt idx="9" formatCode="General">
                  <c:v>24.6</c:v>
                </c:pt>
                <c:pt idx="10" formatCode="General">
                  <c:v>24.2</c:v>
                </c:pt>
                <c:pt idx="11">
                  <c:v>24</c:v>
                </c:pt>
              </c:numCache>
            </c:numRef>
          </c:val>
          <c:smooth val="0"/>
          <c:extLst>
            <c:ext xmlns:c16="http://schemas.microsoft.com/office/drawing/2014/chart" uri="{C3380CC4-5D6E-409C-BE32-E72D297353CC}">
              <c16:uniqueId val="{00000001-C916-4430-A666-A67E922B7152}"/>
            </c:ext>
          </c:extLst>
        </c:ser>
        <c:ser>
          <c:idx val="2"/>
          <c:order val="2"/>
          <c:tx>
            <c:strRef>
              <c:f>'D14'!$A$12</c:f>
              <c:strCache>
                <c:ptCount val="1"/>
                <c:pt idx="0">
                  <c:v>D14</c:v>
                </c:pt>
              </c:strCache>
            </c:strRef>
          </c:tx>
          <c:spPr>
            <a:ln w="38100" cap="rnd">
              <a:solidFill>
                <a:srgbClr val="FF0000"/>
              </a:solidFill>
              <a:round/>
            </a:ln>
            <a:effectLst/>
          </c:spPr>
          <c:marker>
            <c:symbol val="none"/>
          </c:marker>
          <c:dLbls>
            <c:dLbl>
              <c:idx val="3"/>
              <c:layout>
                <c:manualLayout>
                  <c:x val="-1.1333333690288726E-3"/>
                  <c:y val="-4.24007062889303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916-4430-A666-A67E922B7152}"/>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'D14'!$B$9:$M$9</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'D14'!$B$12:$M$12</c:f>
              <c:numCache>
                <c:formatCode>0.0</c:formatCode>
                <c:ptCount val="12"/>
                <c:pt idx="0">
                  <c:v>19.100000000000001</c:v>
                </c:pt>
                <c:pt idx="1">
                  <c:v>18.977695167286246</c:v>
                </c:pt>
                <c:pt idx="2">
                  <c:v>19.270676691729324</c:v>
                </c:pt>
                <c:pt idx="3">
                  <c:v>20.415384615384614</c:v>
                </c:pt>
                <c:pt idx="4">
                  <c:v>21.149377593360995</c:v>
                </c:pt>
                <c:pt idx="5" formatCode="General">
                  <c:v>22.2</c:v>
                </c:pt>
                <c:pt idx="6" formatCode="General">
                  <c:v>22.3</c:v>
                </c:pt>
                <c:pt idx="7" formatCode="General">
                  <c:v>22.7</c:v>
                </c:pt>
                <c:pt idx="8">
                  <c:v>22.269406392694062</c:v>
                </c:pt>
                <c:pt idx="9" formatCode="General">
                  <c:v>22.4</c:v>
                </c:pt>
                <c:pt idx="10">
                  <c:v>21.468468468468469</c:v>
                </c:pt>
                <c:pt idx="11">
                  <c:v>21.196261682242991</c:v>
                </c:pt>
              </c:numCache>
            </c:numRef>
          </c:val>
          <c:smooth val="0"/>
          <c:extLst>
            <c:ext xmlns:c16="http://schemas.microsoft.com/office/drawing/2014/chart" uri="{C3380CC4-5D6E-409C-BE32-E72D297353CC}">
              <c16:uniqueId val="{00000002-C916-4430-A666-A67E922B7152}"/>
            </c:ext>
          </c:extLst>
        </c:ser>
        <c:dLbls>
          <c:showLegendKey val="0"/>
          <c:showVal val="0"/>
          <c:showCatName val="0"/>
          <c:showSerName val="0"/>
          <c:showPercent val="0"/>
          <c:showBubbleSize val="0"/>
        </c:dLbls>
        <c:smooth val="0"/>
        <c:axId val="-234033248"/>
        <c:axId val="-234056464"/>
      </c:lineChart>
      <c:catAx>
        <c:axId val="-23403324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7.5544254347850531E-2"/>
              <c:y val="0.91470092165196659"/>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4056464"/>
        <c:crosses val="autoZero"/>
        <c:auto val="1"/>
        <c:lblAlgn val="ctr"/>
        <c:lblOffset val="100"/>
        <c:noMultiLvlLbl val="0"/>
      </c:catAx>
      <c:valAx>
        <c:axId val="-234056464"/>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a:t>
                </a:r>
                <a:r>
                  <a:rPr lang="en-US" sz="1600" baseline="0" dirty="0"/>
                  <a:t> Size</a:t>
                </a:r>
                <a:endParaRPr lang="en-US" sz="1600" dirty="0"/>
              </a:p>
            </c:rich>
          </c:tx>
          <c:layout>
            <c:manualLayout>
              <c:xMode val="edge"/>
              <c:yMode val="edge"/>
              <c:x val="2.3356483675269829E-3"/>
              <c:y val="0.33002606433180387"/>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340332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r>
              <a:rPr lang="en-US" sz="1800" b="1">
                <a:solidFill>
                  <a:schemeClr val="tx1"/>
                </a:solidFill>
              </a:rPr>
              <a:t>D14 4-8th</a:t>
            </a:r>
            <a:r>
              <a:rPr lang="en-US" sz="1800" b="1" baseline="0">
                <a:solidFill>
                  <a:schemeClr val="tx1"/>
                </a:solidFill>
              </a:rPr>
              <a:t> Class size trend</a:t>
            </a:r>
            <a:endParaRPr lang="en-US" sz="1800" b="1">
              <a:solidFill>
                <a:schemeClr val="tx1"/>
              </a:solidFill>
            </a:endParaRPr>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6.7577332716315247E-2"/>
          <c:y val="0.11774900618953914"/>
          <c:w val="0.91977385701882663"/>
          <c:h val="0.6817380220757302"/>
        </c:manualLayout>
      </c:layout>
      <c:lineChart>
        <c:grouping val="standard"/>
        <c:varyColors val="0"/>
        <c:ser>
          <c:idx val="0"/>
          <c:order val="0"/>
          <c:tx>
            <c:strRef>
              <c:f>'D14'!$A$17</c:f>
              <c:strCache>
                <c:ptCount val="1"/>
                <c:pt idx="0">
                  <c:v>C4E target</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'D14'!$B$16:$M$16</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'D14'!$B$17:$M$17</c:f>
              <c:numCache>
                <c:formatCode>0.0</c:formatCode>
                <c:ptCount val="12"/>
                <c:pt idx="0">
                  <c:v>25.6</c:v>
                </c:pt>
                <c:pt idx="1">
                  <c:v>24.8</c:v>
                </c:pt>
                <c:pt idx="2">
                  <c:v>24.6</c:v>
                </c:pt>
                <c:pt idx="3">
                  <c:v>23.8</c:v>
                </c:pt>
                <c:pt idx="4">
                  <c:v>23.3</c:v>
                </c:pt>
                <c:pt idx="5" formatCode="General">
                  <c:v>22.9</c:v>
                </c:pt>
                <c:pt idx="6" formatCode="General">
                  <c:v>22.9</c:v>
                </c:pt>
                <c:pt idx="7" formatCode="General">
                  <c:v>22.9</c:v>
                </c:pt>
                <c:pt idx="8" formatCode="General">
                  <c:v>22.9</c:v>
                </c:pt>
                <c:pt idx="9" formatCode="General">
                  <c:v>22.9</c:v>
                </c:pt>
                <c:pt idx="10" formatCode="General">
                  <c:v>22.9</c:v>
                </c:pt>
                <c:pt idx="11" formatCode="General">
                  <c:v>22.9</c:v>
                </c:pt>
              </c:numCache>
            </c:numRef>
          </c:val>
          <c:smooth val="0"/>
          <c:extLst>
            <c:ext xmlns:c16="http://schemas.microsoft.com/office/drawing/2014/chart" uri="{C3380CC4-5D6E-409C-BE32-E72D297353CC}">
              <c16:uniqueId val="{00000000-6C62-4A3D-9A2A-E87EBF1D496E}"/>
            </c:ext>
          </c:extLst>
        </c:ser>
        <c:ser>
          <c:idx val="1"/>
          <c:order val="1"/>
          <c:tx>
            <c:strRef>
              <c:f>'D14'!$A$18</c:f>
              <c:strCache>
                <c:ptCount val="1"/>
                <c:pt idx="0">
                  <c:v>Citywide actual</c:v>
                </c:pt>
              </c:strCache>
            </c:strRef>
          </c:tx>
          <c:spPr>
            <a:ln w="38100" cap="rnd">
              <a:solidFill>
                <a:schemeClr val="bg1">
                  <a:lumMod val="7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6C62-4A3D-9A2A-E87EBF1D496E}"/>
                </c:ext>
              </c:extLst>
            </c:dLbl>
            <c:dLbl>
              <c:idx val="1"/>
              <c:layout>
                <c:manualLayout>
                  <c:x val="-1.149891842259829E-3"/>
                  <c:y val="-2.99165698179286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C62-4A3D-9A2A-E87EBF1D496E}"/>
                </c:ext>
              </c:extLst>
            </c:dLbl>
            <c:dLbl>
              <c:idx val="7"/>
              <c:layout>
                <c:manualLayout>
                  <c:x val="-8.4324427642736984E-17"/>
                  <c:y val="-3.26362579831948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C62-4A3D-9A2A-E87EBF1D496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'D14'!$B$16:$M$16</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'D14'!$B$18:$M$18</c:f>
              <c:numCache>
                <c:formatCode>0.0</c:formatCode>
                <c:ptCount val="12"/>
                <c:pt idx="0">
                  <c:v>25.6</c:v>
                </c:pt>
                <c:pt idx="1">
                  <c:v>25.1</c:v>
                </c:pt>
                <c:pt idx="2">
                  <c:v>25.3</c:v>
                </c:pt>
                <c:pt idx="3">
                  <c:v>25.8</c:v>
                </c:pt>
                <c:pt idx="4">
                  <c:v>26.3</c:v>
                </c:pt>
                <c:pt idx="5" formatCode="General">
                  <c:v>26.6</c:v>
                </c:pt>
                <c:pt idx="6" formatCode="General">
                  <c:v>26.7</c:v>
                </c:pt>
                <c:pt idx="7" formatCode="General">
                  <c:v>26.8</c:v>
                </c:pt>
                <c:pt idx="8">
                  <c:v>26.662623389660364</c:v>
                </c:pt>
                <c:pt idx="9" formatCode="General">
                  <c:v>26.7</c:v>
                </c:pt>
                <c:pt idx="10" formatCode="General">
                  <c:v>26.6</c:v>
                </c:pt>
                <c:pt idx="11" formatCode="General">
                  <c:v>26.6</c:v>
                </c:pt>
              </c:numCache>
            </c:numRef>
          </c:val>
          <c:smooth val="0"/>
          <c:extLst>
            <c:ext xmlns:c16="http://schemas.microsoft.com/office/drawing/2014/chart" uri="{C3380CC4-5D6E-409C-BE32-E72D297353CC}">
              <c16:uniqueId val="{00000001-6C62-4A3D-9A2A-E87EBF1D496E}"/>
            </c:ext>
          </c:extLst>
        </c:ser>
        <c:ser>
          <c:idx val="2"/>
          <c:order val="2"/>
          <c:tx>
            <c:strRef>
              <c:f>'D14'!$A$19</c:f>
              <c:strCache>
                <c:ptCount val="1"/>
                <c:pt idx="0">
                  <c:v>D14</c:v>
                </c:pt>
              </c:strCache>
            </c:strRef>
          </c:tx>
          <c:spPr>
            <a:ln w="38100" cap="rnd">
              <a:solidFill>
                <a:srgbClr val="FF0000"/>
              </a:solidFill>
              <a:round/>
            </a:ln>
            <a:effectLst/>
          </c:spPr>
          <c:marker>
            <c:symbol val="none"/>
          </c:marker>
          <c:dLbls>
            <c:dLbl>
              <c:idx val="7"/>
              <c:layout>
                <c:manualLayout>
                  <c:x val="-8.4324427642736984E-17"/>
                  <c:y val="5.43937633053248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C62-4A3D-9A2A-E87EBF1D496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'D14'!$B$16:$M$16</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'D14'!$B$19:$M$19</c:f>
              <c:numCache>
                <c:formatCode>0.0</c:formatCode>
                <c:ptCount val="12"/>
                <c:pt idx="0">
                  <c:v>24.6</c:v>
                </c:pt>
                <c:pt idx="1">
                  <c:v>24.10948905109489</c:v>
                </c:pt>
                <c:pt idx="2">
                  <c:v>23.470588235294116</c:v>
                </c:pt>
                <c:pt idx="3">
                  <c:v>24.534883720930232</c:v>
                </c:pt>
                <c:pt idx="4">
                  <c:v>25.616326530612245</c:v>
                </c:pt>
                <c:pt idx="5" formatCode="General">
                  <c:v>25.7</c:v>
                </c:pt>
                <c:pt idx="6" formatCode="General">
                  <c:v>25.8</c:v>
                </c:pt>
                <c:pt idx="7" formatCode="General">
                  <c:v>26.6</c:v>
                </c:pt>
                <c:pt idx="8">
                  <c:v>25.3542600896861</c:v>
                </c:pt>
                <c:pt idx="9" formatCode="General">
                  <c:v>24.7</c:v>
                </c:pt>
                <c:pt idx="10">
                  <c:v>25.211453744493394</c:v>
                </c:pt>
                <c:pt idx="11">
                  <c:v>24.585152838427948</c:v>
                </c:pt>
              </c:numCache>
            </c:numRef>
          </c:val>
          <c:smooth val="0"/>
          <c:extLst>
            <c:ext xmlns:c16="http://schemas.microsoft.com/office/drawing/2014/chart" uri="{C3380CC4-5D6E-409C-BE32-E72D297353CC}">
              <c16:uniqueId val="{00000002-6C62-4A3D-9A2A-E87EBF1D496E}"/>
            </c:ext>
          </c:extLst>
        </c:ser>
        <c:dLbls>
          <c:showLegendKey val="0"/>
          <c:showVal val="0"/>
          <c:showCatName val="0"/>
          <c:showSerName val="0"/>
          <c:showPercent val="0"/>
          <c:showBubbleSize val="0"/>
        </c:dLbls>
        <c:smooth val="0"/>
        <c:axId val="-697679232"/>
        <c:axId val="-697675248"/>
      </c:lineChart>
      <c:catAx>
        <c:axId val="-697679232"/>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7.5343991955465317E-2"/>
              <c:y val="0.90878251553166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7675248"/>
        <c:crosses val="autoZero"/>
        <c:auto val="1"/>
        <c:lblAlgn val="ctr"/>
        <c:lblOffset val="100"/>
        <c:noMultiLvlLbl val="0"/>
      </c:catAx>
      <c:valAx>
        <c:axId val="-69767524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sz="1600" b="1" dirty="0"/>
                  <a:t>Average Class Size </a:t>
                </a:r>
              </a:p>
            </c:rich>
          </c:tx>
          <c:layout>
            <c:manualLayout>
              <c:xMode val="edge"/>
              <c:yMode val="edge"/>
              <c:x val="4.5995673690393162E-3"/>
              <c:y val="0.2984283842932226"/>
            </c:manualLayout>
          </c:layout>
          <c:overlay val="0"/>
          <c:spPr>
            <a:noFill/>
            <a:ln>
              <a:noFill/>
            </a:ln>
            <a:effectLst/>
          </c:spPr>
          <c:txPr>
            <a:bodyPr rot="-54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97679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0070C0"/>
              </a:solidFill>
              <a:ln>
                <a:noFill/>
              </a:ln>
              <a:effectLst/>
            </c:spPr>
            <c:extLst>
              <c:ext xmlns:c16="http://schemas.microsoft.com/office/drawing/2014/chart" uri="{C3380CC4-5D6E-409C-BE32-E72D297353CC}">
                <c16:uniqueId val="{00000000-A945-4ACD-BDB4-E4494115DD5C}"/>
              </c:ext>
            </c:extLst>
          </c:dPt>
          <c:dPt>
            <c:idx val="9"/>
            <c:invertIfNegative val="0"/>
            <c:bubble3D val="0"/>
            <c:spPr>
              <a:solidFill>
                <a:srgbClr val="0070C0"/>
              </a:solidFill>
              <a:ln>
                <a:noFill/>
              </a:ln>
              <a:effectLst/>
            </c:spPr>
            <c:extLst>
              <c:ext xmlns:c16="http://schemas.microsoft.com/office/drawing/2014/chart" uri="{C3380CC4-5D6E-409C-BE32-E72D297353CC}">
                <c16:uniqueId val="{00000000-FF0F-489E-954F-3ECD0D102573}"/>
              </c:ext>
            </c:extLst>
          </c:dPt>
          <c:dPt>
            <c:idx val="10"/>
            <c:invertIfNegative val="0"/>
            <c:bubble3D val="0"/>
            <c:spPr>
              <a:solidFill>
                <a:srgbClr val="FF0000"/>
              </a:solidFill>
              <a:ln>
                <a:noFill/>
              </a:ln>
              <a:effectLst/>
            </c:spPr>
            <c:extLst>
              <c:ext xmlns:c16="http://schemas.microsoft.com/office/drawing/2014/chart" uri="{C3380CC4-5D6E-409C-BE32-E72D297353CC}">
                <c16:uniqueId val="{00000000-FF58-4883-8D15-DB645416A717}"/>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9"/>
            <c:invertIfNegative val="0"/>
            <c:bubble3D val="0"/>
            <c:spPr>
              <a:solidFill>
                <a:srgbClr val="0070C0"/>
              </a:solidFill>
              <a:ln>
                <a:noFill/>
              </a:ln>
              <a:effectLst/>
            </c:spPr>
            <c:extLst>
              <c:ext xmlns:c16="http://schemas.microsoft.com/office/drawing/2014/chart" uri="{C3380CC4-5D6E-409C-BE32-E72D297353CC}">
                <c16:uniqueId val="{00000000-7561-4870-A88F-8C7CA22A11DD}"/>
              </c:ext>
            </c:extLst>
          </c:dPt>
          <c:dPt>
            <c:idx val="10"/>
            <c:invertIfNegative val="0"/>
            <c:bubble3D val="0"/>
            <c:spPr>
              <a:solidFill>
                <a:srgbClr val="FF0000"/>
              </a:solidFill>
              <a:ln>
                <a:noFill/>
              </a:ln>
              <a:effectLst/>
            </c:spPr>
            <c:extLst>
              <c:ext xmlns:c16="http://schemas.microsoft.com/office/drawing/2014/chart" uri="{C3380CC4-5D6E-409C-BE32-E72D297353CC}">
                <c16:uniqueId val="{00000000-ACD8-4A06-A4DF-36EFC7CB8E89}"/>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690875800213945E-2"/>
          <c:y val="2.5021946195153667E-2"/>
          <c:w val="0.97567504577470587"/>
          <c:h val="0.84816757479766813"/>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rgbClr val="0070C0"/>
              </a:solidFill>
              <a:ln>
                <a:noFill/>
              </a:ln>
              <a:effectLst/>
            </c:spPr>
            <c:extLst>
              <c:ext xmlns:c16="http://schemas.microsoft.com/office/drawing/2014/chart" uri="{C3380CC4-5D6E-409C-BE32-E72D297353CC}">
                <c16:uniqueId val="{00000001-06BC-4721-BE22-3DA8D68A9F28}"/>
              </c:ext>
            </c:extLst>
          </c:dPt>
          <c:dPt>
            <c:idx val="2"/>
            <c:invertIfNegative val="0"/>
            <c:bubble3D val="0"/>
            <c:spPr>
              <a:solidFill>
                <a:srgbClr val="FF0000"/>
              </a:solidFill>
              <a:ln>
                <a:noFill/>
              </a:ln>
              <a:effectLst/>
            </c:spPr>
            <c:extLst>
              <c:ext xmlns:c16="http://schemas.microsoft.com/office/drawing/2014/chart" uri="{C3380CC4-5D6E-409C-BE32-E72D297353CC}">
                <c16:uniqueId val="{00000000-0D27-440B-89F5-A831DC6586A3}"/>
              </c:ext>
            </c:extLst>
          </c:dPt>
          <c:dPt>
            <c:idx val="3"/>
            <c:invertIfNegative val="0"/>
            <c:bubble3D val="0"/>
            <c:spPr>
              <a:solidFill>
                <a:srgbClr val="0070C0"/>
              </a:solidFill>
              <a:ln>
                <a:noFill/>
              </a:ln>
              <a:effectLst/>
            </c:spPr>
            <c:extLst>
              <c:ext xmlns:c16="http://schemas.microsoft.com/office/drawing/2014/chart" uri="{C3380CC4-5D6E-409C-BE32-E72D297353CC}">
                <c16:uniqueId val="{00000000-4B77-40AA-93FF-0951C33C672E}"/>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district'!$H$25:$H$33</c:f>
              <c:strCache>
                <c:ptCount val="9"/>
                <c:pt idx="0">
                  <c:v>D19</c:v>
                </c:pt>
                <c:pt idx="1">
                  <c:v>D5</c:v>
                </c:pt>
                <c:pt idx="2">
                  <c:v>D14</c:v>
                </c:pt>
                <c:pt idx="3">
                  <c:v>D13</c:v>
                </c:pt>
                <c:pt idx="4">
                  <c:v>D17</c:v>
                </c:pt>
                <c:pt idx="5">
                  <c:v>D23</c:v>
                </c:pt>
                <c:pt idx="6">
                  <c:v>D18</c:v>
                </c:pt>
                <c:pt idx="7">
                  <c:v>D32</c:v>
                </c:pt>
                <c:pt idx="8">
                  <c:v>D16</c:v>
                </c:pt>
              </c:strCache>
            </c:strRef>
          </c:cat>
          <c:val>
            <c:numRef>
              <c:f>'Util. by district'!$I$25:$I$33</c:f>
              <c:numCache>
                <c:formatCode>0%</c:formatCode>
                <c:ptCount val="9"/>
                <c:pt idx="0">
                  <c:v>0.79479856333030419</c:v>
                </c:pt>
                <c:pt idx="1">
                  <c:v>0.79250849275880564</c:v>
                </c:pt>
                <c:pt idx="2">
                  <c:v>0.79247174118826214</c:v>
                </c:pt>
                <c:pt idx="3">
                  <c:v>0.78533281229647001</c:v>
                </c:pt>
                <c:pt idx="4">
                  <c:v>0.73270527385240602</c:v>
                </c:pt>
                <c:pt idx="5">
                  <c:v>0.72568983325955438</c:v>
                </c:pt>
                <c:pt idx="6">
                  <c:v>0.71657245200649244</c:v>
                </c:pt>
                <c:pt idx="7">
                  <c:v>0.6201518850013561</c:v>
                </c:pt>
                <c:pt idx="8">
                  <c:v>0.53148178671501567</c:v>
                </c:pt>
              </c:numCache>
            </c:numRef>
          </c:val>
          <c:extLst>
            <c:ext xmlns:c16="http://schemas.microsoft.com/office/drawing/2014/chart" uri="{C3380CC4-5D6E-409C-BE32-E72D297353CC}">
              <c16:uniqueId val="{00000000-06BC-4721-BE22-3DA8D68A9F28}"/>
            </c:ext>
          </c:extLst>
        </c:ser>
        <c:dLbls>
          <c:showLegendKey val="0"/>
          <c:showVal val="0"/>
          <c:showCatName val="0"/>
          <c:showSerName val="0"/>
          <c:showPercent val="0"/>
          <c:showBubbleSize val="0"/>
        </c:dLbls>
        <c:gapWidth val="219"/>
        <c:overlap val="-27"/>
        <c:axId val="569448192"/>
        <c:axId val="569448520"/>
      </c:barChart>
      <c:catAx>
        <c:axId val="569448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69448520"/>
        <c:crosses val="autoZero"/>
        <c:auto val="1"/>
        <c:lblAlgn val="ctr"/>
        <c:lblOffset val="100"/>
        <c:noMultiLvlLbl val="0"/>
      </c:catAx>
      <c:valAx>
        <c:axId val="569448520"/>
        <c:scaling>
          <c:orientation val="minMax"/>
        </c:scaling>
        <c:delete val="1"/>
        <c:axPos val="l"/>
        <c:numFmt formatCode="0%" sourceLinked="1"/>
        <c:majorTickMark val="none"/>
        <c:minorTickMark val="none"/>
        <c:tickLblPos val="nextTo"/>
        <c:crossAx val="569448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'D14'!$C$2:$C$10</c:f>
              <c:strCache>
                <c:ptCount val="9"/>
                <c:pt idx="0">
                  <c:v>BROOKLYN SUCCESS ACADEMY CHARTER SCHOOL 2</c:v>
                </c:pt>
                <c:pt idx="1">
                  <c:v>P.S. 319</c:v>
                </c:pt>
                <c:pt idx="2">
                  <c:v>I.S. 577 </c:v>
                </c:pt>
                <c:pt idx="3">
                  <c:v>P.S. 34</c:v>
                </c:pt>
                <c:pt idx="4">
                  <c:v>P.S. 132</c:v>
                </c:pt>
                <c:pt idx="5">
                  <c:v>CITIZENS OF THE WORLD CHARTER SCHOOL 1</c:v>
                </c:pt>
                <c:pt idx="6">
                  <c:v>BROOKLYN CHARTER SCHOOL </c:v>
                </c:pt>
                <c:pt idx="7">
                  <c:v>BROOKLYN SUCCESS ACADEMY CHARTER SCHOOL 4</c:v>
                </c:pt>
                <c:pt idx="8">
                  <c:v>P.S. 59</c:v>
                </c:pt>
              </c:strCache>
            </c:strRef>
          </c:cat>
          <c:val>
            <c:numRef>
              <c:f>'D14'!$I$2:$I$10</c:f>
              <c:numCache>
                <c:formatCode>0%</c:formatCode>
                <c:ptCount val="9"/>
                <c:pt idx="0">
                  <c:v>1.56</c:v>
                </c:pt>
                <c:pt idx="1">
                  <c:v>1.44</c:v>
                </c:pt>
                <c:pt idx="2">
                  <c:v>1.4000000000000001</c:v>
                </c:pt>
                <c:pt idx="3">
                  <c:v>1.35</c:v>
                </c:pt>
                <c:pt idx="4">
                  <c:v>1.21</c:v>
                </c:pt>
                <c:pt idx="5">
                  <c:v>1.07</c:v>
                </c:pt>
                <c:pt idx="6">
                  <c:v>1.02</c:v>
                </c:pt>
                <c:pt idx="7">
                  <c:v>1</c:v>
                </c:pt>
                <c:pt idx="8">
                  <c:v>1</c:v>
                </c:pt>
              </c:numCache>
            </c:numRef>
          </c:val>
          <c:extLst>
            <c:ext xmlns:c16="http://schemas.microsoft.com/office/drawing/2014/chart" uri="{C3380CC4-5D6E-409C-BE32-E72D297353CC}">
              <c16:uniqueId val="{00000000-FDC6-48D5-8C74-5CA943D38282}"/>
            </c:ext>
          </c:extLst>
        </c:ser>
        <c:dLbls>
          <c:dLblPos val="outEnd"/>
          <c:showLegendKey val="0"/>
          <c:showVal val="1"/>
          <c:showCatName val="0"/>
          <c:showSerName val="0"/>
          <c:showPercent val="0"/>
          <c:showBubbleSize val="0"/>
        </c:dLbls>
        <c:gapWidth val="219"/>
        <c:overlap val="-27"/>
        <c:axId val="537070496"/>
        <c:axId val="537117072"/>
      </c:barChart>
      <c:catAx>
        <c:axId val="537070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537117072"/>
        <c:crosses val="autoZero"/>
        <c:auto val="1"/>
        <c:lblAlgn val="ctr"/>
        <c:lblOffset val="100"/>
        <c:noMultiLvlLbl val="0"/>
      </c:catAx>
      <c:valAx>
        <c:axId val="537117072"/>
        <c:scaling>
          <c:orientation val="minMax"/>
        </c:scaling>
        <c:delete val="1"/>
        <c:axPos val="l"/>
        <c:numFmt formatCode="0%" sourceLinked="1"/>
        <c:majorTickMark val="none"/>
        <c:minorTickMark val="none"/>
        <c:tickLblPos val="nextTo"/>
        <c:crossAx val="5370704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138FC6-8134-4AEF-9CD5-DFC6B722AF17}"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6CC16A-823A-42C2-8389-74290D12D9ED}" type="slidenum">
              <a:rPr lang="en-US" smtClean="0"/>
              <a:t>‹#›</a:t>
            </a:fld>
            <a:endParaRPr lang="en-US"/>
          </a:p>
        </p:txBody>
      </p:sp>
    </p:spTree>
    <p:extLst>
      <p:ext uri="{BB962C8B-B14F-4D97-AF65-F5344CB8AC3E}">
        <p14:creationId xmlns:p14="http://schemas.microsoft.com/office/powerpoint/2010/main" val="12839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276366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21834-3ADA-4FAC-ADDE-7E42F2D375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E248E9-423E-48CA-A4EE-41A854ABE0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6AAB96-B406-45D3-9CF1-FD922E2004CA}"/>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5" name="Footer Placeholder 4">
            <a:extLst>
              <a:ext uri="{FF2B5EF4-FFF2-40B4-BE49-F238E27FC236}">
                <a16:creationId xmlns:a16="http://schemas.microsoft.com/office/drawing/2014/main" id="{34BFC223-E2FD-48C9-85CE-75DB07992A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42B40C-D91D-414B-9C64-E3A3556896F0}"/>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42868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2B4FF-DB59-4C72-8F92-D6169989A7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A5F102-6598-4E21-87AF-4B876A9792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10BAAA-2A0D-4475-8203-17858A568770}"/>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5" name="Footer Placeholder 4">
            <a:extLst>
              <a:ext uri="{FF2B5EF4-FFF2-40B4-BE49-F238E27FC236}">
                <a16:creationId xmlns:a16="http://schemas.microsoft.com/office/drawing/2014/main" id="{78FC79EC-5F24-4E64-AC93-A8F41745EB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9CFE77-5C8D-4545-A3BC-B06BB593C640}"/>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34075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F938EB-0AE1-490B-A95E-DA56B3EFB9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E5760F-1C61-4200-8010-3D9DDD0D144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AD2A6F-C483-41D1-9DAC-F6308A2FE4AA}"/>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5" name="Footer Placeholder 4">
            <a:extLst>
              <a:ext uri="{FF2B5EF4-FFF2-40B4-BE49-F238E27FC236}">
                <a16:creationId xmlns:a16="http://schemas.microsoft.com/office/drawing/2014/main" id="{75B8DF1E-D2D0-45C8-BAAC-A51F03AD25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C4B81F-6AC5-47AB-B9CF-6D0550904FC7}"/>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75390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470F9-3532-4FD9-993E-9659375E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1AA121-02E1-4003-BAC1-E778361E3BC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64968B-3171-4B9D-9F72-CA4D1D2F7E63}"/>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5" name="Footer Placeholder 4">
            <a:extLst>
              <a:ext uri="{FF2B5EF4-FFF2-40B4-BE49-F238E27FC236}">
                <a16:creationId xmlns:a16="http://schemas.microsoft.com/office/drawing/2014/main" id="{7F6B50C7-EF4A-4052-8558-B87378978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CEFD6-974C-4FB0-8A3A-583128FA7631}"/>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20926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1668D-A9DB-4C7C-9D35-08D8EB92E4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897FE7-96AC-4ACA-A0FD-A50AC30E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E1701E-0B72-473F-9ED1-89DB0F881426}"/>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5" name="Footer Placeholder 4">
            <a:extLst>
              <a:ext uri="{FF2B5EF4-FFF2-40B4-BE49-F238E27FC236}">
                <a16:creationId xmlns:a16="http://schemas.microsoft.com/office/drawing/2014/main" id="{31D4AB8B-95E2-4707-AA30-193D17347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B105B5-FA6D-4184-A653-C14C05BB79DE}"/>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984477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377AB-E06F-4289-BB86-4EAEC2EEECD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210036-4AD2-424D-BCFA-9E6D57D3902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00A29B-A9DF-4D3A-810F-ECCF80F1A6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3E98B7-291A-4D09-8E6F-EF7A831C7936}"/>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6" name="Footer Placeholder 5">
            <a:extLst>
              <a:ext uri="{FF2B5EF4-FFF2-40B4-BE49-F238E27FC236}">
                <a16:creationId xmlns:a16="http://schemas.microsoft.com/office/drawing/2014/main" id="{7B5A0E5D-5263-4720-ADD7-9151527869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F0CACE-571B-4A2F-B6A1-7056DAE3C742}"/>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266181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9FE4D-63E7-4C84-94C8-21DB934F9E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2F3BF85-77F5-4C2F-8E13-2691B7DC05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D3DBF5E-0B2F-4620-B1CA-F918730F6D7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19E69-16C1-4038-93C4-FDAE5AF093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D2C10A5-71F2-4B42-9265-D6C1BDB365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34ED0F6-3F6F-4457-A5D5-BC11710B0EA2}"/>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8" name="Footer Placeholder 7">
            <a:extLst>
              <a:ext uri="{FF2B5EF4-FFF2-40B4-BE49-F238E27FC236}">
                <a16:creationId xmlns:a16="http://schemas.microsoft.com/office/drawing/2014/main" id="{B1F8A040-85EA-401E-81E8-64C3C53A84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6A582C-E8F6-4F4A-B7EC-9A9B820BA7F1}"/>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18143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F597B-E38A-4F4F-9978-4C6A9C47C2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22EDFB-7A5B-45FB-BC5C-69EFF4623348}"/>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4" name="Footer Placeholder 3">
            <a:extLst>
              <a:ext uri="{FF2B5EF4-FFF2-40B4-BE49-F238E27FC236}">
                <a16:creationId xmlns:a16="http://schemas.microsoft.com/office/drawing/2014/main" id="{6C6C398C-B89D-4685-8239-8B9666459B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BB32B1-DED4-4A96-A250-0F8E978F8A8A}"/>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232779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2A62E2-A9F3-4DED-A36D-478F15DC2A70}"/>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3" name="Footer Placeholder 2">
            <a:extLst>
              <a:ext uri="{FF2B5EF4-FFF2-40B4-BE49-F238E27FC236}">
                <a16:creationId xmlns:a16="http://schemas.microsoft.com/office/drawing/2014/main" id="{B3AE4312-A93D-47EB-B3C4-8214C4E4D7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15A398-2DDB-41E4-BAE9-D4D2340398C2}"/>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4033097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C8E60-72AB-4BED-B994-D2F66B950E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981E69-85B2-4FFC-8D8B-FFE0CB13D3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8EF2B9-C275-4214-9BDC-02FF5825DC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70AC0C-8BD3-4A19-8D75-62B50CA76EF3}"/>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6" name="Footer Placeholder 5">
            <a:extLst>
              <a:ext uri="{FF2B5EF4-FFF2-40B4-BE49-F238E27FC236}">
                <a16:creationId xmlns:a16="http://schemas.microsoft.com/office/drawing/2014/main" id="{F551B355-FFF2-4E3E-9E8A-A6BF6BFE41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4355AD-16B3-4123-AE4F-B15341A04DCF}"/>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111814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83940-CEE5-4FB0-AFF8-FCFA609BA2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BCA0EF-199C-4F0F-8BF2-58C8A12500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6DE572-ABA5-4543-9508-CE362A29AA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12EB82-CD0C-4049-B3E7-F452BB2F411F}"/>
              </a:ext>
            </a:extLst>
          </p:cNvPr>
          <p:cNvSpPr>
            <a:spLocks noGrp="1"/>
          </p:cNvSpPr>
          <p:nvPr>
            <p:ph type="dt" sz="half" idx="10"/>
          </p:nvPr>
        </p:nvSpPr>
        <p:spPr/>
        <p:txBody>
          <a:bodyPr/>
          <a:lstStyle/>
          <a:p>
            <a:fld id="{C36527DD-9034-4133-BF3B-C9779CFDABA5}" type="datetimeFigureOut">
              <a:rPr lang="en-US" smtClean="0"/>
              <a:t>4/11/2018</a:t>
            </a:fld>
            <a:endParaRPr lang="en-US"/>
          </a:p>
        </p:txBody>
      </p:sp>
      <p:sp>
        <p:nvSpPr>
          <p:cNvPr id="6" name="Footer Placeholder 5">
            <a:extLst>
              <a:ext uri="{FF2B5EF4-FFF2-40B4-BE49-F238E27FC236}">
                <a16:creationId xmlns:a16="http://schemas.microsoft.com/office/drawing/2014/main" id="{4A289AC6-83C6-40BF-BCDB-72D4E494CB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D63D10-E7E2-4449-9609-C0DA66978516}"/>
              </a:ext>
            </a:extLst>
          </p:cNvPr>
          <p:cNvSpPr>
            <a:spLocks noGrp="1"/>
          </p:cNvSpPr>
          <p:nvPr>
            <p:ph type="sldNum" sz="quarter" idx="12"/>
          </p:nvPr>
        </p:nvSpPr>
        <p:spPr/>
        <p:txBody>
          <a:bodyPr/>
          <a:lstStyle/>
          <a:p>
            <a:fld id="{F54AB37B-DF1E-4FCD-A557-6E2CEDC22E6D}" type="slidenum">
              <a:rPr lang="en-US" smtClean="0"/>
              <a:t>‹#›</a:t>
            </a:fld>
            <a:endParaRPr lang="en-US"/>
          </a:p>
        </p:txBody>
      </p:sp>
    </p:spTree>
    <p:extLst>
      <p:ext uri="{BB962C8B-B14F-4D97-AF65-F5344CB8AC3E}">
        <p14:creationId xmlns:p14="http://schemas.microsoft.com/office/powerpoint/2010/main" val="278869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F49DBE-4693-491C-BF84-F2738E7E6D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689468-3249-48D1-BFD6-AE48B047D6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C28906-EDD0-472F-B3FB-5CF812F1E6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527DD-9034-4133-BF3B-C9779CFDABA5}" type="datetimeFigureOut">
              <a:rPr lang="en-US" smtClean="0"/>
              <a:t>4/11/2018</a:t>
            </a:fld>
            <a:endParaRPr lang="en-US"/>
          </a:p>
        </p:txBody>
      </p:sp>
      <p:sp>
        <p:nvSpPr>
          <p:cNvPr id="5" name="Footer Placeholder 4">
            <a:extLst>
              <a:ext uri="{FF2B5EF4-FFF2-40B4-BE49-F238E27FC236}">
                <a16:creationId xmlns:a16="http://schemas.microsoft.com/office/drawing/2014/main" id="{AA088BAB-09D6-4805-B414-30B2FA74CE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71F0075-C0D3-42EB-9344-4E4CDFA9AA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4AB37B-DF1E-4FCD-A557-6E2CEDC22E6D}" type="slidenum">
              <a:rPr lang="en-US" smtClean="0"/>
              <a:t>‹#›</a:t>
            </a:fld>
            <a:endParaRPr lang="en-US"/>
          </a:p>
        </p:txBody>
      </p:sp>
    </p:spTree>
    <p:extLst>
      <p:ext uri="{BB962C8B-B14F-4D97-AF65-F5344CB8AC3E}">
        <p14:creationId xmlns:p14="http://schemas.microsoft.com/office/powerpoint/2010/main" val="3283868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14 schools</a:t>
            </a:r>
            <a:br>
              <a:rPr lang="en-US" sz="3600" dirty="0"/>
            </a:br>
            <a:br>
              <a:rPr lang="en-US" sz="3600" dirty="0"/>
            </a:br>
            <a:br>
              <a:rPr lang="en-US" sz="4400" dirty="0"/>
            </a:br>
            <a:br>
              <a:rPr lang="en-US" dirty="0"/>
            </a:br>
            <a:r>
              <a:rPr lang="en-US" sz="3600" dirty="0"/>
              <a:t>Presentation to CEC 14</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229294" y="314025"/>
            <a:ext cx="9733407" cy="954107"/>
          </a:xfrm>
          <a:prstGeom prst="rect">
            <a:avLst/>
          </a:prstGeom>
          <a:noFill/>
        </p:spPr>
        <p:txBody>
          <a:bodyPr wrap="square" rtlCol="0">
            <a:spAutoFit/>
          </a:bodyPr>
          <a:lstStyle/>
          <a:p>
            <a:r>
              <a:rPr lang="en-US" sz="2800" dirty="0"/>
              <a:t>In District 14, elementary enrollment increased by 600, while capacity declined by 299</a:t>
            </a:r>
          </a:p>
        </p:txBody>
      </p:sp>
      <p:pic>
        <p:nvPicPr>
          <p:cNvPr id="3" name="Picture 2">
            <a:extLst>
              <a:ext uri="{FF2B5EF4-FFF2-40B4-BE49-F238E27FC236}">
                <a16:creationId xmlns:a16="http://schemas.microsoft.com/office/drawing/2014/main" id="{4FC93C40-69E4-4DB3-919C-793A741B4903}"/>
              </a:ext>
            </a:extLst>
          </p:cNvPr>
          <p:cNvPicPr>
            <a:picLocks noChangeAspect="1"/>
          </p:cNvPicPr>
          <p:nvPr/>
        </p:nvPicPr>
        <p:blipFill>
          <a:blip r:embed="rId2"/>
          <a:stretch>
            <a:fillRect/>
          </a:stretch>
        </p:blipFill>
        <p:spPr>
          <a:xfrm>
            <a:off x="2005009" y="1268132"/>
            <a:ext cx="8181975" cy="4814203"/>
          </a:xfrm>
          <a:prstGeom prst="rect">
            <a:avLst/>
          </a:prstGeom>
        </p:spPr>
      </p:pic>
      <p:pic>
        <p:nvPicPr>
          <p:cNvPr id="4" name="Picture 3">
            <a:extLst>
              <a:ext uri="{FF2B5EF4-FFF2-40B4-BE49-F238E27FC236}">
                <a16:creationId xmlns:a16="http://schemas.microsoft.com/office/drawing/2014/main" id="{3E4D6980-D437-4609-B86A-0ECB92AD5545}"/>
              </a:ext>
            </a:extLst>
          </p:cNvPr>
          <p:cNvPicPr>
            <a:picLocks noChangeAspect="1"/>
          </p:cNvPicPr>
          <p:nvPr/>
        </p:nvPicPr>
        <p:blipFill>
          <a:blip r:embed="rId3"/>
          <a:stretch>
            <a:fillRect/>
          </a:stretch>
        </p:blipFill>
        <p:spPr>
          <a:xfrm>
            <a:off x="4093946" y="6082335"/>
            <a:ext cx="3400425" cy="533400"/>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98570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1,563 Seats in District 14</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1573092652"/>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3511873784"/>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344644"/>
            <a:ext cx="10515600" cy="1366528"/>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63.4% of seats funded in District 14</a:t>
            </a:r>
          </a:p>
          <a:p>
            <a:pPr algn="ct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14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690688"/>
            <a:ext cx="10515600" cy="4802187"/>
          </a:xfrm>
          <a:noFill/>
        </p:spPr>
        <p:txBody>
          <a:bodyPr>
            <a:normAutofit fontScale="92500" lnSpcReduction="20000"/>
          </a:bodyPr>
          <a:lstStyle/>
          <a:p>
            <a:pPr>
              <a:lnSpc>
                <a:spcPct val="120000"/>
              </a:lnSpc>
              <a:spcBef>
                <a:spcPts val="0"/>
              </a:spcBef>
            </a:pPr>
            <a:r>
              <a:rPr lang="en-US" dirty="0"/>
              <a:t>We think the need in D14 is greater </a:t>
            </a:r>
          </a:p>
          <a:p>
            <a:pPr>
              <a:lnSpc>
                <a:spcPct val="120000"/>
              </a:lnSpc>
              <a:spcBef>
                <a:spcPts val="0"/>
              </a:spcBef>
            </a:pPr>
            <a:endParaRPr lang="en-US" dirty="0"/>
          </a:p>
          <a:p>
            <a:pPr>
              <a:lnSpc>
                <a:spcPct val="120000"/>
              </a:lnSpc>
              <a:spcBef>
                <a:spcPts val="0"/>
              </a:spcBef>
            </a:pPr>
            <a:r>
              <a:rPr lang="en-US" dirty="0"/>
              <a:t>28% or 9 K-8 schools in District 14 are overcrowded (at or above 100% target utilization)</a:t>
            </a:r>
          </a:p>
          <a:p>
            <a:pPr>
              <a:lnSpc>
                <a:spcPct val="120000"/>
              </a:lnSpc>
              <a:spcBef>
                <a:spcPts val="0"/>
              </a:spcBef>
            </a:pPr>
            <a:endParaRPr lang="en-US" dirty="0"/>
          </a:p>
          <a:p>
            <a:pPr>
              <a:lnSpc>
                <a:spcPct val="120000"/>
              </a:lnSpc>
              <a:spcBef>
                <a:spcPts val="0"/>
              </a:spcBef>
            </a:pPr>
            <a:r>
              <a:rPr lang="en-US" dirty="0"/>
              <a:t>25% 3,592</a:t>
            </a:r>
            <a:r>
              <a:rPr lang="en-US" i="1" dirty="0"/>
              <a:t> </a:t>
            </a:r>
            <a:r>
              <a:rPr lang="en-US" dirty="0"/>
              <a:t>K-8 D14 students are in overcrowded schools</a:t>
            </a:r>
          </a:p>
          <a:p>
            <a:pPr>
              <a:lnSpc>
                <a:spcPct val="120000"/>
              </a:lnSpc>
              <a:spcBef>
                <a:spcPts val="0"/>
              </a:spcBef>
            </a:pPr>
            <a:endParaRPr lang="en-US" dirty="0"/>
          </a:p>
          <a:p>
            <a:pPr>
              <a:lnSpc>
                <a:spcPct val="120000"/>
              </a:lnSpc>
              <a:spcBef>
                <a:spcPts val="0"/>
              </a:spcBef>
            </a:pPr>
            <a:r>
              <a:rPr lang="en-US" dirty="0"/>
              <a:t>79 cluster rooms are missing from District 14 schools according to DOE’s utilization formula </a:t>
            </a:r>
          </a:p>
          <a:p>
            <a:pPr>
              <a:lnSpc>
                <a:spcPct val="120000"/>
              </a:lnSpc>
              <a:spcBef>
                <a:spcPts val="0"/>
              </a:spcBef>
            </a:pPr>
            <a:endParaRPr lang="en-US" dirty="0"/>
          </a:p>
          <a:p>
            <a:pPr>
              <a:lnSpc>
                <a:spcPct val="120000"/>
              </a:lnSpc>
              <a:spcBef>
                <a:spcPts val="0"/>
              </a:spcBef>
            </a:pPr>
            <a:r>
              <a:rPr lang="en-US" i="1" dirty="0"/>
              <a:t>Data source: 2016-2017 Blue Book. </a:t>
            </a:r>
          </a:p>
          <a:p>
            <a:pPr>
              <a:lnSpc>
                <a:spcPct val="120000"/>
              </a:lnSpc>
              <a:spcBef>
                <a:spcPts val="0"/>
              </a:spcBef>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9 Districts below 80% utilization, including D14 at 79% </a:t>
            </a:r>
            <a:br>
              <a:rPr lang="en-US" dirty="0"/>
            </a:br>
            <a:r>
              <a:rPr lang="en-US" sz="2700" dirty="0"/>
              <a:t>Data Source: 2016-2017 Blue Book </a:t>
            </a:r>
            <a:br>
              <a:rPr lang="en-US" dirty="0"/>
            </a:br>
            <a:endParaRPr lang="en-US" dirty="0"/>
          </a:p>
        </p:txBody>
      </p:sp>
      <p:graphicFrame>
        <p:nvGraphicFramePr>
          <p:cNvPr id="5" name="Chart 4">
            <a:extLst>
              <a:ext uri="{FF2B5EF4-FFF2-40B4-BE49-F238E27FC236}">
                <a16:creationId xmlns:a16="http://schemas.microsoft.com/office/drawing/2014/main" id="{DAEBE055-42C3-443F-A7EB-131FDFDFF34E}"/>
              </a:ext>
            </a:extLst>
          </p:cNvPr>
          <p:cNvGraphicFramePr>
            <a:graphicFrameLocks/>
          </p:cNvGraphicFramePr>
          <p:nvPr>
            <p:extLst>
              <p:ext uri="{D42A27DB-BD31-4B8C-83A1-F6EECF244321}">
                <p14:modId xmlns:p14="http://schemas.microsoft.com/office/powerpoint/2010/main" val="487673689"/>
              </p:ext>
            </p:extLst>
          </p:nvPr>
        </p:nvGraphicFramePr>
        <p:xfrm>
          <a:off x="352926" y="1822604"/>
          <a:ext cx="11486147" cy="48188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70134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314" y="635067"/>
            <a:ext cx="10515600" cy="1325563"/>
          </a:xfrm>
        </p:spPr>
        <p:txBody>
          <a:bodyPr>
            <a:normAutofit/>
          </a:bodyPr>
          <a:lstStyle/>
          <a:p>
            <a:pPr algn="ctr"/>
            <a:r>
              <a:rPr lang="en-US" dirty="0"/>
              <a:t> 9 Schools in District 14 at or over 100% -</a:t>
            </a:r>
            <a:br>
              <a:rPr lang="en-US" dirty="0"/>
            </a:br>
            <a:r>
              <a:rPr lang="en-US" sz="2400" dirty="0"/>
              <a:t>(Co-located Charters included)</a:t>
            </a:r>
            <a:br>
              <a:rPr lang="en-US" dirty="0"/>
            </a:br>
            <a:r>
              <a:rPr lang="en-US" sz="1800" dirty="0"/>
              <a:t>Data Source: 2016-2017  </a:t>
            </a:r>
          </a:p>
        </p:txBody>
      </p:sp>
      <p:sp>
        <p:nvSpPr>
          <p:cNvPr id="5" name="Title 1"/>
          <p:cNvSpPr txBox="1">
            <a:spLocks/>
          </p:cNvSpPr>
          <p:nvPr/>
        </p:nvSpPr>
        <p:spPr>
          <a:xfrm>
            <a:off x="711200" y="365125"/>
            <a:ext cx="107587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dirty="0"/>
          </a:p>
        </p:txBody>
      </p:sp>
      <p:graphicFrame>
        <p:nvGraphicFramePr>
          <p:cNvPr id="6" name="Chart 5">
            <a:extLst>
              <a:ext uri="{FF2B5EF4-FFF2-40B4-BE49-F238E27FC236}">
                <a16:creationId xmlns:a16="http://schemas.microsoft.com/office/drawing/2014/main" id="{75A225B7-3CDB-47AB-844D-58239FBBAA08}"/>
              </a:ext>
            </a:extLst>
          </p:cNvPr>
          <p:cNvGraphicFramePr>
            <a:graphicFrameLocks/>
          </p:cNvGraphicFramePr>
          <p:nvPr>
            <p:extLst>
              <p:ext uri="{D42A27DB-BD31-4B8C-83A1-F6EECF244321}">
                <p14:modId xmlns:p14="http://schemas.microsoft.com/office/powerpoint/2010/main" val="2232551281"/>
              </p:ext>
            </p:extLst>
          </p:nvPr>
        </p:nvGraphicFramePr>
        <p:xfrm>
          <a:off x="711200" y="2057399"/>
          <a:ext cx="10758714" cy="44354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0067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18,801 new housing units built in D14 between 2015-2019, but none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14, average K-3 class sizes decreased by .3, now 2.8 students below citywide average but 1.3 students above Contracts for Excellence goals set in 2007.</a:t>
            </a:r>
          </a:p>
        </p:txBody>
      </p:sp>
      <p:graphicFrame>
        <p:nvGraphicFramePr>
          <p:cNvPr id="5" name="Chart 4">
            <a:extLst>
              <a:ext uri="{FF2B5EF4-FFF2-40B4-BE49-F238E27FC236}">
                <a16:creationId xmlns:a16="http://schemas.microsoft.com/office/drawing/2014/main" id="{00000000-0008-0000-0E00-000002000000}"/>
              </a:ext>
            </a:extLst>
          </p:cNvPr>
          <p:cNvGraphicFramePr>
            <a:graphicFrameLocks/>
          </p:cNvGraphicFramePr>
          <p:nvPr>
            <p:extLst>
              <p:ext uri="{D42A27DB-BD31-4B8C-83A1-F6EECF244321}">
                <p14:modId xmlns:p14="http://schemas.microsoft.com/office/powerpoint/2010/main" val="310744909"/>
              </p:ext>
            </p:extLst>
          </p:nvPr>
        </p:nvGraphicFramePr>
        <p:xfrm>
          <a:off x="621008" y="1695594"/>
          <a:ext cx="11205882" cy="47923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a:t>They don’t </a:t>
            </a:r>
            <a:r>
              <a:rPr lang="en-US" dirty="0"/>
              <a:t>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a:t>Don’t differentiate between the need for elementary </a:t>
            </a:r>
            <a:r>
              <a:rPr lang="en-US" dirty="0"/>
              <a:t>and middle </a:t>
            </a:r>
            <a:r>
              <a:rPr lang="en-US"/>
              <a:t>school seats</a:t>
            </a:r>
            <a:endParaRPr lang="en-US" dirty="0"/>
          </a:p>
          <a:p>
            <a:endParaRPr lang="en-US" dirty="0"/>
          </a:p>
          <a:p>
            <a:r>
              <a:rPr lang="en-US" dirty="0"/>
              <a:t>Are </a:t>
            </a:r>
            <a:r>
              <a:rPr lang="en-US"/>
              <a:t>infrequently updated; for </a:t>
            </a:r>
            <a:r>
              <a:rPr lang="en-US" dirty="0"/>
              <a:t>example, Feb. 2017 capital </a:t>
            </a:r>
            <a:r>
              <a:rPr lang="en-US"/>
              <a:t>plan included </a:t>
            </a:r>
            <a:r>
              <a:rPr lang="en-US" dirty="0"/>
              <a:t>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a:t>
            </a:r>
            <a:r>
              <a:rPr lang="en-US" sz="2800"/>
              <a:t>become even worse </a:t>
            </a:r>
            <a:endParaRPr lang="en-US" sz="2800" dirty="0"/>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a:t>
            </a:r>
            <a:r>
              <a:rPr lang="en-US"/>
              <a:t>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decreased by .6, now 2.0 below Citywide average but 1.7 students above C4E goals</a:t>
            </a:r>
          </a:p>
        </p:txBody>
      </p:sp>
      <p:graphicFrame>
        <p:nvGraphicFramePr>
          <p:cNvPr id="4" name="Chart 3">
            <a:extLst>
              <a:ext uri="{FF2B5EF4-FFF2-40B4-BE49-F238E27FC236}">
                <a16:creationId xmlns:a16="http://schemas.microsoft.com/office/drawing/2014/main" id="{00000000-0008-0000-0E00-000003000000}"/>
              </a:ext>
            </a:extLst>
          </p:cNvPr>
          <p:cNvGraphicFramePr>
            <a:graphicFrameLocks/>
          </p:cNvGraphicFramePr>
          <p:nvPr>
            <p:extLst>
              <p:ext uri="{D42A27DB-BD31-4B8C-83A1-F6EECF244321}">
                <p14:modId xmlns:p14="http://schemas.microsoft.com/office/powerpoint/2010/main" val="3538192994"/>
              </p:ext>
            </p:extLst>
          </p:nvPr>
        </p:nvGraphicFramePr>
        <p:xfrm>
          <a:off x="609600" y="1690688"/>
          <a:ext cx="11044517" cy="46696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have capped class sizes at C4E levels</a:t>
            </a:r>
          </a:p>
          <a:p>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p:txBody>
          <a:bodyPr/>
          <a:lstStyle/>
          <a:p>
            <a:r>
              <a:rPr lang="en-US" dirty="0"/>
              <a:t>Three Renewal Schools in District 14, including High Schools</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838200" y="1834501"/>
            <a:ext cx="10515600" cy="4912527"/>
          </a:xfrm>
          <a:noFill/>
        </p:spPr>
        <p:txBody>
          <a:bodyPr>
            <a:normAutofit fontScale="85000" lnSpcReduction="20000"/>
          </a:bodyPr>
          <a:lstStyle/>
          <a:p>
            <a:r>
              <a:rPr lang="en-US" dirty="0"/>
              <a:t>Juan Morel Campos Secondary School, JHS 50 John D. Wells, Automotive High School </a:t>
            </a:r>
          </a:p>
          <a:p>
            <a:endParaRPr lang="en-US" dirty="0"/>
          </a:p>
          <a:p>
            <a:r>
              <a:rPr lang="en-US" dirty="0"/>
              <a:t>Juan Morel Campus has increased class sizes from 23.8 to 24.9 since becoming a Renewal School in 2014, and has at least one class of 30 or more </a:t>
            </a:r>
          </a:p>
          <a:p>
            <a:endParaRPr lang="en-US" dirty="0"/>
          </a:p>
          <a:p>
            <a:r>
              <a:rPr lang="en-US" dirty="0"/>
              <a:t>JHS 50 decreased class sizes from 22.3 to 21.7 from Nov 2014 to Nov 2017, has at least one class of 30 or more, and will be leaving the Renewal Program to become a Rise School next year</a:t>
            </a:r>
          </a:p>
          <a:p>
            <a:endParaRPr lang="en-US" dirty="0"/>
          </a:p>
          <a:p>
            <a:r>
              <a:rPr lang="en-US" dirty="0"/>
              <a:t>Automotive High School decreased class sizes from 24.1 to 21.1, but continues to have at least one class of 30 or more </a:t>
            </a:r>
          </a:p>
          <a:p>
            <a:endParaRPr lang="en-US" dirty="0"/>
          </a:p>
          <a:p>
            <a:r>
              <a:rPr lang="en-US" i="1" dirty="0">
                <a:solidFill>
                  <a:prstClr val="black"/>
                </a:solidFill>
              </a:rPr>
              <a:t>Source: Preliminary NYC Class Size Reports, November 2014 and November 2017</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1452</Words>
  <Application>Microsoft Office PowerPoint</Application>
  <PresentationFormat>Widescreen</PresentationFormat>
  <Paragraphs>167</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School Overcrowding &amp; Class Size Citywide  and in District 14 schools    Presentation to CEC 14  Leonie Haimson and Sebastian Spitz Class Size Matters January 2018 info@classsizematters.org  </vt:lpstr>
      <vt:lpstr>This fall, District 14, average K-3 class sizes decreased by .3, now 2.8 students below citywide average but 1.3 students above Contracts for Excellence goals set in 2007.</vt:lpstr>
      <vt:lpstr>Average class size grades 4-8 decreased by .6, now 2.0 below Citywide average but 1.7 students above C4E goals</vt:lpstr>
      <vt:lpstr>Citywide average HS class sizes stayed the same per class; and remain far above C4E goals </vt:lpstr>
      <vt:lpstr>DOE promised State Ed in 2014 to focus on reducing class size at Renewal schools </vt:lpstr>
      <vt:lpstr>Three Renewal Schools in District 14, including High Schools</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1,563 Seats in District 14 Nov. 2017 capital plan </vt:lpstr>
      <vt:lpstr>54% K-8 seats funded citywide compared to DOE estimate of need 63.4% of seats funded in District 14  Data: Nov. 2017 capital plan</vt:lpstr>
      <vt:lpstr>District 14 Overcrowding  (includes Charters in district buildings)</vt:lpstr>
      <vt:lpstr>   9 Districts below 80% utilization, including D14 at 79%  Data Source: 2016-2017 Blue Book  </vt:lpstr>
      <vt:lpstr> 9 Schools in District 14 at or over 100% - (Co-located Charters included) Data Source: 2016-2017  </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School Overcrowding &amp; Class Size Citywide  and in District 14 schools    Presentation to CEC 14  Leonie Haimson and Sebastian Spitz Class Size Matters December 2017 info@classsizematters.org  </dc:title>
  <dc:creator>Sebastian Spitz</dc:creator>
  <cp:lastModifiedBy>Sebastian Spitz</cp:lastModifiedBy>
  <cp:revision>18</cp:revision>
  <dcterms:created xsi:type="dcterms:W3CDTF">2017-12-21T19:58:26Z</dcterms:created>
  <dcterms:modified xsi:type="dcterms:W3CDTF">2018-04-11T19:03:48Z</dcterms:modified>
</cp:coreProperties>
</file>