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95" r:id="rId8"/>
    <p:sldId id="265" r:id="rId9"/>
    <p:sldId id="267" r:id="rId10"/>
    <p:sldId id="268" r:id="rId11"/>
    <p:sldId id="266" r:id="rId12"/>
    <p:sldId id="273" r:id="rId13"/>
    <p:sldId id="274" r:id="rId14"/>
    <p:sldId id="275" r:id="rId15"/>
    <p:sldId id="263" r:id="rId16"/>
    <p:sldId id="282" r:id="rId17"/>
    <p:sldId id="271" r:id="rId18"/>
    <p:sldId id="283" r:id="rId19"/>
    <p:sldId id="277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an Spitz" initials="SS" lastIdx="1" clrIdx="0">
    <p:extLst>
      <p:ext uri="{19B8F6BF-5375-455C-9EA6-DF929625EA0E}">
        <p15:presenceInfo xmlns:p15="http://schemas.microsoft.com/office/powerpoint/2012/main" userId="33810cc1b65b7e7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D11</a:t>
            </a:r>
            <a:r>
              <a:rPr lang="en-US" sz="1600" b="1" baseline="0" dirty="0"/>
              <a:t> K-3 Class Size trend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420588761648639E-2"/>
          <c:y val="0.13004708445190935"/>
          <c:w val="0.90111818843025648"/>
          <c:h val="0.67334670854495304"/>
        </c:manualLayout>
      </c:layout>
      <c:lineChart>
        <c:grouping val="standard"/>
        <c:varyColors val="0"/>
        <c:ser>
          <c:idx val="0"/>
          <c:order val="0"/>
          <c:tx>
            <c:strRef>
              <c:f>'D11'!$A$3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872048900385005E-2"/>
                  <c:y val="-1.81738788413528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4E-497B-A8DF-2A7B7C3583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'D11'!$B$3:$M$3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4E-497B-A8DF-2A7B7C3583AB}"/>
            </c:ext>
          </c:extLst>
        </c:ser>
        <c:ser>
          <c:idx val="1"/>
          <c:order val="1"/>
          <c:tx>
            <c:strRef>
              <c:f>'D11'!$A$4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2095813175571426E-2"/>
                  <c:y val="3.3751489276798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4E-497B-A8DF-2A7B7C3583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'D11'!$B$4:$M$4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 formatCode="0.0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4E-497B-A8DF-2A7B7C3583AB}"/>
            </c:ext>
          </c:extLst>
        </c:ser>
        <c:ser>
          <c:idx val="2"/>
          <c:order val="2"/>
          <c:tx>
            <c:strRef>
              <c:f>'D11'!$A$5</c:f>
              <c:strCache>
                <c:ptCount val="1"/>
                <c:pt idx="0">
                  <c:v>D 11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853927072283384E-2"/>
                  <c:y val="-2.0770147247260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4E-497B-A8DF-2A7B7C3583AB}"/>
                </c:ext>
              </c:extLst>
            </c:dLbl>
            <c:dLbl>
              <c:idx val="5"/>
              <c:layout>
                <c:manualLayout>
                  <c:x val="-3.2095791904332975E-2"/>
                  <c:y val="-1.5577610435445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4E-497B-A8DF-2A7B7C3583AB}"/>
                </c:ext>
              </c:extLst>
            </c:dLbl>
            <c:dLbl>
              <c:idx val="10"/>
              <c:layout>
                <c:manualLayout>
                  <c:x val="-3.0872048900385005E-2"/>
                  <c:y val="-3.6347757682705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4E-497B-A8DF-2A7B7C3583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'D11'!$B$5:$M$5</c:f>
              <c:numCache>
                <c:formatCode>0.0</c:formatCode>
                <c:ptCount val="12"/>
                <c:pt idx="0">
                  <c:v>22</c:v>
                </c:pt>
                <c:pt idx="1">
                  <c:v>21.7</c:v>
                </c:pt>
                <c:pt idx="2">
                  <c:v>22.303088803088801</c:v>
                </c:pt>
                <c:pt idx="3">
                  <c:v>23.265107212475634</c:v>
                </c:pt>
                <c:pt idx="4">
                  <c:v>23.792490118577074</c:v>
                </c:pt>
                <c:pt idx="5">
                  <c:v>24.3</c:v>
                </c:pt>
                <c:pt idx="6">
                  <c:v>25.1</c:v>
                </c:pt>
                <c:pt idx="7">
                  <c:v>25.44</c:v>
                </c:pt>
                <c:pt idx="8">
                  <c:v>25.315999999999999</c:v>
                </c:pt>
                <c:pt idx="9" formatCode="General">
                  <c:v>25.3</c:v>
                </c:pt>
                <c:pt idx="10">
                  <c:v>24.460921843687373</c:v>
                </c:pt>
                <c:pt idx="11">
                  <c:v>24.576446280991735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4E-497B-A8DF-2A7B7C3583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531475392"/>
        <c:axId val="-748733328"/>
      </c:lineChart>
      <c:catAx>
        <c:axId val="-531475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7289392530861445E-2"/>
              <c:y val="0.921903837489134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48733328"/>
        <c:crosses val="autoZero"/>
        <c:auto val="1"/>
        <c:lblAlgn val="ctr"/>
        <c:lblOffset val="100"/>
        <c:noMultiLvlLbl val="0"/>
      </c:catAx>
      <c:valAx>
        <c:axId val="-748733328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7.34245802368781E-3"/>
              <c:y val="0.301374427696582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47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D11 4-8th Class size trend</a:t>
            </a:r>
          </a:p>
        </c:rich>
      </c:tx>
      <c:layout>
        <c:manualLayout>
          <c:xMode val="edge"/>
          <c:yMode val="edge"/>
          <c:x val="0.41284987678342638"/>
          <c:y val="2.53843886010103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522655078558611E-2"/>
          <c:y val="0.1037080195679657"/>
          <c:w val="0.91307445171798718"/>
          <c:h val="0.71049184751377892"/>
        </c:manualLayout>
      </c:layout>
      <c:lineChart>
        <c:grouping val="standard"/>
        <c:varyColors val="0"/>
        <c:ser>
          <c:idx val="0"/>
          <c:order val="0"/>
          <c:tx>
            <c:strRef>
              <c:f>'D11'!$A$10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275357457685669E-3"/>
                  <c:y val="2.7922827461111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9E-4F71-BFEB-258041C39019}"/>
                </c:ext>
              </c:extLst>
            </c:dLbl>
            <c:dLbl>
              <c:idx val="2"/>
              <c:layout>
                <c:manualLayout>
                  <c:x val="0"/>
                  <c:y val="-1.5230633160606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9E-4F71-BFEB-258041C390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'D11'!$B$10:$M$10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9E-4F71-BFEB-258041C39019}"/>
            </c:ext>
          </c:extLst>
        </c:ser>
        <c:ser>
          <c:idx val="1"/>
          <c:order val="1"/>
          <c:tx>
            <c:strRef>
              <c:f>'D11'!$A$11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1.26921943005051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9E-4F71-BFEB-258041C390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'D11'!$B$11:$M$11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9E-4F71-BFEB-258041C39019}"/>
            </c:ext>
          </c:extLst>
        </c:ser>
        <c:ser>
          <c:idx val="2"/>
          <c:order val="2"/>
          <c:tx>
            <c:strRef>
              <c:f>'D11'!$A$12</c:f>
              <c:strCache>
                <c:ptCount val="1"/>
                <c:pt idx="0">
                  <c:v>D11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'D11'!$B$12:$M$12</c:f>
              <c:numCache>
                <c:formatCode>0.0</c:formatCode>
                <c:ptCount val="12"/>
                <c:pt idx="0" formatCode="General">
                  <c:v>26.3</c:v>
                </c:pt>
                <c:pt idx="1">
                  <c:v>26</c:v>
                </c:pt>
                <c:pt idx="2">
                  <c:v>26.581308411214952</c:v>
                </c:pt>
                <c:pt idx="3">
                  <c:v>26.675422138836772</c:v>
                </c:pt>
                <c:pt idx="4">
                  <c:v>26.9</c:v>
                </c:pt>
                <c:pt idx="5" formatCode="General">
                  <c:v>27.2</c:v>
                </c:pt>
                <c:pt idx="6" formatCode="General">
                  <c:v>27.4</c:v>
                </c:pt>
                <c:pt idx="7">
                  <c:v>27.55</c:v>
                </c:pt>
                <c:pt idx="8">
                  <c:v>27.583815028901736</c:v>
                </c:pt>
                <c:pt idx="9" formatCode="General">
                  <c:v>27.5</c:v>
                </c:pt>
                <c:pt idx="10">
                  <c:v>27.904397705544934</c:v>
                </c:pt>
                <c:pt idx="11">
                  <c:v>28.056390977443609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9E-4F71-BFEB-258041C390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530700288"/>
        <c:axId val="-530695488"/>
      </c:lineChart>
      <c:catAx>
        <c:axId val="-530700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 </a:t>
                </a:r>
              </a:p>
            </c:rich>
          </c:tx>
          <c:layout>
            <c:manualLayout>
              <c:xMode val="edge"/>
              <c:yMode val="edge"/>
              <c:x val="7.6618711685667126E-2"/>
              <c:y val="0.91993843786071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0695488"/>
        <c:crosses val="autoZero"/>
        <c:auto val="1"/>
        <c:lblAlgn val="ctr"/>
        <c:lblOffset val="100"/>
        <c:noMultiLvlLbl val="0"/>
      </c:catAx>
      <c:valAx>
        <c:axId val="-530695488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9.139784365859091E-3"/>
              <c:y val="0.285711687312302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070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BC0-4333-B176-7A803BECDE6B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B-4A99-8CAE-642C5BE76A70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840700156107174E-2"/>
          <c:y val="3.176944434400418E-2"/>
          <c:w val="0.97311457866496209"/>
          <c:h val="0.509915749004623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'D11'!$C$2:$C$17</c:f>
              <c:strCache>
                <c:ptCount val="16"/>
                <c:pt idx="0">
                  <c:v>P.S. 87</c:v>
                </c:pt>
                <c:pt idx="1">
                  <c:v>P.S. 19</c:v>
                </c:pt>
                <c:pt idx="2">
                  <c:v>P.S. 108</c:v>
                </c:pt>
                <c:pt idx="3">
                  <c:v>P.S. 97</c:v>
                </c:pt>
                <c:pt idx="4">
                  <c:v>P.S. 76</c:v>
                </c:pt>
                <c:pt idx="5">
                  <c:v>P.S. 169</c:v>
                </c:pt>
                <c:pt idx="6">
                  <c:v>P.S. / I.S. 498</c:v>
                </c:pt>
                <c:pt idx="7">
                  <c:v>PELHAM ACAD. ACADEMICS CMMNTY ENGGMNT</c:v>
                </c:pt>
                <c:pt idx="8">
                  <c:v>P.S. 89</c:v>
                </c:pt>
                <c:pt idx="9">
                  <c:v>P.S. 41</c:v>
                </c:pt>
                <c:pt idx="10">
                  <c:v>P.S./I.S. 194</c:v>
                </c:pt>
                <c:pt idx="11">
                  <c:v>P.S. 105</c:v>
                </c:pt>
                <c:pt idx="12">
                  <c:v>P.S. 175</c:v>
                </c:pt>
                <c:pt idx="13">
                  <c:v>P.S. 160 </c:v>
                </c:pt>
                <c:pt idx="14">
                  <c:v>BX CHARTER SCHL BETTER LEARNING II</c:v>
                </c:pt>
                <c:pt idx="15">
                  <c:v>P.S. 103</c:v>
                </c:pt>
              </c:strCache>
            </c:strRef>
          </c:cat>
          <c:val>
            <c:numRef>
              <c:f>'D11'!$I$2:$I$17</c:f>
              <c:numCache>
                <c:formatCode>0%</c:formatCode>
                <c:ptCount val="16"/>
                <c:pt idx="0">
                  <c:v>1.75</c:v>
                </c:pt>
                <c:pt idx="1">
                  <c:v>1.73</c:v>
                </c:pt>
                <c:pt idx="2">
                  <c:v>1.73</c:v>
                </c:pt>
                <c:pt idx="3">
                  <c:v>1.58</c:v>
                </c:pt>
                <c:pt idx="4">
                  <c:v>1.58</c:v>
                </c:pt>
                <c:pt idx="5">
                  <c:v>1.56</c:v>
                </c:pt>
                <c:pt idx="6">
                  <c:v>1.48</c:v>
                </c:pt>
                <c:pt idx="7">
                  <c:v>1.45</c:v>
                </c:pt>
                <c:pt idx="8">
                  <c:v>1.44</c:v>
                </c:pt>
                <c:pt idx="9">
                  <c:v>1.37</c:v>
                </c:pt>
                <c:pt idx="10">
                  <c:v>1.36</c:v>
                </c:pt>
                <c:pt idx="11">
                  <c:v>1.36</c:v>
                </c:pt>
                <c:pt idx="12">
                  <c:v>1.33</c:v>
                </c:pt>
                <c:pt idx="13">
                  <c:v>1.32</c:v>
                </c:pt>
                <c:pt idx="14">
                  <c:v>1.32</c:v>
                </c:pt>
                <c:pt idx="15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4C-4F44-972C-B741669258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7087224"/>
        <c:axId val="537084928"/>
      </c:barChart>
      <c:catAx>
        <c:axId val="537087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084928"/>
        <c:crosses val="autoZero"/>
        <c:auto val="1"/>
        <c:lblAlgn val="ctr"/>
        <c:lblOffset val="100"/>
        <c:noMultiLvlLbl val="0"/>
      </c:catAx>
      <c:valAx>
        <c:axId val="537084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7087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140499415793562E-3"/>
          <c:y val="6.25E-2"/>
          <c:w val="0.97601010014280598"/>
          <c:h val="0.4409262221128608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'D11'!$C$18:$C$35</c:f>
              <c:strCache>
                <c:ptCount val="18"/>
                <c:pt idx="0">
                  <c:v>P.S. 78</c:v>
                </c:pt>
                <c:pt idx="1">
                  <c:v>P.S. 178</c:v>
                </c:pt>
                <c:pt idx="2">
                  <c:v>YOUNG VOICES ACAD. BX</c:v>
                </c:pt>
                <c:pt idx="3">
                  <c:v>P.S. 83</c:v>
                </c:pt>
                <c:pt idx="4">
                  <c:v>P.S. 103</c:v>
                </c:pt>
                <c:pt idx="5">
                  <c:v>P.S. 106</c:v>
                </c:pt>
                <c:pt idx="6">
                  <c:v>P.S. 21</c:v>
                </c:pt>
                <c:pt idx="7">
                  <c:v>BX CHART. SCH BETTER LRNG</c:v>
                </c:pt>
                <c:pt idx="8">
                  <c:v>P.S. 83</c:v>
                </c:pt>
                <c:pt idx="9">
                  <c:v>P.S. 121</c:v>
                </c:pt>
                <c:pt idx="10">
                  <c:v>P.S. 153 </c:v>
                </c:pt>
                <c:pt idx="11">
                  <c:v>P.S. 567 </c:v>
                </c:pt>
                <c:pt idx="12">
                  <c:v>P.S. 76 </c:v>
                </c:pt>
                <c:pt idx="13">
                  <c:v>P.S. 16</c:v>
                </c:pt>
                <c:pt idx="14">
                  <c:v>P.S. 97</c:v>
                </c:pt>
                <c:pt idx="15">
                  <c:v>I.S. 326</c:v>
                </c:pt>
                <c:pt idx="16">
                  <c:v>P.S. 89</c:v>
                </c:pt>
                <c:pt idx="17">
                  <c:v>P.S. 96</c:v>
                </c:pt>
              </c:strCache>
            </c:strRef>
          </c:cat>
          <c:val>
            <c:numRef>
              <c:f>'D11'!$I$18:$I$35</c:f>
              <c:numCache>
                <c:formatCode>0%</c:formatCode>
                <c:ptCount val="18"/>
                <c:pt idx="0">
                  <c:v>1.27</c:v>
                </c:pt>
                <c:pt idx="1">
                  <c:v>1.27</c:v>
                </c:pt>
                <c:pt idx="2">
                  <c:v>1.25</c:v>
                </c:pt>
                <c:pt idx="3">
                  <c:v>1.22</c:v>
                </c:pt>
                <c:pt idx="4">
                  <c:v>1.1400000000000001</c:v>
                </c:pt>
                <c:pt idx="5">
                  <c:v>1.1300000000000001</c:v>
                </c:pt>
                <c:pt idx="6">
                  <c:v>1.1100000000000001</c:v>
                </c:pt>
                <c:pt idx="7">
                  <c:v>1.1000000000000001</c:v>
                </c:pt>
                <c:pt idx="8">
                  <c:v>1.0900000000000001</c:v>
                </c:pt>
                <c:pt idx="9">
                  <c:v>1.0900000000000001</c:v>
                </c:pt>
                <c:pt idx="10">
                  <c:v>1.08</c:v>
                </c:pt>
                <c:pt idx="11">
                  <c:v>1.08</c:v>
                </c:pt>
                <c:pt idx="12">
                  <c:v>1.07</c:v>
                </c:pt>
                <c:pt idx="13">
                  <c:v>1.07</c:v>
                </c:pt>
                <c:pt idx="14">
                  <c:v>1.07</c:v>
                </c:pt>
                <c:pt idx="15">
                  <c:v>1.05</c:v>
                </c:pt>
                <c:pt idx="16">
                  <c:v>1.03</c:v>
                </c:pt>
                <c:pt idx="17">
                  <c:v>1.01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C2-42EF-B81B-92408B1137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7071480"/>
        <c:axId val="537073120"/>
      </c:barChart>
      <c:catAx>
        <c:axId val="537071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073120"/>
        <c:crosses val="autoZero"/>
        <c:auto val="1"/>
        <c:lblAlgn val="ctr"/>
        <c:lblOffset val="100"/>
        <c:noMultiLvlLbl val="0"/>
      </c:catAx>
      <c:valAx>
        <c:axId val="5370731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707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B918E-BB4B-4E7B-AEEE-A04576CEE95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F72D7-4C1C-4C1B-84BE-D352561E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97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7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7BD6-EEBF-4ED1-A3CA-00E08FA34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284217-8E96-4529-A101-1B421007D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695F1-764A-4B94-8ED9-A8109924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BFABE-61C4-4ED0-95E9-49C87317F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96D95-F60C-4724-B6DC-4A999D08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3B9EA-8E2A-4F85-9982-1962BE2C2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71863-9082-4669-8F8A-281F2C2EE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D4D50-02B3-4835-8D1A-B5659931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6056E-BC58-4C4C-B378-9D4AB2F8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FBD49-B39B-4BA0-9058-DA6DC868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27BF5-B38E-4A1C-B242-AABAC0896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DBCC2-C937-4DC9-A070-74625A421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6E207-F3DA-4B09-B89B-DFC453A0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CAD16-8D75-46BB-9C0B-63AAD4A15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05CDC-7CA6-4913-9A47-A7F0FF71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66E0-32F9-4266-AB79-F19A8E5E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CBDDE-6E3E-496E-B6F5-AEAE01A58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D5419-8018-4B78-AF34-0059A983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73F50-075F-4A5F-AD7B-EE92F7E8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75A30-D094-40AC-9115-A96DAA90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5B2B-7720-47B6-A132-16FB955F3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8263C-FA48-4DB2-8D41-867C48C85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B36FC-C47B-450E-8851-703A3253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81448-08FE-455A-A7D1-F0348357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E0A2B-B4D9-407D-92D1-4DDC7EF8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8F2A-4953-4EC2-B63E-5B14A96DB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FFD04-2C2E-4523-89A1-900CE1059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0EB8F9-4E72-4F0E-83F5-B7C84BA7A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0A032-AD2B-4844-AFF7-E7CEE474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9B189-976F-4529-8C93-B4AFC88E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31C5C-B305-420C-9A34-2C5DEFB7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3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73681-79D5-4EE0-9EBC-C3949BA57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C9344-EDE5-401E-BE42-0A8E89412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16347-DD3B-405A-92B5-EEAD3D3E9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8DFEB-58AF-4FDA-A395-252DDAA91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5131AC-2477-4F16-A18B-B43239F43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049F9-87D2-49EC-89BE-4E2A81E2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485E9-FCB5-43C3-9DF9-DB362B33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A7C3ED-9585-4205-9086-38F1C541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4E063-8A6E-4C25-BA03-50E2A736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06A2D-6FBD-4946-BE96-D07E5B02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86B140-9D01-41CC-BB6B-88279160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E43A7-E6E5-4F42-81FD-34942E3C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5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4EA82D-494B-4922-A2DC-3A83ADAE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B4BE24-3013-4449-80D0-E90351EE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96B21-85D0-4989-81CB-0C244A70A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6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9DE60-93BE-453A-BFEB-E7B64DDA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06A7C-DB3B-4B28-AFA7-1DF281E0F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E22DD-817A-4D86-9F8A-A2603D812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00DB7-CDC6-45D5-A8C8-8866AA2F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BE924-2E2D-4870-AAB1-4F7AB632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58A12-F703-464C-A8EA-F22F1E82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1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F59B-44FE-4A05-A564-38B8041F5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12813-7459-4BB4-9AB0-1B4FAA363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31FAC-5BCF-477A-8503-F4BCE5420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45D2B-0777-4C98-8BBB-BB3A6A1A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85F49-7406-4E26-BDDF-8CF01A83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AA932-28C9-4EC8-B61C-CFE7F6F5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7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558E1-4AB9-45D4-90EF-3D7F8F9C1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9AF4D-BE73-43B5-9E9F-7BEE81E04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DE45A-FE96-44C7-A8EF-8421E382F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B7EC-EDF6-45A8-8ADA-85700F969B9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56C79-F3A3-40AB-9519-DC9AD77E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C2526-194A-4E46-B441-A7286276DD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84CBB-19C4-49B3-BC1E-EA49FC6C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5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11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11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497938" y="54484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11, elementary enrollment increased by 2,293, while capacity increased by 2,932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09BB43-7036-484D-B0BD-1E9C7C4CC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316" y="1498952"/>
            <a:ext cx="9117367" cy="519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</a:t>
            </a:r>
            <a:r>
              <a:rPr lang="en-US">
                <a:latin typeface="+mj-lt"/>
              </a:rPr>
              <a:t>analysis of need have </a:t>
            </a:r>
            <a:r>
              <a:rPr lang="en-US" dirty="0">
                <a:latin typeface="+mj-lt"/>
              </a:rPr>
              <a:t>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2,492 Seats in District 11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58731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216824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22.0% of seats funded in District 11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11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1690688"/>
            <a:ext cx="11357811" cy="496678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District 11 is greater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60% (34) of K-8 schools in District 11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67% or 19,292</a:t>
            </a:r>
            <a:r>
              <a:rPr lang="en-US" i="1" dirty="0"/>
              <a:t> </a:t>
            </a:r>
            <a:r>
              <a:rPr lang="en-US" dirty="0"/>
              <a:t>K-8 D11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110 cluster rooms are missing from District 11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D11 at 102%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695229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34 Schools in District 11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954EE3-C64E-473A-87F8-AC587A7E25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986574"/>
              </p:ext>
            </p:extLst>
          </p:nvPr>
        </p:nvGraphicFramePr>
        <p:xfrm>
          <a:off x="162999" y="1960630"/>
          <a:ext cx="11855115" cy="476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C14C2-3C31-4E59-9039-A718F21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D11 Overcrowded Schools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2F5E1B6-5C9B-4203-BE54-D3A94B1363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782612"/>
              </p:ext>
            </p:extLst>
          </p:nvPr>
        </p:nvGraphicFramePr>
        <p:xfrm>
          <a:off x="304800" y="1844843"/>
          <a:ext cx="11646568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947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938 new housing units built in D11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11, average K-3 class sizes increased by .1, now .6 students above citywide average and 4.7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B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972447"/>
              </p:ext>
            </p:extLst>
          </p:nvPr>
        </p:nvGraphicFramePr>
        <p:xfrm>
          <a:off x="621007" y="1695595"/>
          <a:ext cx="10795676" cy="489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/>
              <a:t>They don’t </a:t>
            </a:r>
            <a:r>
              <a:rPr lang="en-US" dirty="0"/>
              <a:t>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/>
              <a:t>Don’t differentiate between the need for elementary </a:t>
            </a:r>
            <a:r>
              <a:rPr lang="en-US" dirty="0"/>
              <a:t>and middle </a:t>
            </a:r>
            <a:r>
              <a:rPr lang="en-US"/>
              <a:t>school seats</a:t>
            </a:r>
            <a:endParaRPr lang="en-US" dirty="0"/>
          </a:p>
          <a:p>
            <a:endParaRPr lang="en-US" dirty="0"/>
          </a:p>
          <a:p>
            <a:r>
              <a:rPr lang="en-US" dirty="0"/>
              <a:t>Are </a:t>
            </a:r>
            <a:r>
              <a:rPr lang="en-US"/>
              <a:t>infrequently updated; for </a:t>
            </a:r>
            <a:r>
              <a:rPr lang="en-US" dirty="0"/>
              <a:t>example, Feb. 2017 capital </a:t>
            </a:r>
            <a:r>
              <a:rPr lang="en-US"/>
              <a:t>plan included </a:t>
            </a:r>
            <a:r>
              <a:rPr lang="en-US" dirty="0"/>
              <a:t>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.2, now 1.5 above Citywide average and 5.2 students above C4E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423862"/>
              </p:ext>
            </p:extLst>
          </p:nvPr>
        </p:nvGraphicFramePr>
        <p:xfrm>
          <a:off x="500108" y="1690688"/>
          <a:ext cx="11263501" cy="500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120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have capped class sizes at C4E levels</a:t>
            </a:r>
          </a:p>
          <a:p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731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Renewal Schools in District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1"/>
            <a:ext cx="10515600" cy="4912527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PS 112 </a:t>
            </a:r>
            <a:r>
              <a:rPr lang="en-US" dirty="0" err="1"/>
              <a:t>Bronxwood</a:t>
            </a:r>
            <a:r>
              <a:rPr lang="en-US" dirty="0"/>
              <a:t>, and the School of Diplomacy </a:t>
            </a:r>
          </a:p>
          <a:p>
            <a:endParaRPr lang="en-US" dirty="0"/>
          </a:p>
          <a:p>
            <a:r>
              <a:rPr lang="en-US" dirty="0"/>
              <a:t>PS 112 </a:t>
            </a:r>
            <a:r>
              <a:rPr lang="en-US" dirty="0" err="1"/>
              <a:t>Bronxwood</a:t>
            </a:r>
            <a:r>
              <a:rPr lang="en-US" dirty="0"/>
              <a:t> has increased class sizes from 24.1 to 26.5 since becoming a Renewal School (Nov 2014 to Nov 2017)</a:t>
            </a:r>
          </a:p>
          <a:p>
            <a:endParaRPr lang="en-US" dirty="0"/>
          </a:p>
          <a:p>
            <a:r>
              <a:rPr lang="en-US" dirty="0"/>
              <a:t>The School of Diplomacy has substantially increased class sizes, from 20.4 in Nov 2014 to 27.9 in Nov 2017, the 8</a:t>
            </a:r>
            <a:r>
              <a:rPr lang="en-US" baseline="30000" dirty="0"/>
              <a:t>th</a:t>
            </a:r>
            <a:r>
              <a:rPr lang="en-US" dirty="0"/>
              <a:t> highest of Renewal Schools </a:t>
            </a:r>
          </a:p>
          <a:p>
            <a:endParaRPr lang="en-US" dirty="0"/>
          </a:p>
          <a:p>
            <a:r>
              <a:rPr lang="en-US" dirty="0"/>
              <a:t>Both schools have classes of 30 or more this November</a:t>
            </a:r>
          </a:p>
          <a:p>
            <a:endParaRPr lang="en-US" dirty="0"/>
          </a:p>
          <a:p>
            <a:pPr lvl="0"/>
            <a:r>
              <a:rPr lang="en-US" sz="2200" i="1" dirty="0">
                <a:solidFill>
                  <a:prstClr val="black"/>
                </a:solidFill>
              </a:rPr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1425</Words>
  <Application>Microsoft Office PowerPoint</Application>
  <PresentationFormat>Widescreen</PresentationFormat>
  <Paragraphs>165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11 schools    Presentation to CEC 11  Leonie Haimson and Sebastian Spitz Class Size Matters January 2018 info@classsizematters.org  </vt:lpstr>
      <vt:lpstr>This fall, District 11, average K-3 class sizes increased by .1, now .6 students above citywide average and 4.7 students above Contracts for Excellence goals set in 2007.</vt:lpstr>
      <vt:lpstr>Average class size grades 4-8 increased by .2, now 1.5 above Citywide average and 5.2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Two Renewal Schools in District 11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2,492 Seats in District 11 Nov. 2017 capital plan </vt:lpstr>
      <vt:lpstr>54% K-8 seats funded citywide compared to DOE estimate of need 22.0% of seats funded in District 11  Data: Nov. 2017 capital plan</vt:lpstr>
      <vt:lpstr>District 11 Overcrowding  (includes Charters in district buildings)</vt:lpstr>
      <vt:lpstr>12 Districts average 100% or more utilization Including D11 at 102% Data Source: 2016-2017 Blue Book</vt:lpstr>
      <vt:lpstr> 34 Schools in District 11 at or over 100% - (Co-located Charters included) Data Source: 2016-2017 Blue Book  </vt:lpstr>
      <vt:lpstr>More D11 Overcrowded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32</cp:revision>
  <dcterms:created xsi:type="dcterms:W3CDTF">2017-12-21T17:05:52Z</dcterms:created>
  <dcterms:modified xsi:type="dcterms:W3CDTF">2018-04-11T19:02:06Z</dcterms:modified>
</cp:coreProperties>
</file>