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96" r:id="rId6"/>
    <p:sldId id="262" r:id="rId7"/>
    <p:sldId id="281" r:id="rId8"/>
    <p:sldId id="307" r:id="rId9"/>
    <p:sldId id="265" r:id="rId10"/>
    <p:sldId id="267" r:id="rId11"/>
    <p:sldId id="268" r:id="rId12"/>
    <p:sldId id="266" r:id="rId13"/>
    <p:sldId id="273" r:id="rId14"/>
    <p:sldId id="274" r:id="rId15"/>
    <p:sldId id="275" r:id="rId16"/>
    <p:sldId id="263" r:id="rId17"/>
    <p:sldId id="283" r:id="rId18"/>
    <p:sldId id="284" r:id="rId19"/>
    <p:sldId id="285" r:id="rId20"/>
    <p:sldId id="286" r:id="rId21"/>
    <p:sldId id="277" r:id="rId22"/>
    <p:sldId id="298" r:id="rId23"/>
    <p:sldId id="299" r:id="rId24"/>
    <p:sldId id="300" r:id="rId25"/>
    <p:sldId id="301" r:id="rId26"/>
    <p:sldId id="302" r:id="rId27"/>
    <p:sldId id="303" r:id="rId28"/>
    <p:sldId id="304" r:id="rId29"/>
    <p:sldId id="305" r:id="rId30"/>
    <p:sldId id="30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an Spitz" initials="SS" lastIdx="1" clrIdx="0">
    <p:extLst>
      <p:ext uri="{19B8F6BF-5375-455C-9EA6-DF929625EA0E}">
        <p15:presenceInfo xmlns:p15="http://schemas.microsoft.com/office/powerpoint/2012/main" userId="33810cc1b65b7e7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US" sz="1800" b="1">
                <a:solidFill>
                  <a:schemeClr val="tx1"/>
                </a:solidFill>
              </a:rPr>
              <a:t>D10 K-3rd Class size trend</a:t>
            </a:r>
          </a:p>
        </c:rich>
      </c:tx>
      <c:layout>
        <c:manualLayout>
          <c:xMode val="edge"/>
          <c:yMode val="edge"/>
          <c:x val="0.39749155776857742"/>
          <c:y val="4.5558078193430322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9.892740361463416E-2"/>
          <c:y val="0.10587848539969481"/>
          <c:w val="0.88805012932046212"/>
          <c:h val="0.71913538049274017"/>
        </c:manualLayout>
      </c:layout>
      <c:lineChart>
        <c:grouping val="standard"/>
        <c:varyColors val="0"/>
        <c:ser>
          <c:idx val="0"/>
          <c:order val="0"/>
          <c:tx>
            <c:strRef>
              <c:f>'D10'!$A$3</c:f>
              <c:strCache>
                <c:ptCount val="1"/>
                <c:pt idx="0">
                  <c:v>C4E target</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'D10'!$B$2:$M$2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'D10'!$B$3:$M$3</c:f>
              <c:numCache>
                <c:formatCode>General</c:formatCode>
                <c:ptCount val="12"/>
                <c:pt idx="0">
                  <c:v>21</c:v>
                </c:pt>
                <c:pt idx="1">
                  <c:v>20.7</c:v>
                </c:pt>
                <c:pt idx="2">
                  <c:v>20.5</c:v>
                </c:pt>
                <c:pt idx="3">
                  <c:v>20.3</c:v>
                </c:pt>
                <c:pt idx="4">
                  <c:v>20.100000000000001</c:v>
                </c:pt>
                <c:pt idx="5">
                  <c:v>19.899999999999999</c:v>
                </c:pt>
                <c:pt idx="6">
                  <c:v>19.899999999999999</c:v>
                </c:pt>
                <c:pt idx="7">
                  <c:v>19.899999999999999</c:v>
                </c:pt>
                <c:pt idx="8">
                  <c:v>19.899999999999999</c:v>
                </c:pt>
                <c:pt idx="9" formatCode="_(* #,##0.0_);_(* \(#,##0.0\);_(* &quot;-&quot;??_);_(@_)">
                  <c:v>19.899999999999999</c:v>
                </c:pt>
                <c:pt idx="10">
                  <c:v>19.899999999999999</c:v>
                </c:pt>
                <c:pt idx="11">
                  <c:v>19.899999999999999</c:v>
                </c:pt>
              </c:numCache>
            </c:numRef>
          </c:val>
          <c:smooth val="0"/>
          <c:extLst>
            <c:ext xmlns:c16="http://schemas.microsoft.com/office/drawing/2014/chart" uri="{C3380CC4-5D6E-409C-BE32-E72D297353CC}">
              <c16:uniqueId val="{00000000-57EC-48EC-8DE6-2D870BC08CCC}"/>
            </c:ext>
          </c:extLst>
        </c:ser>
        <c:ser>
          <c:idx val="1"/>
          <c:order val="1"/>
          <c:tx>
            <c:strRef>
              <c:f>'D10'!$A$4</c:f>
              <c:strCache>
                <c:ptCount val="1"/>
                <c:pt idx="0">
                  <c:v>Citywide actual</c:v>
                </c:pt>
              </c:strCache>
            </c:strRef>
          </c:tx>
          <c:spPr>
            <a:ln w="28575" cap="rnd">
              <a:solidFill>
                <a:schemeClr val="bg1">
                  <a:lumMod val="75000"/>
                </a:schemeClr>
              </a:solidFill>
              <a:round/>
            </a:ln>
            <a:effectLst/>
          </c:spPr>
          <c:marker>
            <c:symbol val="none"/>
          </c:marker>
          <c:dLbls>
            <c:dLbl>
              <c:idx val="1"/>
              <c:layout>
                <c:manualLayout>
                  <c:x val="-5.1250911898955353E-4"/>
                  <c:y val="-3.88734732723955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7EC-48EC-8DE6-2D870BC08CCC}"/>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'D10'!$B$2:$M$2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'D10'!$B$4:$M$4</c:f>
              <c:numCache>
                <c:formatCode>General</c:formatCode>
                <c:ptCount val="12"/>
                <c:pt idx="0">
                  <c:v>21</c:v>
                </c:pt>
                <c:pt idx="1">
                  <c:v>20.9</c:v>
                </c:pt>
                <c:pt idx="2">
                  <c:v>21.4</c:v>
                </c:pt>
                <c:pt idx="3">
                  <c:v>22.1</c:v>
                </c:pt>
                <c:pt idx="4">
                  <c:v>22.9</c:v>
                </c:pt>
                <c:pt idx="5">
                  <c:v>23.9</c:v>
                </c:pt>
                <c:pt idx="6">
                  <c:v>24.5</c:v>
                </c:pt>
                <c:pt idx="7" formatCode="0.0">
                  <c:v>24.86</c:v>
                </c:pt>
                <c:pt idx="8" formatCode="0.0">
                  <c:v>24.70293504689128</c:v>
                </c:pt>
                <c:pt idx="9">
                  <c:v>24.6</c:v>
                </c:pt>
                <c:pt idx="10">
                  <c:v>24.2</c:v>
                </c:pt>
                <c:pt idx="11" formatCode="0.0">
                  <c:v>24</c:v>
                </c:pt>
              </c:numCache>
            </c:numRef>
          </c:val>
          <c:smooth val="0"/>
          <c:extLst>
            <c:ext xmlns:c16="http://schemas.microsoft.com/office/drawing/2014/chart" uri="{C3380CC4-5D6E-409C-BE32-E72D297353CC}">
              <c16:uniqueId val="{00000001-57EC-48EC-8DE6-2D870BC08CCC}"/>
            </c:ext>
          </c:extLst>
        </c:ser>
        <c:ser>
          <c:idx val="2"/>
          <c:order val="2"/>
          <c:tx>
            <c:strRef>
              <c:f>'D10'!$A$5</c:f>
              <c:strCache>
                <c:ptCount val="1"/>
                <c:pt idx="0">
                  <c:v>D10</c:v>
                </c:pt>
              </c:strCache>
            </c:strRef>
          </c:tx>
          <c:spPr>
            <a:ln w="28575" cap="rnd">
              <a:solidFill>
                <a:srgbClr val="FF0000"/>
              </a:solidFill>
              <a:round/>
            </a:ln>
            <a:effectLst/>
          </c:spPr>
          <c:marker>
            <c:symbol val="none"/>
          </c:marker>
          <c:dLbls>
            <c:dLbl>
              <c:idx val="4"/>
              <c:layout>
                <c:manualLayout>
                  <c:x val="-5.0283149562279248E-3"/>
                  <c:y val="-5.44228625813537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7EC-48EC-8DE6-2D870BC08CCC}"/>
                </c:ext>
              </c:extLst>
            </c:dLbl>
            <c:dLbl>
              <c:idx val="5"/>
              <c:layout>
                <c:manualLayout>
                  <c:x val="-2.2493352203015508E-2"/>
                  <c:y val="-5.18312976965273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359-48A0-BE7A-E22651A1EB97}"/>
                </c:ext>
              </c:extLst>
            </c:dLbl>
            <c:dLbl>
              <c:idx val="6"/>
              <c:layout>
                <c:manualLayout>
                  <c:x val="-1.131370865151283E-2"/>
                  <c:y val="-4.40566030420482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7EC-48EC-8DE6-2D870BC08CCC}"/>
                </c:ext>
              </c:extLst>
            </c:dLbl>
            <c:dLbl>
              <c:idx val="11"/>
              <c:layout>
                <c:manualLayout>
                  <c:x val="0"/>
                  <c:y val="-2.79981334577694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7EC-48EC-8DE6-2D870BC08CCC}"/>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'D10'!$B$2:$M$2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'D10'!$B$5:$M$5</c:f>
              <c:numCache>
                <c:formatCode>0.0</c:formatCode>
                <c:ptCount val="12"/>
                <c:pt idx="0">
                  <c:v>22.6</c:v>
                </c:pt>
                <c:pt idx="1">
                  <c:v>22.2</c:v>
                </c:pt>
                <c:pt idx="2">
                  <c:v>22.904761904761905</c:v>
                </c:pt>
                <c:pt idx="3">
                  <c:v>23.496229260935142</c:v>
                </c:pt>
                <c:pt idx="4">
                  <c:v>23.459909228441756</c:v>
                </c:pt>
                <c:pt idx="5">
                  <c:v>24.396681749622925</c:v>
                </c:pt>
                <c:pt idx="6" formatCode="General">
                  <c:v>24.8</c:v>
                </c:pt>
                <c:pt idx="7">
                  <c:v>25.72</c:v>
                </c:pt>
                <c:pt idx="8">
                  <c:v>25.435171385991058</c:v>
                </c:pt>
                <c:pt idx="9" formatCode="_(* #,##0.0_);_(* \(#,##0.0\);_(* &quot;-&quot;??_);_(@_)">
                  <c:v>25.1</c:v>
                </c:pt>
                <c:pt idx="10">
                  <c:v>24.986196319018404</c:v>
                </c:pt>
                <c:pt idx="11">
                  <c:v>24.290372670807454</c:v>
                </c:pt>
              </c:numCache>
            </c:numRef>
          </c:val>
          <c:smooth val="0"/>
          <c:extLst>
            <c:ext xmlns:c16="http://schemas.microsoft.com/office/drawing/2014/chart" uri="{C3380CC4-5D6E-409C-BE32-E72D297353CC}">
              <c16:uniqueId val="{00000003-57EC-48EC-8DE6-2D870BC08CCC}"/>
            </c:ext>
          </c:extLst>
        </c:ser>
        <c:dLbls>
          <c:dLblPos val="ctr"/>
          <c:showLegendKey val="0"/>
          <c:showVal val="1"/>
          <c:showCatName val="0"/>
          <c:showSerName val="0"/>
          <c:showPercent val="0"/>
          <c:showBubbleSize val="0"/>
        </c:dLbls>
        <c:smooth val="0"/>
        <c:axId val="-781252208"/>
        <c:axId val="-781233216"/>
      </c:lineChart>
      <c:catAx>
        <c:axId val="-781252208"/>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School Year</a:t>
                </a:r>
              </a:p>
            </c:rich>
          </c:tx>
          <c:layout>
            <c:manualLayout>
              <c:xMode val="edge"/>
              <c:yMode val="edge"/>
              <c:x val="0.10352115577611198"/>
              <c:y val="0.91620266772016157"/>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81233216"/>
        <c:crosses val="autoZero"/>
        <c:auto val="1"/>
        <c:lblAlgn val="ctr"/>
        <c:lblOffset val="100"/>
        <c:noMultiLvlLbl val="0"/>
      </c:catAx>
      <c:valAx>
        <c:axId val="-781233216"/>
        <c:scaling>
          <c:orientation val="minMax"/>
          <c:min val="1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Average Class Size</a:t>
                </a:r>
              </a:p>
            </c:rich>
          </c:tx>
          <c:layout>
            <c:manualLayout>
              <c:xMode val="edge"/>
              <c:yMode val="edge"/>
              <c:x val="1.6331310951344821E-2"/>
              <c:y val="0.29392345374383172"/>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81252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D10 4-8th Class size trend</a:t>
            </a:r>
          </a:p>
        </c:rich>
      </c:tx>
      <c:layout>
        <c:manualLayout>
          <c:xMode val="edge"/>
          <c:yMode val="edge"/>
          <c:x val="0.411909667541557"/>
          <c:y val="4.5610034207525602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4044193020388638E-2"/>
          <c:y val="0.10804639636065817"/>
          <c:w val="0.90338860234602814"/>
          <c:h val="0.71338454749887914"/>
        </c:manualLayout>
      </c:layout>
      <c:lineChart>
        <c:grouping val="standard"/>
        <c:varyColors val="0"/>
        <c:ser>
          <c:idx val="0"/>
          <c:order val="0"/>
          <c:tx>
            <c:strRef>
              <c:f>'D10'!$A$10</c:f>
              <c:strCache>
                <c:ptCount val="1"/>
                <c:pt idx="0">
                  <c:v>C4E target</c:v>
                </c:pt>
              </c:strCache>
            </c:strRef>
          </c:tx>
          <c:spPr>
            <a:ln w="285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C-27C9-4FFE-81E3-AEFD92BF2DAF}"/>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'D10'!$B$9:$M$9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'D10'!$B$10:$M$10</c:f>
              <c:numCache>
                <c:formatCode>General</c:formatCode>
                <c:ptCount val="12"/>
                <c:pt idx="0">
                  <c:v>25.6</c:v>
                </c:pt>
                <c:pt idx="1">
                  <c:v>24.8</c:v>
                </c:pt>
                <c:pt idx="2">
                  <c:v>24.6</c:v>
                </c:pt>
                <c:pt idx="3">
                  <c:v>23.8</c:v>
                </c:pt>
                <c:pt idx="4">
                  <c:v>23.3</c:v>
                </c:pt>
                <c:pt idx="5">
                  <c:v>22.9</c:v>
                </c:pt>
                <c:pt idx="6">
                  <c:v>22.9</c:v>
                </c:pt>
                <c:pt idx="7" formatCode="0.0">
                  <c:v>22.9</c:v>
                </c:pt>
                <c:pt idx="8">
                  <c:v>22.9</c:v>
                </c:pt>
                <c:pt idx="9">
                  <c:v>22.9</c:v>
                </c:pt>
                <c:pt idx="10">
                  <c:v>22.9</c:v>
                </c:pt>
                <c:pt idx="11">
                  <c:v>22.9</c:v>
                </c:pt>
              </c:numCache>
            </c:numRef>
          </c:val>
          <c:smooth val="0"/>
          <c:extLst>
            <c:ext xmlns:c16="http://schemas.microsoft.com/office/drawing/2014/chart" uri="{C3380CC4-5D6E-409C-BE32-E72D297353CC}">
              <c16:uniqueId val="{00000000-27C9-4FFE-81E3-AEFD92BF2DAF}"/>
            </c:ext>
          </c:extLst>
        </c:ser>
        <c:ser>
          <c:idx val="1"/>
          <c:order val="1"/>
          <c:tx>
            <c:strRef>
              <c:f>'D10'!$A$11</c:f>
              <c:strCache>
                <c:ptCount val="1"/>
                <c:pt idx="0">
                  <c:v>Citywide actual</c:v>
                </c:pt>
              </c:strCache>
            </c:strRef>
          </c:tx>
          <c:spPr>
            <a:ln w="28575" cap="rnd">
              <a:solidFill>
                <a:schemeClr val="bg1">
                  <a:lumMod val="75000"/>
                </a:schemeClr>
              </a:solidFill>
              <a:round/>
            </a:ln>
            <a:effectLst/>
          </c:spPr>
          <c:marker>
            <c:symbol val="none"/>
          </c:marker>
          <c:dLbls>
            <c:dLbl>
              <c:idx val="0"/>
              <c:layout>
                <c:manualLayout>
                  <c:x val="-3.6559140752242106E-2"/>
                  <c:y val="5.289256749060327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7C9-4FFE-81E3-AEFD92BF2DAF}"/>
                </c:ext>
              </c:extLst>
            </c:dLbl>
            <c:dLbl>
              <c:idx val="1"/>
              <c:layout>
                <c:manualLayout>
                  <c:x val="3.4274194455226974E-3"/>
                  <c:y val="-1.85123986217113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7C9-4FFE-81E3-AEFD92BF2DAF}"/>
                </c:ext>
              </c:extLst>
            </c:dLbl>
            <c:dLbl>
              <c:idx val="6"/>
              <c:layout>
                <c:manualLayout>
                  <c:x val="-1.142473148507574E-2"/>
                  <c:y val="0"/>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7C9-4FFE-81E3-AEFD92BF2DAF}"/>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'D10'!$B$9:$M$9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'D10'!$B$11:$M$11</c:f>
              <c:numCache>
                <c:formatCode>General</c:formatCode>
                <c:ptCount val="12"/>
                <c:pt idx="0">
                  <c:v>25.6</c:v>
                </c:pt>
                <c:pt idx="1">
                  <c:v>25.1</c:v>
                </c:pt>
                <c:pt idx="2">
                  <c:v>25.3</c:v>
                </c:pt>
                <c:pt idx="3">
                  <c:v>25.8</c:v>
                </c:pt>
                <c:pt idx="4">
                  <c:v>26.3</c:v>
                </c:pt>
                <c:pt idx="5">
                  <c:v>26.6</c:v>
                </c:pt>
                <c:pt idx="6">
                  <c:v>26.7</c:v>
                </c:pt>
                <c:pt idx="7" formatCode="0.0">
                  <c:v>26.8</c:v>
                </c:pt>
                <c:pt idx="8" formatCode="0.0">
                  <c:v>26.662623389660364</c:v>
                </c:pt>
                <c:pt idx="9">
                  <c:v>26.7</c:v>
                </c:pt>
                <c:pt idx="10">
                  <c:v>26.6</c:v>
                </c:pt>
                <c:pt idx="11">
                  <c:v>26.6</c:v>
                </c:pt>
              </c:numCache>
            </c:numRef>
          </c:val>
          <c:smooth val="0"/>
          <c:extLst>
            <c:ext xmlns:c16="http://schemas.microsoft.com/office/drawing/2014/chart" uri="{C3380CC4-5D6E-409C-BE32-E72D297353CC}">
              <c16:uniqueId val="{00000001-27C9-4FFE-81E3-AEFD92BF2DAF}"/>
            </c:ext>
          </c:extLst>
        </c:ser>
        <c:ser>
          <c:idx val="2"/>
          <c:order val="2"/>
          <c:tx>
            <c:strRef>
              <c:f>'D10'!$A$12</c:f>
              <c:strCache>
                <c:ptCount val="1"/>
                <c:pt idx="0">
                  <c:v>D10</c:v>
                </c:pt>
              </c:strCache>
            </c:strRef>
          </c:tx>
          <c:spPr>
            <a:ln w="28575" cap="rnd">
              <a:solidFill>
                <a:srgbClr val="FF0000"/>
              </a:solidFill>
              <a:round/>
            </a:ln>
            <a:effectLst/>
          </c:spPr>
          <c:marker>
            <c:symbol val="none"/>
          </c:marker>
          <c:dLbls>
            <c:dLbl>
              <c:idx val="0"/>
              <c:layout>
                <c:manualLayout>
                  <c:x val="-2.9964281971368908E-2"/>
                  <c:y val="-5.02479391160735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7C9-4FFE-81E3-AEFD92BF2DAF}"/>
                </c:ext>
              </c:extLst>
            </c:dLbl>
            <c:dLbl>
              <c:idx val="1"/>
              <c:layout>
                <c:manualLayout>
                  <c:x val="-3.6873995556949125E-3"/>
                  <c:y val="-2.115702699624150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7C9-4FFE-81E3-AEFD92BF2DAF}"/>
                </c:ext>
              </c:extLst>
            </c:dLbl>
            <c:dLbl>
              <c:idx val="2"/>
              <c:layout>
                <c:manualLayout>
                  <c:x val="-2.5449264071873254E-3"/>
                  <c:y val="-3.43801688688924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7C9-4FFE-81E3-AEFD92BF2DAF}"/>
                </c:ext>
              </c:extLst>
            </c:dLbl>
            <c:dLbl>
              <c:idx val="3"/>
              <c:layout>
                <c:manualLayout>
                  <c:x val="-5.9723458527099812E-3"/>
                  <c:y val="-4.760331074154338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7C9-4FFE-81E3-AEFD92BF2DAF}"/>
                </c:ext>
              </c:extLst>
            </c:dLbl>
            <c:dLbl>
              <c:idx val="4"/>
              <c:layout>
                <c:manualLayout>
                  <c:x val="-1.4024532586797598E-3"/>
                  <c:y val="-4.760331074154338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7C9-4FFE-81E3-AEFD92BF2DAF}"/>
                </c:ext>
              </c:extLst>
            </c:dLbl>
            <c:dLbl>
              <c:idx val="5"/>
              <c:layout>
                <c:manualLayout>
                  <c:x val="2.0249661868429374E-3"/>
                  <c:y val="-4.76033107415433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7C9-4FFE-81E3-AEFD92BF2DAF}"/>
                </c:ext>
              </c:extLst>
            </c:dLbl>
            <c:dLbl>
              <c:idx val="6"/>
              <c:delete val="1"/>
              <c:extLst>
                <c:ext xmlns:c15="http://schemas.microsoft.com/office/drawing/2012/chart" uri="{CE6537A1-D6FC-4f65-9D91-7224C49458BB}"/>
                <c:ext xmlns:c16="http://schemas.microsoft.com/office/drawing/2014/chart" uri="{C3380CC4-5D6E-409C-BE32-E72D297353CC}">
                  <c16:uniqueId val="{00000003-27C9-4FFE-81E3-AEFD92BF2DAF}"/>
                </c:ext>
              </c:extLst>
            </c:dLbl>
            <c:dLbl>
              <c:idx val="8"/>
              <c:layout>
                <c:manualLayout>
                  <c:x val="-1.4024532586797598E-3"/>
                  <c:y val="-3.43801688688924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27C9-4FFE-81E3-AEFD92BF2DAF}"/>
                </c:ext>
              </c:extLst>
            </c:dLbl>
            <c:dLbl>
              <c:idx val="9"/>
              <c:layout>
                <c:manualLayout>
                  <c:x val="-7.1148190012175882E-3"/>
                  <c:y val="-5.024793911607359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27C9-4FFE-81E3-AEFD92BF2DAF}"/>
                </c:ext>
              </c:extLst>
            </c:dLbl>
            <c:dLbl>
              <c:idx val="10"/>
              <c:layout>
                <c:manualLayout>
                  <c:x val="-5.9723458527100228E-3"/>
                  <c:y val="-1.5867770247181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7C9-4FFE-81E3-AEFD92BF2DAF}"/>
                </c:ext>
              </c:extLst>
            </c:dLbl>
            <c:dLbl>
              <c:idx val="11"/>
              <c:layout>
                <c:manualLayout>
                  <c:x val="-7.1057331911389063E-3"/>
                  <c:y val="-2.644628374530188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27C9-4FFE-81E3-AEFD92BF2DAF}"/>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'D10'!$B$9:$M$9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'D10'!$B$12:$M$12</c:f>
              <c:numCache>
                <c:formatCode>0.0</c:formatCode>
                <c:ptCount val="12"/>
                <c:pt idx="0">
                  <c:v>25.8</c:v>
                </c:pt>
                <c:pt idx="1">
                  <c:v>26.1</c:v>
                </c:pt>
                <c:pt idx="2">
                  <c:v>25.955840455840455</c:v>
                </c:pt>
                <c:pt idx="3">
                  <c:v>26.177004538577911</c:v>
                </c:pt>
                <c:pt idx="4">
                  <c:v>26.5</c:v>
                </c:pt>
                <c:pt idx="5">
                  <c:v>26.825757575757574</c:v>
                </c:pt>
                <c:pt idx="6" formatCode="General">
                  <c:v>26.7</c:v>
                </c:pt>
                <c:pt idx="7">
                  <c:v>27.85</c:v>
                </c:pt>
                <c:pt idx="8">
                  <c:v>27.027439024390244</c:v>
                </c:pt>
                <c:pt idx="9" formatCode="General">
                  <c:v>26.8</c:v>
                </c:pt>
                <c:pt idx="10">
                  <c:v>27.17069486404834</c:v>
                </c:pt>
                <c:pt idx="11">
                  <c:v>27.665158371040725</c:v>
                </c:pt>
              </c:numCache>
            </c:numRef>
          </c:val>
          <c:smooth val="0"/>
          <c:extLst>
            <c:ext xmlns:c16="http://schemas.microsoft.com/office/drawing/2014/chart" uri="{C3380CC4-5D6E-409C-BE32-E72D297353CC}">
              <c16:uniqueId val="{00000002-27C9-4FFE-81E3-AEFD92BF2DAF}"/>
            </c:ext>
          </c:extLst>
        </c:ser>
        <c:dLbls>
          <c:dLblPos val="ctr"/>
          <c:showLegendKey val="0"/>
          <c:showVal val="1"/>
          <c:showCatName val="0"/>
          <c:showSerName val="0"/>
          <c:showPercent val="0"/>
          <c:showBubbleSize val="0"/>
        </c:dLbls>
        <c:smooth val="0"/>
        <c:axId val="-812711088"/>
        <c:axId val="-812706288"/>
      </c:lineChart>
      <c:catAx>
        <c:axId val="-812711088"/>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a:t>
                </a:r>
                <a:r>
                  <a:rPr lang="en-US" sz="1600" baseline="0" dirty="0"/>
                  <a:t> Year</a:t>
                </a:r>
                <a:endParaRPr lang="en-US" sz="1600" dirty="0"/>
              </a:p>
            </c:rich>
          </c:tx>
          <c:layout>
            <c:manualLayout>
              <c:xMode val="edge"/>
              <c:yMode val="edge"/>
              <c:x val="8.8820090615212802E-2"/>
              <c:y val="0.9224207637062030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2706288"/>
        <c:crosses val="autoZero"/>
        <c:auto val="1"/>
        <c:lblAlgn val="ctr"/>
        <c:lblOffset val="100"/>
        <c:noMultiLvlLbl val="0"/>
      </c:catAx>
      <c:valAx>
        <c:axId val="-812706288"/>
        <c:scaling>
          <c:orientation val="minMax"/>
          <c:min val="2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2711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7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BFFC-4F20-989A-6CCCB4A2941C}"/>
              </c:ext>
            </c:extLst>
          </c:dPt>
          <c:dPt>
            <c:idx val="1"/>
            <c:invertIfNegative val="0"/>
            <c:bubble3D val="0"/>
            <c:spPr>
              <a:solidFill>
                <a:srgbClr val="0070C0"/>
              </a:solidFill>
              <a:ln>
                <a:noFill/>
              </a:ln>
              <a:effectLst/>
            </c:spPr>
            <c:extLst>
              <c:ext xmlns:c16="http://schemas.microsoft.com/office/drawing/2014/chart" uri="{C3380CC4-5D6E-409C-BE32-E72D297353CC}">
                <c16:uniqueId val="{00000000-2491-40A8-ACD0-812BD6631513}"/>
              </c:ext>
            </c:extLst>
          </c:dPt>
          <c:dPt>
            <c:idx val="2"/>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9632-46AB-90DF-A00F28F817D5}"/>
              </c:ext>
            </c:extLst>
          </c:dPt>
          <c:dPt>
            <c:idx val="3"/>
            <c:invertIfNegative val="0"/>
            <c:bubble3D val="0"/>
            <c:spPr>
              <a:solidFill>
                <a:srgbClr val="0070C0"/>
              </a:solidFill>
              <a:ln>
                <a:solidFill>
                  <a:srgbClr val="0070C0"/>
                </a:solidFill>
              </a:ln>
              <a:effectLst/>
            </c:spPr>
            <c:extLst>
              <c:ext xmlns:c16="http://schemas.microsoft.com/office/drawing/2014/chart" uri="{C3380CC4-5D6E-409C-BE32-E72D297353CC}">
                <c16:uniqueId val="{00000000-3D9D-408E-9207-502210C28036}"/>
              </c:ext>
            </c:extLst>
          </c:dPt>
          <c:dPt>
            <c:idx val="5"/>
            <c:invertIfNegative val="0"/>
            <c:bubble3D val="0"/>
            <c:spPr>
              <a:solidFill>
                <a:srgbClr val="0070C0"/>
              </a:solidFill>
              <a:ln>
                <a:noFill/>
              </a:ln>
              <a:effectLst/>
            </c:spPr>
            <c:extLst>
              <c:ext xmlns:c16="http://schemas.microsoft.com/office/drawing/2014/chart" uri="{C3380CC4-5D6E-409C-BE32-E72D297353CC}">
                <c16:uniqueId val="{00000000-A945-4ACD-BDB4-E4494115DD5C}"/>
              </c:ext>
            </c:extLst>
          </c:dPt>
          <c:dPt>
            <c:idx val="6"/>
            <c:invertIfNegative val="0"/>
            <c:bubble3D val="0"/>
            <c:spPr>
              <a:solidFill>
                <a:srgbClr val="FF0000"/>
              </a:solidFill>
              <a:ln>
                <a:noFill/>
              </a:ln>
              <a:effectLst/>
            </c:spPr>
            <c:extLst>
              <c:ext xmlns:c16="http://schemas.microsoft.com/office/drawing/2014/chart" uri="{C3380CC4-5D6E-409C-BE32-E72D297353CC}">
                <c16:uniqueId val="{00000000-3CFA-40E1-940B-A771D44861BA}"/>
              </c:ext>
            </c:extLst>
          </c:dPt>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5845038850858937"/>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8F5A-4BB9-951C-29B9AB10E3E6}"/>
              </c:ext>
            </c:extLst>
          </c:dPt>
          <c:dPt>
            <c:idx val="1"/>
            <c:invertIfNegative val="0"/>
            <c:bubble3D val="0"/>
            <c:spPr>
              <a:solidFill>
                <a:srgbClr val="0070C0"/>
              </a:solidFill>
              <a:ln>
                <a:noFill/>
              </a:ln>
              <a:effectLst/>
            </c:spPr>
            <c:extLst>
              <c:ext xmlns:c16="http://schemas.microsoft.com/office/drawing/2014/chart" uri="{C3380CC4-5D6E-409C-BE32-E72D297353CC}">
                <c16:uniqueId val="{00000001-D8A5-4157-8FA8-DCE1E3F13E12}"/>
              </c:ext>
            </c:extLst>
          </c:dPt>
          <c:dPt>
            <c:idx val="2"/>
            <c:invertIfNegative val="0"/>
            <c:bubble3D val="0"/>
            <c:spPr>
              <a:solidFill>
                <a:srgbClr val="0070C0"/>
              </a:solidFill>
              <a:ln>
                <a:noFill/>
              </a:ln>
              <a:effectLst/>
            </c:spPr>
            <c:extLst>
              <c:ext xmlns:c16="http://schemas.microsoft.com/office/drawing/2014/chart" uri="{C3380CC4-5D6E-409C-BE32-E72D297353CC}">
                <c16:uniqueId val="{00000004-D8A5-4157-8FA8-DCE1E3F13E12}"/>
              </c:ext>
            </c:extLst>
          </c:dPt>
          <c:dPt>
            <c:idx val="3"/>
            <c:invertIfNegative val="0"/>
            <c:bubble3D val="0"/>
            <c:spPr>
              <a:solidFill>
                <a:srgbClr val="0070C0"/>
              </a:solidFill>
              <a:ln>
                <a:noFill/>
              </a:ln>
              <a:effectLst/>
            </c:spPr>
            <c:extLst>
              <c:ext xmlns:c16="http://schemas.microsoft.com/office/drawing/2014/chart" uri="{C3380CC4-5D6E-409C-BE32-E72D297353CC}">
                <c16:uniqueId val="{00000000-D9D6-4990-B92F-F2C2F4217A70}"/>
              </c:ext>
            </c:extLst>
          </c:dPt>
          <c:dPt>
            <c:idx val="4"/>
            <c:invertIfNegative val="0"/>
            <c:bubble3D val="0"/>
            <c:spPr>
              <a:solidFill>
                <a:srgbClr val="0070C0"/>
              </a:solidFill>
              <a:ln>
                <a:noFill/>
              </a:ln>
              <a:effectLst/>
            </c:spPr>
            <c:extLst>
              <c:ext xmlns:c16="http://schemas.microsoft.com/office/drawing/2014/chart" uri="{C3380CC4-5D6E-409C-BE32-E72D297353CC}">
                <c16:uniqueId val="{00000000-6481-4A6F-A80B-F29EAC00F488}"/>
              </c:ext>
            </c:extLst>
          </c:dPt>
          <c:dPt>
            <c:idx val="6"/>
            <c:invertIfNegative val="0"/>
            <c:bubble3D val="0"/>
            <c:spPr>
              <a:solidFill>
                <a:srgbClr val="FF0000"/>
              </a:solidFill>
              <a:ln>
                <a:noFill/>
              </a:ln>
              <a:effectLst/>
            </c:spPr>
            <c:extLst>
              <c:ext xmlns:c16="http://schemas.microsoft.com/office/drawing/2014/chart" uri="{C3380CC4-5D6E-409C-BE32-E72D297353CC}">
                <c16:uniqueId val="{00000000-07BD-433F-B7C0-F413CC7F556F}"/>
              </c:ext>
            </c:extLst>
          </c:dPt>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Lbls>
            <c:dLbl>
              <c:idx val="1"/>
              <c:layout>
                <c:manualLayout>
                  <c:x val="-8.1969646704368408E-3"/>
                  <c:y val="-1.43821557452027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23"/>
              <c:layout>
                <c:manualLayout>
                  <c:x val="8.5856233399154644E-3"/>
                  <c:y val="2.60005290186381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District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70522382773047E-2"/>
          <c:y val="0"/>
          <c:w val="0.97429477617226956"/>
          <c:h val="0.90811857142252705"/>
        </c:manualLayout>
      </c:layout>
      <c:barChart>
        <c:barDir val="col"/>
        <c:grouping val="clustered"/>
        <c:varyColors val="0"/>
        <c:ser>
          <c:idx val="0"/>
          <c:order val="0"/>
          <c:spPr>
            <a:solidFill>
              <a:schemeClr val="accent1"/>
            </a:solidFill>
            <a:ln>
              <a:noFill/>
            </a:ln>
            <a:effectLst/>
          </c:spPr>
          <c:invertIfNegative val="0"/>
          <c:dPt>
            <c:idx val="5"/>
            <c:invertIfNegative val="0"/>
            <c:bubble3D val="0"/>
            <c:spPr>
              <a:solidFill>
                <a:srgbClr val="FF0000"/>
              </a:solidFill>
              <a:ln>
                <a:noFill/>
              </a:ln>
              <a:effectLst/>
            </c:spPr>
            <c:extLst>
              <c:ext xmlns:c16="http://schemas.microsoft.com/office/drawing/2014/chart" uri="{C3380CC4-5D6E-409C-BE32-E72D297353CC}">
                <c16:uniqueId val="{00000000-25C7-4D8A-B865-9FD8DB0C4D98}"/>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district'!$H$2:$H$13</c:f>
              <c:strCache>
                <c:ptCount val="12"/>
                <c:pt idx="0">
                  <c:v>D20</c:v>
                </c:pt>
                <c:pt idx="1">
                  <c:v>D25</c:v>
                </c:pt>
                <c:pt idx="2">
                  <c:v>D24</c:v>
                </c:pt>
                <c:pt idx="3">
                  <c:v>D15</c:v>
                </c:pt>
                <c:pt idx="4">
                  <c:v>D26</c:v>
                </c:pt>
                <c:pt idx="5">
                  <c:v>D10</c:v>
                </c:pt>
                <c:pt idx="6">
                  <c:v>D27</c:v>
                </c:pt>
                <c:pt idx="7">
                  <c:v>D21</c:v>
                </c:pt>
                <c:pt idx="8">
                  <c:v>D28</c:v>
                </c:pt>
                <c:pt idx="9">
                  <c:v>D31</c:v>
                </c:pt>
                <c:pt idx="10">
                  <c:v>D11</c:v>
                </c:pt>
                <c:pt idx="11">
                  <c:v>D22</c:v>
                </c:pt>
              </c:strCache>
            </c:strRef>
          </c:cat>
          <c:val>
            <c:numRef>
              <c:f>'Util. by district'!$I$2:$I$13</c:f>
              <c:numCache>
                <c:formatCode>0%</c:formatCode>
                <c:ptCount val="12"/>
                <c:pt idx="0">
                  <c:v>1.2058481088453479</c:v>
                </c:pt>
                <c:pt idx="1">
                  <c:v>1.1810619714404547</c:v>
                </c:pt>
                <c:pt idx="2">
                  <c:v>1.1428571428571428</c:v>
                </c:pt>
                <c:pt idx="3">
                  <c:v>1.1365774155995343</c:v>
                </c:pt>
                <c:pt idx="4">
                  <c:v>1.1132928784062286</c:v>
                </c:pt>
                <c:pt idx="5">
                  <c:v>1.097773649357265</c:v>
                </c:pt>
                <c:pt idx="6">
                  <c:v>1.0667539695531183</c:v>
                </c:pt>
                <c:pt idx="7">
                  <c:v>1.0302319520458691</c:v>
                </c:pt>
                <c:pt idx="8">
                  <c:v>1.0292666180320131</c:v>
                </c:pt>
                <c:pt idx="9">
                  <c:v>1.0268337633615923</c:v>
                </c:pt>
                <c:pt idx="10">
                  <c:v>1.0214197639598379</c:v>
                </c:pt>
                <c:pt idx="11">
                  <c:v>1.0161770790235829</c:v>
                </c:pt>
              </c:numCache>
            </c:numRef>
          </c:val>
          <c:extLst>
            <c:ext xmlns:c16="http://schemas.microsoft.com/office/drawing/2014/chart" uri="{C3380CC4-5D6E-409C-BE32-E72D297353CC}">
              <c16:uniqueId val="{00000000-C002-4C99-AA33-C950DE9ABB5D}"/>
            </c:ext>
          </c:extLst>
        </c:ser>
        <c:dLbls>
          <c:showLegendKey val="0"/>
          <c:showVal val="0"/>
          <c:showCatName val="0"/>
          <c:showSerName val="0"/>
          <c:showPercent val="0"/>
          <c:showBubbleSize val="0"/>
        </c:dLbls>
        <c:gapWidth val="219"/>
        <c:overlap val="-27"/>
        <c:axId val="755554304"/>
        <c:axId val="755556600"/>
      </c:barChart>
      <c:catAx>
        <c:axId val="755554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755556600"/>
        <c:crosses val="autoZero"/>
        <c:auto val="1"/>
        <c:lblAlgn val="ctr"/>
        <c:lblOffset val="100"/>
        <c:noMultiLvlLbl val="0"/>
      </c:catAx>
      <c:valAx>
        <c:axId val="755556600"/>
        <c:scaling>
          <c:orientation val="minMax"/>
          <c:min val="0.70000000000000007"/>
        </c:scaling>
        <c:delete val="1"/>
        <c:axPos val="l"/>
        <c:majorGridlines>
          <c:spPr>
            <a:ln w="9525" cap="flat" cmpd="sng" algn="ctr">
              <a:noFill/>
              <a:round/>
            </a:ln>
            <a:effectLst/>
          </c:spPr>
        </c:majorGridlines>
        <c:numFmt formatCode="0%" sourceLinked="1"/>
        <c:majorTickMark val="none"/>
        <c:minorTickMark val="none"/>
        <c:tickLblPos val="nextTo"/>
        <c:crossAx val="7555543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457928526294301E-2"/>
          <c:y val="0"/>
          <c:w val="0.97570896945868035"/>
          <c:h val="0.8234944842026313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'D10'!$C$2:$C$18</c:f>
              <c:strCache>
                <c:ptCount val="17"/>
                <c:pt idx="0">
                  <c:v>P.S. 226</c:v>
                </c:pt>
                <c:pt idx="1">
                  <c:v>P.S. 32</c:v>
                </c:pt>
                <c:pt idx="2">
                  <c:v>P469 - THE BX SCHOOL FOR CONTINUOUS LEARNERS</c:v>
                </c:pt>
                <c:pt idx="3">
                  <c:v>P.S. 307</c:v>
                </c:pt>
                <c:pt idx="4">
                  <c:v>P.S. 91</c:v>
                </c:pt>
                <c:pt idx="5">
                  <c:v>P.S. 209</c:v>
                </c:pt>
                <c:pt idx="6">
                  <c:v>P.S. 310</c:v>
                </c:pt>
                <c:pt idx="7">
                  <c:v>P.S. 279 - X</c:v>
                </c:pt>
                <c:pt idx="8">
                  <c:v>P.S. 315</c:v>
                </c:pt>
                <c:pt idx="9">
                  <c:v>P.S.15</c:v>
                </c:pt>
                <c:pt idx="10">
                  <c:v>P.S. 280</c:v>
                </c:pt>
                <c:pt idx="11">
                  <c:v>P.S. 94</c:v>
                </c:pt>
                <c:pt idx="12">
                  <c:v>P.S. 340</c:v>
                </c:pt>
                <c:pt idx="13">
                  <c:v>P.S. 344</c:v>
                </c:pt>
                <c:pt idx="14">
                  <c:v>P.S. 7</c:v>
                </c:pt>
                <c:pt idx="15">
                  <c:v>P.S. 8</c:v>
                </c:pt>
                <c:pt idx="16">
                  <c:v>P.S. 291</c:v>
                </c:pt>
              </c:strCache>
            </c:strRef>
          </c:cat>
          <c:val>
            <c:numRef>
              <c:f>'D10'!$I$2:$I$18</c:f>
              <c:numCache>
                <c:formatCode>0%</c:formatCode>
                <c:ptCount val="17"/>
                <c:pt idx="0">
                  <c:v>2.95</c:v>
                </c:pt>
                <c:pt idx="1">
                  <c:v>2.4700000000000002</c:v>
                </c:pt>
                <c:pt idx="2">
                  <c:v>2.4</c:v>
                </c:pt>
                <c:pt idx="3">
                  <c:v>2.34</c:v>
                </c:pt>
                <c:pt idx="4">
                  <c:v>1.99</c:v>
                </c:pt>
                <c:pt idx="5">
                  <c:v>1.9100000000000001</c:v>
                </c:pt>
                <c:pt idx="6">
                  <c:v>1.9000000000000001</c:v>
                </c:pt>
                <c:pt idx="7">
                  <c:v>1.74</c:v>
                </c:pt>
                <c:pt idx="8">
                  <c:v>1.73</c:v>
                </c:pt>
                <c:pt idx="9">
                  <c:v>1.61</c:v>
                </c:pt>
                <c:pt idx="10">
                  <c:v>1.53</c:v>
                </c:pt>
                <c:pt idx="11">
                  <c:v>1.5</c:v>
                </c:pt>
                <c:pt idx="12">
                  <c:v>1.47</c:v>
                </c:pt>
                <c:pt idx="13">
                  <c:v>1.46</c:v>
                </c:pt>
                <c:pt idx="14">
                  <c:v>1.41</c:v>
                </c:pt>
                <c:pt idx="15">
                  <c:v>1.4000000000000001</c:v>
                </c:pt>
                <c:pt idx="16">
                  <c:v>1.3900000000000001</c:v>
                </c:pt>
              </c:numCache>
            </c:numRef>
          </c:val>
          <c:extLst>
            <c:ext xmlns:c16="http://schemas.microsoft.com/office/drawing/2014/chart" uri="{C3380CC4-5D6E-409C-BE32-E72D297353CC}">
              <c16:uniqueId val="{00000000-8169-4B3A-A125-033DECF40FB1}"/>
            </c:ext>
          </c:extLst>
        </c:ser>
        <c:dLbls>
          <c:dLblPos val="outEnd"/>
          <c:showLegendKey val="0"/>
          <c:showVal val="1"/>
          <c:showCatName val="0"/>
          <c:showSerName val="0"/>
          <c:showPercent val="0"/>
          <c:showBubbleSize val="0"/>
        </c:dLbls>
        <c:gapWidth val="219"/>
        <c:overlap val="-27"/>
        <c:axId val="530007888"/>
        <c:axId val="530008216"/>
      </c:barChart>
      <c:catAx>
        <c:axId val="530007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30008216"/>
        <c:crosses val="autoZero"/>
        <c:auto val="1"/>
        <c:lblAlgn val="ctr"/>
        <c:lblOffset val="100"/>
        <c:noMultiLvlLbl val="0"/>
      </c:catAx>
      <c:valAx>
        <c:axId val="530008216"/>
        <c:scaling>
          <c:orientation val="minMax"/>
        </c:scaling>
        <c:delete val="1"/>
        <c:axPos val="l"/>
        <c:numFmt formatCode="0%" sourceLinked="1"/>
        <c:majorTickMark val="none"/>
        <c:minorTickMark val="none"/>
        <c:tickLblPos val="nextTo"/>
        <c:crossAx val="5300078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266138843353753E-2"/>
          <c:y val="1.755138270938069E-2"/>
          <c:w val="0.97591055971909335"/>
          <c:h val="0.82148170786602037"/>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'D10'!$C$19:$C$35</c:f>
              <c:strCache>
                <c:ptCount val="17"/>
                <c:pt idx="0">
                  <c:v>P.S. 205</c:v>
                </c:pt>
                <c:pt idx="1">
                  <c:v>P.S. 86</c:v>
                </c:pt>
                <c:pt idx="2">
                  <c:v>P.S. 8</c:v>
                </c:pt>
                <c:pt idx="3">
                  <c:v>P.S. 205</c:v>
                </c:pt>
                <c:pt idx="4">
                  <c:v>P.S. 24</c:v>
                </c:pt>
                <c:pt idx="5">
                  <c:v>P.S. 81</c:v>
                </c:pt>
                <c:pt idx="6">
                  <c:v>P.S. 56</c:v>
                </c:pt>
                <c:pt idx="7">
                  <c:v>P.S. 46</c:v>
                </c:pt>
                <c:pt idx="8">
                  <c:v>I.S. 390</c:v>
                </c:pt>
                <c:pt idx="9">
                  <c:v>P.S. 279</c:v>
                </c:pt>
                <c:pt idx="10">
                  <c:v>P.S. 86</c:v>
                </c:pt>
                <c:pt idx="11">
                  <c:v>P.S. 33</c:v>
                </c:pt>
                <c:pt idx="12">
                  <c:v>P.S. 9</c:v>
                </c:pt>
                <c:pt idx="13">
                  <c:v>P.S. 246</c:v>
                </c:pt>
                <c:pt idx="14">
                  <c:v>I.S. 228</c:v>
                </c:pt>
                <c:pt idx="15">
                  <c:v>P.S. 37</c:v>
                </c:pt>
                <c:pt idx="16">
                  <c:v>P.S. 32</c:v>
                </c:pt>
              </c:strCache>
            </c:strRef>
          </c:cat>
          <c:val>
            <c:numRef>
              <c:f>'D10'!$I$19:$I$35</c:f>
              <c:numCache>
                <c:formatCode>0%</c:formatCode>
                <c:ptCount val="17"/>
                <c:pt idx="0">
                  <c:v>1.3800000000000001</c:v>
                </c:pt>
                <c:pt idx="1">
                  <c:v>1.35</c:v>
                </c:pt>
                <c:pt idx="2">
                  <c:v>1.34</c:v>
                </c:pt>
                <c:pt idx="3">
                  <c:v>1.32</c:v>
                </c:pt>
                <c:pt idx="4">
                  <c:v>1.29</c:v>
                </c:pt>
                <c:pt idx="5">
                  <c:v>1.29</c:v>
                </c:pt>
                <c:pt idx="6">
                  <c:v>1.29</c:v>
                </c:pt>
                <c:pt idx="7">
                  <c:v>1.28</c:v>
                </c:pt>
                <c:pt idx="8">
                  <c:v>1.25</c:v>
                </c:pt>
                <c:pt idx="9">
                  <c:v>1.24</c:v>
                </c:pt>
                <c:pt idx="10">
                  <c:v>1.23</c:v>
                </c:pt>
                <c:pt idx="11">
                  <c:v>1.22</c:v>
                </c:pt>
                <c:pt idx="12">
                  <c:v>1.18</c:v>
                </c:pt>
                <c:pt idx="13">
                  <c:v>1.1599999999999999</c:v>
                </c:pt>
                <c:pt idx="14">
                  <c:v>1.1500000000000001</c:v>
                </c:pt>
                <c:pt idx="15">
                  <c:v>1.1500000000000001</c:v>
                </c:pt>
                <c:pt idx="16">
                  <c:v>1.1500000000000001</c:v>
                </c:pt>
              </c:numCache>
            </c:numRef>
          </c:val>
          <c:extLst>
            <c:ext xmlns:c16="http://schemas.microsoft.com/office/drawing/2014/chart" uri="{C3380CC4-5D6E-409C-BE32-E72D297353CC}">
              <c16:uniqueId val="{00000000-94DF-44CD-B2E2-3BE25E2A2845}"/>
            </c:ext>
          </c:extLst>
        </c:ser>
        <c:dLbls>
          <c:dLblPos val="outEnd"/>
          <c:showLegendKey val="0"/>
          <c:showVal val="1"/>
          <c:showCatName val="0"/>
          <c:showSerName val="0"/>
          <c:showPercent val="0"/>
          <c:showBubbleSize val="0"/>
        </c:dLbls>
        <c:gapWidth val="219"/>
        <c:overlap val="-27"/>
        <c:axId val="530058400"/>
        <c:axId val="530056104"/>
      </c:barChart>
      <c:catAx>
        <c:axId val="530058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30056104"/>
        <c:crosses val="autoZero"/>
        <c:auto val="1"/>
        <c:lblAlgn val="ctr"/>
        <c:lblOffset val="100"/>
        <c:noMultiLvlLbl val="0"/>
      </c:catAx>
      <c:valAx>
        <c:axId val="530056104"/>
        <c:scaling>
          <c:orientation val="minMax"/>
        </c:scaling>
        <c:delete val="1"/>
        <c:axPos val="l"/>
        <c:numFmt formatCode="0%" sourceLinked="1"/>
        <c:majorTickMark val="none"/>
        <c:minorTickMark val="none"/>
        <c:tickLblPos val="nextTo"/>
        <c:crossAx val="530058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277609812134768E-2"/>
          <c:y val="5.7113284603596159E-2"/>
          <c:w val="0.96752584367013206"/>
          <c:h val="0.53666765623871693"/>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'D10'!$C$36:$C$52</c:f>
              <c:strCache>
                <c:ptCount val="17"/>
                <c:pt idx="0">
                  <c:v>I.S. 447</c:v>
                </c:pt>
                <c:pt idx="1">
                  <c:v>P.S. 159</c:v>
                </c:pt>
                <c:pt idx="2">
                  <c:v>P.S. 23 </c:v>
                </c:pt>
                <c:pt idx="3">
                  <c:v>P.S. 95</c:v>
                </c:pt>
                <c:pt idx="4">
                  <c:v>SCHOOL FOR ENVIR CITIZEN</c:v>
                </c:pt>
                <c:pt idx="5">
                  <c:v>P.S. 85</c:v>
                </c:pt>
                <c:pt idx="6">
                  <c:v>P.S. 94</c:v>
                </c:pt>
                <c:pt idx="7">
                  <c:v>P.S. 33</c:v>
                </c:pt>
                <c:pt idx="8">
                  <c:v>P.S. 20</c:v>
                </c:pt>
                <c:pt idx="9">
                  <c:v>P.S. 54</c:v>
                </c:pt>
                <c:pt idx="10">
                  <c:v>P.S. 59</c:v>
                </c:pt>
                <c:pt idx="11">
                  <c:v>P.S. 20</c:v>
                </c:pt>
                <c:pt idx="12">
                  <c:v>M.S. 363</c:v>
                </c:pt>
                <c:pt idx="13">
                  <c:v>P.S. 360</c:v>
                </c:pt>
                <c:pt idx="14">
                  <c:v>P.S. 46</c:v>
                </c:pt>
                <c:pt idx="15">
                  <c:v>P.S. 51</c:v>
                </c:pt>
                <c:pt idx="16">
                  <c:v>I.S. 118</c:v>
                </c:pt>
              </c:strCache>
            </c:strRef>
          </c:cat>
          <c:val>
            <c:numRef>
              <c:f>'D10'!$I$36:$I$52</c:f>
              <c:numCache>
                <c:formatCode>0%</c:formatCode>
                <c:ptCount val="17"/>
                <c:pt idx="0">
                  <c:v>1.1400000000000001</c:v>
                </c:pt>
                <c:pt idx="1">
                  <c:v>1.1400000000000001</c:v>
                </c:pt>
                <c:pt idx="2">
                  <c:v>1.1300000000000001</c:v>
                </c:pt>
                <c:pt idx="3">
                  <c:v>1.1200000000000001</c:v>
                </c:pt>
                <c:pt idx="4">
                  <c:v>1.1200000000000001</c:v>
                </c:pt>
                <c:pt idx="5">
                  <c:v>1.1100000000000001</c:v>
                </c:pt>
                <c:pt idx="6">
                  <c:v>1.1100000000000001</c:v>
                </c:pt>
                <c:pt idx="7">
                  <c:v>1.1000000000000001</c:v>
                </c:pt>
                <c:pt idx="8">
                  <c:v>1.0900000000000001</c:v>
                </c:pt>
                <c:pt idx="9">
                  <c:v>1.08</c:v>
                </c:pt>
                <c:pt idx="10">
                  <c:v>1.07</c:v>
                </c:pt>
                <c:pt idx="11">
                  <c:v>1.06</c:v>
                </c:pt>
                <c:pt idx="12">
                  <c:v>1.05</c:v>
                </c:pt>
                <c:pt idx="13">
                  <c:v>1.04</c:v>
                </c:pt>
                <c:pt idx="14">
                  <c:v>1.02</c:v>
                </c:pt>
                <c:pt idx="15">
                  <c:v>1.02</c:v>
                </c:pt>
                <c:pt idx="16">
                  <c:v>1.01</c:v>
                </c:pt>
              </c:numCache>
            </c:numRef>
          </c:val>
          <c:extLst>
            <c:ext xmlns:c16="http://schemas.microsoft.com/office/drawing/2014/chart" uri="{C3380CC4-5D6E-409C-BE32-E72D297353CC}">
              <c16:uniqueId val="{00000000-17B6-43EB-9935-6CCDB896BB87}"/>
            </c:ext>
          </c:extLst>
        </c:ser>
        <c:dLbls>
          <c:dLblPos val="outEnd"/>
          <c:showLegendKey val="0"/>
          <c:showVal val="1"/>
          <c:showCatName val="0"/>
          <c:showSerName val="0"/>
          <c:showPercent val="0"/>
          <c:showBubbleSize val="0"/>
        </c:dLbls>
        <c:gapWidth val="219"/>
        <c:overlap val="-27"/>
        <c:axId val="530022648"/>
        <c:axId val="530025272"/>
      </c:barChart>
      <c:catAx>
        <c:axId val="530022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0025272"/>
        <c:crosses val="autoZero"/>
        <c:auto val="1"/>
        <c:lblAlgn val="ctr"/>
        <c:lblOffset val="100"/>
        <c:noMultiLvlLbl val="0"/>
      </c:catAx>
      <c:valAx>
        <c:axId val="530025272"/>
        <c:scaling>
          <c:orientation val="minMax"/>
        </c:scaling>
        <c:delete val="1"/>
        <c:axPos val="l"/>
        <c:numFmt formatCode="0%" sourceLinked="1"/>
        <c:majorTickMark val="none"/>
        <c:minorTickMark val="none"/>
        <c:tickLblPos val="nextTo"/>
        <c:crossAx val="530022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67A2B6-0905-437E-86E2-CB916C14FE91}"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42E203-D56D-4D64-B1EA-7C3001075E40}" type="slidenum">
              <a:rPr lang="en-US" smtClean="0"/>
              <a:t>‹#›</a:t>
            </a:fld>
            <a:endParaRPr lang="en-US"/>
          </a:p>
        </p:txBody>
      </p:sp>
    </p:spTree>
    <p:extLst>
      <p:ext uri="{BB962C8B-B14F-4D97-AF65-F5344CB8AC3E}">
        <p14:creationId xmlns:p14="http://schemas.microsoft.com/office/powerpoint/2010/main" val="2193922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2469871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C8677-9E9C-4E88-9B0C-AA734FF36E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B51F0A3-CFA8-42C5-A2CF-A189250729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0492C6-AA54-48E5-9423-F0EE55C83E46}"/>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5" name="Footer Placeholder 4">
            <a:extLst>
              <a:ext uri="{FF2B5EF4-FFF2-40B4-BE49-F238E27FC236}">
                <a16:creationId xmlns:a16="http://schemas.microsoft.com/office/drawing/2014/main" id="{7F692843-17E9-4B7C-B8DB-77AD81EB79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BC9566-D21D-4F2B-9465-BC164A6B2B41}"/>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3167963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DA122-7039-4E63-8640-CDD8D08F14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DC3929-9980-498E-B195-0514B59AC17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640D86-AA39-466A-87BC-2174A01FEBC7}"/>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5" name="Footer Placeholder 4">
            <a:extLst>
              <a:ext uri="{FF2B5EF4-FFF2-40B4-BE49-F238E27FC236}">
                <a16:creationId xmlns:a16="http://schemas.microsoft.com/office/drawing/2014/main" id="{6FF127F7-FF69-465D-AACF-150F5A0A89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18FEEE-4641-4A8A-A3EE-63BCACADC7BF}"/>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1432598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FB4E2B-1F46-493F-8DF3-5ED2C941BE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D0691F-0BCC-4C7B-B54D-CDD74535780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898FBA-B62E-46E7-AAF7-9F0C01682AD5}"/>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5" name="Footer Placeholder 4">
            <a:extLst>
              <a:ext uri="{FF2B5EF4-FFF2-40B4-BE49-F238E27FC236}">
                <a16:creationId xmlns:a16="http://schemas.microsoft.com/office/drawing/2014/main" id="{3AE1859C-F8F8-48AC-9CE2-FA53AA52E9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AFD2E9-004E-41D7-A7E3-D112D48E626C}"/>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170310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AB488-62FA-469C-8636-D58C37D6DC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D28451-AE7C-4348-ABE9-8BC3B8048A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89994A-D5C8-41A3-87BD-E943E3302C25}"/>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5" name="Footer Placeholder 4">
            <a:extLst>
              <a:ext uri="{FF2B5EF4-FFF2-40B4-BE49-F238E27FC236}">
                <a16:creationId xmlns:a16="http://schemas.microsoft.com/office/drawing/2014/main" id="{3BE76AA4-D765-4130-98C1-7DC8B5BE18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0DDF1B-36B7-4D31-8A89-4D62BAF6FACA}"/>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4217735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4E1AB-FFC8-4BF3-B356-57279CF50A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B594A2-C4FB-46AC-AC92-416EEAC900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90A229-F688-4A3E-AB35-A34ABEE8BEF4}"/>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5" name="Footer Placeholder 4">
            <a:extLst>
              <a:ext uri="{FF2B5EF4-FFF2-40B4-BE49-F238E27FC236}">
                <a16:creationId xmlns:a16="http://schemas.microsoft.com/office/drawing/2014/main" id="{5A6034A4-BF13-4553-B5AB-91F05F2989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FE354D-D3D0-4DDA-9DC8-FCC98AA1B44B}"/>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3857642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A24C-92FE-4EFC-846C-C3413E5C08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2C6BA3-AD56-4B53-B78D-8BA58979C11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010ED9-63E4-42CD-AD08-D2AF04EC2C0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CE6B9D-9544-4982-81ED-919D56E7C7ED}"/>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6" name="Footer Placeholder 5">
            <a:extLst>
              <a:ext uri="{FF2B5EF4-FFF2-40B4-BE49-F238E27FC236}">
                <a16:creationId xmlns:a16="http://schemas.microsoft.com/office/drawing/2014/main" id="{2DBC9B79-6FD1-4487-8ECA-35CFCB82B6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2F242-E740-4BC3-A00E-C500339A0D1F}"/>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3830418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5CEC6-823B-4B94-BEE8-6FA343D80F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491CA9-EB26-431C-9298-8B1294A327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ED2E7AE-4390-4E30-868B-087A1930E5D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FE4EDA-E47E-4099-A3A7-54B629BDF2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487A32-C003-4673-905A-F319BB75D3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1B72E7-EEDF-49BF-8CE3-1B5FC8E29258}"/>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8" name="Footer Placeholder 7">
            <a:extLst>
              <a:ext uri="{FF2B5EF4-FFF2-40B4-BE49-F238E27FC236}">
                <a16:creationId xmlns:a16="http://schemas.microsoft.com/office/drawing/2014/main" id="{8E267D73-80AB-434D-BC22-FB973E413E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6A106D-DE72-48AA-90A4-94C47FB6A4A9}"/>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3138530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F3B57-DB0F-41E1-BF24-8CC314BD30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5B8D7C-7FBF-4CAC-8F4A-368E81A73D0C}"/>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4" name="Footer Placeholder 3">
            <a:extLst>
              <a:ext uri="{FF2B5EF4-FFF2-40B4-BE49-F238E27FC236}">
                <a16:creationId xmlns:a16="http://schemas.microsoft.com/office/drawing/2014/main" id="{FCE270D0-3669-4F16-8DA5-F208F2F40C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0A6CA9-7577-42F2-BE5F-A7014A3CDD76}"/>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3925592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DC7C5B-691B-4683-8ED4-E5C0866FD630}"/>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3" name="Footer Placeholder 2">
            <a:extLst>
              <a:ext uri="{FF2B5EF4-FFF2-40B4-BE49-F238E27FC236}">
                <a16:creationId xmlns:a16="http://schemas.microsoft.com/office/drawing/2014/main" id="{23FD8A8C-9451-4B0D-8EC2-62C591DE18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ED4485-2BB9-40BF-93B2-0E7D770026D0}"/>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359742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B04E-617F-46C7-9B8C-3C824A6C0B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E83C6C-F017-4A50-8BB3-8D097142DA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671CAB-A41F-4428-A50A-3A2D625CEB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3108D7C-2B03-4527-A1CE-687EEB157874}"/>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6" name="Footer Placeholder 5">
            <a:extLst>
              <a:ext uri="{FF2B5EF4-FFF2-40B4-BE49-F238E27FC236}">
                <a16:creationId xmlns:a16="http://schemas.microsoft.com/office/drawing/2014/main" id="{658E0371-9E30-4910-91FB-BAC8BD2679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F2DACD-6488-4003-905F-F88EF3E109BF}"/>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1457661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44FC5-5F72-4838-8BA4-EFF97C66A8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71AA78-ADF8-4204-A9D9-6FDD589CB0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905F42-A551-4EA4-B8AF-27CEBFEE8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FAC197-72EB-491D-B64A-D3AD5E2E44C9}"/>
              </a:ext>
            </a:extLst>
          </p:cNvPr>
          <p:cNvSpPr>
            <a:spLocks noGrp="1"/>
          </p:cNvSpPr>
          <p:nvPr>
            <p:ph type="dt" sz="half" idx="10"/>
          </p:nvPr>
        </p:nvSpPr>
        <p:spPr/>
        <p:txBody>
          <a:bodyPr/>
          <a:lstStyle/>
          <a:p>
            <a:fld id="{FA2DDB34-7485-4DAF-AC80-E5439D750BA8}" type="datetimeFigureOut">
              <a:rPr lang="en-US" smtClean="0"/>
              <a:t>4/11/2018</a:t>
            </a:fld>
            <a:endParaRPr lang="en-US"/>
          </a:p>
        </p:txBody>
      </p:sp>
      <p:sp>
        <p:nvSpPr>
          <p:cNvPr id="6" name="Footer Placeholder 5">
            <a:extLst>
              <a:ext uri="{FF2B5EF4-FFF2-40B4-BE49-F238E27FC236}">
                <a16:creationId xmlns:a16="http://schemas.microsoft.com/office/drawing/2014/main" id="{47B127B2-5572-4501-84D6-5D250A3A7D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D2F7F8-BED5-433E-8357-A837C1EE0D2E}"/>
              </a:ext>
            </a:extLst>
          </p:cNvPr>
          <p:cNvSpPr>
            <a:spLocks noGrp="1"/>
          </p:cNvSpPr>
          <p:nvPr>
            <p:ph type="sldNum" sz="quarter" idx="12"/>
          </p:nvPr>
        </p:nvSpPr>
        <p:spPr/>
        <p:txBody>
          <a:bodyPr/>
          <a:lstStyle/>
          <a:p>
            <a:fld id="{62D55FEF-9950-4178-BBF4-B3EAE15947C1}" type="slidenum">
              <a:rPr lang="en-US" smtClean="0"/>
              <a:t>‹#›</a:t>
            </a:fld>
            <a:endParaRPr lang="en-US"/>
          </a:p>
        </p:txBody>
      </p:sp>
    </p:spTree>
    <p:extLst>
      <p:ext uri="{BB962C8B-B14F-4D97-AF65-F5344CB8AC3E}">
        <p14:creationId xmlns:p14="http://schemas.microsoft.com/office/powerpoint/2010/main" val="396746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C9E094-2112-4C2A-B4BF-4FD6EC2CE0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0BD576-BF8E-492A-A766-2F00B71BCA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BA1D27-7CEF-4DDC-A22B-0F1138E10A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2DDB34-7485-4DAF-AC80-E5439D750BA8}" type="datetimeFigureOut">
              <a:rPr lang="en-US" smtClean="0"/>
              <a:t>4/11/2018</a:t>
            </a:fld>
            <a:endParaRPr lang="en-US"/>
          </a:p>
        </p:txBody>
      </p:sp>
      <p:sp>
        <p:nvSpPr>
          <p:cNvPr id="5" name="Footer Placeholder 4">
            <a:extLst>
              <a:ext uri="{FF2B5EF4-FFF2-40B4-BE49-F238E27FC236}">
                <a16:creationId xmlns:a16="http://schemas.microsoft.com/office/drawing/2014/main" id="{C8C05D9B-A4DA-4C1F-A6AD-88D9942C6C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906880-A767-4B0C-A07E-28A170CFA0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D55FEF-9950-4178-BBF4-B3EAE15947C1}" type="slidenum">
              <a:rPr lang="en-US" smtClean="0"/>
              <a:t>‹#›</a:t>
            </a:fld>
            <a:endParaRPr lang="en-US"/>
          </a:p>
        </p:txBody>
      </p:sp>
    </p:spTree>
    <p:extLst>
      <p:ext uri="{BB962C8B-B14F-4D97-AF65-F5344CB8AC3E}">
        <p14:creationId xmlns:p14="http://schemas.microsoft.com/office/powerpoint/2010/main" val="3066251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District 10 schools</a:t>
            </a:r>
            <a:br>
              <a:rPr lang="en-US" sz="3600" dirty="0"/>
            </a:br>
            <a:br>
              <a:rPr lang="en-US" sz="3600" dirty="0"/>
            </a:br>
            <a:br>
              <a:rPr lang="en-US" sz="4400" dirty="0"/>
            </a:br>
            <a:br>
              <a:rPr lang="en-US" dirty="0"/>
            </a:br>
            <a:r>
              <a:rPr lang="en-US" sz="3600" dirty="0"/>
              <a:t>Presentation to CEC 10</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643046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80D58-9F9D-49DA-9CFB-015FB0D5214A}"/>
              </a:ext>
            </a:extLst>
          </p:cNvPr>
          <p:cNvSpPr txBox="1"/>
          <p:nvPr/>
        </p:nvSpPr>
        <p:spPr>
          <a:xfrm>
            <a:off x="1497938" y="544845"/>
            <a:ext cx="9733407" cy="954107"/>
          </a:xfrm>
          <a:prstGeom prst="rect">
            <a:avLst/>
          </a:prstGeom>
          <a:noFill/>
        </p:spPr>
        <p:txBody>
          <a:bodyPr wrap="square" rtlCol="0">
            <a:spAutoFit/>
          </a:bodyPr>
          <a:lstStyle/>
          <a:p>
            <a:r>
              <a:rPr lang="en-US" sz="2800" dirty="0"/>
              <a:t>In District 10, elementary enrollment declined by 930, while capacity decreased by 129</a:t>
            </a:r>
          </a:p>
        </p:txBody>
      </p:sp>
      <p:pic>
        <p:nvPicPr>
          <p:cNvPr id="5" name="Picture 4">
            <a:extLst>
              <a:ext uri="{FF2B5EF4-FFF2-40B4-BE49-F238E27FC236}">
                <a16:creationId xmlns:a16="http://schemas.microsoft.com/office/drawing/2014/main" id="{8909BB43-7036-484D-B0BD-1E9C7C4CC40E}"/>
              </a:ext>
            </a:extLst>
          </p:cNvPr>
          <p:cNvPicPr>
            <a:picLocks noChangeAspect="1"/>
          </p:cNvPicPr>
          <p:nvPr/>
        </p:nvPicPr>
        <p:blipFill>
          <a:blip r:embed="rId2"/>
          <a:stretch>
            <a:fillRect/>
          </a:stretch>
        </p:blipFill>
        <p:spPr>
          <a:xfrm>
            <a:off x="1537316" y="1498952"/>
            <a:ext cx="9117367" cy="5194811"/>
          </a:xfrm>
          <a:prstGeom prst="rect">
            <a:avLst/>
          </a:prstGeom>
        </p:spPr>
      </p:pic>
    </p:spTree>
    <p:extLst>
      <p:ext uri="{BB962C8B-B14F-4D97-AF65-F5344CB8AC3E}">
        <p14:creationId xmlns:p14="http://schemas.microsoft.com/office/powerpoint/2010/main" val="3522497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t>
            </a:r>
            <a:r>
              <a:rPr lang="en-US">
                <a:latin typeface="+mj-lt"/>
              </a:rPr>
              <a:t>analysis of need have </a:t>
            </a:r>
            <a:r>
              <a:rPr lang="en-US" dirty="0">
                <a:latin typeface="+mj-lt"/>
              </a:rPr>
              <a:t>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398570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a:solidFill>
            <a:schemeClr val="bg1"/>
          </a:solidFill>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5,692 Seats in District 10</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ext uri="{D42A27DB-BD31-4B8C-83A1-F6EECF244321}">
                <p14:modId xmlns:p14="http://schemas.microsoft.com/office/powerpoint/2010/main" val="1393134164"/>
              </p:ext>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ext uri="{D42A27DB-BD31-4B8C-83A1-F6EECF244321}">
                <p14:modId xmlns:p14="http://schemas.microsoft.com/office/powerpoint/2010/main" val="271040670"/>
              </p:ext>
            </p:extLst>
          </p:nvPr>
        </p:nvGraphicFramePr>
        <p:xfrm>
          <a:off x="347242" y="1750741"/>
          <a:ext cx="10845478" cy="4809857"/>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344644"/>
            <a:ext cx="10515600" cy="1366528"/>
          </a:xfrm>
          <a:prstGeom prst="rect">
            <a:avLst/>
          </a:prstGeom>
          <a:solidFill>
            <a:schemeClr val="bg1"/>
          </a:solidFill>
        </p:spPr>
        <p:txBody>
          <a:bodyPr wrap="square" rtlCol="0">
            <a:spAutoFit/>
          </a:bodyPr>
          <a:lstStyle/>
          <a:p>
            <a:pPr algn="ctr"/>
            <a:r>
              <a:rPr lang="en-US" sz="2800" b="1" dirty="0"/>
              <a:t>54% K-8 seats funded citywide compared to DOE estimate of need</a:t>
            </a:r>
          </a:p>
          <a:p>
            <a:pPr algn="ctr"/>
            <a:r>
              <a:rPr lang="en-US" sz="2800" b="1" i="1" dirty="0"/>
              <a:t>51.8% of seats funded in District 10</a:t>
            </a:r>
          </a:p>
          <a:p>
            <a:pPr algn="ct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10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825625"/>
            <a:ext cx="10515600" cy="4351338"/>
          </a:xfrm>
          <a:noFill/>
        </p:spPr>
        <p:txBody>
          <a:bodyPr>
            <a:normAutofit fontScale="77500" lnSpcReduction="20000"/>
          </a:bodyPr>
          <a:lstStyle/>
          <a:p>
            <a:pPr>
              <a:lnSpc>
                <a:spcPct val="120000"/>
              </a:lnSpc>
              <a:spcBef>
                <a:spcPts val="0"/>
              </a:spcBef>
            </a:pPr>
            <a:r>
              <a:rPr lang="en-US" sz="3100" dirty="0"/>
              <a:t>We think the need in District 10 is greater </a:t>
            </a:r>
          </a:p>
          <a:p>
            <a:pPr>
              <a:lnSpc>
                <a:spcPct val="120000"/>
              </a:lnSpc>
              <a:spcBef>
                <a:spcPts val="0"/>
              </a:spcBef>
            </a:pPr>
            <a:endParaRPr lang="en-US" sz="3100" dirty="0"/>
          </a:p>
          <a:p>
            <a:pPr>
              <a:lnSpc>
                <a:spcPct val="120000"/>
              </a:lnSpc>
              <a:spcBef>
                <a:spcPts val="0"/>
              </a:spcBef>
            </a:pPr>
            <a:r>
              <a:rPr lang="en-US" sz="3100" dirty="0"/>
              <a:t>69% (51) of K-8 schools in District 10 are overcrowded (at or above 100% target utilization)</a:t>
            </a:r>
          </a:p>
          <a:p>
            <a:pPr>
              <a:lnSpc>
                <a:spcPct val="120000"/>
              </a:lnSpc>
              <a:spcBef>
                <a:spcPts val="0"/>
              </a:spcBef>
            </a:pPr>
            <a:endParaRPr lang="en-US" sz="3100" dirty="0"/>
          </a:p>
          <a:p>
            <a:pPr>
              <a:lnSpc>
                <a:spcPct val="120000"/>
              </a:lnSpc>
              <a:spcBef>
                <a:spcPts val="0"/>
              </a:spcBef>
            </a:pPr>
            <a:r>
              <a:rPr lang="en-US" sz="3100" dirty="0"/>
              <a:t>72% or 26,672</a:t>
            </a:r>
            <a:r>
              <a:rPr lang="en-US" sz="3100" i="1" dirty="0"/>
              <a:t> </a:t>
            </a:r>
            <a:r>
              <a:rPr lang="en-US" sz="3100" dirty="0"/>
              <a:t>K-8 D10 students are in overcrowded schools</a:t>
            </a:r>
          </a:p>
          <a:p>
            <a:pPr>
              <a:lnSpc>
                <a:spcPct val="120000"/>
              </a:lnSpc>
              <a:spcBef>
                <a:spcPts val="0"/>
              </a:spcBef>
            </a:pPr>
            <a:endParaRPr lang="en-US" sz="3100" dirty="0"/>
          </a:p>
          <a:p>
            <a:pPr>
              <a:lnSpc>
                <a:spcPct val="120000"/>
              </a:lnSpc>
              <a:spcBef>
                <a:spcPts val="0"/>
              </a:spcBef>
            </a:pPr>
            <a:r>
              <a:rPr lang="en-US" sz="3100" dirty="0"/>
              <a:t>144 cluster rooms are missing from District 10 schools according to DOE’s utilization formula </a:t>
            </a:r>
          </a:p>
          <a:p>
            <a:pPr>
              <a:lnSpc>
                <a:spcPct val="120000"/>
              </a:lnSpc>
              <a:spcBef>
                <a:spcPts val="0"/>
              </a:spcBef>
            </a:pPr>
            <a:endParaRPr lang="en-US" sz="3100" dirty="0"/>
          </a:p>
          <a:p>
            <a:pPr>
              <a:lnSpc>
                <a:spcPct val="120000"/>
              </a:lnSpc>
              <a:spcBef>
                <a:spcPts val="0"/>
              </a:spcBef>
            </a:pPr>
            <a:r>
              <a:rPr lang="en-US" sz="3100" i="1" dirty="0"/>
              <a:t>Data source: 2016-2017 Blue Book. </a:t>
            </a:r>
          </a:p>
          <a:p>
            <a:pPr>
              <a:lnSpc>
                <a:spcPct val="100000"/>
              </a:lnSpc>
            </a:pPr>
            <a:endParaRPr lang="en-US" dirty="0"/>
          </a:p>
        </p:txBody>
      </p:sp>
    </p:spTree>
    <p:extLst>
      <p:ext uri="{BB962C8B-B14F-4D97-AF65-F5344CB8AC3E}">
        <p14:creationId xmlns:p14="http://schemas.microsoft.com/office/powerpoint/2010/main" val="295418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12 Districts average 100% or more utilization</a:t>
            </a:r>
            <a:br>
              <a:rPr lang="en-US" dirty="0"/>
            </a:br>
            <a:r>
              <a:rPr lang="en-US" i="1" dirty="0"/>
              <a:t>Including D10 at 110%</a:t>
            </a:r>
            <a:br>
              <a:rPr lang="en-US" dirty="0"/>
            </a:br>
            <a:r>
              <a:rPr lang="en-US" sz="2400" dirty="0"/>
              <a:t>Data Source: 2016-2017 Blue Book</a:t>
            </a:r>
            <a:endParaRPr lang="en-US" dirty="0"/>
          </a:p>
        </p:txBody>
      </p:sp>
      <p:graphicFrame>
        <p:nvGraphicFramePr>
          <p:cNvPr id="6" name="Chart 5">
            <a:extLst>
              <a:ext uri="{FF2B5EF4-FFF2-40B4-BE49-F238E27FC236}">
                <a16:creationId xmlns:a16="http://schemas.microsoft.com/office/drawing/2014/main" id="{2D44DF61-BD87-42E0-A081-4CEA02B1F373}"/>
              </a:ext>
            </a:extLst>
          </p:cNvPr>
          <p:cNvGraphicFramePr>
            <a:graphicFrameLocks/>
          </p:cNvGraphicFramePr>
          <p:nvPr>
            <p:extLst>
              <p:ext uri="{D42A27DB-BD31-4B8C-83A1-F6EECF244321}">
                <p14:modId xmlns:p14="http://schemas.microsoft.com/office/powerpoint/2010/main" val="2193797292"/>
              </p:ext>
            </p:extLst>
          </p:nvPr>
        </p:nvGraphicFramePr>
        <p:xfrm>
          <a:off x="484414" y="1765935"/>
          <a:ext cx="10869386" cy="47269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1817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0BE42-BE4B-4F20-AAEF-CAB5AC9D1A1D}"/>
              </a:ext>
            </a:extLst>
          </p:cNvPr>
          <p:cNvSpPr>
            <a:spLocks noGrp="1"/>
          </p:cNvSpPr>
          <p:nvPr>
            <p:ph type="title"/>
          </p:nvPr>
        </p:nvSpPr>
        <p:spPr/>
        <p:txBody>
          <a:bodyPr/>
          <a:lstStyle/>
          <a:p>
            <a:pPr algn="ctr"/>
            <a:r>
              <a:rPr lang="en-US" dirty="0"/>
              <a:t>51 Schools in District 10 at or 100%</a:t>
            </a:r>
            <a:br>
              <a:rPr lang="en-US" dirty="0"/>
            </a:br>
            <a:r>
              <a:rPr lang="en-US" sz="2400" dirty="0">
                <a:solidFill>
                  <a:prstClr val="black"/>
                </a:solidFill>
              </a:rPr>
              <a:t>(Co-located Charters included)</a:t>
            </a:r>
            <a:br>
              <a:rPr lang="en-US" dirty="0">
                <a:solidFill>
                  <a:prstClr val="black"/>
                </a:solidFill>
              </a:rPr>
            </a:br>
            <a:r>
              <a:rPr lang="en-US" sz="1800" dirty="0">
                <a:solidFill>
                  <a:prstClr val="black"/>
                </a:solidFill>
              </a:rPr>
              <a:t>Data Source: 2016-2017 Blue Book</a:t>
            </a:r>
            <a:endParaRPr lang="en-US" dirty="0"/>
          </a:p>
        </p:txBody>
      </p:sp>
      <p:graphicFrame>
        <p:nvGraphicFramePr>
          <p:cNvPr id="4" name="Content Placeholder 3">
            <a:extLst>
              <a:ext uri="{FF2B5EF4-FFF2-40B4-BE49-F238E27FC236}">
                <a16:creationId xmlns:a16="http://schemas.microsoft.com/office/drawing/2014/main" id="{5845E5C4-592C-4B2F-942C-ED83DE481F48}"/>
              </a:ext>
            </a:extLst>
          </p:cNvPr>
          <p:cNvGraphicFramePr>
            <a:graphicFrameLocks noGrp="1"/>
          </p:cNvGraphicFramePr>
          <p:nvPr>
            <p:ph idx="1"/>
            <p:extLst>
              <p:ext uri="{D42A27DB-BD31-4B8C-83A1-F6EECF244321}">
                <p14:modId xmlns:p14="http://schemas.microsoft.com/office/powerpoint/2010/main" val="2040140096"/>
              </p:ext>
            </p:extLst>
          </p:nvPr>
        </p:nvGraphicFramePr>
        <p:xfrm>
          <a:off x="304801" y="1825624"/>
          <a:ext cx="11502188" cy="48318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98230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0971B-ECCF-43B7-96FC-874BDB0511DC}"/>
              </a:ext>
            </a:extLst>
          </p:cNvPr>
          <p:cNvSpPr>
            <a:spLocks noGrp="1"/>
          </p:cNvSpPr>
          <p:nvPr>
            <p:ph type="title"/>
          </p:nvPr>
        </p:nvSpPr>
        <p:spPr/>
        <p:txBody>
          <a:bodyPr/>
          <a:lstStyle/>
          <a:p>
            <a:pPr algn="ctr"/>
            <a:r>
              <a:rPr lang="en-US" dirty="0"/>
              <a:t>More D10 Overcrowded Schools </a:t>
            </a:r>
          </a:p>
        </p:txBody>
      </p:sp>
      <p:graphicFrame>
        <p:nvGraphicFramePr>
          <p:cNvPr id="4" name="Content Placeholder 3">
            <a:extLst>
              <a:ext uri="{FF2B5EF4-FFF2-40B4-BE49-F238E27FC236}">
                <a16:creationId xmlns:a16="http://schemas.microsoft.com/office/drawing/2014/main" id="{480EA126-4FCB-45B2-BA56-76C237693364}"/>
              </a:ext>
            </a:extLst>
          </p:cNvPr>
          <p:cNvGraphicFramePr>
            <a:graphicFrameLocks noGrp="1"/>
          </p:cNvGraphicFramePr>
          <p:nvPr>
            <p:ph idx="1"/>
            <p:extLst>
              <p:ext uri="{D42A27DB-BD31-4B8C-83A1-F6EECF244321}">
                <p14:modId xmlns:p14="http://schemas.microsoft.com/office/powerpoint/2010/main" val="674108478"/>
              </p:ext>
            </p:extLst>
          </p:nvPr>
        </p:nvGraphicFramePr>
        <p:xfrm>
          <a:off x="224589" y="1427747"/>
          <a:ext cx="11710737" cy="50651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9223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10, average K-3 class sizes decreased by .7, now .3 students above citywide average and 4.4 students above Contracts for Excellence goals set in 2007.</a:t>
            </a:r>
          </a:p>
        </p:txBody>
      </p:sp>
      <p:graphicFrame>
        <p:nvGraphicFramePr>
          <p:cNvPr id="4" name="Chart 3">
            <a:extLst>
              <a:ext uri="{FF2B5EF4-FFF2-40B4-BE49-F238E27FC236}">
                <a16:creationId xmlns:a16="http://schemas.microsoft.com/office/drawing/2014/main" id="{00000000-0008-0000-0A00-000003000000}"/>
              </a:ext>
            </a:extLst>
          </p:cNvPr>
          <p:cNvGraphicFramePr>
            <a:graphicFrameLocks/>
          </p:cNvGraphicFramePr>
          <p:nvPr>
            <p:extLst>
              <p:ext uri="{D42A27DB-BD31-4B8C-83A1-F6EECF244321}">
                <p14:modId xmlns:p14="http://schemas.microsoft.com/office/powerpoint/2010/main" val="1417153231"/>
              </p:ext>
            </p:extLst>
          </p:nvPr>
        </p:nvGraphicFramePr>
        <p:xfrm>
          <a:off x="843379" y="1695595"/>
          <a:ext cx="10727614" cy="4900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1A9D4-CB5A-4A3E-BED5-91AA451F6864}"/>
              </a:ext>
            </a:extLst>
          </p:cNvPr>
          <p:cNvSpPr>
            <a:spLocks noGrp="1"/>
          </p:cNvSpPr>
          <p:nvPr>
            <p:ph type="title"/>
          </p:nvPr>
        </p:nvSpPr>
        <p:spPr/>
        <p:txBody>
          <a:bodyPr/>
          <a:lstStyle/>
          <a:p>
            <a:pPr algn="ctr"/>
            <a:r>
              <a:rPr lang="en-US" dirty="0"/>
              <a:t>And More D10 Overcrowded Schools</a:t>
            </a:r>
          </a:p>
        </p:txBody>
      </p:sp>
      <p:graphicFrame>
        <p:nvGraphicFramePr>
          <p:cNvPr id="4" name="Content Placeholder 3">
            <a:extLst>
              <a:ext uri="{FF2B5EF4-FFF2-40B4-BE49-F238E27FC236}">
                <a16:creationId xmlns:a16="http://schemas.microsoft.com/office/drawing/2014/main" id="{68939558-50B0-4A0B-957E-EB35398A2B24}"/>
              </a:ext>
            </a:extLst>
          </p:cNvPr>
          <p:cNvGraphicFramePr>
            <a:graphicFrameLocks noGrp="1"/>
          </p:cNvGraphicFramePr>
          <p:nvPr>
            <p:ph idx="1"/>
            <p:extLst>
              <p:ext uri="{D42A27DB-BD31-4B8C-83A1-F6EECF244321}">
                <p14:modId xmlns:p14="http://schemas.microsoft.com/office/powerpoint/2010/main" val="2607876611"/>
              </p:ext>
            </p:extLst>
          </p:nvPr>
        </p:nvGraphicFramePr>
        <p:xfrm>
          <a:off x="368969" y="1664871"/>
          <a:ext cx="11454062" cy="49853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7394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a:solidFill>
            <a:schemeClr val="bg1"/>
          </a:solidFill>
          <a:ln>
            <a:solidFill>
              <a:schemeClr val="bg1"/>
            </a:solidFill>
          </a:ln>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4,385 new housing units built in D10 between 2015-2019, but just 35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dirty="0"/>
              <a:t>They don’t 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dirty="0"/>
              <a:t>Don’t differentiate between the need for elementary and middle school seats</a:t>
            </a:r>
          </a:p>
          <a:p>
            <a:endParaRPr lang="en-US" dirty="0"/>
          </a:p>
          <a:p>
            <a:r>
              <a:rPr lang="en-US" dirty="0"/>
              <a:t>Are infrequently updated; for example, Feb. 2017 capital plan included 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become even worse </a:t>
            </a:r>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increased by .5, now 1.1 above Citywide average and 4.8 students above C4E goals</a:t>
            </a:r>
          </a:p>
        </p:txBody>
      </p:sp>
      <p:graphicFrame>
        <p:nvGraphicFramePr>
          <p:cNvPr id="4" name="Chart 3">
            <a:extLst>
              <a:ext uri="{FF2B5EF4-FFF2-40B4-BE49-F238E27FC236}">
                <a16:creationId xmlns:a16="http://schemas.microsoft.com/office/drawing/2014/main" id="{00000000-0008-0000-0A00-000002000000}"/>
              </a:ext>
            </a:extLst>
          </p:cNvPr>
          <p:cNvGraphicFramePr>
            <a:graphicFrameLocks/>
          </p:cNvGraphicFramePr>
          <p:nvPr>
            <p:extLst>
              <p:ext uri="{D42A27DB-BD31-4B8C-83A1-F6EECF244321}">
                <p14:modId xmlns:p14="http://schemas.microsoft.com/office/powerpoint/2010/main" val="3300779032"/>
              </p:ext>
            </p:extLst>
          </p:nvPr>
        </p:nvGraphicFramePr>
        <p:xfrm>
          <a:off x="537882" y="1690688"/>
          <a:ext cx="11116235" cy="48021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982829"/>
          </a:xfrm>
          <a:noFill/>
        </p:spPr>
        <p:txBody>
          <a:bodyPr>
            <a:normAutofit lnSpcReduction="1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schools capped class sizes at C4E levels</a:t>
            </a:r>
          </a:p>
          <a:p>
            <a:pPr marL="0" indent="0">
              <a:buNone/>
            </a:pPr>
            <a:endParaRPr lang="en-US" sz="3200" dirty="0"/>
          </a:p>
          <a:p>
            <a:r>
              <a:rPr lang="en-US" sz="2200" i="1" dirty="0"/>
              <a:t>Source: Preliminary NYC Class Size Reports, November 2014 and November 2017</a:t>
            </a:r>
          </a:p>
          <a:p>
            <a:endParaRPr lang="en-US" sz="3200" dirty="0"/>
          </a:p>
          <a:p>
            <a:endParaRPr lang="en-US" sz="3200" dirty="0"/>
          </a:p>
        </p:txBody>
      </p:sp>
    </p:spTree>
    <p:extLst>
      <p:ext uri="{BB962C8B-B14F-4D97-AF65-F5344CB8AC3E}">
        <p14:creationId xmlns:p14="http://schemas.microsoft.com/office/powerpoint/2010/main" val="11320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985C-6F53-47A3-8511-7F63B18FD1E9}"/>
              </a:ext>
            </a:extLst>
          </p:cNvPr>
          <p:cNvSpPr>
            <a:spLocks noGrp="1"/>
          </p:cNvSpPr>
          <p:nvPr>
            <p:ph type="title"/>
          </p:nvPr>
        </p:nvSpPr>
        <p:spPr>
          <a:xfrm>
            <a:off x="838200" y="365126"/>
            <a:ext cx="10515600" cy="998454"/>
          </a:xfrm>
        </p:spPr>
        <p:txBody>
          <a:bodyPr/>
          <a:lstStyle/>
          <a:p>
            <a:r>
              <a:rPr lang="en-US" dirty="0"/>
              <a:t>Five Renewal K-8 Schools in District 10</a:t>
            </a:r>
          </a:p>
        </p:txBody>
      </p:sp>
      <p:sp>
        <p:nvSpPr>
          <p:cNvPr id="3" name="Content Placeholder 2">
            <a:extLst>
              <a:ext uri="{FF2B5EF4-FFF2-40B4-BE49-F238E27FC236}">
                <a16:creationId xmlns:a16="http://schemas.microsoft.com/office/drawing/2014/main" id="{AE59812E-7F7C-48B3-8EC0-C056B5BBAA5B}"/>
              </a:ext>
            </a:extLst>
          </p:cNvPr>
          <p:cNvSpPr>
            <a:spLocks noGrp="1"/>
          </p:cNvSpPr>
          <p:nvPr>
            <p:ph idx="1"/>
          </p:nvPr>
        </p:nvSpPr>
        <p:spPr>
          <a:xfrm>
            <a:off x="838200" y="1540043"/>
            <a:ext cx="10776284" cy="5206986"/>
          </a:xfrm>
          <a:noFill/>
        </p:spPr>
        <p:txBody>
          <a:bodyPr>
            <a:normAutofit fontScale="62500" lnSpcReduction="20000"/>
          </a:bodyPr>
          <a:lstStyle/>
          <a:p>
            <a:pPr>
              <a:lnSpc>
                <a:spcPct val="120000"/>
              </a:lnSpc>
              <a:spcBef>
                <a:spcPts val="0"/>
              </a:spcBef>
            </a:pPr>
            <a:r>
              <a:rPr lang="en-US" sz="3500" dirty="0"/>
              <a:t>JHS 80 The </a:t>
            </a:r>
            <a:r>
              <a:rPr lang="en-US" sz="3500" dirty="0" err="1"/>
              <a:t>Mosholu</a:t>
            </a:r>
            <a:r>
              <a:rPr lang="en-US" sz="3500" dirty="0"/>
              <a:t> Parkway, PS 85 Great Expectations, Academy for Personal Leadership and Excellence, Angelo Patri Middle School, and the Bronx School of Young Leaders </a:t>
            </a:r>
          </a:p>
          <a:p>
            <a:pPr>
              <a:lnSpc>
                <a:spcPct val="120000"/>
              </a:lnSpc>
              <a:spcBef>
                <a:spcPts val="0"/>
              </a:spcBef>
            </a:pPr>
            <a:endParaRPr lang="en-US" sz="3500" dirty="0"/>
          </a:p>
          <a:p>
            <a:pPr>
              <a:lnSpc>
                <a:spcPct val="120000"/>
              </a:lnSpc>
              <a:spcBef>
                <a:spcPts val="0"/>
              </a:spcBef>
            </a:pPr>
            <a:r>
              <a:rPr lang="en-US" sz="3500" dirty="0"/>
              <a:t>All of these schools have at least one class of 30 or more, and 2 increased class sizes since becoming renewal schools- Academy for Personal Leadership and Excellence (25.3 in Nov. 2014 to 28.3 in Nov. 2017) and Angelo Patri Middle School (21.0 to 25.4)</a:t>
            </a:r>
            <a:br>
              <a:rPr lang="en-US" sz="3500" dirty="0"/>
            </a:br>
            <a:endParaRPr lang="en-US" sz="3500" dirty="0"/>
          </a:p>
          <a:p>
            <a:pPr>
              <a:lnSpc>
                <a:spcPct val="120000"/>
              </a:lnSpc>
              <a:spcBef>
                <a:spcPts val="0"/>
              </a:spcBef>
            </a:pPr>
            <a:r>
              <a:rPr lang="en-US" sz="3500" dirty="0"/>
              <a:t>The Bronx School of Young Leaders significantly decreased class sizes, from 27.1 to 23.2, and will leave the Renewal program to become a rise school after this year</a:t>
            </a:r>
          </a:p>
          <a:p>
            <a:pPr marL="0" indent="0">
              <a:lnSpc>
                <a:spcPct val="120000"/>
              </a:lnSpc>
              <a:spcBef>
                <a:spcPts val="0"/>
              </a:spcBef>
              <a:buNone/>
            </a:pPr>
            <a:endParaRPr lang="en-US" sz="3500" dirty="0"/>
          </a:p>
          <a:p>
            <a:pPr>
              <a:lnSpc>
                <a:spcPct val="120000"/>
              </a:lnSpc>
              <a:spcBef>
                <a:spcPts val="0"/>
              </a:spcBef>
            </a:pPr>
            <a:r>
              <a:rPr lang="en-US" sz="3500" dirty="0"/>
              <a:t>JHS 80 </a:t>
            </a:r>
            <a:r>
              <a:rPr lang="en-US" sz="3500" dirty="0" err="1"/>
              <a:t>Mosholu</a:t>
            </a:r>
            <a:r>
              <a:rPr lang="en-US" sz="3500" dirty="0"/>
              <a:t> Parkway slightly decreased class sizes, from 27.9 to 27.4, and will leave the Renewal program to become a rise school at the end of the year</a:t>
            </a:r>
          </a:p>
          <a:p>
            <a:pPr marL="0" indent="0">
              <a:lnSpc>
                <a:spcPct val="120000"/>
              </a:lnSpc>
              <a:spcBef>
                <a:spcPts val="0"/>
              </a:spcBef>
              <a:buNone/>
            </a:pPr>
            <a:endParaRPr lang="en-US" sz="3500" dirty="0"/>
          </a:p>
          <a:p>
            <a:pPr>
              <a:lnSpc>
                <a:spcPct val="120000"/>
              </a:lnSpc>
              <a:spcBef>
                <a:spcPts val="0"/>
              </a:spcBef>
            </a:pPr>
            <a:r>
              <a:rPr lang="en-US" sz="3500" i="1" dirty="0"/>
              <a:t>Source: Preliminary NYC Class Size Reports, November 2014 and November 2017</a:t>
            </a:r>
          </a:p>
          <a:p>
            <a:endParaRPr lang="en-US" dirty="0"/>
          </a:p>
        </p:txBody>
      </p:sp>
    </p:spTree>
    <p:extLst>
      <p:ext uri="{BB962C8B-B14F-4D97-AF65-F5344CB8AC3E}">
        <p14:creationId xmlns:p14="http://schemas.microsoft.com/office/powerpoint/2010/main" val="239465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5720F-201A-4A0F-BF20-00FA578836D7}"/>
              </a:ext>
            </a:extLst>
          </p:cNvPr>
          <p:cNvSpPr>
            <a:spLocks noGrp="1"/>
          </p:cNvSpPr>
          <p:nvPr>
            <p:ph type="title"/>
          </p:nvPr>
        </p:nvSpPr>
        <p:spPr>
          <a:xfrm>
            <a:off x="838200" y="214479"/>
            <a:ext cx="10515600" cy="1325563"/>
          </a:xfrm>
        </p:spPr>
        <p:txBody>
          <a:bodyPr>
            <a:normAutofit/>
          </a:bodyPr>
          <a:lstStyle/>
          <a:p>
            <a:r>
              <a:rPr lang="en-US" dirty="0"/>
              <a:t>Two Renewal High Schools in District 10</a:t>
            </a:r>
          </a:p>
        </p:txBody>
      </p:sp>
      <p:sp>
        <p:nvSpPr>
          <p:cNvPr id="3" name="Content Placeholder 2">
            <a:extLst>
              <a:ext uri="{FF2B5EF4-FFF2-40B4-BE49-F238E27FC236}">
                <a16:creationId xmlns:a16="http://schemas.microsoft.com/office/drawing/2014/main" id="{8CF1DC69-138A-4108-A232-2511800C4E65}"/>
              </a:ext>
            </a:extLst>
          </p:cNvPr>
          <p:cNvSpPr>
            <a:spLocks noGrp="1"/>
          </p:cNvSpPr>
          <p:nvPr>
            <p:ph idx="1"/>
          </p:nvPr>
        </p:nvSpPr>
        <p:spPr>
          <a:xfrm>
            <a:off x="838200" y="1427748"/>
            <a:ext cx="10515600" cy="5356510"/>
          </a:xfrm>
        </p:spPr>
        <p:txBody>
          <a:bodyPr>
            <a:normAutofit fontScale="77500" lnSpcReduction="20000"/>
          </a:bodyPr>
          <a:lstStyle/>
          <a:p>
            <a:r>
              <a:rPr lang="en-US" dirty="0"/>
              <a:t>Dewitt Clinton High School ad Fordham Leadership Academy for Business and Technology </a:t>
            </a:r>
          </a:p>
          <a:p>
            <a:endParaRPr lang="en-US" dirty="0"/>
          </a:p>
          <a:p>
            <a:r>
              <a:rPr lang="en-US" dirty="0"/>
              <a:t>At Dewitt Clinton, teachers have been required to reapply for their jobs, and the school barely avoided entering state receivership </a:t>
            </a:r>
          </a:p>
          <a:p>
            <a:endParaRPr lang="en-US" dirty="0"/>
          </a:p>
          <a:p>
            <a:r>
              <a:rPr lang="en-US" dirty="0"/>
              <a:t>Last February, Dewitt Clinton had an average class size of 27.4, the third largest of all the cities’ renewal schools. Class sizes have fallen this November, to 25.9, although the school still has classes of 30 or more </a:t>
            </a:r>
          </a:p>
          <a:p>
            <a:endParaRPr lang="en-US" dirty="0"/>
          </a:p>
          <a:p>
            <a:r>
              <a:rPr lang="en-US" dirty="0"/>
              <a:t>Fordham Leadership Academy for Business and Technology saw a slight increase in average class size, from 21.1 in Nov 2014 to 21.5 in Nov 2017, and the school has at least one class of 30 or more </a:t>
            </a:r>
          </a:p>
          <a:p>
            <a:endParaRPr lang="en-US" dirty="0"/>
          </a:p>
          <a:p>
            <a:r>
              <a:rPr lang="en-US" dirty="0"/>
              <a:t>Graduation rates at Fordham Leadership Academy have risen significantly, from 40% in 2014 to 72% in 2017 </a:t>
            </a:r>
          </a:p>
          <a:p>
            <a:endParaRPr lang="en-US" dirty="0"/>
          </a:p>
          <a:p>
            <a:r>
              <a:rPr lang="en-US" i="1" dirty="0"/>
              <a:t>Source: Preliminary NYC Class Size Reports, November 2014 and November 2017</a:t>
            </a:r>
          </a:p>
          <a:p>
            <a:endParaRPr lang="en-US" dirty="0"/>
          </a:p>
        </p:txBody>
      </p:sp>
    </p:spTree>
    <p:extLst>
      <p:ext uri="{BB962C8B-B14F-4D97-AF65-F5344CB8AC3E}">
        <p14:creationId xmlns:p14="http://schemas.microsoft.com/office/powerpoint/2010/main" val="3287324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1582</Words>
  <Application>Microsoft Office PowerPoint</Application>
  <PresentationFormat>Widescreen</PresentationFormat>
  <Paragraphs>176</Paragraphs>
  <Slides>30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                                            School Overcrowding &amp; Class Size Citywide  and in District 10 schools    Presentation to CEC 10  Leonie Haimson and Sebastian Spitz Class Size Matters January 2018 info@classsizematters.org  </vt:lpstr>
      <vt:lpstr>This fall, District 10, average K-3 class sizes decreased by .7, now .3 students above citywide average and 4.4 students above Contracts for Excellence goals set in 2007.</vt:lpstr>
      <vt:lpstr>Average class size grades 4-8 increased by .5, now 1.1 above Citywide average and 4.8 students above C4E goals</vt:lpstr>
      <vt:lpstr>Citywide average HS class sizes stayed the same per class; and remain far above C4E goals </vt:lpstr>
      <vt:lpstr>DOE promised State Ed in 2014 to focus on reducing class size at Renewal schools </vt:lpstr>
      <vt:lpstr>Five Renewal K-8 Schools in District 10</vt:lpstr>
      <vt:lpstr>Two Renewal High Schools in District 10</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5,692 Seats in District 10 Nov. 2017 capital plan </vt:lpstr>
      <vt:lpstr>54% K-8 seats funded citywide compared to DOE estimate of need 51.8% of seats funded in District 10  Data: Nov. 2017 capital plan</vt:lpstr>
      <vt:lpstr>District 10 Overcrowding  (includes Charters in district buildings)</vt:lpstr>
      <vt:lpstr>12 Districts average 100% or more utilization Including D10 at 110% Data Source: 2016-2017 Blue Book</vt:lpstr>
      <vt:lpstr>51 Schools in District 10 at or 100% (Co-located Charters included) Data Source: 2016-2017 Blue Book</vt:lpstr>
      <vt:lpstr>More D10 Overcrowded Schools </vt:lpstr>
      <vt:lpstr>And More D10 Overcrowded Schools</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School Overcrowding &amp; Class Size Citywide  and in District 9 schools    Presentation to CEC 9  Leonie Haimson and Sebastian Spitz Class Size Matters December 2017 info@classsizematters.org  </dc:title>
  <dc:creator>Sebastian Spitz</dc:creator>
  <cp:lastModifiedBy>Sebastian Spitz</cp:lastModifiedBy>
  <cp:revision>29</cp:revision>
  <dcterms:created xsi:type="dcterms:W3CDTF">2017-12-21T16:32:01Z</dcterms:created>
  <dcterms:modified xsi:type="dcterms:W3CDTF">2018-04-11T19:01:49Z</dcterms:modified>
</cp:coreProperties>
</file>