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7" r:id="rId2"/>
    <p:sldId id="284" r:id="rId3"/>
    <p:sldId id="285" r:id="rId4"/>
    <p:sldId id="313" r:id="rId5"/>
    <p:sldId id="337" r:id="rId6"/>
    <p:sldId id="312" r:id="rId7"/>
    <p:sldId id="348" r:id="rId8"/>
    <p:sldId id="296" r:id="rId9"/>
    <p:sldId id="316" r:id="rId10"/>
    <p:sldId id="317" r:id="rId11"/>
    <p:sldId id="318" r:id="rId12"/>
    <p:sldId id="319" r:id="rId13"/>
    <p:sldId id="320" r:id="rId14"/>
    <p:sldId id="321" r:id="rId15"/>
    <p:sldId id="271" r:id="rId16"/>
    <p:sldId id="336" r:id="rId17"/>
    <p:sldId id="272" r:id="rId18"/>
    <p:sldId id="325" r:id="rId19"/>
    <p:sldId id="339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8" autoAdjust="0"/>
    <p:restoredTop sz="94590"/>
  </p:normalViewPr>
  <p:slideViewPr>
    <p:cSldViewPr snapToGrid="0" snapToObjects="1">
      <p:cViewPr varScale="1">
        <p:scale>
          <a:sx n="87" d="100"/>
          <a:sy n="87" d="100"/>
        </p:scale>
        <p:origin x="30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lass%20Size%20Data\2016-17ClassSizeAverageTrend_District_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lass%20Size%20Data\2016-17ClassSizeAverageTrend_District_CHA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D1 K-3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'D1'!$A$8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2.1778727103086501E-17"/>
                  <c:y val="2.02595778350646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E6-4DBF-8B8B-464BC4B0CB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'D1'!$B$7:$L$7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'D1'!$B$8:$L$8</c:f>
              <c:numCache>
                <c:formatCode>General</c:formatCode>
                <c:ptCount val="11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E6-4DBF-8B8B-464BC4B0CB00}"/>
            </c:ext>
          </c:extLst>
        </c:ser>
        <c:ser>
          <c:idx val="1"/>
          <c:order val="1"/>
          <c:tx>
            <c:strRef>
              <c:f>'D1'!$A$9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'D1'!$B$7:$L$7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'D1'!$B$9:$L$9</c:f>
              <c:numCache>
                <c:formatCode>General</c:formatCode>
                <c:ptCount val="11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E6-4DBF-8B8B-464BC4B0CB00}"/>
            </c:ext>
          </c:extLst>
        </c:ser>
        <c:ser>
          <c:idx val="2"/>
          <c:order val="2"/>
          <c:tx>
            <c:strRef>
              <c:f>'D1'!$A$10</c:f>
              <c:strCache>
                <c:ptCount val="1"/>
                <c:pt idx="0">
                  <c:v>D1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'D1'!$B$7:$L$7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'D1'!$B$10:$L$10</c:f>
              <c:numCache>
                <c:formatCode>General</c:formatCode>
                <c:ptCount val="11"/>
                <c:pt idx="0">
                  <c:v>17.2</c:v>
                </c:pt>
                <c:pt idx="1">
                  <c:v>18.7</c:v>
                </c:pt>
                <c:pt idx="2">
                  <c:v>19.2</c:v>
                </c:pt>
                <c:pt idx="3">
                  <c:v>19.3</c:v>
                </c:pt>
                <c:pt idx="4">
                  <c:v>19.600000000000001</c:v>
                </c:pt>
                <c:pt idx="5">
                  <c:v>21.1</c:v>
                </c:pt>
                <c:pt idx="6">
                  <c:v>21</c:v>
                </c:pt>
                <c:pt idx="7" formatCode="0.0">
                  <c:v>21.63</c:v>
                </c:pt>
                <c:pt idx="8" formatCode="0.0">
                  <c:v>21.398648648648649</c:v>
                </c:pt>
                <c:pt idx="9">
                  <c:v>21.5</c:v>
                </c:pt>
                <c:pt idx="10" formatCode="0.0">
                  <c:v>20.863013698630141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9E6-4DBF-8B8B-464BC4B0CB0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39305760"/>
        <c:axId val="339308592"/>
      </c:lineChart>
      <c:catAx>
        <c:axId val="339305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08592"/>
        <c:crosses val="autoZero"/>
        <c:auto val="1"/>
        <c:lblAlgn val="ctr"/>
        <c:lblOffset val="100"/>
        <c:noMultiLvlLbl val="0"/>
      </c:catAx>
      <c:valAx>
        <c:axId val="339308592"/>
        <c:scaling>
          <c:orientation val="minMax"/>
          <c:max val="25"/>
          <c:min val="16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05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304833053137498"/>
          <c:y val="0.89605585818067701"/>
          <c:w val="0.39390324539832899"/>
          <c:h val="0.1039441418193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D1 4-8th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5970272737646901E-2"/>
          <c:y val="0.144550213083254"/>
          <c:w val="0.94778576590969599"/>
          <c:h val="0.63983767751436504"/>
        </c:manualLayout>
      </c:layout>
      <c:lineChart>
        <c:grouping val="standard"/>
        <c:varyColors val="0"/>
        <c:ser>
          <c:idx val="0"/>
          <c:order val="0"/>
          <c:tx>
            <c:strRef>
              <c:f>'D1'!$A$15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0"/>
                  <c:y val="1.3108686910057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2C-4C1B-8C88-9AF06FF7FF60}"/>
                </c:ext>
              </c:extLst>
            </c:dLbl>
            <c:dLbl>
              <c:idx val="5"/>
              <c:layout>
                <c:manualLayout>
                  <c:x val="-8.856580457753038E-17"/>
                  <c:y val="3.14608485841379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91-4A30-BBAA-838DC9700C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'D1'!$B$14:$L$14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'D1'!$B$15:$L$15</c:f>
              <c:numCache>
                <c:formatCode>General</c:formatCode>
                <c:ptCount val="11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2C-4C1B-8C88-9AF06FF7FF60}"/>
            </c:ext>
          </c:extLst>
        </c:ser>
        <c:ser>
          <c:idx val="1"/>
          <c:order val="1"/>
          <c:tx>
            <c:strRef>
              <c:f>'D1'!$A$16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'D1'!$B$14:$L$14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'D1'!$B$16:$L$16</c:f>
              <c:numCache>
                <c:formatCode>General</c:formatCode>
                <c:ptCount val="11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26.662623389660279</c:v>
                </c:pt>
                <c:pt idx="9">
                  <c:v>26.7</c:v>
                </c:pt>
                <c:pt idx="10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2C-4C1B-8C88-9AF06FF7FF60}"/>
            </c:ext>
          </c:extLst>
        </c:ser>
        <c:ser>
          <c:idx val="2"/>
          <c:order val="2"/>
          <c:tx>
            <c:strRef>
              <c:f>'D1'!$A$17</c:f>
              <c:strCache>
                <c:ptCount val="1"/>
                <c:pt idx="0">
                  <c:v>D1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layout>
                <c:manualLayout>
                  <c:x val="0"/>
                  <c:y val="5.243474764022889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2C-4C1B-8C88-9AF06FF7FF60}"/>
                </c:ext>
              </c:extLst>
            </c:dLbl>
            <c:dLbl>
              <c:idx val="5"/>
              <c:layout>
                <c:manualLayout>
                  <c:x val="0"/>
                  <c:y val="-2.09738990560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2C-4C1B-8C88-9AF06FF7FF60}"/>
                </c:ext>
              </c:extLst>
            </c:dLbl>
            <c:dLbl>
              <c:idx val="6"/>
              <c:layout>
                <c:manualLayout>
                  <c:x val="-1.2077294685990338E-3"/>
                  <c:y val="-3.14608485841380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191-4A30-BBAA-838DC9700C17}"/>
                </c:ext>
              </c:extLst>
            </c:dLbl>
            <c:dLbl>
              <c:idx val="7"/>
              <c:layout>
                <c:manualLayout>
                  <c:x val="1.2077294685990301E-3"/>
                  <c:y val="2.09738990560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2C-4C1B-8C88-9AF06FF7FF60}"/>
                </c:ext>
              </c:extLst>
            </c:dLbl>
            <c:dLbl>
              <c:idx val="10"/>
              <c:layout>
                <c:manualLayout>
                  <c:x val="1.2077294685988601E-3"/>
                  <c:y val="3.1460848584137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2C-4C1B-8C88-9AF06FF7FF6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'D1'!$B$14:$L$14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'D1'!$B$17:$L$17</c:f>
              <c:numCache>
                <c:formatCode>General</c:formatCode>
                <c:ptCount val="11"/>
                <c:pt idx="0">
                  <c:v>21</c:v>
                </c:pt>
                <c:pt idx="1">
                  <c:v>20.399999999999999</c:v>
                </c:pt>
                <c:pt idx="2">
                  <c:v>20.2</c:v>
                </c:pt>
                <c:pt idx="3">
                  <c:v>20.100000000000001</c:v>
                </c:pt>
                <c:pt idx="4">
                  <c:v>20.6</c:v>
                </c:pt>
                <c:pt idx="5">
                  <c:v>23</c:v>
                </c:pt>
                <c:pt idx="6">
                  <c:v>23.2</c:v>
                </c:pt>
                <c:pt idx="7" formatCode="0.0">
                  <c:v>22.65</c:v>
                </c:pt>
                <c:pt idx="8" formatCode="0.0">
                  <c:v>24.278481012658229</c:v>
                </c:pt>
                <c:pt idx="9">
                  <c:v>24.7</c:v>
                </c:pt>
                <c:pt idx="10" formatCode="0.0">
                  <c:v>22.416666666666671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02C-4C1B-8C88-9AF06FF7FF6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83239312"/>
        <c:axId val="317766192"/>
      </c:lineChart>
      <c:catAx>
        <c:axId val="-832393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766192"/>
        <c:crosses val="autoZero"/>
        <c:auto val="1"/>
        <c:lblAlgn val="ctr"/>
        <c:lblOffset val="100"/>
        <c:noMultiLvlLbl val="0"/>
      </c:catAx>
      <c:valAx>
        <c:axId val="317766192"/>
        <c:scaling>
          <c:orientation val="minMax"/>
          <c:max val="27"/>
          <c:min val="19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3239312"/>
        <c:crosses val="autoZero"/>
        <c:crossBetween val="between"/>
        <c:minorUnit val="0.4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76815398075202"/>
          <c:y val="0.88980607803852496"/>
          <c:w val="0.40046369203849502"/>
          <c:h val="0.110193921961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FC-4F20-989A-6CCCB4A2941C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58450388508589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B9-46DC-9AD1-6A210D1B6FA2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435-4A5D-B440-21041B9B391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district'!$H$14:$H$24</c:f>
              <c:strCache>
                <c:ptCount val="11"/>
                <c:pt idx="0">
                  <c:v>D30</c:v>
                </c:pt>
                <c:pt idx="1">
                  <c:v>D8</c:v>
                </c:pt>
                <c:pt idx="2">
                  <c:v>D2</c:v>
                </c:pt>
                <c:pt idx="3">
                  <c:v>D12</c:v>
                </c:pt>
                <c:pt idx="4">
                  <c:v>D9</c:v>
                </c:pt>
                <c:pt idx="5">
                  <c:v>D6</c:v>
                </c:pt>
                <c:pt idx="6">
                  <c:v>D29</c:v>
                </c:pt>
                <c:pt idx="7">
                  <c:v>D3</c:v>
                </c:pt>
                <c:pt idx="8">
                  <c:v>D7</c:v>
                </c:pt>
                <c:pt idx="9">
                  <c:v>D4</c:v>
                </c:pt>
                <c:pt idx="10">
                  <c:v>D1</c:v>
                </c:pt>
              </c:strCache>
            </c:strRef>
          </c:cat>
          <c:val>
            <c:numRef>
              <c:f>'Util. by district'!$I$14:$I$24</c:f>
              <c:numCache>
                <c:formatCode>0%</c:formatCode>
                <c:ptCount val="11"/>
                <c:pt idx="0">
                  <c:v>0.9906952965235174</c:v>
                </c:pt>
                <c:pt idx="1">
                  <c:v>0.95252529755271254</c:v>
                </c:pt>
                <c:pt idx="2">
                  <c:v>0.94988110481068233</c:v>
                </c:pt>
                <c:pt idx="3">
                  <c:v>0.93637428204985218</c:v>
                </c:pt>
                <c:pt idx="4">
                  <c:v>0.93615137766958056</c:v>
                </c:pt>
                <c:pt idx="5">
                  <c:v>0.89764339220296352</c:v>
                </c:pt>
                <c:pt idx="6">
                  <c:v>0.89591527987897124</c:v>
                </c:pt>
                <c:pt idx="7">
                  <c:v>0.89040277279789648</c:v>
                </c:pt>
                <c:pt idx="8">
                  <c:v>0.8842708470557239</c:v>
                </c:pt>
                <c:pt idx="9">
                  <c:v>0.86607805924581238</c:v>
                </c:pt>
                <c:pt idx="10">
                  <c:v>0.80426456888520859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B9-46DC-9AD1-6A210D1B6F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82418232"/>
        <c:axId val="1082419872"/>
      </c:barChart>
      <c:catAx>
        <c:axId val="1082418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419872"/>
        <c:crosses val="autoZero"/>
        <c:auto val="1"/>
        <c:lblAlgn val="ctr"/>
        <c:lblOffset val="100"/>
        <c:noMultiLvlLbl val="0"/>
      </c:catAx>
      <c:valAx>
        <c:axId val="10824198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82418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'D1'!$P$2:$P$9</c:f>
              <c:strCache>
                <c:ptCount val="8"/>
                <c:pt idx="0">
                  <c:v>P.S. 364</c:v>
                </c:pt>
                <c:pt idx="1">
                  <c:v>GIRLS PREP CHARTER SCHOOL </c:v>
                </c:pt>
                <c:pt idx="2">
                  <c:v>P.S. 361</c:v>
                </c:pt>
                <c:pt idx="3">
                  <c:v>MANHATTAN CHARTER</c:v>
                </c:pt>
                <c:pt idx="4">
                  <c:v>P.S. 315 </c:v>
                </c:pt>
                <c:pt idx="5">
                  <c:v>P.S. 363</c:v>
                </c:pt>
                <c:pt idx="6">
                  <c:v>P.S. 110 </c:v>
                </c:pt>
                <c:pt idx="7">
                  <c:v>I.S. 378 </c:v>
                </c:pt>
              </c:strCache>
            </c:strRef>
          </c:cat>
          <c:val>
            <c:numRef>
              <c:f>'D1'!$I$2:$I$9</c:f>
              <c:numCache>
                <c:formatCode>0%</c:formatCode>
                <c:ptCount val="8"/>
                <c:pt idx="0">
                  <c:v>1.41</c:v>
                </c:pt>
                <c:pt idx="1">
                  <c:v>1.3800000000000001</c:v>
                </c:pt>
                <c:pt idx="2">
                  <c:v>1.37</c:v>
                </c:pt>
                <c:pt idx="3">
                  <c:v>1.33</c:v>
                </c:pt>
                <c:pt idx="4">
                  <c:v>1.32</c:v>
                </c:pt>
                <c:pt idx="5">
                  <c:v>1.06</c:v>
                </c:pt>
                <c:pt idx="6">
                  <c:v>1.01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FF-44F5-BFAF-3247139BF6B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5870864"/>
        <c:axId val="545873160"/>
      </c:barChart>
      <c:catAx>
        <c:axId val="54587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5873160"/>
        <c:crosses val="autoZero"/>
        <c:auto val="1"/>
        <c:lblAlgn val="ctr"/>
        <c:lblOffset val="100"/>
        <c:noMultiLvlLbl val="0"/>
      </c:catAx>
      <c:valAx>
        <c:axId val="54587316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45870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5717D-33AD-694D-B37B-649DE11AC83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77DF1-CC50-4940-AD46-3CA03BFF9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94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7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37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6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9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9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5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75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72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5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9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6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\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5300" i="1" dirty="0"/>
              <a:t>School overcrowding &amp; class size </a:t>
            </a:r>
            <a:br>
              <a:rPr lang="en-US" sz="5300" i="1" dirty="0"/>
            </a:br>
            <a:r>
              <a:rPr lang="en-US" sz="5300" i="1" dirty="0"/>
              <a:t>citywide </a:t>
            </a:r>
            <a:br>
              <a:rPr lang="en-US" sz="5300" i="1" dirty="0"/>
            </a:br>
            <a:r>
              <a:rPr lang="en-US" sz="5300" i="1" dirty="0"/>
              <a:t>and in District 1 schools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146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190625" y="544845"/>
            <a:ext cx="104013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Elementary increased by 1,252, faster than the increase in capacity of 679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27CDDD-A736-4B91-81BB-9E9E70ABE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572" y="1498952"/>
            <a:ext cx="9733406" cy="514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r>
              <a:rPr lang="en-US" b="1" i="1" dirty="0"/>
              <a:t>There are NO new seats for District 1 in the capital plan.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No need for seats in District 1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032899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654020"/>
              </p:ext>
            </p:extLst>
          </p:nvPr>
        </p:nvGraphicFramePr>
        <p:xfrm>
          <a:off x="347242" y="1750741"/>
          <a:ext cx="10845478" cy="48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496993"/>
            <a:ext cx="10515600" cy="10618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  <a:br>
              <a:rPr lang="en-US" sz="2800" b="1" dirty="0"/>
            </a:br>
            <a:r>
              <a:rPr lang="en-US" sz="2400" i="1" dirty="0"/>
              <a:t>Again, DOE says no need for seats in D1</a:t>
            </a:r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District 1 Overcrowding</a:t>
            </a:r>
            <a:br>
              <a:rPr lang="en-US" dirty="0"/>
            </a:br>
            <a:r>
              <a:rPr lang="en-US" sz="2400" dirty="0">
                <a:solidFill>
                  <a:prstClr val="black"/>
                </a:solidFill>
              </a:rPr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00000"/>
              </a:lnSpc>
            </a:pPr>
            <a:r>
              <a:rPr lang="en-US" sz="5100" dirty="0"/>
              <a:t>We think there is need in District 1</a:t>
            </a:r>
          </a:p>
          <a:p>
            <a:pPr>
              <a:lnSpc>
                <a:spcPct val="100000"/>
              </a:lnSpc>
            </a:pPr>
            <a:endParaRPr lang="en-US" sz="5100" dirty="0"/>
          </a:p>
          <a:p>
            <a:pPr>
              <a:lnSpc>
                <a:spcPct val="100000"/>
              </a:lnSpc>
            </a:pPr>
            <a:r>
              <a:rPr lang="en-US" sz="5100" dirty="0"/>
              <a:t>33</a:t>
            </a:r>
            <a:r>
              <a:rPr lang="en-US" sz="5100"/>
              <a:t>% (8) of </a:t>
            </a:r>
            <a:r>
              <a:rPr lang="en-US" sz="5100" dirty="0"/>
              <a:t>K-8 schools in District 1 are overcrowded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5100" dirty="0"/>
          </a:p>
          <a:p>
            <a:pPr>
              <a:lnSpc>
                <a:spcPct val="100000"/>
              </a:lnSpc>
            </a:pPr>
            <a:r>
              <a:rPr lang="en-US" sz="5100" dirty="0"/>
              <a:t>34% or 2,537</a:t>
            </a:r>
            <a:r>
              <a:rPr lang="en-US" sz="5100" i="1" dirty="0"/>
              <a:t> </a:t>
            </a:r>
            <a:r>
              <a:rPr lang="en-US" sz="5100" dirty="0"/>
              <a:t>K-8 D1 students are in these overcrowded schools</a:t>
            </a:r>
          </a:p>
          <a:p>
            <a:pPr>
              <a:lnSpc>
                <a:spcPct val="100000"/>
              </a:lnSpc>
            </a:pPr>
            <a:endParaRPr lang="en-US" sz="5100" dirty="0"/>
          </a:p>
          <a:p>
            <a:pPr>
              <a:lnSpc>
                <a:spcPct val="100000"/>
              </a:lnSpc>
            </a:pPr>
            <a:r>
              <a:rPr lang="en-US" sz="5100" dirty="0"/>
              <a:t>53 cluster rooms are missing from District 1 schools according to DOE’s utilization formula 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sz="5100" i="1" dirty="0"/>
              <a:t>Data source: 2016-2017 Blue Book. </a:t>
            </a:r>
          </a:p>
        </p:txBody>
      </p:sp>
    </p:spTree>
    <p:extLst>
      <p:ext uri="{BB962C8B-B14F-4D97-AF65-F5344CB8AC3E}">
        <p14:creationId xmlns:p14="http://schemas.microsoft.com/office/powerpoint/2010/main" val="1225416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467405"/>
            <a:ext cx="120015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i="1" dirty="0"/>
              <a:t>11 Districts between 99% - 80% Utilization, including D1 at 80% </a:t>
            </a:r>
            <a:br>
              <a:rPr lang="en-US" dirty="0"/>
            </a:br>
            <a:r>
              <a:rPr lang="en-US" sz="2700" dirty="0"/>
              <a:t>Data Source: 2016-2017 Blue Book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22223BF-B458-415A-B284-94A4709FB4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228407"/>
              </p:ext>
            </p:extLst>
          </p:nvPr>
        </p:nvGraphicFramePr>
        <p:xfrm>
          <a:off x="679938" y="1792969"/>
          <a:ext cx="10972800" cy="4701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5597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8 Schools in District 1 at or over 100% -</a:t>
            </a:r>
            <a:br>
              <a:rPr lang="en-US" dirty="0"/>
            </a:br>
            <a:r>
              <a:rPr lang="en-US" sz="2400" dirty="0"/>
              <a:t>2 of them are Co-located  charters</a:t>
            </a:r>
            <a:br>
              <a:rPr lang="en-US" sz="2400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5FE5DE6-6AF3-4580-97B2-8CB8655D54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018728"/>
              </p:ext>
            </p:extLst>
          </p:nvPr>
        </p:nvGraphicFramePr>
        <p:xfrm>
          <a:off x="329837" y="1825625"/>
          <a:ext cx="11521440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3781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2,982 new housing units built </a:t>
            </a:r>
            <a:r>
              <a:rPr lang="en-US" sz="9600"/>
              <a:t>in D1 </a:t>
            </a:r>
            <a:r>
              <a:rPr lang="en-US" sz="9600" dirty="0"/>
              <a:t>between 2015-2019, but just 26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 District 1</a:t>
            </a:r>
            <a:r>
              <a:rPr lang="en-US"/>
              <a:t>, K-3 </a:t>
            </a:r>
            <a:r>
              <a:rPr lang="en-US" dirty="0"/>
              <a:t>class sizes fell  by .6 students per </a:t>
            </a:r>
            <a:r>
              <a:rPr lang="en-US"/>
              <a:t>class last year yet</a:t>
            </a:r>
            <a:r>
              <a:rPr lang="en-US" dirty="0"/>
              <a:t> still above CE4 goals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132436"/>
              </p:ext>
            </p:extLst>
          </p:nvPr>
        </p:nvGraphicFramePr>
        <p:xfrm>
          <a:off x="1070956" y="1690688"/>
          <a:ext cx="10690737" cy="5014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5036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</a:t>
            </a:r>
            <a:r>
              <a:rPr lang="en-US"/>
              <a:t>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Average class size grades 4-8 fell significantly by 2.3 students per class; now below C4E goals</a:t>
            </a:r>
            <a:r>
              <a:rPr lang="en-US" dirty="0"/>
              <a:t>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530454"/>
              </p:ext>
            </p:extLst>
          </p:nvPr>
        </p:nvGraphicFramePr>
        <p:xfrm>
          <a:off x="838200" y="1825625"/>
          <a:ext cx="10515600" cy="4844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309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82829"/>
          </a:xfrm>
          <a:noFill/>
        </p:spPr>
        <p:txBody>
          <a:bodyPr>
            <a:normAutofit lnSpcReduction="10000"/>
          </a:bodyPr>
          <a:lstStyle/>
          <a:p>
            <a:endParaRPr lang="en-US" sz="3200" dirty="0"/>
          </a:p>
          <a:p>
            <a:r>
              <a:rPr lang="en-US" dirty="0"/>
              <a:t>Yet 42% of Renewal schools did NOT reduce average class sizes from 2014-2015 to 2017-2018  </a:t>
            </a:r>
          </a:p>
          <a:p>
            <a:endParaRPr lang="en-US" dirty="0"/>
          </a:p>
          <a:p>
            <a:r>
              <a:rPr lang="en-US" dirty="0"/>
              <a:t>73% continue to have maximum class sizes of 30 or more in November 2017.</a:t>
            </a:r>
          </a:p>
          <a:p>
            <a:endParaRPr lang="en-US" dirty="0"/>
          </a:p>
          <a:p>
            <a:r>
              <a:rPr lang="en-US" dirty="0"/>
              <a:t>NO renewal schools have capped class sizes at C4E levels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20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49C33-A0F8-4E12-95E1-5B4F85287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 Renewal </a:t>
            </a:r>
            <a:r>
              <a:rPr lang="en-US" dirty="0"/>
              <a:t>Schools in District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452E9-0CCD-4D89-AEED-D7FA8F55B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516807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Both PS 15 and </a:t>
            </a:r>
            <a:r>
              <a:rPr lang="pt-BR" dirty="0"/>
              <a:t>Orchard Collegiate Academy (formerly Henry St. School for International Studies) reduced class size to low levels, and neither has any classes of 30 or more </a:t>
            </a:r>
          </a:p>
          <a:p>
            <a:endParaRPr lang="pt-BR" dirty="0"/>
          </a:p>
          <a:p>
            <a:r>
              <a:rPr lang="pt-BR" dirty="0"/>
              <a:t>PS 15 lowered class size to 15.7 and Orchard Collegiate to 17.2 </a:t>
            </a:r>
          </a:p>
          <a:p>
            <a:endParaRPr lang="pt-BR" dirty="0"/>
          </a:p>
          <a:p>
            <a:r>
              <a:rPr lang="pt-BR" dirty="0"/>
              <a:t>Both schools have seen gains; </a:t>
            </a:r>
            <a:r>
              <a:rPr lang="pt-BR" i="1" dirty="0"/>
              <a:t>NYT</a:t>
            </a:r>
            <a:r>
              <a:rPr lang="pt-BR" dirty="0"/>
              <a:t> called PS 15 “the best performer among Renewal Schools” despite 45% of students homeless</a:t>
            </a:r>
          </a:p>
          <a:p>
            <a:endParaRPr lang="pt-BR" dirty="0"/>
          </a:p>
          <a:p>
            <a:r>
              <a:rPr lang="pt-BR" dirty="0"/>
              <a:t>At Orchard Collegiate, graduation rates increased from 43% to 66% from 2014 – 2017, just below DOE goal of 67%</a:t>
            </a:r>
          </a:p>
          <a:p>
            <a:endParaRPr lang="pt-BR" dirty="0"/>
          </a:p>
          <a:p>
            <a:r>
              <a:rPr lang="en-US" i="1" dirty="0"/>
              <a:t>Source: Preliminary NYC Class Size Reports, November 2014 and November 2017</a:t>
            </a:r>
          </a:p>
          <a:p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493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CE7FF-65CF-4B4A-A852-3DBEC9D22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and elimination of TCUS, annexes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 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087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1401</Words>
  <Application>Microsoft Office PowerPoint</Application>
  <PresentationFormat>Widescreen</PresentationFormat>
  <Paragraphs>169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                           \                School overcrowding &amp; class size  citywide  and in District 1 schools    Leonie Haimson and Sebastian Spitz Class Size Matters January 2018 info@classsizematters.org  </vt:lpstr>
      <vt:lpstr>In District 1, K-3 class sizes fell  by .6 students per class last year yet still above CE4 goals</vt:lpstr>
      <vt:lpstr>Average class size grades 4-8 fell significantly by 2.3 students per class; now below C4E goals.</vt:lpstr>
      <vt:lpstr>Citywide average HS class sizes stayed the same per class; and remain far above C4E goals </vt:lpstr>
      <vt:lpstr>DOE promised State Ed in 2014 to focus on reducing class size at Renewal schools </vt:lpstr>
      <vt:lpstr>2 Renewal Schools in District 1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No need for seats in District 1 Nov. 2017 capital plan </vt:lpstr>
      <vt:lpstr>54% K-8 seats funded citywide compared to DOE estimate of need Again, DOE says no need for seats in D1 Data: Nov. 2017 capital plan</vt:lpstr>
      <vt:lpstr>District 1 Overcrowding (includes Charters in district buildings)</vt:lpstr>
      <vt:lpstr>   11 Districts between 99% - 80% Utilization, including D1 at 80%  Data Source: 2016-2017 Blue Book  </vt:lpstr>
      <vt:lpstr> 8 Schools in District 1 at or over 100% - 2 of them are Co-located  charters Data Source: 2016-2017 Blue Book 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\                Problems with School Planning &amp; Siting Resulting in overcrowding citywide  and in District 1 schools    Leonie Haimson and Olivia Levey Class Size Matters March 2017 info@classsizematters.org</dc:title>
  <dc:creator>olevey</dc:creator>
  <cp:lastModifiedBy>Sebastian Spitz</cp:lastModifiedBy>
  <cp:revision>82</cp:revision>
  <dcterms:created xsi:type="dcterms:W3CDTF">2017-04-03T17:21:20Z</dcterms:created>
  <dcterms:modified xsi:type="dcterms:W3CDTF">2018-04-11T18:57:41Z</dcterms:modified>
</cp:coreProperties>
</file>