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85" r:id="rId7"/>
    <p:sldId id="264" r:id="rId8"/>
    <p:sldId id="265" r:id="rId9"/>
    <p:sldId id="267" r:id="rId10"/>
    <p:sldId id="268" r:id="rId11"/>
    <p:sldId id="269" r:id="rId12"/>
    <p:sldId id="270" r:id="rId13"/>
    <p:sldId id="284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>
                <a:solidFill>
                  <a:schemeClr val="tx1"/>
                </a:solidFill>
              </a:rPr>
              <a:t>D32 K-3rd Class size trend</a:t>
            </a:r>
          </a:p>
        </c:rich>
      </c:tx>
      <c:layout>
        <c:manualLayout>
          <c:xMode val="edge"/>
          <c:yMode val="edge"/>
          <c:x val="0.40004567243830763"/>
          <c:y val="1.72506182037488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307543457307194E-2"/>
          <c:y val="0.11746244764539249"/>
          <c:w val="0.89922579059588625"/>
          <c:h val="0.67825740684269997"/>
        </c:manualLayout>
      </c:layout>
      <c:lineChart>
        <c:grouping val="standard"/>
        <c:varyColors val="0"/>
        <c:ser>
          <c:idx val="0"/>
          <c:order val="0"/>
          <c:tx>
            <c:strRef>
              <c:f>'D32'!$A$3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2.0777536554135861E-17"/>
                  <c:y val="2.875103033958136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303-4E7B-AD38-5B1DB6C1B31C}"/>
                </c:ext>
              </c:extLst>
            </c:dLbl>
            <c:dLbl>
              <c:idx val="3"/>
              <c:layout>
                <c:manualLayout>
                  <c:x val="1.1333332678915174E-3"/>
                  <c:y val="3.73763394414557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303-4E7B-AD38-5B1DB6C1B3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'D32'!$B$2:$M$2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'D32'!$B$3:$M$3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03-4E7B-AD38-5B1DB6C1B31C}"/>
            </c:ext>
          </c:extLst>
        </c:ser>
        <c:ser>
          <c:idx val="1"/>
          <c:order val="1"/>
          <c:tx>
            <c:strRef>
              <c:f>'D32'!$A$4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303-4E7B-AD38-5B1DB6C1B31C}"/>
                </c:ext>
              </c:extLst>
            </c:dLbl>
            <c:dLbl>
              <c:idx val="1"/>
              <c:layout>
                <c:manualLayout>
                  <c:x val="-1.1333332678915174E-3"/>
                  <c:y val="-4.31265455093720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303-4E7B-AD38-5B1DB6C1B3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'D32'!$B$2:$M$2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'D32'!$B$4:$M$4</c:f>
              <c:numCache>
                <c:formatCode>General</c:formatCode>
                <c:ptCount val="12"/>
                <c:pt idx="0" formatCode="0.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03-4E7B-AD38-5B1DB6C1B3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5480304"/>
        <c:axId val="-375475504"/>
      </c:lineChart>
      <c:catAx>
        <c:axId val="-375480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9.1744131185378247E-2"/>
              <c:y val="0.906445052819264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475504"/>
        <c:crosses val="autoZero"/>
        <c:auto val="1"/>
        <c:lblAlgn val="ctr"/>
        <c:lblOffset val="100"/>
        <c:noMultiLvlLbl val="0"/>
      </c:catAx>
      <c:valAx>
        <c:axId val="-375475504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6.7999996073491043E-3"/>
              <c:y val="0.329554723511302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548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D32 4-8th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8275377884304215E-2"/>
          <c:y val="0.12433957314784244"/>
          <c:w val="0.89907581299609451"/>
          <c:h val="0.59980914218003045"/>
        </c:manualLayout>
      </c:layout>
      <c:lineChart>
        <c:grouping val="standard"/>
        <c:varyColors val="0"/>
        <c:ser>
          <c:idx val="0"/>
          <c:order val="0"/>
          <c:tx>
            <c:strRef>
              <c:f>'D32'!$A$10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'D32'!$B$9:$M$9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'D32'!$B$10:$M$10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45A-4132-AD2A-377A707F24F6}"/>
            </c:ext>
          </c:extLst>
        </c:ser>
        <c:ser>
          <c:idx val="1"/>
          <c:order val="1"/>
          <c:tx>
            <c:strRef>
              <c:f>'D32'!$A$11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5A-4132-AD2A-377A707F24F6}"/>
                </c:ext>
              </c:extLst>
            </c:dLbl>
            <c:dLbl>
              <c:idx val="1"/>
              <c:layout>
                <c:manualLayout>
                  <c:x val="0"/>
                  <c:y val="-5.74382538770821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5A-4132-AD2A-377A707F24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'D32'!$B$9:$M$9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'D32'!$B$11:$M$11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45A-4132-AD2A-377A707F24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-373258928"/>
        <c:axId val="-373254128"/>
      </c:lineChart>
      <c:catAx>
        <c:axId val="-373258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</a:t>
                </a:r>
                <a:r>
                  <a:rPr lang="en-US" sz="1600" baseline="0" dirty="0"/>
                  <a:t> Year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8.9142776534023485E-2"/>
              <c:y val="0.903676952787564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3254128"/>
        <c:crosses val="autoZero"/>
        <c:auto val="1"/>
        <c:lblAlgn val="ctr"/>
        <c:lblOffset val="100"/>
        <c:noMultiLvlLbl val="0"/>
      </c:catAx>
      <c:valAx>
        <c:axId val="-37325412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 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1.0349025643310103E-2"/>
              <c:y val="0.303911002365370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7325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F0A-4841-9A49-C14EAF7D6F99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F91-44D9-92C7-C188FD85E402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CB0F-49B8-B8B1-9F09D346EF4A}"/>
              </c:ext>
            </c:extLst>
          </c:dPt>
          <c:dPt>
            <c:idx val="2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B6A-4FC2-8921-CA1766DAB8A7}"/>
              </c:ext>
            </c:extLst>
          </c:dPt>
          <c:dPt>
            <c:idx val="2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2A9-4329-9AD4-3FEFB649582A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220955075673355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82D-436C-9D8A-0FD3DDD65B5F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4EA-4FA7-A0F2-9CEFA9F3FFB7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1D-4FA3-BF06-7DB51CD3D508}"/>
              </c:ext>
            </c:extLst>
          </c:dPt>
          <c:dPt>
            <c:idx val="2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704-4FF0-982F-6BEB34196B15}"/>
              </c:ext>
            </c:extLst>
          </c:dPt>
          <c:dPt>
            <c:idx val="2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E11-4F33-B402-0990A34F447A}"/>
              </c:ext>
            </c:extLst>
          </c:dPt>
          <c:dLbls>
            <c:dLbl>
              <c:idx val="1"/>
              <c:layout>
                <c:manualLayout>
                  <c:x val="-7.0259697175172808E-3"/>
                  <c:y val="-3.01272990028601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17"/>
              <c:layout>
                <c:manualLayout>
                  <c:x val="-1.7174394242752206E-16"/>
                  <c:y val="-7.921233417126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25-47FE-8C02-B6DA5578918F}"/>
                </c:ext>
              </c:extLst>
            </c:dLbl>
            <c:dLbl>
              <c:idx val="23"/>
              <c:layout>
                <c:manualLayout>
                  <c:x val="2.730631144150585E-3"/>
                  <c:y val="-4.22869120641216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0522382773047E-2"/>
          <c:y val="0"/>
          <c:w val="0.97429477617226956"/>
          <c:h val="0.9081185714225270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321-48F6-9706-2973EE36F45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7-4FBA-B321-C0C11363F33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260-4394-A64C-D623CE48096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311-4AB7-9D72-F7BADE9A483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12D-45DF-B3CA-B8D84562D0D9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5C7-4D8A-B865-9FD8DB0C4D98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4DC-47C3-AE08-B63CAC435C79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E43-4370-B7C6-A6DBAC2ACE2B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628-4007-B012-88B26202334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344-4D02-B979-072F821CBD3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district'!$H$2:$H$13</c:f>
              <c:strCache>
                <c:ptCount val="12"/>
                <c:pt idx="0">
                  <c:v>D20</c:v>
                </c:pt>
                <c:pt idx="1">
                  <c:v>D25</c:v>
                </c:pt>
                <c:pt idx="2">
                  <c:v>D24</c:v>
                </c:pt>
                <c:pt idx="3">
                  <c:v>D15</c:v>
                </c:pt>
                <c:pt idx="4">
                  <c:v>D26</c:v>
                </c:pt>
                <c:pt idx="5">
                  <c:v>D10</c:v>
                </c:pt>
                <c:pt idx="6">
                  <c:v>D27</c:v>
                </c:pt>
                <c:pt idx="7">
                  <c:v>D21</c:v>
                </c:pt>
                <c:pt idx="8">
                  <c:v>D28</c:v>
                </c:pt>
                <c:pt idx="9">
                  <c:v>D31</c:v>
                </c:pt>
                <c:pt idx="10">
                  <c:v>D11</c:v>
                </c:pt>
                <c:pt idx="11">
                  <c:v>D22</c:v>
                </c:pt>
              </c:strCache>
            </c:strRef>
          </c:cat>
          <c:val>
            <c:numRef>
              <c:f>'Util. by district'!$I$2:$I$13</c:f>
              <c:numCache>
                <c:formatCode>0%</c:formatCode>
                <c:ptCount val="12"/>
                <c:pt idx="0">
                  <c:v>1.2058481088453479</c:v>
                </c:pt>
                <c:pt idx="1">
                  <c:v>1.1810619714404547</c:v>
                </c:pt>
                <c:pt idx="2">
                  <c:v>1.1428571428571428</c:v>
                </c:pt>
                <c:pt idx="3">
                  <c:v>1.1365774155995343</c:v>
                </c:pt>
                <c:pt idx="4">
                  <c:v>1.1132928784062286</c:v>
                </c:pt>
                <c:pt idx="5">
                  <c:v>1.097773649357265</c:v>
                </c:pt>
                <c:pt idx="6">
                  <c:v>1.0667539695531183</c:v>
                </c:pt>
                <c:pt idx="7">
                  <c:v>1.0302319520458691</c:v>
                </c:pt>
                <c:pt idx="8">
                  <c:v>1.0292666180320131</c:v>
                </c:pt>
                <c:pt idx="9">
                  <c:v>1.0268337633615923</c:v>
                </c:pt>
                <c:pt idx="10">
                  <c:v>1.0214197639598379</c:v>
                </c:pt>
                <c:pt idx="11">
                  <c:v>1.0161770790235829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02-4C99-AA33-C950DE9AB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5554304"/>
        <c:axId val="755556600"/>
      </c:barChart>
      <c:catAx>
        <c:axId val="75555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5556600"/>
        <c:crosses val="autoZero"/>
        <c:auto val="1"/>
        <c:lblAlgn val="ctr"/>
        <c:lblOffset val="100"/>
        <c:noMultiLvlLbl val="0"/>
      </c:catAx>
      <c:valAx>
        <c:axId val="755556600"/>
        <c:scaling>
          <c:orientation val="minMax"/>
          <c:min val="0.70000000000000007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5555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7335F-90E7-4D55-94DC-AB98025514DB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3AAB0-9A00-4AF4-913D-2FBF532BD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17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57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F986B-7429-4FC1-B2D3-DDACA807C7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88108-BD56-42BD-ACCB-8AD866BBB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3DCE8-3633-4071-AE1D-B802F148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AA258-0507-49FD-8424-8C9F1EF9A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A690A-313C-49D1-8CF0-949D809D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910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1F652-385D-486E-B6CC-C026273D3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9060A-DFEB-4EE3-8954-815C7C00E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645A45-42C1-446D-8810-6ED1CABDE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8B867-0D87-47A8-B124-B7FA0311F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40FC6-FEF6-4265-9DE5-665B420B5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4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20959D-BF99-4768-AFBF-077092FBB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47C57-D65E-4831-AC5B-F1C204016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45529D-CF6B-402A-AB45-F6D6C7B90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B6190-D56A-44ED-B6A6-3BD748AA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74825-E19C-4141-B1CC-3343726E0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2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92740-030C-40CB-8A30-B8DD8904A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30B9F-55C9-490E-8C14-8890D4E94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8014E-070A-4ED5-904A-021061185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CF3FD-E517-4E52-A287-9F9D1E7B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03B09-784B-45A3-9E0A-84529B79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D3A78-28B1-4AE0-90F8-FB1E65A6A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8473-2C58-4FBD-A32A-983DF6032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A1A87-7D75-47C4-90FB-8324BA02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22523-269C-4410-A54A-0FB55EA9C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17C09-5A5F-4DA1-A98D-C2254CC1F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9285-F6CD-46C2-B605-0C90EE883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9FC07-F5ED-4C1D-ACD7-DF07A1E95B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CEA719-4672-45C5-A669-DD6D0B042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7477A-6114-4CA6-B943-1526E38D7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1BFFA-7A55-48E4-882C-2A3D39517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5968BA-4E7F-4347-BE65-416DF557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6279-7D08-46C2-8A02-FD8DA2060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67E116-0945-47D4-9F25-BBE6668A4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EF5BD-FC18-4164-BA11-18A5CDDD2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577548-8ABD-4398-9DBA-0EAC3A827B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44614-D1B7-4E4F-9071-6218BDEA2D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1A8F0B-FAC5-4FA5-80D2-FFAC4B868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E853AD-AE61-4510-9220-9DEAE907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548441-B166-418F-BD9D-000E77C62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1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1C3F2-C6A4-48FF-A804-31901588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440C3-971E-4016-B31F-7CF5EC657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6F603-1666-495D-8A2B-949AD2A94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51C24C-8CAD-4C07-8820-48ABCF08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9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CDE1D-299B-42E1-9A2A-1B862128D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E4F642-ACE2-4E30-8293-1F1B464CC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FDC90-6E4D-4AB3-8A24-E74CBF70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6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2BACE-5E6F-407F-9B2A-0BB2B9C9A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1E697-6F56-4511-9B60-5EAA6A42C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77A12B-9041-4772-B915-F9400596D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A09BF-0357-40AC-97B5-5B589D49B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7C869B-8A7E-4214-8D75-44B90D54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F555D-87C3-41F2-A9D4-824068081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1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D372-FEA5-4D5C-91B2-F4727E778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76C1A-924B-477B-896A-AC700EBA9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B38DD3-1895-4C84-A7C9-52B8FDF0E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4C365-836D-4CBC-BAFF-6F398F60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65A78-2264-43A8-906B-9DBA7C474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33DBB-7DF9-4D5E-B4DA-8035ABEB1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9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41F8D-FE57-444C-AB40-0548ADE5C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C1663-99DA-4E28-893F-4BD8F85B5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DE596-A1B0-4507-B7E5-08E54ADF89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6845-4CE8-4A62-AD16-B251E498309F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175B0-6F40-4393-A19A-F3F529571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5B333-0806-475F-8A25-6C35FD726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419AE-21D9-4F74-949A-0350E9AE2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415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February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35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397283"/>
            <a:ext cx="7824486" cy="1325563"/>
          </a:xfrm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367641" y="1352504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47242" y="1750741"/>
          <a:ext cx="10845478" cy="489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663192"/>
            <a:ext cx="1051560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12 Districts average 100% or more utilization</a:t>
            </a:r>
            <a:br>
              <a:rPr lang="en-US" dirty="0"/>
            </a:br>
            <a:r>
              <a:rPr lang="en-US" sz="2400" dirty="0"/>
              <a:t>Data Source: 2016-2017 Blue Book</a:t>
            </a:r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D44DF61-BD87-42E0-A081-4CEA02B1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156864"/>
              </p:ext>
            </p:extLst>
          </p:nvPr>
        </p:nvGraphicFramePr>
        <p:xfrm>
          <a:off x="484414" y="1765935"/>
          <a:ext cx="10869386" cy="4726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181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8000" dirty="0"/>
              <a:t>CEQR (</a:t>
            </a:r>
            <a:r>
              <a:rPr lang="en-US" sz="8000" i="1" dirty="0"/>
              <a:t>City Environmental Quality Review)</a:t>
            </a:r>
            <a:r>
              <a:rPr lang="en-US" sz="8000" dirty="0"/>
              <a:t> formula used in conjunction with housing start data to predict future enrollment </a:t>
            </a:r>
          </a:p>
          <a:p>
            <a:pPr>
              <a:lnSpc>
                <a:spcPct val="120000"/>
              </a:lnSpc>
            </a:pPr>
            <a:endParaRPr lang="en-US" sz="8000" dirty="0"/>
          </a:p>
          <a:p>
            <a:pPr>
              <a:lnSpc>
                <a:spcPct val="120000"/>
              </a:lnSpc>
            </a:pPr>
            <a:r>
              <a:rPr lang="en-US" sz="8000" dirty="0"/>
              <a:t>Formula based on census data 20 years old; also hasn’t been updated since 3K &amp; </a:t>
            </a:r>
            <a:r>
              <a:rPr lang="en-US" sz="8000" dirty="0" err="1"/>
              <a:t>preK</a:t>
            </a:r>
            <a:r>
              <a:rPr lang="en-US" sz="80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8000" dirty="0"/>
          </a:p>
          <a:p>
            <a:pPr>
              <a:lnSpc>
                <a:spcPct val="120000"/>
              </a:lnSpc>
            </a:pPr>
            <a:r>
              <a:rPr lang="en-US" sz="8000" dirty="0"/>
              <a:t>In 20 of 32 school districts, NO difference between housing start data for 5 </a:t>
            </a:r>
            <a:r>
              <a:rPr lang="en-US" sz="8000" dirty="0" err="1"/>
              <a:t>yr</a:t>
            </a:r>
            <a:r>
              <a:rPr lang="en-US" sz="8000" dirty="0"/>
              <a:t> and 10 </a:t>
            </a:r>
            <a:r>
              <a:rPr lang="en-US" sz="8000" dirty="0" err="1"/>
              <a:t>yr</a:t>
            </a:r>
            <a:r>
              <a:rPr lang="en-US" sz="8000" dirty="0"/>
              <a:t> projections</a:t>
            </a:r>
          </a:p>
          <a:p>
            <a:pPr>
              <a:lnSpc>
                <a:spcPct val="120000"/>
              </a:lnSpc>
            </a:pPr>
            <a:endParaRPr lang="en-US" sz="8000" dirty="0"/>
          </a:p>
          <a:p>
            <a:pPr>
              <a:lnSpc>
                <a:spcPct val="120000"/>
              </a:lnSpc>
            </a:pPr>
            <a:r>
              <a:rPr lang="en-US" sz="8000" dirty="0"/>
              <a:t>Data shows 175,514 new housing units citywide 2015-2019 but fewer than 2,000 2019-2024, and not one in Brooklyn.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 dirty="0"/>
              <a:t>They don’t 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 dirty="0"/>
              <a:t>Don’t differentiate between the need for elementary and middle school seats</a:t>
            </a:r>
          </a:p>
          <a:p>
            <a:endParaRPr lang="en-US" dirty="0"/>
          </a:p>
          <a:p>
            <a:r>
              <a:rPr lang="en-US" dirty="0"/>
              <a:t>Are infrequently updated; for example, Feb. 2017 capital plan included 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</a:t>
            </a:r>
            <a:r>
              <a:rPr lang="en-US"/>
              <a:t>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average K-3 class sizes decreased by .2, now 4.1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2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273236"/>
              </p:ext>
            </p:extLst>
          </p:nvPr>
        </p:nvGraphicFramePr>
        <p:xfrm>
          <a:off x="621007" y="2070734"/>
          <a:ext cx="11205883" cy="4417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remained stable at 26.6 students per class, still 3.7 students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2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076780"/>
              </p:ext>
            </p:extLst>
          </p:nvPr>
        </p:nvGraphicFramePr>
        <p:xfrm>
          <a:off x="609600" y="2070735"/>
          <a:ext cx="11044518" cy="442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7358347"/>
              </p:ext>
            </p:extLst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  <a:noFill/>
        </p:spPr>
        <p:txBody>
          <a:bodyPr>
            <a:normAutofit fontScale="85000" lnSpcReduction="2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4367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4507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1210</Words>
  <Application>Microsoft Office PowerPoint</Application>
  <PresentationFormat>Widescreen</PresentationFormat>
  <Paragraphs>143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                                            School Overcrowding &amp; Class Size Citywide       Leonie Haimson and Sebastian Spitz Class Size Matters February 2018 info@classsizematters.org  </vt:lpstr>
      <vt:lpstr>This fall, average K-3 class sizes decreased by .2, now 4.1 students above Contracts for Excellence goals set in 2007.</vt:lpstr>
      <vt:lpstr>Average class size grades 4-8 remained stable at 26.6 students per class, still 3.7 students above C4E goals </vt:lpstr>
      <vt:lpstr>Citywide average HS class sizes stayed the same per class; and remain far above C4E goals </vt:lpstr>
      <vt:lpstr>DOE promised State Ed in 2014 to focus on reducing class size at Renewal schools </vt:lpstr>
      <vt:lpstr>Scope of school overcrowding enormous</vt:lpstr>
      <vt:lpstr>Why are our schools so overcrowded?</vt:lpstr>
      <vt:lpstr>PowerPoint Presentation</vt:lpstr>
      <vt:lpstr>PowerPoint Presentation</vt:lpstr>
      <vt:lpstr>November 2017 DOE five-year capital plan still very underfunded </vt:lpstr>
      <vt:lpstr>DOE Identified need for 83,056 K-8 seats citywide  Nov. 2017 capital plan</vt:lpstr>
      <vt:lpstr>54% K-8 seats funded citywide compared to DOE estimate of need Data: Nov. 2017 capital plan</vt:lpstr>
      <vt:lpstr>12 Districts average 100% or more utilization Data Source: 2016-2017 Blue Book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Spitz</dc:creator>
  <cp:lastModifiedBy>Sebastian Spitz</cp:lastModifiedBy>
  <cp:revision>15</cp:revision>
  <dcterms:created xsi:type="dcterms:W3CDTF">2018-01-29T18:22:14Z</dcterms:created>
  <dcterms:modified xsi:type="dcterms:W3CDTF">2018-04-11T19:11:21Z</dcterms:modified>
</cp:coreProperties>
</file>