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58" r:id="rId5"/>
    <p:sldId id="260" r:id="rId6"/>
    <p:sldId id="261" r:id="rId7"/>
    <p:sldId id="262" r:id="rId8"/>
    <p:sldId id="277" r:id="rId9"/>
    <p:sldId id="263" r:id="rId10"/>
    <p:sldId id="264" r:id="rId11"/>
    <p:sldId id="266" r:id="rId12"/>
    <p:sldId id="267" r:id="rId13"/>
    <p:sldId id="268" r:id="rId14"/>
    <p:sldId id="269" r:id="rId15"/>
    <p:sldId id="272" r:id="rId16"/>
    <p:sldId id="274" r:id="rId17"/>
    <p:sldId id="275" r:id="rId18"/>
    <p:sldId id="273" r:id="rId19"/>
    <p:sldId id="279" r:id="rId20"/>
    <p:sldId id="281" r:id="rId21"/>
    <p:sldId id="28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7FF"/>
    <a:srgbClr val="FF9E1D"/>
    <a:srgbClr val="D68B1C"/>
    <a:srgbClr val="609600"/>
    <a:srgbClr val="6CA800"/>
    <a:srgbClr val="EE7D00"/>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F961A-86CB-40BC-9455-361141039D23}" type="datetimeFigureOut">
              <a:rPr lang="en-US" smtClean="0"/>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DCF37-6718-4E1E-B663-28BAB3B46060}" type="slidenum">
              <a:rPr lang="en-US" smtClean="0"/>
              <a:t>‹#›</a:t>
            </a:fld>
            <a:endParaRPr lang="en-US"/>
          </a:p>
        </p:txBody>
      </p:sp>
    </p:spTree>
    <p:extLst>
      <p:ext uri="{BB962C8B-B14F-4D97-AF65-F5344CB8AC3E}">
        <p14:creationId xmlns:p14="http://schemas.microsoft.com/office/powerpoint/2010/main" val="295229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CF37-6718-4E1E-B663-28BAB3B46060}" type="slidenum">
              <a:rPr lang="en-US" smtClean="0"/>
              <a:t>1</a:t>
            </a:fld>
            <a:endParaRPr lang="en-US"/>
          </a:p>
        </p:txBody>
      </p:sp>
    </p:spTree>
    <p:extLst>
      <p:ext uri="{BB962C8B-B14F-4D97-AF65-F5344CB8AC3E}">
        <p14:creationId xmlns:p14="http://schemas.microsoft.com/office/powerpoint/2010/main" val="81697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I became involved in schools</a:t>
            </a:r>
            <a:endParaRPr lang="en-US" dirty="0"/>
          </a:p>
        </p:txBody>
      </p:sp>
      <p:sp>
        <p:nvSpPr>
          <p:cNvPr id="4" name="Slide Number Placeholder 3"/>
          <p:cNvSpPr>
            <a:spLocks noGrp="1"/>
          </p:cNvSpPr>
          <p:nvPr>
            <p:ph type="sldNum" sz="quarter" idx="10"/>
          </p:nvPr>
        </p:nvSpPr>
        <p:spPr/>
        <p:txBody>
          <a:bodyPr/>
          <a:lstStyle/>
          <a:p>
            <a:fld id="{242DCF37-6718-4E1E-B663-28BAB3B46060}" type="slidenum">
              <a:rPr lang="en-US" smtClean="0"/>
              <a:t>2</a:t>
            </a:fld>
            <a:endParaRPr lang="en-US"/>
          </a:p>
        </p:txBody>
      </p:sp>
    </p:spTree>
    <p:extLst>
      <p:ext uri="{BB962C8B-B14F-4D97-AF65-F5344CB8AC3E}">
        <p14:creationId xmlns:p14="http://schemas.microsoft.com/office/powerpoint/2010/main" val="45634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a:cs typeface="+mn-cs"/>
              </a:rPr>
              <a:t>Creating a Welcoming Climate</a:t>
            </a:r>
            <a:r>
              <a:rPr kumimoji="0" lang="en-US" altLang="en-US" sz="2400" b="0" i="0" u="none" strike="noStrike" kern="0" cap="none" spc="0" normalizeH="0" baseline="0" noProof="0" dirty="0">
                <a:ln>
                  <a:noFill/>
                </a:ln>
                <a:solidFill>
                  <a:srgbClr val="000000"/>
                </a:solidFill>
                <a:effectLst/>
                <a:uLnTx/>
                <a:uFillTx/>
                <a:latin typeface="Arial"/>
                <a:cs typeface="+mn-cs"/>
              </a:rPr>
              <a:t> </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Developing personal relationships</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Creating a family-friendly atmosphere</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Providing opportunities for parents</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ndParaRP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a:t> Building a Respectful, Inclusive School Community</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a:t>Respecting all families</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a:t>Removing economic obstacles to participation </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a:t>Ensuring accessibility</a:t>
            </a:r>
          </a:p>
          <a:p>
            <a:pPr marL="400050" marR="0" lvl="1" indent="-285750" algn="l" defTabSz="914400" rtl="0" eaLnBrk="1" fontAlgn="base" latinLnBrk="0" hangingPunct="1">
              <a:lnSpc>
                <a:spcPct val="100000"/>
              </a:lnSpc>
              <a:spcBef>
                <a:spcPct val="20000"/>
              </a:spcBef>
              <a:spcAft>
                <a:spcPct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242DCF37-6718-4E1E-B663-28BAB3B46060}" type="slidenum">
              <a:rPr lang="en-US" smtClean="0"/>
              <a:t>3</a:t>
            </a:fld>
            <a:endParaRPr lang="en-US"/>
          </a:p>
        </p:txBody>
      </p:sp>
    </p:spTree>
    <p:extLst>
      <p:ext uri="{BB962C8B-B14F-4D97-AF65-F5344CB8AC3E}">
        <p14:creationId xmlns:p14="http://schemas.microsoft.com/office/powerpoint/2010/main" val="211764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structures at DOE and local</a:t>
            </a:r>
            <a:r>
              <a:rPr lang="en-US" baseline="0" dirty="0"/>
              <a:t> government</a:t>
            </a:r>
          </a:p>
          <a:p>
            <a:endParaRPr lang="en-US" baseline="0" dirty="0"/>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Having a personal connection with the decision maker(s) may be the easiest and probably most effective way to advocate. </a:t>
            </a:r>
          </a:p>
          <a:p>
            <a:endParaRPr lang="en-US" dirty="0"/>
          </a:p>
        </p:txBody>
      </p:sp>
      <p:sp>
        <p:nvSpPr>
          <p:cNvPr id="4" name="Slide Number Placeholder 3"/>
          <p:cNvSpPr>
            <a:spLocks noGrp="1"/>
          </p:cNvSpPr>
          <p:nvPr>
            <p:ph type="sldNum" sz="quarter" idx="10"/>
          </p:nvPr>
        </p:nvSpPr>
        <p:spPr/>
        <p:txBody>
          <a:bodyPr/>
          <a:lstStyle/>
          <a:p>
            <a:fld id="{242DCF37-6718-4E1E-B663-28BAB3B46060}" type="slidenum">
              <a:rPr lang="en-US" smtClean="0"/>
              <a:t>4</a:t>
            </a:fld>
            <a:endParaRPr lang="en-US"/>
          </a:p>
        </p:txBody>
      </p:sp>
    </p:spTree>
    <p:extLst>
      <p:ext uri="{BB962C8B-B14F-4D97-AF65-F5344CB8AC3E}">
        <p14:creationId xmlns:p14="http://schemas.microsoft.com/office/powerpoint/2010/main" val="223184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986A2E3-6404-49AB-B2A9-970B7E1EE168}" type="slidenum">
              <a:rPr lang="en-US" altLang="en-US" smtClean="0">
                <a:latin typeface="Arial" pitchFamily="34" charset="0"/>
              </a:rPr>
              <a:pPr/>
              <a:t>11</a:t>
            </a:fld>
            <a:endParaRPr lang="en-US" altLang="en-US">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en-US" dirty="0">
                <a:latin typeface="Arial" pitchFamily="34" charset="0"/>
              </a:rPr>
              <a:t>Eduardo</a:t>
            </a:r>
          </a:p>
        </p:txBody>
      </p:sp>
    </p:spTree>
    <p:extLst>
      <p:ext uri="{BB962C8B-B14F-4D97-AF65-F5344CB8AC3E}">
        <p14:creationId xmlns:p14="http://schemas.microsoft.com/office/powerpoint/2010/main" val="129732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Protect our schools After cutting school funding sharply in recent years, Governor Cuomo has threatened to hold any increase in state aid hostage to an arsenal of damaging education proposals, which could severely threaten the quality and local autonomy of NYC public schools. </a:t>
            </a:r>
          </a:p>
          <a:p>
            <a:pPr>
              <a:spcBef>
                <a:spcPct val="0"/>
              </a:spcBef>
            </a:pPr>
            <a:endParaRPr lang="en-US" altLang="en-US"/>
          </a:p>
          <a:p>
            <a:pPr>
              <a:spcBef>
                <a:spcPct val="0"/>
              </a:spcBef>
            </a:pPr>
            <a:r>
              <a:rPr lang="en-US" altLang="en-US"/>
              <a:t>campaign led by Sunset Park neighbors and community organizations whose mission is to ensure that schools in Sunset Park are built as soon as possible and where the need exists: in uncompromising locations without sacrificing necessary components for a sound educational foundation. We believe that the voices of Sunset Park's neighbors need to be included and that their active participation in the site selection process is essential.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F4FFDC-D78F-4BAA-BFE9-ADA6A04098A1}" type="slidenum">
              <a:rPr lang="en-US" altLang="en-US"/>
              <a:pPr/>
              <a:t>19</a:t>
            </a:fld>
            <a:endParaRPr lang="en-US" altLang="en-US"/>
          </a:p>
        </p:txBody>
      </p:sp>
    </p:spTree>
    <p:extLst>
      <p:ext uri="{BB962C8B-B14F-4D97-AF65-F5344CB8AC3E}">
        <p14:creationId xmlns:p14="http://schemas.microsoft.com/office/powerpoint/2010/main" val="33170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logspot.com/" TargetMode="External"/><Relationship Id="rId2" Type="http://schemas.openxmlformats.org/officeDocument/2006/relationships/hyperlink" Target="http://www.blogger.com/" TargetMode="External"/><Relationship Id="rId1" Type="http://schemas.openxmlformats.org/officeDocument/2006/relationships/slideLayout" Target="../slideLayouts/slideLayout2.xml"/><Relationship Id="rId4" Type="http://schemas.openxmlformats.org/officeDocument/2006/relationships/hyperlink" Target="http://wordpress.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change.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0115" y="374901"/>
            <a:ext cx="3664920" cy="3206804"/>
          </a:xfrm>
        </p:spPr>
        <p:txBody>
          <a:bodyPr>
            <a:noAutofit/>
          </a:bodyPr>
          <a:lstStyle/>
          <a:p>
            <a:r>
              <a:rPr lang="en-US" sz="6000" b="1" dirty="0"/>
              <a:t>Parent Organizing 101</a:t>
            </a:r>
          </a:p>
        </p:txBody>
      </p:sp>
      <p:sp>
        <p:nvSpPr>
          <p:cNvPr id="3" name="Subtitle 2"/>
          <p:cNvSpPr>
            <a:spLocks noGrp="1"/>
          </p:cNvSpPr>
          <p:nvPr>
            <p:ph type="subTitle" idx="1"/>
          </p:nvPr>
        </p:nvSpPr>
        <p:spPr>
          <a:xfrm>
            <a:off x="4572000" y="3887116"/>
            <a:ext cx="4123035" cy="2748690"/>
          </a:xfrm>
        </p:spPr>
        <p:txBody>
          <a:bodyPr>
            <a:normAutofit/>
          </a:bodyPr>
          <a:lstStyle/>
          <a:p>
            <a:r>
              <a:rPr lang="en-US" dirty="0">
                <a:solidFill>
                  <a:schemeClr val="bg1"/>
                </a:solidFill>
              </a:rPr>
              <a:t>Leonie Haimson, </a:t>
            </a:r>
          </a:p>
          <a:p>
            <a:r>
              <a:rPr lang="en-US" dirty="0">
                <a:solidFill>
                  <a:schemeClr val="bg1"/>
                </a:solidFill>
              </a:rPr>
              <a:t>Class Size Matters</a:t>
            </a:r>
          </a:p>
          <a:p>
            <a:r>
              <a:rPr lang="en-US" dirty="0">
                <a:solidFill>
                  <a:schemeClr val="bg1"/>
                </a:solidFill>
              </a:rPr>
              <a:t> &amp; Naila </a:t>
            </a:r>
            <a:r>
              <a:rPr lang="en-US" dirty="0" err="1">
                <a:solidFill>
                  <a:schemeClr val="bg1"/>
                </a:solidFill>
              </a:rPr>
              <a:t>Caicedo</a:t>
            </a:r>
            <a:r>
              <a:rPr lang="en-US" dirty="0">
                <a:solidFill>
                  <a:schemeClr val="bg1"/>
                </a:solidFill>
              </a:rPr>
              <a:t>-Rosario</a:t>
            </a:r>
          </a:p>
          <a:p>
            <a:r>
              <a:rPr lang="en-US" dirty="0">
                <a:solidFill>
                  <a:schemeClr val="bg1"/>
                </a:solidFill>
              </a:rPr>
              <a:t>NYC Kids PAC </a:t>
            </a:r>
          </a:p>
        </p:txBody>
      </p:sp>
      <p:sp>
        <p:nvSpPr>
          <p:cNvPr id="4" name="TextBox 3"/>
          <p:cNvSpPr txBox="1"/>
          <p:nvPr/>
        </p:nvSpPr>
        <p:spPr>
          <a:xfrm>
            <a:off x="4877411" y="6330395"/>
            <a:ext cx="2290574" cy="369332"/>
          </a:xfrm>
          <a:prstGeom prst="rect">
            <a:avLst/>
          </a:prstGeom>
          <a:noFill/>
        </p:spPr>
        <p:txBody>
          <a:bodyPr wrap="square" rtlCol="0">
            <a:spAutoFit/>
          </a:bodyPr>
          <a:lstStyle/>
          <a:p>
            <a:r>
              <a:rPr lang="en-US" dirty="0">
                <a:solidFill>
                  <a:schemeClr val="bg1"/>
                </a:solidFill>
              </a:rPr>
              <a:t>May 2017</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5" y="1136819"/>
            <a:ext cx="6719020" cy="707886"/>
          </a:xfrm>
          <a:prstGeom prst="rect">
            <a:avLst/>
          </a:prstGeom>
          <a:noFill/>
        </p:spPr>
        <p:txBody>
          <a:bodyPr wrap="square" rtlCol="0">
            <a:spAutoFit/>
          </a:bodyPr>
          <a:lstStyle/>
          <a:p>
            <a:r>
              <a:rPr lang="en-US" sz="4000" b="1" dirty="0">
                <a:solidFill>
                  <a:srgbClr val="FFFF00"/>
                </a:solidFill>
              </a:rPr>
              <a:t>Dealing with reporters </a:t>
            </a:r>
          </a:p>
        </p:txBody>
      </p:sp>
      <p:sp>
        <p:nvSpPr>
          <p:cNvPr id="3" name="TextBox 2"/>
          <p:cNvSpPr txBox="1"/>
          <p:nvPr/>
        </p:nvSpPr>
        <p:spPr>
          <a:xfrm>
            <a:off x="448965" y="2207360"/>
            <a:ext cx="7787955" cy="3914918"/>
          </a:xfrm>
          <a:prstGeom prst="rect">
            <a:avLst/>
          </a:prstGeom>
          <a:noFill/>
        </p:spPr>
        <p:txBody>
          <a:bodyPr wrap="square" rtlCol="0">
            <a:spAutoFit/>
          </a:bodyPr>
          <a:lstStyle/>
          <a:p>
            <a:pPr>
              <a:lnSpc>
                <a:spcPct val="80000"/>
              </a:lnSpc>
              <a:buFont typeface="Wingdings" panose="05000000000000000000" pitchFamily="2" charset="2"/>
              <a:buChar char="Ø"/>
            </a:pPr>
            <a:r>
              <a:rPr lang="en-US" altLang="en-US" sz="2400" b="1" dirty="0">
                <a:solidFill>
                  <a:schemeClr val="bg1"/>
                </a:solidFill>
              </a:rPr>
              <a:t>Have a good  soundbite – a short quote in advance. Reporters are always looking for good quotes from parents!</a:t>
            </a: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r>
              <a:rPr lang="en-US" altLang="en-US" sz="2400" b="1" dirty="0">
                <a:solidFill>
                  <a:schemeClr val="bg1"/>
                </a:solidFill>
              </a:rPr>
              <a:t>Develop an email list of reporters.  Use it sparingly or  they will start treating your messages as spam.</a:t>
            </a: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r>
              <a:rPr lang="en-US" altLang="en-US" sz="2400" b="1" dirty="0">
                <a:solidFill>
                  <a:schemeClr val="bg1"/>
                </a:solidFill>
              </a:rPr>
              <a:t>Write letters to the editor; do not forget the community papers. For the tabloids, keep them as short as possible! </a:t>
            </a: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r>
              <a:rPr lang="en-US" altLang="en-US" sz="2400" b="1" dirty="0">
                <a:solidFill>
                  <a:schemeClr val="bg1"/>
                </a:solidFill>
              </a:rPr>
              <a:t> Or ask if they want an </a:t>
            </a:r>
            <a:r>
              <a:rPr lang="en-US" altLang="en-US" sz="2400" b="1" dirty="0" err="1">
                <a:solidFill>
                  <a:schemeClr val="bg1"/>
                </a:solidFill>
              </a:rPr>
              <a:t>oped</a:t>
            </a:r>
            <a:r>
              <a:rPr lang="en-US" altLang="en-US" sz="2400" b="1" dirty="0">
                <a:solidFill>
                  <a:schemeClr val="bg1"/>
                </a:solidFill>
              </a:rPr>
              <a:t>.</a:t>
            </a:r>
          </a:p>
          <a:p>
            <a:endParaRPr lang="en-US" dirty="0"/>
          </a:p>
        </p:txBody>
      </p:sp>
    </p:spTree>
    <p:extLst>
      <p:ext uri="{BB962C8B-B14F-4D97-AF65-F5344CB8AC3E}">
        <p14:creationId xmlns:p14="http://schemas.microsoft.com/office/powerpoint/2010/main" val="145182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381000"/>
            <a:ext cx="9144000" cy="990600"/>
          </a:xfrm>
        </p:spPr>
        <p:txBody>
          <a:bodyPr>
            <a:normAutofit fontScale="90000"/>
          </a:bodyPr>
          <a:lstStyle/>
          <a:p>
            <a:pPr algn="ctr" eaLnBrk="1" hangingPunct="1"/>
            <a:br>
              <a:rPr lang="en-US" altLang="en-US" dirty="0"/>
            </a:br>
            <a:r>
              <a:rPr lang="en-US" altLang="en-US" sz="4000" b="1" dirty="0"/>
              <a:t>More strategies</a:t>
            </a:r>
          </a:p>
        </p:txBody>
      </p:sp>
      <p:sp>
        <p:nvSpPr>
          <p:cNvPr id="10243" name="Rectangle 3"/>
          <p:cNvSpPr>
            <a:spLocks noGrp="1" noChangeArrowheads="1"/>
          </p:cNvSpPr>
          <p:nvPr>
            <p:ph idx="1"/>
          </p:nvPr>
        </p:nvSpPr>
        <p:spPr>
          <a:xfrm>
            <a:off x="457200" y="1901950"/>
            <a:ext cx="8229600" cy="4270250"/>
          </a:xfrm>
        </p:spPr>
        <p:txBody>
          <a:bodyPr>
            <a:normAutofit/>
          </a:bodyPr>
          <a:lstStyle/>
          <a:p>
            <a:pPr eaLnBrk="1" hangingPunct="1">
              <a:lnSpc>
                <a:spcPct val="80000"/>
              </a:lnSpc>
              <a:buFont typeface="Wingdings" panose="05000000000000000000" pitchFamily="2" charset="2"/>
              <a:buChar char="Ø"/>
            </a:pPr>
            <a:r>
              <a:rPr lang="en-US" altLang="en-US" sz="2400" dirty="0"/>
              <a:t>Send letters and/or petitions with a cover letter to elected officials and key decision-makers. (Always keep a copy of your letter and the original petitions!)  </a:t>
            </a:r>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t>Do not forget to copy and/or contact your state legislators and city council members.  </a:t>
            </a:r>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t>Schedule meetings with key elected officials who represent you, and bring other parents who live in their districts.</a:t>
            </a:r>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t>Call their offices and ask other parents to call too!</a:t>
            </a:r>
          </a:p>
        </p:txBody>
      </p:sp>
    </p:spTree>
    <p:extLst>
      <p:ext uri="{BB962C8B-B14F-4D97-AF65-F5344CB8AC3E}">
        <p14:creationId xmlns:p14="http://schemas.microsoft.com/office/powerpoint/2010/main" val="29027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with elected officials or DOE</a:t>
            </a:r>
          </a:p>
        </p:txBody>
      </p:sp>
      <p:sp>
        <p:nvSpPr>
          <p:cNvPr id="3" name="Content Placeholder 2"/>
          <p:cNvSpPr>
            <a:spLocks noGrp="1"/>
          </p:cNvSpPr>
          <p:nvPr>
            <p:ph idx="1"/>
          </p:nvPr>
        </p:nvSpPr>
        <p:spPr/>
        <p:txBody>
          <a:bodyPr>
            <a:normAutofit fontScale="92500" lnSpcReduction="20000"/>
          </a:bodyPr>
          <a:lstStyle/>
          <a:p>
            <a:pPr>
              <a:lnSpc>
                <a:spcPct val="80000"/>
              </a:lnSpc>
              <a:buFont typeface="Wingdings" panose="05000000000000000000" pitchFamily="2" charset="2"/>
              <a:buChar char="Ø"/>
            </a:pPr>
            <a:r>
              <a:rPr lang="en-US" altLang="en-US" dirty="0"/>
              <a:t>Prepare succinct “talking points” to make sure of a coordinated message, and have a pre-meeting with other parents to coordinate roles.</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Demand a written response and bug them until you get one.  </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Do not forget to copy and/or contact other </a:t>
            </a:r>
            <a:r>
              <a:rPr lang="en-US" altLang="en-US" dirty="0" err="1"/>
              <a:t>electeds</a:t>
            </a:r>
            <a:r>
              <a:rPr lang="en-US" altLang="en-US" dirty="0"/>
              <a:t>.</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Always send a follow-up thank you letter after meeting with them; reiterating your points and your asks. </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Follow up with emails to parents and reporters with regular updates about your issue.</a:t>
            </a:r>
          </a:p>
          <a:p>
            <a:endParaRPr lang="en-US" dirty="0"/>
          </a:p>
        </p:txBody>
      </p:sp>
    </p:spTree>
    <p:extLst>
      <p:ext uri="{BB962C8B-B14F-4D97-AF65-F5344CB8AC3E}">
        <p14:creationId xmlns:p14="http://schemas.microsoft.com/office/powerpoint/2010/main" val="246973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Collaborate with others….</a:t>
            </a:r>
          </a:p>
        </p:txBody>
      </p:sp>
      <p:sp>
        <p:nvSpPr>
          <p:cNvPr id="3" name="Content Placeholder 2"/>
          <p:cNvSpPr>
            <a:spLocks noGrp="1"/>
          </p:cNvSpPr>
          <p:nvPr>
            <p:ph idx="1"/>
          </p:nvPr>
        </p:nvSpPr>
        <p:spPr>
          <a:xfrm>
            <a:off x="448965" y="1596540"/>
            <a:ext cx="8229600" cy="4275740"/>
          </a:xfrm>
        </p:spPr>
        <p:txBody>
          <a:bodyPr>
            <a:normAutofit fontScale="25000" lnSpcReduction="20000"/>
          </a:bodyPr>
          <a:lstStyle/>
          <a:p>
            <a:pPr>
              <a:buFont typeface="Wingdings" panose="05000000000000000000" pitchFamily="2" charset="2"/>
              <a:buChar char="Ø"/>
            </a:pPr>
            <a:r>
              <a:rPr lang="en-US" altLang="en-US" sz="9600" dirty="0"/>
              <a:t>Work with other groups, statewide or national, that support your issues. </a:t>
            </a:r>
          </a:p>
          <a:p>
            <a:pPr>
              <a:buFont typeface="Wingdings" panose="05000000000000000000" pitchFamily="2" charset="2"/>
              <a:buChar char="Ø"/>
            </a:pPr>
            <a:endParaRPr lang="en-US" altLang="en-US" sz="9600" dirty="0"/>
          </a:p>
          <a:p>
            <a:pPr>
              <a:buFont typeface="Wingdings" panose="05000000000000000000" pitchFamily="2" charset="2"/>
              <a:buChar char="Ø"/>
            </a:pPr>
            <a:r>
              <a:rPr lang="en-US" altLang="en-US" sz="9600" b="1" dirty="0">
                <a:solidFill>
                  <a:prstClr val="white"/>
                </a:solidFill>
              </a:rPr>
              <a:t>Attend Community Education Council  meetings</a:t>
            </a:r>
          </a:p>
          <a:p>
            <a:pPr>
              <a:buFont typeface="Wingdings" panose="05000000000000000000" pitchFamily="2" charset="2"/>
              <a:buChar char="Ø"/>
            </a:pPr>
            <a:endParaRPr lang="en-US" altLang="en-US" sz="9600" b="1" dirty="0">
              <a:solidFill>
                <a:prstClr val="white"/>
              </a:solidFill>
            </a:endParaRPr>
          </a:p>
          <a:p>
            <a:pPr>
              <a:buFont typeface="Wingdings" panose="05000000000000000000" pitchFamily="2" charset="2"/>
              <a:buChar char="Ø"/>
            </a:pPr>
            <a:r>
              <a:rPr lang="en-US" altLang="en-US" sz="9600" b="1" dirty="0">
                <a:solidFill>
                  <a:prstClr val="white"/>
                </a:solidFill>
              </a:rPr>
              <a:t>Attend your  local community board and reach out to education committee</a:t>
            </a:r>
            <a:endParaRPr lang="en-US" altLang="en-US" sz="9600" dirty="0"/>
          </a:p>
          <a:p>
            <a:pPr>
              <a:buFont typeface="Wingdings" panose="05000000000000000000" pitchFamily="2" charset="2"/>
              <a:buChar char="Ø"/>
            </a:pPr>
            <a:endParaRPr lang="en-US" altLang="en-US" sz="9600" dirty="0"/>
          </a:p>
          <a:p>
            <a:pPr>
              <a:buFont typeface="Wingdings" panose="05000000000000000000" pitchFamily="2" charset="2"/>
              <a:buChar char="Ø"/>
            </a:pPr>
            <a:r>
              <a:rPr lang="en-US" altLang="en-US" sz="9600" dirty="0"/>
              <a:t>State groups: Class Size Matters, AQE (focuses on state funding), NYC Kids PAC</a:t>
            </a:r>
          </a:p>
          <a:p>
            <a:pPr>
              <a:buFont typeface="Wingdings" panose="05000000000000000000" pitchFamily="2" charset="2"/>
              <a:buChar char="Ø"/>
            </a:pPr>
            <a:endParaRPr lang="en-US" altLang="en-US" sz="9600" dirty="0"/>
          </a:p>
          <a:p>
            <a:pPr>
              <a:buFont typeface="Wingdings" panose="05000000000000000000" pitchFamily="2" charset="2"/>
              <a:buChar char="Ø"/>
            </a:pPr>
            <a:r>
              <a:rPr lang="en-US" altLang="en-US" sz="9600" dirty="0"/>
              <a:t>National groups: Network for Public Education; Parents Across America, Parent Coalition for Student Privacy </a:t>
            </a:r>
          </a:p>
          <a:p>
            <a:pPr>
              <a:buFont typeface="Wingdings" panose="05000000000000000000" pitchFamily="2" charset="2"/>
              <a:buChar char="Ø"/>
            </a:pPr>
            <a:endParaRPr lang="en-US" altLang="en-US" sz="9600" dirty="0"/>
          </a:p>
          <a:p>
            <a:pPr>
              <a:buFont typeface="Wingdings" panose="05000000000000000000" pitchFamily="2" charset="2"/>
              <a:buChar char="Ø"/>
            </a:pPr>
            <a:endParaRPr lang="en-US" altLang="en-US" sz="6000" dirty="0"/>
          </a:p>
          <a:p>
            <a:endParaRPr lang="en-US" dirty="0"/>
          </a:p>
        </p:txBody>
      </p:sp>
    </p:spTree>
    <p:extLst>
      <p:ext uri="{BB962C8B-B14F-4D97-AF65-F5344CB8AC3E}">
        <p14:creationId xmlns:p14="http://schemas.microsoft.com/office/powerpoint/2010/main" val="401755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Use social media </a:t>
            </a:r>
          </a:p>
        </p:txBody>
      </p:sp>
      <p:sp>
        <p:nvSpPr>
          <p:cNvPr id="3" name="Content Placeholder 2"/>
          <p:cNvSpPr>
            <a:spLocks noGrp="1"/>
          </p:cNvSpPr>
          <p:nvPr>
            <p:ph idx="1"/>
          </p:nvPr>
        </p:nvSpPr>
        <p:spPr>
          <a:xfrm>
            <a:off x="448965" y="1749244"/>
            <a:ext cx="8229600" cy="4123035"/>
          </a:xfrm>
        </p:spPr>
        <p:txBody>
          <a:bodyPr>
            <a:normAutofit fontScale="92500" lnSpcReduction="20000"/>
          </a:bodyPr>
          <a:lstStyle/>
          <a:p>
            <a:pPr>
              <a:lnSpc>
                <a:spcPct val="80000"/>
              </a:lnSpc>
              <a:buFont typeface="Wingdings" panose="05000000000000000000" pitchFamily="2" charset="2"/>
              <a:buChar char="Ø"/>
            </a:pPr>
            <a:r>
              <a:rPr lang="en-US" altLang="en-US" dirty="0"/>
              <a:t>Form a Facebook group or “page”</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Sign up for Twitter at twitter.com; you will get followers as soon as you follow others!</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Develop your own “hashtag” and post comments to officials and reporters</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t>Create your own website and/or blog.  It’s free and only takes a few minutes!</a:t>
            </a: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r>
              <a:rPr lang="en-US" altLang="en-US" dirty="0">
                <a:solidFill>
                  <a:schemeClr val="tx2"/>
                </a:solidFill>
                <a:highlight>
                  <a:srgbClr val="FFFF00"/>
                </a:highlight>
              </a:rPr>
              <a:t>Free blog sites:  </a:t>
            </a:r>
            <a:r>
              <a:rPr lang="en-US" altLang="en-US" dirty="0">
                <a:solidFill>
                  <a:schemeClr val="bg1">
                    <a:lumMod val="85000"/>
                  </a:schemeClr>
                </a:solidFill>
                <a:highlight>
                  <a:srgbClr val="FFFF00"/>
                </a:highlight>
                <a:hlinkClick r:id="rId2"/>
              </a:rPr>
              <a:t>www.blogger.com</a:t>
            </a:r>
            <a:r>
              <a:rPr lang="en-US" altLang="en-US" dirty="0">
                <a:solidFill>
                  <a:schemeClr val="bg1">
                    <a:lumMod val="85000"/>
                  </a:schemeClr>
                </a:solidFill>
                <a:highlight>
                  <a:srgbClr val="FFFF00"/>
                </a:highlight>
              </a:rPr>
              <a:t>, </a:t>
            </a:r>
            <a:r>
              <a:rPr lang="en-US" altLang="en-US" dirty="0">
                <a:solidFill>
                  <a:schemeClr val="bg1">
                    <a:lumMod val="85000"/>
                  </a:schemeClr>
                </a:solidFill>
                <a:highlight>
                  <a:srgbClr val="FFFF00"/>
                </a:highlight>
                <a:hlinkClick r:id="rId3"/>
              </a:rPr>
              <a:t>www.blogspot.com/</a:t>
            </a:r>
            <a:r>
              <a:rPr lang="en-US" altLang="en-US" dirty="0">
                <a:solidFill>
                  <a:schemeClr val="bg1">
                    <a:lumMod val="85000"/>
                  </a:schemeClr>
                </a:solidFill>
                <a:highlight>
                  <a:srgbClr val="FFFF00"/>
                </a:highlight>
              </a:rPr>
              <a:t>; </a:t>
            </a:r>
            <a:r>
              <a:rPr lang="en-US" altLang="en-US" dirty="0">
                <a:solidFill>
                  <a:schemeClr val="bg1">
                    <a:lumMod val="85000"/>
                  </a:schemeClr>
                </a:solidFill>
                <a:highlight>
                  <a:srgbClr val="FFFF00"/>
                </a:highlight>
                <a:hlinkClick r:id="rId4"/>
              </a:rPr>
              <a:t>http://wordpress.com/</a:t>
            </a:r>
            <a:r>
              <a:rPr lang="en-US" altLang="en-US" dirty="0">
                <a:solidFill>
                  <a:schemeClr val="bg1">
                    <a:lumMod val="85000"/>
                  </a:schemeClr>
                </a:solidFill>
                <a:highlight>
                  <a:srgbClr val="FFFF00"/>
                </a:highlight>
              </a:rPr>
              <a:t> </a:t>
            </a:r>
            <a:endParaRPr lang="en-US" altLang="en-US" sz="2400" dirty="0">
              <a:solidFill>
                <a:schemeClr val="bg1">
                  <a:lumMod val="85000"/>
                </a:schemeClr>
              </a:solidFill>
              <a:highlight>
                <a:srgbClr val="FFFF00"/>
              </a:highlight>
            </a:endParaRPr>
          </a:p>
          <a:p>
            <a:pPr>
              <a:lnSpc>
                <a:spcPct val="80000"/>
              </a:lnSpc>
              <a:buFont typeface="Wingdings" panose="05000000000000000000" pitchFamily="2" charset="2"/>
              <a:buChar char="Ø"/>
            </a:pPr>
            <a:endParaRPr lang="en-US" altLang="en-US" dirty="0"/>
          </a:p>
          <a:p>
            <a:pPr>
              <a:lnSpc>
                <a:spcPct val="80000"/>
              </a:lnSpc>
              <a:buFont typeface="Wingdings" panose="05000000000000000000" pitchFamily="2" charset="2"/>
              <a:buChar char="Ø"/>
            </a:pPr>
            <a:endParaRPr lang="en-US" altLang="en-US" sz="2400" dirty="0"/>
          </a:p>
          <a:p>
            <a:endParaRPr lang="en-US" dirty="0"/>
          </a:p>
        </p:txBody>
      </p:sp>
    </p:spTree>
    <p:extLst>
      <p:ext uri="{BB962C8B-B14F-4D97-AF65-F5344CB8AC3E}">
        <p14:creationId xmlns:p14="http://schemas.microsoft.com/office/powerpoint/2010/main" val="92233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3100" dirty="0"/>
              <a:t>Twitter can be very effective in getting your message out to decisionmakers and potential allies</a:t>
            </a:r>
          </a:p>
        </p:txBody>
      </p:sp>
      <p:pic>
        <p:nvPicPr>
          <p:cNvPr id="4" name="Content Placeholder 3"/>
          <p:cNvPicPr>
            <a:picLocks noGrp="1" noChangeAspect="1"/>
          </p:cNvPicPr>
          <p:nvPr>
            <p:ph idx="1"/>
          </p:nvPr>
        </p:nvPicPr>
        <p:blipFill>
          <a:blip r:embed="rId2"/>
          <a:stretch>
            <a:fillRect/>
          </a:stretch>
        </p:blipFill>
        <p:spPr>
          <a:xfrm>
            <a:off x="1212490" y="2360065"/>
            <a:ext cx="6491103" cy="3559189"/>
          </a:xfrm>
          <a:prstGeom prst="rect">
            <a:avLst/>
          </a:prstGeom>
        </p:spPr>
      </p:pic>
      <p:sp>
        <p:nvSpPr>
          <p:cNvPr id="5" name="TextBox 4"/>
          <p:cNvSpPr txBox="1"/>
          <p:nvPr/>
        </p:nvSpPr>
        <p:spPr>
          <a:xfrm>
            <a:off x="601670" y="6177690"/>
            <a:ext cx="8580554" cy="369332"/>
          </a:xfrm>
          <a:prstGeom prst="rect">
            <a:avLst/>
          </a:prstGeom>
          <a:noFill/>
        </p:spPr>
        <p:txBody>
          <a:bodyPr wrap="none" rtlCol="0">
            <a:spAutoFit/>
          </a:bodyPr>
          <a:lstStyle/>
          <a:p>
            <a:r>
              <a:rPr lang="en-US" dirty="0"/>
              <a:t>“”</a:t>
            </a:r>
            <a:r>
              <a:rPr lang="en-US" dirty="0" err="1">
                <a:solidFill>
                  <a:schemeClr val="bg1"/>
                </a:solidFill>
              </a:rPr>
              <a:t>Transcenders</a:t>
            </a:r>
            <a:r>
              <a:rPr lang="en-US" dirty="0">
                <a:solidFill>
                  <a:schemeClr val="bg1"/>
                </a:solidFill>
              </a:rPr>
              <a:t>” on twitter re #</a:t>
            </a:r>
            <a:r>
              <a:rPr lang="en-US" dirty="0" err="1">
                <a:solidFill>
                  <a:schemeClr val="bg1"/>
                </a:solidFill>
              </a:rPr>
              <a:t>CommonCore</a:t>
            </a:r>
            <a:r>
              <a:rPr lang="en-US" dirty="0">
                <a:solidFill>
                  <a:schemeClr val="bg1"/>
                </a:solidFill>
              </a:rPr>
              <a:t> from  </a:t>
            </a:r>
            <a:r>
              <a:rPr lang="en-US" i="1" dirty="0">
                <a:solidFill>
                  <a:schemeClr val="bg1"/>
                </a:solidFill>
              </a:rPr>
              <a:t>http://www.hashtagcommoncore.com</a:t>
            </a:r>
          </a:p>
        </p:txBody>
      </p:sp>
      <p:sp>
        <p:nvSpPr>
          <p:cNvPr id="3" name="Rectangle 2"/>
          <p:cNvSpPr/>
          <p:nvPr/>
        </p:nvSpPr>
        <p:spPr>
          <a:xfrm>
            <a:off x="2497329" y="3244334"/>
            <a:ext cx="4149341" cy="369332"/>
          </a:xfrm>
          <a:prstGeom prst="rect">
            <a:avLst/>
          </a:prstGeom>
        </p:spPr>
        <p:txBody>
          <a:bodyPr wrap="none">
            <a:spAutoFit/>
          </a:bodyPr>
          <a:lstStyle/>
          <a:p>
            <a:r>
              <a:rPr lang="en-US" dirty="0" err="1"/>
              <a:t>Transcenders</a:t>
            </a:r>
            <a:r>
              <a:rPr lang="en-US" dirty="0"/>
              <a:t>” on twitter re Common Core</a:t>
            </a:r>
          </a:p>
        </p:txBody>
      </p:sp>
    </p:spTree>
    <p:extLst>
      <p:ext uri="{BB962C8B-B14F-4D97-AF65-F5344CB8AC3E}">
        <p14:creationId xmlns:p14="http://schemas.microsoft.com/office/powerpoint/2010/main" val="413192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2012 Gates Foundation got into the business of data collection and sharing</a:t>
            </a:r>
          </a:p>
        </p:txBody>
      </p:sp>
      <p:sp>
        <p:nvSpPr>
          <p:cNvPr id="3" name="Content Placeholder 2"/>
          <p:cNvSpPr>
            <a:spLocks noGrp="1"/>
          </p:cNvSpPr>
          <p:nvPr>
            <p:ph idx="1"/>
          </p:nvPr>
        </p:nvSpPr>
        <p:spPr>
          <a:xfrm>
            <a:off x="601669" y="2054654"/>
            <a:ext cx="8076895" cy="3817625"/>
          </a:xfrm>
        </p:spPr>
        <p:txBody>
          <a:bodyPr>
            <a:normAutofit fontScale="25000" lnSpcReduction="20000"/>
          </a:bodyPr>
          <a:lstStyle/>
          <a:p>
            <a:r>
              <a:rPr lang="en-US" sz="9600" dirty="0"/>
              <a:t>They launched a project called the Shared Learning Collaborative with more than $100 million</a:t>
            </a:r>
          </a:p>
          <a:p>
            <a:endParaRPr lang="en-US" sz="9600" dirty="0"/>
          </a:p>
          <a:p>
            <a:r>
              <a:rPr lang="en-US" sz="9600" dirty="0"/>
              <a:t>Designed to collect personal information of public school students – to format data &amp; share with for-profit data-mining software companies for the purpose of outsourcing evaluation, instruction and assessment </a:t>
            </a:r>
          </a:p>
          <a:p>
            <a:endParaRPr lang="en-US" sz="9600" dirty="0"/>
          </a:p>
          <a:p>
            <a:r>
              <a:rPr lang="en-US" sz="9600" dirty="0"/>
              <a:t>Detailed personal data to include student names, addresses, grades, test scores, detailed disciplinary and disability information and more.</a:t>
            </a:r>
          </a:p>
          <a:p>
            <a:endParaRPr lang="en-US" sz="9600" dirty="0"/>
          </a:p>
          <a:p>
            <a:r>
              <a:rPr lang="en-US" sz="9600" dirty="0"/>
              <a:t>in March 2013 the SLC spun off as a separate corporation </a:t>
            </a:r>
            <a:r>
              <a:rPr lang="en-US" sz="9600" dirty="0" err="1"/>
              <a:t>inBloom</a:t>
            </a:r>
            <a:r>
              <a:rPr lang="en-US" sz="9600" dirty="0"/>
              <a:t> Inc. – with 9 states and districts including NYC</a:t>
            </a:r>
          </a:p>
          <a:p>
            <a:endParaRPr lang="en-US" dirty="0"/>
          </a:p>
        </p:txBody>
      </p:sp>
    </p:spTree>
    <p:extLst>
      <p:ext uri="{BB962C8B-B14F-4D97-AF65-F5344CB8AC3E}">
        <p14:creationId xmlns:p14="http://schemas.microsoft.com/office/powerpoint/2010/main" val="63428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little over 13 months, </a:t>
            </a:r>
            <a:r>
              <a:rPr lang="en-US" dirty="0" err="1"/>
              <a:t>inBloom</a:t>
            </a:r>
            <a:r>
              <a:rPr lang="en-US" dirty="0"/>
              <a:t> collapsed</a:t>
            </a:r>
          </a:p>
        </p:txBody>
      </p:sp>
      <p:sp>
        <p:nvSpPr>
          <p:cNvPr id="3" name="Content Placeholder 2"/>
          <p:cNvSpPr>
            <a:spLocks noGrp="1"/>
          </p:cNvSpPr>
          <p:nvPr>
            <p:ph idx="1"/>
          </p:nvPr>
        </p:nvSpPr>
        <p:spPr>
          <a:xfrm>
            <a:off x="448965" y="1596539"/>
            <a:ext cx="8229600" cy="4733855"/>
          </a:xfrm>
        </p:spPr>
        <p:txBody>
          <a:bodyPr>
            <a:normAutofit fontScale="85000" lnSpcReduction="20000"/>
          </a:bodyPr>
          <a:lstStyle/>
          <a:p>
            <a:r>
              <a:rPr lang="en-US" dirty="0"/>
              <a:t>How did this happen? Leonie started blogging about it as did Diane Ravitch</a:t>
            </a:r>
          </a:p>
          <a:p>
            <a:endParaRPr lang="en-US" dirty="0"/>
          </a:p>
          <a:p>
            <a:r>
              <a:rPr lang="en-US" dirty="0"/>
              <a:t>She finally got one national reporter to write about it </a:t>
            </a:r>
          </a:p>
          <a:p>
            <a:endParaRPr lang="en-US" dirty="0"/>
          </a:p>
          <a:p>
            <a:r>
              <a:rPr lang="en-US" dirty="0"/>
              <a:t>Parents in the 9 states and districts partnering with </a:t>
            </a:r>
            <a:r>
              <a:rPr lang="en-US" dirty="0" err="1"/>
              <a:t>inBloom</a:t>
            </a:r>
            <a:r>
              <a:rPr lang="en-US" dirty="0"/>
              <a:t> protested to their school boards, legislatures and State Commissioners and one by one cancelled their contracts</a:t>
            </a:r>
          </a:p>
          <a:p>
            <a:endParaRPr lang="en-US" dirty="0"/>
          </a:p>
          <a:p>
            <a:r>
              <a:rPr lang="en-US" dirty="0"/>
              <a:t>NYS last to pull out as legislature passed a law against in March 214</a:t>
            </a:r>
          </a:p>
          <a:p>
            <a:endParaRPr lang="en-US" dirty="0"/>
          </a:p>
          <a:p>
            <a:r>
              <a:rPr lang="en-US" dirty="0"/>
              <a:t>In April 2014, and shortly after, </a:t>
            </a:r>
            <a:r>
              <a:rPr lang="en-US" dirty="0" err="1"/>
              <a:t>inBloom</a:t>
            </a:r>
            <a:r>
              <a:rPr lang="en-US" dirty="0"/>
              <a:t> closed its doors. </a:t>
            </a:r>
          </a:p>
          <a:p>
            <a:endParaRPr lang="en-US" dirty="0"/>
          </a:p>
        </p:txBody>
      </p:sp>
    </p:spTree>
    <p:extLst>
      <p:ext uri="{BB962C8B-B14F-4D97-AF65-F5344CB8AC3E}">
        <p14:creationId xmlns:p14="http://schemas.microsoft.com/office/powerpoint/2010/main" val="340211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152705"/>
          </a:xfrm>
        </p:spPr>
        <p:txBody>
          <a:bodyPr>
            <a:normAutofit fontScale="90000"/>
          </a:bodyPr>
          <a:lstStyle/>
          <a:p>
            <a:br>
              <a:rPr lang="en-US" altLang="en-US" dirty="0"/>
            </a:br>
            <a:r>
              <a:rPr lang="en-US" altLang="en-US" dirty="0"/>
              <a:t> </a:t>
            </a:r>
            <a:r>
              <a:rPr lang="en-US" altLang="en-US" sz="3100" dirty="0"/>
              <a:t>Parent-led #protect our schools rallies in NYC schools in 2015 generated lots of news stories</a:t>
            </a:r>
            <a:endParaRPr lang="en-US" sz="3100" dirty="0"/>
          </a:p>
        </p:txBody>
      </p:sp>
      <p:pic>
        <p:nvPicPr>
          <p:cNvPr id="4" name="Picture 2"/>
          <p:cNvPicPr>
            <a:picLocks noGrp="1" noChangeAspect="1" noChangeArrowheads="1"/>
          </p:cNvPicPr>
          <p:nvPr>
            <p:ph idx="1"/>
          </p:nvPr>
        </p:nvPicPr>
        <p:blipFill>
          <a:blip r:embed="rId2"/>
          <a:stretch>
            <a:fillRect/>
          </a:stretch>
        </p:blipFill>
        <p:spPr>
          <a:xfrm>
            <a:off x="1823310" y="2070565"/>
            <a:ext cx="6261454" cy="3801597"/>
          </a:xfrm>
          <a:noFill/>
        </p:spPr>
      </p:pic>
    </p:spTree>
    <p:extLst>
      <p:ext uri="{BB962C8B-B14F-4D97-AF65-F5344CB8AC3E}">
        <p14:creationId xmlns:p14="http://schemas.microsoft.com/office/powerpoint/2010/main" val="329001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85838"/>
            <a:ext cx="9144000" cy="584200"/>
          </a:xfrm>
        </p:spPr>
        <p:txBody>
          <a:bodyPr rtlCol="0">
            <a:normAutofit fontScale="90000"/>
          </a:bodyPr>
          <a:lstStyle/>
          <a:p>
            <a:pPr fontAlgn="auto">
              <a:spcAft>
                <a:spcPts val="0"/>
              </a:spcAft>
              <a:defRPr/>
            </a:pPr>
            <a:br>
              <a:rPr lang="en-US" b="1" dirty="0">
                <a:solidFill>
                  <a:srgbClr val="FFFF00"/>
                </a:solidFill>
                <a:latin typeface="+mn-lt"/>
              </a:rPr>
            </a:br>
            <a:r>
              <a:rPr lang="en-US" sz="3600" b="1" dirty="0">
                <a:solidFill>
                  <a:srgbClr val="FFFF00"/>
                </a:solidFill>
                <a:latin typeface="+mn-lt"/>
              </a:rPr>
              <a:t>More recent successful Parent Led Campaign</a:t>
            </a:r>
          </a:p>
        </p:txBody>
      </p:sp>
      <p:pic>
        <p:nvPicPr>
          <p:cNvPr id="1434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670605" y="3276295"/>
            <a:ext cx="5497379" cy="305446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Box 9"/>
          <p:cNvSpPr txBox="1">
            <a:spLocks noChangeArrowheads="1"/>
          </p:cNvSpPr>
          <p:nvPr/>
        </p:nvSpPr>
        <p:spPr bwMode="auto">
          <a:xfrm>
            <a:off x="907080" y="1952625"/>
            <a:ext cx="74828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buFont typeface="Wingdings" panose="05000000000000000000" pitchFamily="2" charset="2"/>
              <a:buChar char="v"/>
            </a:pPr>
            <a:r>
              <a:rPr lang="en-US" altLang="en-US" sz="3200" b="1" dirty="0">
                <a:solidFill>
                  <a:schemeClr val="bg1"/>
                </a:solidFill>
              </a:rPr>
              <a:t>Make Space for Quality Schools in Sunset Park</a:t>
            </a:r>
          </a:p>
        </p:txBody>
      </p:sp>
    </p:spTree>
    <p:extLst>
      <p:ext uri="{BB962C8B-B14F-4D97-AF65-F5344CB8AC3E}">
        <p14:creationId xmlns:p14="http://schemas.microsoft.com/office/powerpoint/2010/main" val="62987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015" y="1291130"/>
            <a:ext cx="5191970" cy="610820"/>
          </a:xfrm>
        </p:spPr>
        <p:txBody>
          <a:bodyPr>
            <a:normAutofit fontScale="90000"/>
          </a:bodyPr>
          <a:lstStyle/>
          <a:p>
            <a:br>
              <a:rPr lang="en-US" b="1" dirty="0"/>
            </a:br>
            <a:br>
              <a:rPr lang="en-US" b="1" dirty="0"/>
            </a:br>
            <a:r>
              <a:rPr lang="en-US" sz="4900" b="1" dirty="0"/>
              <a:t>WHAT IS ADVOCACY?</a:t>
            </a:r>
            <a:br>
              <a:rPr lang="en-US" b="1" dirty="0"/>
            </a:br>
            <a:br>
              <a:rPr lang="en-US" b="1" dirty="0"/>
            </a:br>
            <a:endParaRPr lang="en-US" b="1" dirty="0"/>
          </a:p>
        </p:txBody>
      </p:sp>
      <p:sp>
        <p:nvSpPr>
          <p:cNvPr id="3" name="Content Placeholder 2"/>
          <p:cNvSpPr>
            <a:spLocks noGrp="1"/>
          </p:cNvSpPr>
          <p:nvPr>
            <p:ph idx="1"/>
          </p:nvPr>
        </p:nvSpPr>
        <p:spPr>
          <a:xfrm>
            <a:off x="448964" y="2054655"/>
            <a:ext cx="8398775" cy="1527050"/>
          </a:xfrm>
        </p:spPr>
        <p:txBody>
          <a:bodyPr>
            <a:normAutofit fontScale="25000" lnSpcReduction="20000"/>
          </a:bodyPr>
          <a:lstStyle/>
          <a:p>
            <a:pPr marL="0" indent="0" algn="ctr">
              <a:buNone/>
            </a:pPr>
            <a:r>
              <a:rPr lang="en-US" sz="19200" dirty="0"/>
              <a:t>“</a:t>
            </a:r>
            <a:r>
              <a:rPr lang="en-US" sz="19200" b="1" dirty="0"/>
              <a:t>The act of speaking on the behalf of or in support of another person, place, or thing</a:t>
            </a:r>
            <a:r>
              <a:rPr lang="en-US" sz="19200" dirty="0"/>
              <a:t>”</a:t>
            </a:r>
            <a:br>
              <a:rPr lang="en-US" dirty="0"/>
            </a:br>
            <a:endParaRPr lang="en-US" dirty="0"/>
          </a:p>
          <a:p>
            <a:endParaRPr lang="en-US" dirty="0"/>
          </a:p>
          <a:p>
            <a:endParaRPr lang="en-US" dirty="0"/>
          </a:p>
        </p:txBody>
      </p:sp>
      <p:sp>
        <p:nvSpPr>
          <p:cNvPr id="4" name="TextBox 3"/>
          <p:cNvSpPr txBox="1"/>
          <p:nvPr/>
        </p:nvSpPr>
        <p:spPr>
          <a:xfrm>
            <a:off x="601670" y="4192525"/>
            <a:ext cx="3970329"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400" b="1" dirty="0">
                <a:solidFill>
                  <a:schemeClr val="bg1"/>
                </a:solidFill>
              </a:rPr>
              <a:t>What does it mean to you?</a:t>
            </a:r>
          </a:p>
          <a:p>
            <a:endParaRPr lang="en-US" altLang="en-US" sz="2400" b="1" dirty="0">
              <a:solidFill>
                <a:schemeClr val="bg1"/>
              </a:solidFill>
            </a:endParaRPr>
          </a:p>
          <a:p>
            <a:endParaRPr lang="en-US" altLang="en-US" sz="2400" b="1" dirty="0"/>
          </a:p>
          <a:p>
            <a:endParaRPr lang="en-US" altLang="en-US" sz="2400" b="1" dirty="0"/>
          </a:p>
        </p:txBody>
      </p:sp>
      <p:sp>
        <p:nvSpPr>
          <p:cNvPr id="5" name="TextBox 4"/>
          <p:cNvSpPr txBox="1"/>
          <p:nvPr/>
        </p:nvSpPr>
        <p:spPr>
          <a:xfrm>
            <a:off x="5030116" y="4192525"/>
            <a:ext cx="3359510" cy="1569660"/>
          </a:xfrm>
          <a:prstGeom prst="rect">
            <a:avLst/>
          </a:prstGeom>
          <a:noFill/>
        </p:spPr>
        <p:txBody>
          <a:bodyPr wrap="square" rtlCol="0">
            <a:spAutoFit/>
          </a:bodyPr>
          <a:lstStyle/>
          <a:p>
            <a:pPr marL="342900" lvl="0" indent="-342900" eaLnBrk="0" fontAlgn="base" hangingPunct="0">
              <a:spcBef>
                <a:spcPct val="20000"/>
              </a:spcBef>
              <a:spcAft>
                <a:spcPct val="0"/>
              </a:spcAft>
              <a:buFont typeface="Wingdings" panose="05000000000000000000" pitchFamily="2" charset="2"/>
              <a:buChar char="Ø"/>
            </a:pPr>
            <a:r>
              <a:rPr lang="en-US" altLang="en-US" sz="2400" b="1" kern="0" dirty="0">
                <a:solidFill>
                  <a:schemeClr val="bg1"/>
                </a:solidFill>
                <a:latin typeface="Arial"/>
              </a:rPr>
              <a:t>Where does it begin in your child's education for you?</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96863" y="985838"/>
            <a:ext cx="7940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4000" b="1">
                <a:solidFill>
                  <a:srgbClr val="FFFF00"/>
                </a:solidFill>
              </a:rPr>
              <a:t>What contributed to Success of these Campaigns?</a:t>
            </a:r>
          </a:p>
        </p:txBody>
      </p:sp>
      <p:sp>
        <p:nvSpPr>
          <p:cNvPr id="15363" name="TextBox 2"/>
          <p:cNvSpPr txBox="1">
            <a:spLocks noChangeArrowheads="1"/>
          </p:cNvSpPr>
          <p:nvPr/>
        </p:nvSpPr>
        <p:spPr bwMode="auto">
          <a:xfrm>
            <a:off x="403225" y="2513013"/>
            <a:ext cx="80930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Ø"/>
            </a:pPr>
            <a:r>
              <a:rPr lang="en-US" altLang="en-US" sz="2400" b="1" dirty="0">
                <a:solidFill>
                  <a:schemeClr val="bg1"/>
                </a:solidFill>
              </a:rPr>
              <a:t>Great logo and visual image aligned with message</a:t>
            </a:r>
          </a:p>
          <a:p>
            <a:pPr>
              <a:buFont typeface="Wingdings" panose="05000000000000000000" pitchFamily="2" charset="2"/>
              <a:buChar char="Ø"/>
            </a:pPr>
            <a:endParaRPr lang="en-US" altLang="en-US" sz="2400" b="1" dirty="0">
              <a:solidFill>
                <a:schemeClr val="bg1"/>
              </a:solidFill>
            </a:endParaRPr>
          </a:p>
          <a:p>
            <a:pPr>
              <a:buFont typeface="Wingdings" panose="05000000000000000000" pitchFamily="2" charset="2"/>
              <a:buChar char="Ø"/>
            </a:pPr>
            <a:r>
              <a:rPr lang="en-US" altLang="en-US" sz="2400" b="1" dirty="0">
                <a:solidFill>
                  <a:schemeClr val="bg1"/>
                </a:solidFill>
              </a:rPr>
              <a:t>Allowed parents  and teachers to share and express views</a:t>
            </a:r>
          </a:p>
          <a:p>
            <a:pPr>
              <a:buFont typeface="Wingdings" panose="05000000000000000000" pitchFamily="2" charset="2"/>
              <a:buChar char="Ø"/>
            </a:pPr>
            <a:endParaRPr lang="en-US" altLang="en-US" sz="2400" b="1" dirty="0">
              <a:solidFill>
                <a:schemeClr val="bg1"/>
              </a:solidFill>
            </a:endParaRPr>
          </a:p>
          <a:p>
            <a:pPr>
              <a:buFont typeface="Wingdings" panose="05000000000000000000" pitchFamily="2" charset="2"/>
              <a:buChar char="Ø"/>
            </a:pPr>
            <a:r>
              <a:rPr lang="en-US" altLang="en-US" sz="2400" b="1" dirty="0">
                <a:solidFill>
                  <a:schemeClr val="bg1"/>
                </a:solidFill>
              </a:rPr>
              <a:t>Was something new!</a:t>
            </a:r>
          </a:p>
          <a:p>
            <a:pPr>
              <a:buFont typeface="Wingdings" panose="05000000000000000000" pitchFamily="2" charset="2"/>
              <a:buChar char="Ø"/>
            </a:pPr>
            <a:endParaRPr lang="en-US" altLang="en-US" sz="2400" b="1" dirty="0">
              <a:solidFill>
                <a:schemeClr val="bg1"/>
              </a:solidFill>
            </a:endParaRPr>
          </a:p>
          <a:p>
            <a:pPr>
              <a:buFont typeface="Wingdings" panose="05000000000000000000" pitchFamily="2" charset="2"/>
              <a:buChar char="Ø"/>
            </a:pPr>
            <a:r>
              <a:rPr lang="en-US" altLang="en-US" sz="2400" b="1" dirty="0">
                <a:solidFill>
                  <a:schemeClr val="bg1"/>
                </a:solidFill>
              </a:rPr>
              <a:t>Collaboration! Collaboration! Collaboration!</a:t>
            </a:r>
          </a:p>
          <a:p>
            <a:pPr>
              <a:buFont typeface="Wingdings" panose="05000000000000000000" pitchFamily="2" charset="2"/>
              <a:buChar char="Ø"/>
            </a:pPr>
            <a:endParaRPr lang="en-US" altLang="en-US" sz="2400" b="1" dirty="0">
              <a:solidFill>
                <a:schemeClr val="bg1"/>
              </a:solidFill>
            </a:endParaRPr>
          </a:p>
        </p:txBody>
      </p:sp>
    </p:spTree>
    <p:extLst>
      <p:ext uri="{BB962C8B-B14F-4D97-AF65-F5344CB8AC3E}">
        <p14:creationId xmlns:p14="http://schemas.microsoft.com/office/powerpoint/2010/main" val="77365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906463" y="1290638"/>
            <a:ext cx="4581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4400" b="1">
                <a:solidFill>
                  <a:srgbClr val="FFFF00"/>
                </a:solidFill>
              </a:rPr>
              <a:t>Lessons Learned</a:t>
            </a:r>
          </a:p>
        </p:txBody>
      </p:sp>
      <p:sp>
        <p:nvSpPr>
          <p:cNvPr id="16387" name="TextBox 2"/>
          <p:cNvSpPr txBox="1">
            <a:spLocks noChangeArrowheads="1"/>
          </p:cNvSpPr>
          <p:nvPr/>
        </p:nvSpPr>
        <p:spPr bwMode="auto">
          <a:xfrm>
            <a:off x="754063" y="2206625"/>
            <a:ext cx="778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388" name="TextBox 3"/>
          <p:cNvSpPr txBox="1">
            <a:spLocks noChangeArrowheads="1"/>
          </p:cNvSpPr>
          <p:nvPr/>
        </p:nvSpPr>
        <p:spPr bwMode="auto">
          <a:xfrm>
            <a:off x="754063" y="2576513"/>
            <a:ext cx="65659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en-US" altLang="en-US" sz="3200" b="1" dirty="0">
                <a:solidFill>
                  <a:schemeClr val="bg1"/>
                </a:solidFill>
              </a:rPr>
              <a:t>Don’t  give up!</a:t>
            </a:r>
          </a:p>
          <a:p>
            <a:pPr>
              <a:buFont typeface="Wingdings" panose="05000000000000000000" pitchFamily="2" charset="2"/>
              <a:buChar char="ü"/>
            </a:pPr>
            <a:endParaRPr lang="en-US" altLang="en-US" sz="800" b="1" dirty="0">
              <a:solidFill>
                <a:schemeClr val="bg1"/>
              </a:solidFill>
            </a:endParaRPr>
          </a:p>
          <a:p>
            <a:pPr>
              <a:buFont typeface="Wingdings" panose="05000000000000000000" pitchFamily="2" charset="2"/>
              <a:buChar char="ü"/>
            </a:pPr>
            <a:r>
              <a:rPr lang="en-US" altLang="en-US" sz="3200" b="1" dirty="0">
                <a:solidFill>
                  <a:schemeClr val="bg1"/>
                </a:solidFill>
              </a:rPr>
              <a:t>Be persistent and vocal</a:t>
            </a:r>
          </a:p>
          <a:p>
            <a:pPr>
              <a:buFont typeface="Wingdings" panose="05000000000000000000" pitchFamily="2" charset="2"/>
              <a:buChar char="ü"/>
            </a:pPr>
            <a:endParaRPr lang="en-US" altLang="en-US" sz="800" b="1" dirty="0">
              <a:solidFill>
                <a:schemeClr val="bg1"/>
              </a:solidFill>
            </a:endParaRPr>
          </a:p>
          <a:p>
            <a:pPr>
              <a:buFont typeface="Wingdings" panose="05000000000000000000" pitchFamily="2" charset="2"/>
              <a:buChar char="ü"/>
            </a:pPr>
            <a:r>
              <a:rPr lang="en-US" altLang="en-US" sz="3200" b="1" dirty="0">
                <a:solidFill>
                  <a:schemeClr val="bg1"/>
                </a:solidFill>
              </a:rPr>
              <a:t>Have evidence on your side</a:t>
            </a:r>
          </a:p>
          <a:p>
            <a:pPr>
              <a:buFont typeface="Wingdings" panose="05000000000000000000" pitchFamily="2" charset="2"/>
              <a:buChar char="ü"/>
            </a:pPr>
            <a:endParaRPr lang="en-US" altLang="en-US" sz="800" b="1" dirty="0">
              <a:solidFill>
                <a:schemeClr val="bg1"/>
              </a:solidFill>
            </a:endParaRPr>
          </a:p>
          <a:p>
            <a:pPr>
              <a:buFont typeface="Wingdings" panose="05000000000000000000" pitchFamily="2" charset="2"/>
              <a:buChar char="ü"/>
            </a:pPr>
            <a:r>
              <a:rPr lang="en-US" altLang="en-US" sz="3200" b="1" dirty="0">
                <a:solidFill>
                  <a:schemeClr val="bg1"/>
                </a:solidFill>
              </a:rPr>
              <a:t>Try something new</a:t>
            </a:r>
          </a:p>
          <a:p>
            <a:pPr>
              <a:buFont typeface="Wingdings" panose="05000000000000000000" pitchFamily="2" charset="2"/>
              <a:buChar char="ü"/>
            </a:pPr>
            <a:endParaRPr lang="en-US" altLang="en-US" dirty="0"/>
          </a:p>
        </p:txBody>
      </p:sp>
    </p:spTree>
    <p:extLst>
      <p:ext uri="{BB962C8B-B14F-4D97-AF65-F5344CB8AC3E}">
        <p14:creationId xmlns:p14="http://schemas.microsoft.com/office/powerpoint/2010/main" val="291741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2850" y="1901825"/>
            <a:ext cx="7329488" cy="3140075"/>
          </a:xfrm>
          <a:prstGeom prst="rect">
            <a:avLst/>
          </a:prstGeom>
          <a:noFill/>
        </p:spPr>
        <p:txBody>
          <a:bodyPr>
            <a:spAutoFit/>
          </a:bodyPr>
          <a:lstStyle/>
          <a:p>
            <a:pPr algn="ctr" fontAlgn="auto">
              <a:spcBef>
                <a:spcPts val="0"/>
              </a:spcBef>
              <a:spcAft>
                <a:spcPts val="0"/>
              </a:spcAft>
              <a:defRPr/>
            </a:pPr>
            <a:r>
              <a:rPr lang="en-US" altLang="en-US" sz="6600" b="1" kern="0" dirty="0">
                <a:solidFill>
                  <a:srgbClr val="FFFF00"/>
                </a:solidFill>
                <a:latin typeface="+mj-lt"/>
                <a:cs typeface="+mj-cs"/>
              </a:rPr>
              <a:t>Families and Communities Make a Difference!</a:t>
            </a:r>
            <a:endParaRPr lang="en-US" sz="6600" dirty="0">
              <a:solidFill>
                <a:srgbClr val="FFFF00"/>
              </a:solidFill>
              <a:latin typeface="+mj-lt"/>
              <a:cs typeface="+mn-cs"/>
            </a:endParaRPr>
          </a:p>
        </p:txBody>
      </p:sp>
    </p:spTree>
    <p:extLst>
      <p:ext uri="{BB962C8B-B14F-4D97-AF65-F5344CB8AC3E}">
        <p14:creationId xmlns:p14="http://schemas.microsoft.com/office/powerpoint/2010/main" val="92486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680310"/>
            <a:ext cx="7940660" cy="868839"/>
          </a:xfrm>
        </p:spPr>
        <p:txBody>
          <a:bodyPr>
            <a:noAutofit/>
          </a:bodyPr>
          <a:lstStyle/>
          <a:p>
            <a:r>
              <a:rPr lang="en-US" sz="4800" b="1" dirty="0"/>
              <a:t>How to Get Parents Involved</a:t>
            </a:r>
          </a:p>
        </p:txBody>
      </p:sp>
      <p:sp>
        <p:nvSpPr>
          <p:cNvPr id="5" name="Content Placeholder 4"/>
          <p:cNvSpPr>
            <a:spLocks noGrp="1"/>
          </p:cNvSpPr>
          <p:nvPr>
            <p:ph idx="1"/>
          </p:nvPr>
        </p:nvSpPr>
        <p:spPr>
          <a:xfrm>
            <a:off x="1670606" y="1749246"/>
            <a:ext cx="7177134" cy="3664920"/>
          </a:xfrm>
        </p:spPr>
        <p:txBody>
          <a:bodyPr>
            <a:normAutofit lnSpcReduction="10000"/>
          </a:bodyPr>
          <a:lstStyle/>
          <a:p>
            <a:pPr marL="0" indent="0">
              <a:buNone/>
            </a:pPr>
            <a:r>
              <a:rPr lang="en-US" sz="3600" b="1" dirty="0"/>
              <a:t>Parents are more likely to become involved when they:</a:t>
            </a:r>
            <a:endParaRPr lang="en-US" sz="900" b="1" dirty="0"/>
          </a:p>
          <a:p>
            <a:pPr marL="0" indent="0">
              <a:buNone/>
            </a:pPr>
            <a:endParaRPr lang="en-US" sz="800" b="1" dirty="0"/>
          </a:p>
          <a:p>
            <a:pPr marL="0" indent="0">
              <a:buNone/>
            </a:pPr>
            <a:endParaRPr lang="en-US" sz="800" b="1" dirty="0"/>
          </a:p>
          <a:p>
            <a:pPr>
              <a:buFont typeface="Wingdings" panose="05000000000000000000" pitchFamily="2" charset="2"/>
              <a:buChar char="Ø"/>
            </a:pPr>
            <a:r>
              <a:rPr lang="en-US" b="1" dirty="0"/>
              <a:t>Understand there is an issue that affects their children at the school or district level</a:t>
            </a:r>
          </a:p>
          <a:p>
            <a:pPr>
              <a:buFont typeface="Wingdings" panose="05000000000000000000" pitchFamily="2" charset="2"/>
              <a:buChar char="Ø"/>
            </a:pPr>
            <a:r>
              <a:rPr lang="en-US" b="1" dirty="0"/>
              <a:t>Feel capable of making a contribution</a:t>
            </a:r>
          </a:p>
          <a:p>
            <a:pPr>
              <a:buFont typeface="Wingdings" panose="05000000000000000000" pitchFamily="2" charset="2"/>
              <a:buChar char="Ø"/>
            </a:pPr>
            <a:r>
              <a:rPr lang="en-US" b="1" dirty="0"/>
              <a:t>Find out there are others who feel the same way</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138425"/>
            <a:ext cx="6937233" cy="532180"/>
          </a:xfrm>
        </p:spPr>
        <p:txBody>
          <a:bodyPr>
            <a:noAutofit/>
          </a:bodyPr>
          <a:lstStyle/>
          <a:p>
            <a:r>
              <a:rPr lang="en-US" altLang="en-US" sz="4400" b="1" dirty="0"/>
              <a:t>Organize Around Your Issue</a:t>
            </a:r>
            <a:endParaRPr lang="en-US" sz="4400" b="1" dirty="0"/>
          </a:p>
        </p:txBody>
      </p:sp>
      <p:sp>
        <p:nvSpPr>
          <p:cNvPr id="2" name="Content Placeholder 1"/>
          <p:cNvSpPr>
            <a:spLocks noGrp="1"/>
          </p:cNvSpPr>
          <p:nvPr>
            <p:ph sz="half" idx="2"/>
          </p:nvPr>
        </p:nvSpPr>
        <p:spPr>
          <a:xfrm>
            <a:off x="448965" y="1749245"/>
            <a:ext cx="7940660" cy="4428445"/>
          </a:xfrm>
        </p:spPr>
        <p:txBody>
          <a:bodyPr>
            <a:normAutofit fontScale="92500" lnSpcReduction="10000"/>
          </a:bodyPr>
          <a:lstStyle/>
          <a:p>
            <a:pPr>
              <a:buFont typeface="Wingdings" panose="05000000000000000000" pitchFamily="2" charset="2"/>
              <a:buChar char="Ø"/>
            </a:pPr>
            <a:r>
              <a:rPr lang="en-US" dirty="0"/>
              <a:t>Network with your PTA, your School leadership team, local elected officials or teachers at your school.</a:t>
            </a:r>
          </a:p>
          <a:p>
            <a:pPr>
              <a:buFont typeface="Wingdings" panose="05000000000000000000" pitchFamily="2" charset="2"/>
              <a:buChar char="Ø"/>
            </a:pPr>
            <a:endParaRPr lang="en-US" dirty="0"/>
          </a:p>
          <a:p>
            <a:pPr>
              <a:buFont typeface="Wingdings" panose="05000000000000000000" pitchFamily="2" charset="2"/>
              <a:buChar char="Ø"/>
            </a:pPr>
            <a:r>
              <a:rPr lang="en-US" dirty="0"/>
              <a:t>Have a meeting at your house, school, library, local café or other meeting place to discuss your concerns.</a:t>
            </a:r>
          </a:p>
          <a:p>
            <a:pPr>
              <a:buFont typeface="Wingdings" panose="05000000000000000000" pitchFamily="2" charset="2"/>
              <a:buChar char="Ø"/>
            </a:pPr>
            <a:endParaRPr lang="en-US" dirty="0"/>
          </a:p>
          <a:p>
            <a:pPr>
              <a:buFont typeface="Wingdings" panose="05000000000000000000" pitchFamily="2" charset="2"/>
              <a:buChar char="Ø"/>
            </a:pPr>
            <a:r>
              <a:rPr lang="en-US" dirty="0"/>
              <a:t>Develop a message:  3-5 sentences that communicate your position and your values.  </a:t>
            </a:r>
          </a:p>
          <a:p>
            <a:pPr>
              <a:buFont typeface="Wingdings" panose="05000000000000000000" pitchFamily="2" charset="2"/>
              <a:buChar char="Ø"/>
            </a:pPr>
            <a:endParaRPr lang="en-US" dirty="0"/>
          </a:p>
          <a:p>
            <a:pPr>
              <a:buFont typeface="Wingdings" panose="05000000000000000000" pitchFamily="2" charset="2"/>
              <a:buChar char="Ø"/>
            </a:pPr>
            <a:r>
              <a:rPr lang="en-US" dirty="0"/>
              <a:t>Decide on your goals or “asks”: a concise list of the outcomes that you want; hopefully, they will be specific with a rationale to support them.</a:t>
            </a:r>
          </a:p>
          <a:p>
            <a:pPr marL="0" indent="0">
              <a:buNone/>
            </a:pPr>
            <a:endParaRPr lang="en-US" dirty="0"/>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89" y="1291130"/>
            <a:ext cx="7482545" cy="532180"/>
          </a:xfrm>
        </p:spPr>
        <p:txBody>
          <a:bodyPr>
            <a:noAutofit/>
          </a:bodyPr>
          <a:lstStyle/>
          <a:p>
            <a:r>
              <a:rPr lang="en-US" sz="4400" b="1" dirty="0"/>
              <a:t>How do you make your ask?</a:t>
            </a:r>
          </a:p>
        </p:txBody>
      </p:sp>
      <p:sp>
        <p:nvSpPr>
          <p:cNvPr id="4" name="Content Placeholder 3"/>
          <p:cNvSpPr>
            <a:spLocks noGrp="1"/>
          </p:cNvSpPr>
          <p:nvPr>
            <p:ph sz="half" idx="2"/>
          </p:nvPr>
        </p:nvSpPr>
        <p:spPr>
          <a:xfrm>
            <a:off x="448965" y="2054655"/>
            <a:ext cx="7940660" cy="4275740"/>
          </a:xfrm>
        </p:spPr>
        <p:txBody>
          <a:bodyPr>
            <a:normAutofit fontScale="92500" lnSpcReduction="10000"/>
          </a:bodyPr>
          <a:lstStyle/>
          <a:p>
            <a:pPr>
              <a:buFont typeface="Wingdings" panose="05000000000000000000" pitchFamily="2" charset="2"/>
              <a:buChar char="q"/>
            </a:pPr>
            <a:r>
              <a:rPr lang="en-US" sz="2800" b="1" dirty="0"/>
              <a:t>Ask parents (and teachers) to sign letters or petitions in front of school. </a:t>
            </a:r>
          </a:p>
          <a:p>
            <a:pPr>
              <a:buFont typeface="Wingdings" panose="05000000000000000000" pitchFamily="2" charset="2"/>
              <a:buChar char="q"/>
            </a:pPr>
            <a:endParaRPr lang="en-US" sz="2800" b="1" dirty="0"/>
          </a:p>
          <a:p>
            <a:pPr>
              <a:buFont typeface="Wingdings" panose="05000000000000000000" pitchFamily="2" charset="2"/>
              <a:buChar char="q"/>
            </a:pPr>
            <a:r>
              <a:rPr lang="en-US" sz="2800" b="1" dirty="0"/>
              <a:t>Use online petition sites such as </a:t>
            </a:r>
            <a:r>
              <a:rPr lang="en-US" sz="2800" b="1" dirty="0">
                <a:highlight>
                  <a:srgbClr val="FFFF00"/>
                </a:highlight>
                <a:hlinkClick r:id="rId2"/>
              </a:rPr>
              <a:t>www.change.org</a:t>
            </a:r>
            <a:r>
              <a:rPr lang="en-US" sz="2800" b="1" dirty="0">
                <a:highlight>
                  <a:srgbClr val="FFFF00"/>
                </a:highlight>
              </a:rPr>
              <a:t> </a:t>
            </a:r>
            <a:r>
              <a:rPr lang="en-US" sz="2800" b="1" dirty="0"/>
              <a:t>or </a:t>
            </a:r>
            <a:r>
              <a:rPr lang="en-US" sz="2800" b="1" u="sng" dirty="0">
                <a:solidFill>
                  <a:schemeClr val="tx2">
                    <a:lumMod val="75000"/>
                  </a:schemeClr>
                </a:solidFill>
                <a:highlight>
                  <a:srgbClr val="FFFF00"/>
                </a:highlight>
              </a:rPr>
              <a:t>petitions.moveon.org</a:t>
            </a:r>
          </a:p>
          <a:p>
            <a:pPr marL="0" indent="0">
              <a:buNone/>
            </a:pPr>
            <a:endParaRPr lang="en-US" sz="2800" b="1" dirty="0"/>
          </a:p>
          <a:p>
            <a:pPr marL="0" indent="0">
              <a:buNone/>
            </a:pPr>
            <a:endParaRPr lang="en-US" sz="2800" b="1" dirty="0"/>
          </a:p>
          <a:p>
            <a:pPr>
              <a:buFont typeface="Wingdings" panose="05000000000000000000" pitchFamily="2" charset="2"/>
              <a:buChar char="q"/>
            </a:pPr>
            <a:r>
              <a:rPr lang="en-US" sz="2800" b="1" dirty="0"/>
              <a:t>Petitions, either paper or online, are also great for collecting parent contact info and developing  an email list for updates and action alerts.</a:t>
            </a:r>
          </a:p>
          <a:p>
            <a:pPr>
              <a:buFont typeface="Wingdings" panose="05000000000000000000" pitchFamily="2" charset="2"/>
              <a:buChar char="q"/>
            </a:pPr>
            <a:endParaRPr lang="en-US" sz="2800" b="1" dirty="0"/>
          </a:p>
          <a:p>
            <a:endParaRPr lang="en-US" dirty="0"/>
          </a:p>
        </p:txBody>
      </p:sp>
    </p:spTree>
    <p:extLst>
      <p:ext uri="{BB962C8B-B14F-4D97-AF65-F5344CB8AC3E}">
        <p14:creationId xmlns:p14="http://schemas.microsoft.com/office/powerpoint/2010/main" val="18139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Hold an event</a:t>
            </a:r>
          </a:p>
        </p:txBody>
      </p:sp>
      <p:sp>
        <p:nvSpPr>
          <p:cNvPr id="4" name="Content Placeholder 3"/>
          <p:cNvSpPr>
            <a:spLocks noGrp="1"/>
          </p:cNvSpPr>
          <p:nvPr>
            <p:ph sz="half" idx="2"/>
          </p:nvPr>
        </p:nvSpPr>
        <p:spPr>
          <a:xfrm>
            <a:off x="448964" y="1596539"/>
            <a:ext cx="8093365" cy="4428445"/>
          </a:xfrm>
        </p:spPr>
        <p:txBody>
          <a:bodyPr>
            <a:normAutofit fontScale="32500" lnSpcReduction="20000"/>
          </a:bodyPr>
          <a:lstStyle/>
          <a:p>
            <a:pPr>
              <a:buFont typeface="Wingdings" panose="05000000000000000000" pitchFamily="2" charset="2"/>
              <a:buChar char="Ø"/>
            </a:pPr>
            <a:r>
              <a:rPr lang="en-US" sz="9600" b="1" dirty="0"/>
              <a:t>Have a rally, protest or press conference in front of your school or City Hall.  </a:t>
            </a:r>
          </a:p>
          <a:p>
            <a:pPr>
              <a:buFont typeface="Wingdings" panose="05000000000000000000" pitchFamily="2" charset="2"/>
              <a:buChar char="Ø"/>
            </a:pPr>
            <a:endParaRPr lang="en-US" sz="9600" b="1" dirty="0"/>
          </a:p>
          <a:p>
            <a:pPr>
              <a:buFont typeface="Wingdings" panose="05000000000000000000" pitchFamily="2" charset="2"/>
              <a:buChar char="Ø"/>
            </a:pPr>
            <a:r>
              <a:rPr lang="en-US" sz="9600" b="1" dirty="0"/>
              <a:t>Or hold a forum or town hall meeting, at your school, church or elsewhere.</a:t>
            </a:r>
          </a:p>
          <a:p>
            <a:pPr>
              <a:buFont typeface="Wingdings" panose="05000000000000000000" pitchFamily="2" charset="2"/>
              <a:buChar char="Ø"/>
            </a:pPr>
            <a:endParaRPr lang="en-US" sz="9600" b="1" dirty="0"/>
          </a:p>
          <a:p>
            <a:pPr>
              <a:buFont typeface="Wingdings" panose="05000000000000000000" pitchFamily="2" charset="2"/>
              <a:buChar char="Ø"/>
            </a:pPr>
            <a:r>
              <a:rPr lang="en-US" sz="9600" b="1" dirty="0"/>
              <a:t>Be sure to invite elected and education officials, parents and reporters at least a week ahead.</a:t>
            </a:r>
          </a:p>
          <a:p>
            <a:pPr>
              <a:buFont typeface="Wingdings" panose="05000000000000000000" pitchFamily="2" charset="2"/>
              <a:buChar char="Ø"/>
            </a:pPr>
            <a:endParaRPr lang="en-US" sz="9600" b="1" dirty="0"/>
          </a:p>
          <a:p>
            <a:endParaRPr lang="en-US" dirty="0"/>
          </a:p>
        </p:txBody>
      </p:sp>
    </p:spTree>
    <p:extLst>
      <p:ext uri="{BB962C8B-B14F-4D97-AF65-F5344CB8AC3E}">
        <p14:creationId xmlns:p14="http://schemas.microsoft.com/office/powerpoint/2010/main" val="207842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Before  the event</a:t>
            </a:r>
          </a:p>
        </p:txBody>
      </p:sp>
      <p:sp>
        <p:nvSpPr>
          <p:cNvPr id="4" name="Content Placeholder 3"/>
          <p:cNvSpPr>
            <a:spLocks noGrp="1"/>
          </p:cNvSpPr>
          <p:nvPr>
            <p:ph sz="half" idx="2"/>
          </p:nvPr>
        </p:nvSpPr>
        <p:spPr>
          <a:xfrm>
            <a:off x="448965" y="1749245"/>
            <a:ext cx="7940660" cy="4428445"/>
          </a:xfrm>
        </p:spPr>
        <p:txBody>
          <a:bodyPr>
            <a:normAutofit fontScale="47500" lnSpcReduction="20000"/>
          </a:bodyPr>
          <a:lstStyle/>
          <a:p>
            <a:pPr>
              <a:buFont typeface="Wingdings" panose="05000000000000000000" pitchFamily="2" charset="2"/>
              <a:buChar char="Ø"/>
            </a:pPr>
            <a:r>
              <a:rPr lang="en-US" sz="6500" b="1" dirty="0"/>
              <a:t>Email a brief press advisory by 2 PM the day before to reporters &amp; info@ap.org </a:t>
            </a:r>
          </a:p>
          <a:p>
            <a:pPr>
              <a:buFont typeface="Wingdings" panose="05000000000000000000" pitchFamily="2" charset="2"/>
              <a:buChar char="Ø"/>
            </a:pPr>
            <a:endParaRPr lang="en-US" sz="6500" b="1" dirty="0"/>
          </a:p>
          <a:p>
            <a:pPr>
              <a:buFont typeface="Wingdings" panose="05000000000000000000" pitchFamily="2" charset="2"/>
              <a:buChar char="Ø"/>
            </a:pPr>
            <a:r>
              <a:rPr lang="en-US" sz="6500" b="1" dirty="0"/>
              <a:t>Include the date of the event in the subject line, and tell where, when and what.  </a:t>
            </a:r>
          </a:p>
          <a:p>
            <a:pPr>
              <a:buFont typeface="Wingdings" panose="05000000000000000000" pitchFamily="2" charset="2"/>
              <a:buChar char="Ø"/>
            </a:pPr>
            <a:endParaRPr lang="en-US" sz="6500" b="1" dirty="0"/>
          </a:p>
          <a:p>
            <a:pPr>
              <a:buFont typeface="Wingdings" panose="05000000000000000000" pitchFamily="2" charset="2"/>
              <a:buChar char="Ø"/>
            </a:pPr>
            <a:r>
              <a:rPr lang="en-US" sz="6500" b="1" dirty="0"/>
              <a:t>Be sure to provide a contact person w/ your email and phone for more info.</a:t>
            </a:r>
          </a:p>
          <a:p>
            <a:endParaRPr lang="en-US" dirty="0"/>
          </a:p>
        </p:txBody>
      </p:sp>
    </p:spTree>
    <p:extLst>
      <p:ext uri="{BB962C8B-B14F-4D97-AF65-F5344CB8AC3E}">
        <p14:creationId xmlns:p14="http://schemas.microsoft.com/office/powerpoint/2010/main" val="237306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At the event</a:t>
            </a:r>
          </a:p>
        </p:txBody>
      </p:sp>
      <p:sp>
        <p:nvSpPr>
          <p:cNvPr id="4" name="Content Placeholder 3"/>
          <p:cNvSpPr>
            <a:spLocks noGrp="1"/>
          </p:cNvSpPr>
          <p:nvPr>
            <p:ph sz="half" idx="2"/>
          </p:nvPr>
        </p:nvSpPr>
        <p:spPr>
          <a:xfrm>
            <a:off x="448965" y="1749245"/>
            <a:ext cx="7940660" cy="4428445"/>
          </a:xfrm>
        </p:spPr>
        <p:txBody>
          <a:bodyPr>
            <a:normAutofit lnSpcReduction="10000"/>
          </a:bodyPr>
          <a:lstStyle/>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r>
              <a:rPr lang="en-US" altLang="en-US" b="1" dirty="0">
                <a:solidFill>
                  <a:prstClr val="white"/>
                </a:solidFill>
                <a:ea typeface="+mj-ea"/>
                <a:cs typeface="+mj-cs"/>
              </a:rPr>
              <a:t>Take photos and videotape event and post on Facebook, Instagram,  YouTube and Flicker or other online site.</a:t>
            </a: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endParaRPr lang="en-US" altLang="en-US" b="1" dirty="0">
              <a:solidFill>
                <a:prstClr val="white"/>
              </a:solidFill>
              <a:ea typeface="+mj-ea"/>
              <a:cs typeface="+mj-cs"/>
            </a:endParaRP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r>
              <a:rPr lang="en-US" altLang="en-US" b="1" dirty="0">
                <a:solidFill>
                  <a:prstClr val="white"/>
                </a:solidFill>
                <a:ea typeface="+mj-ea"/>
                <a:cs typeface="+mj-cs"/>
              </a:rPr>
              <a:t>Distribute a press release after the event, one or two page document, briefly discussing the issue, with quotes and soundbites from the participants.  </a:t>
            </a: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endParaRPr lang="en-US" altLang="en-US" b="1" dirty="0">
              <a:solidFill>
                <a:prstClr val="white"/>
              </a:solidFill>
              <a:ea typeface="+mj-ea"/>
              <a:cs typeface="+mj-cs"/>
            </a:endParaRP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r>
              <a:rPr lang="en-US" altLang="en-US" b="1" dirty="0">
                <a:solidFill>
                  <a:prstClr val="white"/>
                </a:solidFill>
                <a:ea typeface="+mj-ea"/>
                <a:cs typeface="+mj-cs"/>
              </a:rPr>
              <a:t>Send the release out shortly after the event has taken place to reporters, parents, officials, and others who could not attend.</a:t>
            </a: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endParaRPr lang="en-US" altLang="en-US" b="1" dirty="0">
              <a:solidFill>
                <a:prstClr val="white"/>
              </a:solidFill>
              <a:ea typeface="+mj-ea"/>
              <a:cs typeface="+mj-cs"/>
            </a:endParaRPr>
          </a:p>
          <a:p>
            <a:pPr lvl="0" defTabSz="457200">
              <a:lnSpc>
                <a:spcPct val="80000"/>
              </a:lnSpc>
              <a:spcBef>
                <a:spcPts val="1000"/>
              </a:spcBef>
              <a:buClr>
                <a:srgbClr val="1E5155">
                  <a:lumMod val="40000"/>
                  <a:lumOff val="60000"/>
                </a:srgbClr>
              </a:buClr>
              <a:buSzPct val="80000"/>
              <a:buFont typeface="Wingdings" panose="05000000000000000000" pitchFamily="2" charset="2"/>
              <a:buChar char="Ø"/>
            </a:pPr>
            <a:r>
              <a:rPr lang="en-US" altLang="en-US" b="1" dirty="0">
                <a:solidFill>
                  <a:prstClr val="white"/>
                </a:solidFill>
                <a:ea typeface="+mj-ea"/>
                <a:cs typeface="+mj-cs"/>
              </a:rPr>
              <a:t>Some  media outlets may quote from the press release even if they did not attend. </a:t>
            </a:r>
          </a:p>
          <a:p>
            <a:endParaRPr lang="en-US" dirty="0"/>
          </a:p>
        </p:txBody>
      </p:sp>
    </p:spTree>
    <p:extLst>
      <p:ext uri="{BB962C8B-B14F-4D97-AF65-F5344CB8AC3E}">
        <p14:creationId xmlns:p14="http://schemas.microsoft.com/office/powerpoint/2010/main" val="251486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75" y="985720"/>
            <a:ext cx="8093365" cy="369332"/>
          </a:xfrm>
          <a:prstGeom prst="rect">
            <a:avLst/>
          </a:prstGeom>
          <a:noFill/>
        </p:spPr>
        <p:txBody>
          <a:bodyPr wrap="square" rtlCol="0">
            <a:spAutoFit/>
          </a:bodyPr>
          <a:lstStyle/>
          <a:p>
            <a:endParaRPr lang="en-US"/>
          </a:p>
        </p:txBody>
      </p:sp>
      <p:sp>
        <p:nvSpPr>
          <p:cNvPr id="3" name="TextBox 2"/>
          <p:cNvSpPr txBox="1"/>
          <p:nvPr/>
        </p:nvSpPr>
        <p:spPr>
          <a:xfrm>
            <a:off x="487784" y="998860"/>
            <a:ext cx="6566315" cy="738664"/>
          </a:xfrm>
          <a:prstGeom prst="rect">
            <a:avLst/>
          </a:prstGeom>
          <a:noFill/>
        </p:spPr>
        <p:txBody>
          <a:bodyPr wrap="square" rtlCol="0">
            <a:spAutoFit/>
          </a:bodyPr>
          <a:lstStyle/>
          <a:p>
            <a:r>
              <a:rPr lang="en-US" altLang="en-US" sz="4200" dirty="0">
                <a:solidFill>
                  <a:srgbClr val="FFFF00"/>
                </a:solidFill>
                <a:latin typeface="Calibri" pitchFamily="34" charset="0"/>
                <a:ea typeface="+mj-ea"/>
                <a:cs typeface="Calibri" pitchFamily="34" charset="0"/>
              </a:rPr>
              <a:t>Piggyback on the news</a:t>
            </a:r>
            <a:endParaRPr lang="en-US" dirty="0">
              <a:solidFill>
                <a:srgbClr val="FFFF00"/>
              </a:solidFill>
              <a:latin typeface="Calibri" pitchFamily="34" charset="0"/>
              <a:cs typeface="Calibri" pitchFamily="34" charset="0"/>
            </a:endParaRPr>
          </a:p>
        </p:txBody>
      </p:sp>
      <p:sp>
        <p:nvSpPr>
          <p:cNvPr id="4" name="TextBox 3"/>
          <p:cNvSpPr txBox="1"/>
          <p:nvPr/>
        </p:nvSpPr>
        <p:spPr>
          <a:xfrm>
            <a:off x="511690" y="1901950"/>
            <a:ext cx="8030640" cy="4228850"/>
          </a:xfrm>
          <a:prstGeom prst="rect">
            <a:avLst/>
          </a:prstGeom>
          <a:noFill/>
        </p:spPr>
        <p:txBody>
          <a:bodyPr wrap="square" rtlCol="0">
            <a:spAutoFit/>
          </a:bodyPr>
          <a:lstStyle/>
          <a:p>
            <a:pPr>
              <a:lnSpc>
                <a:spcPct val="80000"/>
              </a:lnSpc>
              <a:buFont typeface="Wingdings" panose="05000000000000000000" pitchFamily="2" charset="2"/>
              <a:buChar char="Ø"/>
            </a:pPr>
            <a:r>
              <a:rPr lang="en-US" altLang="en-US" sz="2400" b="1" dirty="0">
                <a:solidFill>
                  <a:schemeClr val="bg1"/>
                </a:solidFill>
              </a:rPr>
              <a:t>Jumping on a news story with your viewpoint is the best way to get your issue out there, but you have to be fast!</a:t>
            </a:r>
          </a:p>
          <a:p>
            <a:pPr>
              <a:lnSpc>
                <a:spcPct val="80000"/>
              </a:lnSpc>
              <a:buFont typeface="Wingdings" panose="05000000000000000000" pitchFamily="2" charset="2"/>
              <a:buChar char="Ø"/>
            </a:pPr>
            <a:endParaRPr lang="en-US" altLang="en-US" sz="2400" b="1" dirty="0">
              <a:solidFill>
                <a:schemeClr val="bg1"/>
              </a:solidFill>
            </a:endParaRPr>
          </a:p>
          <a:p>
            <a:pPr marL="342900" indent="-342900">
              <a:buFont typeface="Wingdings" panose="05000000000000000000" pitchFamily="2" charset="2"/>
              <a:buChar char="Ø"/>
            </a:pPr>
            <a:r>
              <a:rPr lang="en-US" altLang="en-US" sz="2400" b="1" dirty="0">
                <a:solidFill>
                  <a:schemeClr val="bg1"/>
                </a:solidFill>
              </a:rPr>
              <a:t>How to stay current?   In NYC, subscribe to NYC education list and to DOE press releases and join Twitter.</a:t>
            </a:r>
          </a:p>
          <a:p>
            <a:endParaRPr lang="en-US" altLang="en-US" sz="2400" b="1" dirty="0">
              <a:solidFill>
                <a:schemeClr val="bg1"/>
              </a:solidFill>
            </a:endParaRPr>
          </a:p>
          <a:p>
            <a:pPr marL="342900" indent="-342900">
              <a:buFont typeface="Wingdings" panose="05000000000000000000" pitchFamily="2" charset="2"/>
              <a:buChar char="Ø"/>
            </a:pPr>
            <a:r>
              <a:rPr lang="en-US" altLang="en-US" sz="2400" b="1" dirty="0">
                <a:solidFill>
                  <a:schemeClr val="bg1"/>
                </a:solidFill>
              </a:rPr>
              <a:t> </a:t>
            </a:r>
            <a:r>
              <a:rPr lang="en-US" sz="2400" i="1" dirty="0">
                <a:solidFill>
                  <a:schemeClr val="bg1"/>
                </a:solidFill>
              </a:rPr>
              <a:t>nyceducationnews-subscribe@yahoogroups.com</a:t>
            </a: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r>
              <a:rPr lang="en-US" altLang="en-US" sz="2400" b="1" dirty="0">
                <a:solidFill>
                  <a:schemeClr val="bg1"/>
                </a:solidFill>
              </a:rPr>
              <a:t>Also check out </a:t>
            </a:r>
            <a:r>
              <a:rPr lang="en-US" altLang="en-US" sz="2400" b="1" dirty="0" err="1">
                <a:solidFill>
                  <a:schemeClr val="bg1"/>
                </a:solidFill>
              </a:rPr>
              <a:t>Chalkbeat</a:t>
            </a:r>
            <a:r>
              <a:rPr lang="en-US" altLang="en-US" sz="2400" b="1" dirty="0">
                <a:solidFill>
                  <a:schemeClr val="bg1"/>
                </a:solidFill>
              </a:rPr>
              <a:t> or Google News at least once per day </a:t>
            </a:r>
          </a:p>
          <a:p>
            <a:pPr>
              <a:lnSpc>
                <a:spcPct val="80000"/>
              </a:lnSpc>
              <a:buFont typeface="Wingdings" panose="05000000000000000000" pitchFamily="2" charset="2"/>
              <a:buChar char="Ø"/>
            </a:pPr>
            <a:endParaRPr lang="en-US" altLang="en-US" sz="2400" b="1" dirty="0">
              <a:solidFill>
                <a:schemeClr val="bg1"/>
              </a:solidFill>
            </a:endParaRPr>
          </a:p>
          <a:p>
            <a:pPr>
              <a:lnSpc>
                <a:spcPct val="80000"/>
              </a:lnSpc>
              <a:buFont typeface="Wingdings" panose="05000000000000000000" pitchFamily="2" charset="2"/>
              <a:buChar char="Ø"/>
            </a:pPr>
            <a:r>
              <a:rPr lang="en-US" altLang="en-US" sz="2400" b="1" dirty="0">
                <a:solidFill>
                  <a:schemeClr val="bg1"/>
                </a:solidFill>
              </a:rPr>
              <a:t>When you see news breaking that relates to your issue, </a:t>
            </a:r>
            <a:r>
              <a:rPr lang="en-US" altLang="en-US" sz="2400" b="1" i="1" dirty="0">
                <a:solidFill>
                  <a:schemeClr val="bg1"/>
                </a:solidFill>
              </a:rPr>
              <a:t>email or call reporters immediately</a:t>
            </a:r>
            <a:r>
              <a:rPr lang="en-US" altLang="en-US" dirty="0"/>
              <a:t>.  </a:t>
            </a:r>
          </a:p>
        </p:txBody>
      </p:sp>
    </p:spTree>
    <p:extLst>
      <p:ext uri="{BB962C8B-B14F-4D97-AF65-F5344CB8AC3E}">
        <p14:creationId xmlns:p14="http://schemas.microsoft.com/office/powerpoint/2010/main" val="152539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TotalTime>
  <Words>1418</Words>
  <Application>Microsoft Office PowerPoint</Application>
  <PresentationFormat>On-screen Show (4:3)</PresentationFormat>
  <Paragraphs>177</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Parent Organizing 101</vt:lpstr>
      <vt:lpstr>  WHAT IS ADVOCACY?  </vt:lpstr>
      <vt:lpstr>How to Get Parents Involved</vt:lpstr>
      <vt:lpstr>Organize Around Your Issue</vt:lpstr>
      <vt:lpstr>How do you make your ask?</vt:lpstr>
      <vt:lpstr>Hold an event</vt:lpstr>
      <vt:lpstr>Before  the event</vt:lpstr>
      <vt:lpstr>At the event</vt:lpstr>
      <vt:lpstr>PowerPoint Presentation</vt:lpstr>
      <vt:lpstr>PowerPoint Presentation</vt:lpstr>
      <vt:lpstr> More strategies</vt:lpstr>
      <vt:lpstr>Meeting with elected officials or DOE</vt:lpstr>
      <vt:lpstr>Collaborate with others….</vt:lpstr>
      <vt:lpstr>Use social media </vt:lpstr>
      <vt:lpstr> Twitter can be very effective in getting your message out to decisionmakers and potential allies</vt:lpstr>
      <vt:lpstr>In 2012 Gates Foundation got into the business of data collection and sharing</vt:lpstr>
      <vt:lpstr>In little over 13 months, inBloom collapsed</vt:lpstr>
      <vt:lpstr>  Parent-led #protect our schools rallies in NYC schools in 2015 generated lots of news stories</vt:lpstr>
      <vt:lpstr> More recent successful Parent Led Campaign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Leonie</cp:lastModifiedBy>
  <cp:revision>73</cp:revision>
  <dcterms:created xsi:type="dcterms:W3CDTF">2013-08-21T19:17:07Z</dcterms:created>
  <dcterms:modified xsi:type="dcterms:W3CDTF">2017-05-30T17:50:49Z</dcterms:modified>
</cp:coreProperties>
</file>