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tita/Dropbox/Class%20Size%20Matters%20Team%20Folder/Data%20and%20Reports/Class%20Size%20Data/2016-17ClassSizeAverageTrend_District_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tita/Dropbox/Class%20Size%20Matters%20Team%20Folder/Data%20and%20Reports/Class%20Size%20Data/2016-17ClassSizeAverageTrend_District_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D8 K-3rd Class size trend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459702727376469"/>
          <c:y val="0.130826403179521"/>
          <c:w val="0.938329244170566"/>
          <c:h val="0.657741604815525"/>
        </c:manualLayout>
      </c:layout>
      <c:lineChart>
        <c:grouping val="standard"/>
        <c:varyColors val="0"/>
        <c:ser>
          <c:idx val="0"/>
          <c:order val="0"/>
          <c:tx>
            <c:strRef>
              <c:f>'D8'!$A$10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0.0307487922705314"/>
                  <c:y val="0.02040548674617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'D8'!$B$10:$L$10</c:f>
              <c:numCache>
                <c:formatCode>General</c:formatCode>
                <c:ptCount val="11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  <c:pt idx="8">
                  <c:v>19.9</c:v>
                </c:pt>
                <c:pt idx="9">
                  <c:v>19.9</c:v>
                </c:pt>
                <c:pt idx="10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'D8'!$A$11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0.0307487922705314"/>
                  <c:y val="-0.030608230119261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'D8'!$B$11:$L$11</c:f>
              <c:numCache>
                <c:formatCode>General</c:formatCode>
                <c:ptCount val="11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'D8'!$A$12</c:f>
              <c:strCache>
                <c:ptCount val="1"/>
                <c:pt idx="0">
                  <c:v>D8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0.0295410628019324"/>
                  <c:y val="-0.01785480090290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319565217391304"/>
                  <c:y val="-0.020405486746174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457971014492754"/>
                      <c:h val="0.071355536886231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0331642512077295"/>
                  <c:y val="-0.030608230119261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0224940089010613"/>
                  <c:y val="-0.038260287649077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319565217391304"/>
                  <c:y val="0.028057544275989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'D8'!$B$9:$L$9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'D8'!$B$12:$L$12</c:f>
              <c:numCache>
                <c:formatCode>General</c:formatCode>
                <c:ptCount val="11"/>
                <c:pt idx="0">
                  <c:v>21.2</c:v>
                </c:pt>
                <c:pt idx="1">
                  <c:v>21.4</c:v>
                </c:pt>
                <c:pt idx="2">
                  <c:v>21.4</c:v>
                </c:pt>
                <c:pt idx="3">
                  <c:v>22.5</c:v>
                </c:pt>
                <c:pt idx="4">
                  <c:v>23.1</c:v>
                </c:pt>
                <c:pt idx="5">
                  <c:v>24.0</c:v>
                </c:pt>
                <c:pt idx="6" formatCode="0.0">
                  <c:v>24.61959654178674</c:v>
                </c:pt>
                <c:pt idx="7">
                  <c:v>24.49</c:v>
                </c:pt>
                <c:pt idx="8" formatCode="0.0">
                  <c:v>24.34173669467787</c:v>
                </c:pt>
                <c:pt idx="9">
                  <c:v>24.1</c:v>
                </c:pt>
                <c:pt idx="10" formatCode="0.0">
                  <c:v>24.16913946587537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992654192"/>
        <c:axId val="-1993052224"/>
      </c:lineChart>
      <c:catAx>
        <c:axId val="-199265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052224"/>
        <c:crossesAt val="0.0"/>
        <c:auto val="1"/>
        <c:lblAlgn val="ctr"/>
        <c:lblOffset val="100"/>
        <c:noMultiLvlLbl val="0"/>
      </c:catAx>
      <c:valAx>
        <c:axId val="-1993052224"/>
        <c:scaling>
          <c:orientation val="minMax"/>
          <c:max val="25.0"/>
          <c:min val="19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2654192"/>
        <c:crosses val="autoZero"/>
        <c:crossBetween val="between"/>
        <c:majorUnit val="1.0"/>
        <c:minorUnit val="0.4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D8 4-8th  Class size trend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50665202175815"/>
          <c:y val="0.10180472663847"/>
          <c:w val="0.933634314732398"/>
          <c:h val="0.660115313580214"/>
        </c:manualLayout>
      </c:layout>
      <c:lineChart>
        <c:grouping val="standard"/>
        <c:varyColors val="0"/>
        <c:ser>
          <c:idx val="0"/>
          <c:order val="0"/>
          <c:tx>
            <c:strRef>
              <c:f>'D8'!$A$17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11411661445059E-17"/>
                  <c:y val="0.0355814698589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'D8'!$B$16:$L$16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'D8'!$B$17:$L$17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'D8'!$A$18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11411661445059E-17"/>
                  <c:y val="0.0101661342454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'D8'!$B$16:$L$16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'D8'!$B$18:$L$18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26.66262338966032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'D8'!$A$19</c:f>
              <c:strCache>
                <c:ptCount val="1"/>
                <c:pt idx="0">
                  <c:v>D8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0.00115316783831243"/>
                  <c:y val="0.03812300342026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0"/>
                  <c:y val="0.0355814698589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00115316783831243"/>
                  <c:y val="0.03812300342026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'D8'!$B$16:$L$16</c:f>
              <c:strCache>
                <c:ptCount val="11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'D8'!$B$19:$L$19</c:f>
              <c:numCache>
                <c:formatCode>General</c:formatCode>
                <c:ptCount val="11"/>
                <c:pt idx="0">
                  <c:v>26.2</c:v>
                </c:pt>
                <c:pt idx="1">
                  <c:v>25.4</c:v>
                </c:pt>
                <c:pt idx="2">
                  <c:v>25.0</c:v>
                </c:pt>
                <c:pt idx="3">
                  <c:v>25.7</c:v>
                </c:pt>
                <c:pt idx="4">
                  <c:v>25.9</c:v>
                </c:pt>
                <c:pt idx="5">
                  <c:v>25.9</c:v>
                </c:pt>
                <c:pt idx="6" formatCode="0.0">
                  <c:v>25.89974293059122</c:v>
                </c:pt>
                <c:pt idx="7">
                  <c:v>26.47</c:v>
                </c:pt>
                <c:pt idx="8" formatCode="0.0">
                  <c:v>26.71428571428571</c:v>
                </c:pt>
                <c:pt idx="9">
                  <c:v>26.6</c:v>
                </c:pt>
                <c:pt idx="10" formatCode="0.0">
                  <c:v>26.04838709677419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929476880"/>
        <c:axId val="-1929472624"/>
      </c:lineChart>
      <c:catAx>
        <c:axId val="-1929476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9472624"/>
        <c:crosses val="autoZero"/>
        <c:auto val="1"/>
        <c:lblAlgn val="ctr"/>
        <c:lblOffset val="100"/>
        <c:noMultiLvlLbl val="0"/>
      </c:catAx>
      <c:valAx>
        <c:axId val="-1929472624"/>
        <c:scaling>
          <c:orientation val="minMax"/>
          <c:max val="28.0"/>
          <c:min val="22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29476880"/>
        <c:crosses val="autoZero"/>
        <c:crossBetween val="between"/>
        <c:majorUnit val="1.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2401-6697-6044-B437-ED374E706267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5FAC3-D721-6745-87A8-F7B7FE900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5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1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0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6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7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9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2C81-B888-7940-AD10-5DBE3E4C92A4}" type="datetimeFigureOut">
              <a:rPr lang="en-US" smtClean="0"/>
              <a:t>1/6/17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532A-218E-6347-AFB3-43C04921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4962" y="3244334"/>
            <a:ext cx="465153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>
                <a:solidFill>
                  <a:srgbClr val="000000"/>
                </a:solidFill>
                <a:latin typeface="Calibri" charset="0"/>
              </a:rPr>
              <a:t>District </a:t>
            </a:r>
            <a:r>
              <a:rPr lang="en-US" sz="9600" dirty="0" smtClean="0">
                <a:solidFill>
                  <a:srgbClr val="000000"/>
                </a:solidFill>
                <a:latin typeface="Calibri" charset="0"/>
              </a:rPr>
              <a:t>8</a:t>
            </a:r>
            <a:endParaRPr lang="en-US" sz="9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041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 District </a:t>
            </a:r>
            <a:r>
              <a:rPr lang="en-US" dirty="0" smtClean="0"/>
              <a:t>8, </a:t>
            </a:r>
            <a:r>
              <a:rPr lang="en-US" dirty="0"/>
              <a:t>average K-3 class sizes </a:t>
            </a:r>
            <a:r>
              <a:rPr lang="en-US" dirty="0" smtClean="0"/>
              <a:t>went up by .1 </a:t>
            </a:r>
            <a:r>
              <a:rPr lang="en-US" dirty="0"/>
              <a:t>students per </a:t>
            </a:r>
            <a:r>
              <a:rPr lang="en-US" dirty="0" smtClean="0"/>
              <a:t>class; 4 students above  C4E goals.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7"/>
          <a:ext cx="10515600" cy="4979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09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3847" cy="1325563"/>
          </a:xfrm>
        </p:spPr>
        <p:txBody>
          <a:bodyPr>
            <a:noAutofit/>
          </a:bodyPr>
          <a:lstStyle/>
          <a:p>
            <a:r>
              <a:rPr lang="en-US" dirty="0"/>
              <a:t>Average class size grades 4-8 </a:t>
            </a:r>
            <a:r>
              <a:rPr lang="en-US" dirty="0" smtClean="0"/>
              <a:t>fell by .6 student </a:t>
            </a:r>
            <a:r>
              <a:rPr lang="en-US" dirty="0"/>
              <a:t>per class </a:t>
            </a:r>
            <a:r>
              <a:rPr lang="en-US" dirty="0" smtClean="0"/>
              <a:t>goals; 3 students above the C4E goals.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199" y="1690688"/>
          <a:ext cx="11013141" cy="499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06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68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PowerPoint Presentation</vt:lpstr>
      <vt:lpstr>In District 8, average K-3 class sizes went up by .1 students per class; 4 students above  C4E goals.</vt:lpstr>
      <vt:lpstr>Average class size grades 4-8 fell by .6 student per class goals; 3 students above the C4E goals.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Chavez</dc:creator>
  <cp:lastModifiedBy>Martha Chavez</cp:lastModifiedBy>
  <cp:revision>11</cp:revision>
  <dcterms:created xsi:type="dcterms:W3CDTF">2017-01-06T21:21:22Z</dcterms:created>
  <dcterms:modified xsi:type="dcterms:W3CDTF">2017-01-06T22:00:24Z</dcterms:modified>
</cp:coreProperties>
</file>