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38" r:id="rId2"/>
  </p:sldMasterIdLst>
  <p:notesMasterIdLst>
    <p:notesMasterId r:id="rId25"/>
  </p:notesMasterIdLst>
  <p:handoutMasterIdLst>
    <p:handoutMasterId r:id="rId26"/>
  </p:handoutMasterIdLst>
  <p:sldIdLst>
    <p:sldId id="256" r:id="rId3"/>
    <p:sldId id="383" r:id="rId4"/>
    <p:sldId id="411" r:id="rId5"/>
    <p:sldId id="386" r:id="rId6"/>
    <p:sldId id="412" r:id="rId7"/>
    <p:sldId id="413" r:id="rId8"/>
    <p:sldId id="261" r:id="rId9"/>
    <p:sldId id="414" r:id="rId10"/>
    <p:sldId id="384" r:id="rId11"/>
    <p:sldId id="318" r:id="rId12"/>
    <p:sldId id="387" r:id="rId13"/>
    <p:sldId id="388" r:id="rId14"/>
    <p:sldId id="421" r:id="rId15"/>
    <p:sldId id="415" r:id="rId16"/>
    <p:sldId id="416" r:id="rId17"/>
    <p:sldId id="417" r:id="rId18"/>
    <p:sldId id="418" r:id="rId19"/>
    <p:sldId id="405" r:id="rId20"/>
    <p:sldId id="406" r:id="rId21"/>
    <p:sldId id="390" r:id="rId22"/>
    <p:sldId id="419" r:id="rId23"/>
    <p:sldId id="369" r:id="rId24"/>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9290" autoAdjust="0"/>
  </p:normalViewPr>
  <p:slideViewPr>
    <p:cSldViewPr snapToGrid="0" snapToObjects="1">
      <p:cViewPr>
        <p:scale>
          <a:sx n="75" d="100"/>
          <a:sy n="75" d="100"/>
        </p:scale>
        <p:origin x="-1224"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D78_ALL_HS%202012%20SV-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8 compared to Citywide results</a:t>
            </a:r>
            <a:endParaRPr lang="en-US">
              <a:effectLst/>
            </a:endParaRPr>
          </a:p>
        </c:rich>
      </c:tx>
      <c:layout/>
      <c:overlay val="0"/>
    </c:title>
    <c:autoTitleDeleted val="0"/>
    <c:plotArea>
      <c:layout>
        <c:manualLayout>
          <c:layoutTarget val="inner"/>
          <c:xMode val="edge"/>
          <c:yMode val="edge"/>
          <c:x val="5.299634828255164E-2"/>
          <c:y val="0.15235732009925559"/>
          <c:w val="0.91535512952185338"/>
          <c:h val="0.52778726480529881"/>
        </c:manualLayout>
      </c:layout>
      <c:barChart>
        <c:barDir val="col"/>
        <c:grouping val="clustered"/>
        <c:varyColors val="0"/>
        <c:ser>
          <c:idx val="0"/>
          <c:order val="0"/>
          <c:tx>
            <c:strRef>
              <c:f>'D8'!$N$3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noFill/>
              <a:prstDash val="solid"/>
            </a:ln>
            <a:effectLst>
              <a:outerShdw blurRad="38100" dist="25400" dir="2700000" algn="br" rotWithShape="0">
                <a:srgbClr val="000000">
                  <a:alpha val="60000"/>
                </a:srgbClr>
              </a:outerShdw>
            </a:effectLst>
          </c:spPr>
          <c:invertIfNegative val="0"/>
          <c:dLbls>
            <c:dLbl>
              <c:idx val="3"/>
              <c:layout>
                <c:manualLayout>
                  <c:x val="-5.7971014492753624E-3"/>
                  <c:y val="9.9255583126551319E-3"/>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'D8'!$O$2:$X$2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'D8'!$O$3:$X$3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'D8'!$N$4</c:f>
              <c:strCache>
                <c:ptCount val="1"/>
                <c:pt idx="0">
                  <c:v>D8</c:v>
                </c:pt>
              </c:strCache>
            </c:strRef>
          </c:tx>
          <c:spPr>
            <a:solidFill>
              <a:schemeClr val="tx2">
                <a:lumMod val="75000"/>
              </a:schemeClr>
            </a:solidFill>
            <a:ln w="9525" cap="flat" cmpd="sng" algn="ctr">
              <a:noFill/>
              <a:prstDash val="solid"/>
            </a:ln>
            <a:effectLst>
              <a:outerShdw blurRad="38100" dist="25400" dir="2700000" algn="br" rotWithShape="0">
                <a:srgbClr val="000000">
                  <a:alpha val="60000"/>
                </a:srgbClr>
              </a:outerShdw>
            </a:effectLst>
          </c:spPr>
          <c:invertIfNegative val="0"/>
          <c:dLbls>
            <c:dLbl>
              <c:idx val="0"/>
              <c:layout>
                <c:manualLayout>
                  <c:x val="1.4492753623188406E-2"/>
                  <c:y val="0"/>
                </c:manualLayout>
              </c:layout>
              <c:dLblPos val="outEnd"/>
              <c:showLegendKey val="0"/>
              <c:showVal val="1"/>
              <c:showCatName val="0"/>
              <c:showSerName val="0"/>
              <c:showPercent val="0"/>
              <c:showBubbleSize val="0"/>
            </c:dLbl>
            <c:dLbl>
              <c:idx val="3"/>
              <c:layout>
                <c:manualLayout>
                  <c:x val="7.246376811594203E-3"/>
                  <c:y val="2.4813895781637262E-3"/>
                </c:manualLayout>
              </c:layout>
              <c:dLblPos val="outEnd"/>
              <c:showLegendKey val="0"/>
              <c:showVal val="1"/>
              <c:showCatName val="0"/>
              <c:showSerName val="0"/>
              <c:showPercent val="0"/>
              <c:showBubbleSize val="0"/>
            </c:dLbl>
            <c:dLbl>
              <c:idx val="4"/>
              <c:layout>
                <c:manualLayout>
                  <c:x val="8.6956521739129898E-3"/>
                  <c:y val="0"/>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'D8'!$O$2:$X$2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'D8'!$O$4:$X$4</c:f>
              <c:numCache>
                <c:formatCode>0"%"</c:formatCode>
                <c:ptCount val="10"/>
                <c:pt idx="0">
                  <c:v>18.385964912280702</c:v>
                </c:pt>
                <c:pt idx="1">
                  <c:v>20.016949152542374</c:v>
                </c:pt>
                <c:pt idx="2">
                  <c:v>17.135593220338983</c:v>
                </c:pt>
                <c:pt idx="3">
                  <c:v>12.59322033898305</c:v>
                </c:pt>
                <c:pt idx="4">
                  <c:v>8.875</c:v>
                </c:pt>
                <c:pt idx="5">
                  <c:v>8.875</c:v>
                </c:pt>
                <c:pt idx="6">
                  <c:v>8.1694915254237284</c:v>
                </c:pt>
                <c:pt idx="7">
                  <c:v>4.666666666666667</c:v>
                </c:pt>
                <c:pt idx="8">
                  <c:v>5.6</c:v>
                </c:pt>
                <c:pt idx="9">
                  <c:v>3.6666666666666665</c:v>
                </c:pt>
              </c:numCache>
            </c:numRef>
          </c:val>
        </c:ser>
        <c:dLbls>
          <c:dLblPos val="outEnd"/>
          <c:showLegendKey val="0"/>
          <c:showVal val="1"/>
          <c:showCatName val="0"/>
          <c:showSerName val="0"/>
          <c:showPercent val="0"/>
          <c:showBubbleSize val="0"/>
        </c:dLbls>
        <c:gapWidth val="150"/>
        <c:axId val="78370304"/>
        <c:axId val="78371840"/>
      </c:barChart>
      <c:catAx>
        <c:axId val="78370304"/>
        <c:scaling>
          <c:orientation val="minMax"/>
        </c:scaling>
        <c:delete val="0"/>
        <c:axPos val="b"/>
        <c:majorTickMark val="out"/>
        <c:minorTickMark val="none"/>
        <c:tickLblPos val="nextTo"/>
        <c:crossAx val="78371840"/>
        <c:crosses val="autoZero"/>
        <c:auto val="1"/>
        <c:lblAlgn val="ctr"/>
        <c:lblOffset val="100"/>
        <c:noMultiLvlLbl val="0"/>
      </c:catAx>
      <c:valAx>
        <c:axId val="78371840"/>
        <c:scaling>
          <c:orientation val="minMax"/>
        </c:scaling>
        <c:delete val="0"/>
        <c:axPos val="l"/>
        <c:numFmt formatCode="0&quot;%&quot;" sourceLinked="1"/>
        <c:majorTickMark val="out"/>
        <c:minorTickMark val="none"/>
        <c:tickLblPos val="nextTo"/>
        <c:crossAx val="78370304"/>
        <c:crosses val="autoZero"/>
        <c:crossBetween val="between"/>
      </c:valAx>
    </c:plotArea>
    <c:legend>
      <c:legendPos val="r"/>
      <c:layout>
        <c:manualLayout>
          <c:xMode val="edge"/>
          <c:yMode val="edge"/>
          <c:x val="0.87994568070295565"/>
          <c:y val="0.3092723862370802"/>
          <c:w val="0.1026630149492183"/>
          <c:h val="0.10453215060276275"/>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txPr>
              <a:bodyPr/>
              <a:lstStyle/>
              <a:p>
                <a:pPr>
                  <a:defRPr sz="1400"/>
                </a:pPr>
                <a:endParaRPr lang="en-US"/>
              </a:p>
            </c:txPr>
            <c:showLegendKey val="0"/>
            <c:showVal val="1"/>
            <c:showCatName val="0"/>
            <c:showSerName val="0"/>
            <c:showPercent val="0"/>
            <c:showBubbleSize val="0"/>
            <c:showLeaderLines val="0"/>
          </c:dLbls>
          <c:cat>
            <c:strRef>
              <c:f>'D8'!$E$146:$E$158</c:f>
              <c:strCache>
                <c:ptCount val="13"/>
                <c:pt idx="0">
                  <c:v>P.S. 119 TRANSPORTABLE</c:v>
                </c:pt>
                <c:pt idx="1">
                  <c:v>P.S. 71 TRANSPORTABLE</c:v>
                </c:pt>
                <c:pt idx="2">
                  <c:v>P.S. 138</c:v>
                </c:pt>
                <c:pt idx="3">
                  <c:v>I.S. 123 MINISCHOOL</c:v>
                </c:pt>
                <c:pt idx="4">
                  <c:v>P.S. 69 MINISCHOOL</c:v>
                </c:pt>
                <c:pt idx="5">
                  <c:v>P.S. 69  ANNEX</c:v>
                </c:pt>
                <c:pt idx="6">
                  <c:v>P.S. 14</c:v>
                </c:pt>
                <c:pt idx="7">
                  <c:v>P.S. 71</c:v>
                </c:pt>
                <c:pt idx="8">
                  <c:v>I.S. 201</c:v>
                </c:pt>
                <c:pt idx="9">
                  <c:v>P.S. 138 TRANSPORTABLE</c:v>
                </c:pt>
                <c:pt idx="10">
                  <c:v>P.S. 48</c:v>
                </c:pt>
                <c:pt idx="11">
                  <c:v>P.S. 72</c:v>
                </c:pt>
                <c:pt idx="12">
                  <c:v>P.S. 130</c:v>
                </c:pt>
              </c:strCache>
            </c:strRef>
          </c:cat>
          <c:val>
            <c:numRef>
              <c:f>'D8'!$F$146:$F$158</c:f>
              <c:numCache>
                <c:formatCode>0%</c:formatCode>
                <c:ptCount val="13"/>
                <c:pt idx="0">
                  <c:v>1.83</c:v>
                </c:pt>
                <c:pt idx="1">
                  <c:v>1.78</c:v>
                </c:pt>
                <c:pt idx="2">
                  <c:v>1.65</c:v>
                </c:pt>
                <c:pt idx="3">
                  <c:v>1.56</c:v>
                </c:pt>
                <c:pt idx="4">
                  <c:v>1.37</c:v>
                </c:pt>
                <c:pt idx="5">
                  <c:v>1.28</c:v>
                </c:pt>
                <c:pt idx="6">
                  <c:v>1.23</c:v>
                </c:pt>
                <c:pt idx="7">
                  <c:v>1.1599999999999999</c:v>
                </c:pt>
                <c:pt idx="8">
                  <c:v>1.1599999999999999</c:v>
                </c:pt>
                <c:pt idx="9">
                  <c:v>1.1000000000000001</c:v>
                </c:pt>
                <c:pt idx="10">
                  <c:v>1.08</c:v>
                </c:pt>
                <c:pt idx="11">
                  <c:v>1.05</c:v>
                </c:pt>
                <c:pt idx="12">
                  <c:v>1.04</c:v>
                </c:pt>
              </c:numCache>
            </c:numRef>
          </c:val>
        </c:ser>
        <c:dLbls>
          <c:showLegendKey val="0"/>
          <c:showVal val="0"/>
          <c:showCatName val="0"/>
          <c:showSerName val="0"/>
          <c:showPercent val="0"/>
          <c:showBubbleSize val="0"/>
        </c:dLbls>
        <c:gapWidth val="150"/>
        <c:axId val="90687744"/>
        <c:axId val="90460160"/>
      </c:barChart>
      <c:catAx>
        <c:axId val="90687744"/>
        <c:scaling>
          <c:orientation val="minMax"/>
        </c:scaling>
        <c:delete val="0"/>
        <c:axPos val="b"/>
        <c:majorTickMark val="out"/>
        <c:minorTickMark val="none"/>
        <c:tickLblPos val="nextTo"/>
        <c:crossAx val="90460160"/>
        <c:crosses val="autoZero"/>
        <c:auto val="1"/>
        <c:lblAlgn val="ctr"/>
        <c:lblOffset val="100"/>
        <c:noMultiLvlLbl val="0"/>
      </c:catAx>
      <c:valAx>
        <c:axId val="90460160"/>
        <c:scaling>
          <c:orientation val="minMax"/>
        </c:scaling>
        <c:delete val="0"/>
        <c:axPos val="l"/>
        <c:numFmt formatCode="0%" sourceLinked="1"/>
        <c:majorTickMark val="out"/>
        <c:minorTickMark val="none"/>
        <c:tickLblPos val="nextTo"/>
        <c:crossAx val="90687744"/>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txPr>
              <a:bodyPr/>
              <a:lstStyle/>
              <a:p>
                <a:pPr>
                  <a:defRPr sz="1400"/>
                </a:pPr>
                <a:endParaRPr lang="en-US"/>
              </a:p>
            </c:txPr>
            <c:showLegendKey val="0"/>
            <c:showVal val="1"/>
            <c:showCatName val="0"/>
            <c:showSerName val="0"/>
            <c:showPercent val="0"/>
            <c:showBubbleSize val="0"/>
            <c:showLeaderLines val="0"/>
          </c:dLbls>
          <c:cat>
            <c:strRef>
              <c:f>Sheet1!$A$2:$A$15</c:f>
              <c:strCache>
                <c:ptCount val="14"/>
                <c:pt idx="0">
                  <c:v>BRONX HS OF SCIENCE</c:v>
                </c:pt>
                <c:pt idx="1">
                  <c:v>BRONX LEADERSHIP ACADEMY</c:v>
                </c:pt>
                <c:pt idx="2">
                  <c:v>M.S./H.S. 270</c:v>
                </c:pt>
                <c:pt idx="3">
                  <c:v>HS OF AMERICAN STUDIES</c:v>
                </c:pt>
                <c:pt idx="4">
                  <c:v>JAMES MONROE HS CAMPUS ANNEX</c:v>
                </c:pt>
                <c:pt idx="5">
                  <c:v>EAGLE ACADEMY FOR YOUNG MEN</c:v>
                </c:pt>
                <c:pt idx="6">
                  <c:v>BATHGATE HS</c:v>
                </c:pt>
                <c:pt idx="7">
                  <c:v>HERBERT H. LEHMAN HS</c:v>
                </c:pt>
                <c:pt idx="8">
                  <c:v>DEWITT CLINTON HS</c:v>
                </c:pt>
                <c:pt idx="9">
                  <c:v>BRONX HS FOR THE VISUAL ARTS</c:v>
                </c:pt>
                <c:pt idx="10">
                  <c:v>EVANDER CHILDS HS</c:v>
                </c:pt>
                <c:pt idx="11">
                  <c:v>MORRIS HS</c:v>
                </c:pt>
                <c:pt idx="12">
                  <c:v>HS OF LAW, GOV'T &amp; JUSTICE</c:v>
                </c:pt>
                <c:pt idx="13">
                  <c:v>MOTT HAVEN EDUCATIONAL CAMPUS</c:v>
                </c:pt>
              </c:strCache>
            </c:strRef>
          </c:cat>
          <c:val>
            <c:numRef>
              <c:f>Sheet1!$B$2:$B$15</c:f>
              <c:numCache>
                <c:formatCode>0%</c:formatCode>
                <c:ptCount val="14"/>
                <c:pt idx="0">
                  <c:v>1.33</c:v>
                </c:pt>
                <c:pt idx="1">
                  <c:v>1.26</c:v>
                </c:pt>
                <c:pt idx="2">
                  <c:v>1.24</c:v>
                </c:pt>
                <c:pt idx="3">
                  <c:v>1.19</c:v>
                </c:pt>
                <c:pt idx="4">
                  <c:v>1.1599999999999999</c:v>
                </c:pt>
                <c:pt idx="5">
                  <c:v>1.1399999999999999</c:v>
                </c:pt>
                <c:pt idx="6">
                  <c:v>1.1299999999999999</c:v>
                </c:pt>
                <c:pt idx="7">
                  <c:v>1.0900000000000001</c:v>
                </c:pt>
                <c:pt idx="8">
                  <c:v>1.0900000000000001</c:v>
                </c:pt>
                <c:pt idx="9">
                  <c:v>1.07</c:v>
                </c:pt>
                <c:pt idx="10">
                  <c:v>1.06</c:v>
                </c:pt>
                <c:pt idx="11">
                  <c:v>1.05</c:v>
                </c:pt>
                <c:pt idx="12">
                  <c:v>1.03</c:v>
                </c:pt>
                <c:pt idx="13">
                  <c:v>1.03</c:v>
                </c:pt>
              </c:numCache>
            </c:numRef>
          </c:val>
        </c:ser>
        <c:dLbls>
          <c:showLegendKey val="0"/>
          <c:showVal val="0"/>
          <c:showCatName val="0"/>
          <c:showSerName val="0"/>
          <c:showPercent val="0"/>
          <c:showBubbleSize val="0"/>
        </c:dLbls>
        <c:gapWidth val="150"/>
        <c:axId val="90489600"/>
        <c:axId val="90491136"/>
      </c:barChart>
      <c:catAx>
        <c:axId val="90489600"/>
        <c:scaling>
          <c:orientation val="minMax"/>
        </c:scaling>
        <c:delete val="0"/>
        <c:axPos val="b"/>
        <c:majorTickMark val="out"/>
        <c:minorTickMark val="none"/>
        <c:tickLblPos val="nextTo"/>
        <c:crossAx val="90491136"/>
        <c:crosses val="autoZero"/>
        <c:auto val="1"/>
        <c:lblAlgn val="ctr"/>
        <c:lblOffset val="100"/>
        <c:noMultiLvlLbl val="0"/>
      </c:catAx>
      <c:valAx>
        <c:axId val="90491136"/>
        <c:scaling>
          <c:orientation val="minMax"/>
        </c:scaling>
        <c:delete val="0"/>
        <c:axPos val="l"/>
        <c:numFmt formatCode="0%" sourceLinked="1"/>
        <c:majorTickMark val="out"/>
        <c:minorTickMark val="none"/>
        <c:tickLblPos val="nextTo"/>
        <c:crossAx val="90489600"/>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txPr>
              <a:bodyPr/>
              <a:lstStyle/>
              <a:p>
                <a:pPr>
                  <a:defRPr sz="1400"/>
                </a:pPr>
                <a:endParaRPr lang="en-US"/>
              </a:p>
            </c:txPr>
            <c:showLegendKey val="0"/>
            <c:showVal val="1"/>
            <c:showCatName val="0"/>
            <c:showSerName val="0"/>
            <c:showPercent val="0"/>
            <c:showBubbleSize val="0"/>
            <c:showLeaderLines val="0"/>
          </c:dLbls>
          <c:cat>
            <c:strRef>
              <c:f>Bronx!$A$16:$A$19</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Bronx!$B$16:$B$19</c:f>
              <c:numCache>
                <c:formatCode>#,##0</c:formatCode>
                <c:ptCount val="4"/>
                <c:pt idx="0" formatCode="General">
                  <c:v>456</c:v>
                </c:pt>
                <c:pt idx="1">
                  <c:v>1560</c:v>
                </c:pt>
                <c:pt idx="2">
                  <c:v>2601</c:v>
                </c:pt>
                <c:pt idx="3" formatCode="General">
                  <c:v>579</c:v>
                </c:pt>
              </c:numCache>
            </c:numRef>
          </c:val>
        </c:ser>
        <c:dLbls>
          <c:showLegendKey val="0"/>
          <c:showVal val="0"/>
          <c:showCatName val="0"/>
          <c:showSerName val="0"/>
          <c:showPercent val="0"/>
          <c:showBubbleSize val="0"/>
        </c:dLbls>
        <c:gapWidth val="150"/>
        <c:axId val="90390528"/>
        <c:axId val="90392064"/>
      </c:barChart>
      <c:catAx>
        <c:axId val="90390528"/>
        <c:scaling>
          <c:orientation val="minMax"/>
        </c:scaling>
        <c:delete val="0"/>
        <c:axPos val="b"/>
        <c:majorTickMark val="out"/>
        <c:minorTickMark val="none"/>
        <c:tickLblPos val="nextTo"/>
        <c:crossAx val="90392064"/>
        <c:crosses val="autoZero"/>
        <c:auto val="1"/>
        <c:lblAlgn val="ctr"/>
        <c:lblOffset val="100"/>
        <c:noMultiLvlLbl val="0"/>
      </c:catAx>
      <c:valAx>
        <c:axId val="90392064"/>
        <c:scaling>
          <c:orientation val="minMax"/>
        </c:scaling>
        <c:delete val="0"/>
        <c:axPos val="l"/>
        <c:numFmt formatCode="General" sourceLinked="1"/>
        <c:majorTickMark val="out"/>
        <c:minorTickMark val="none"/>
        <c:tickLblPos val="nextTo"/>
        <c:crossAx val="90390528"/>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90414080"/>
        <c:axId val="90522368"/>
      </c:barChart>
      <c:catAx>
        <c:axId val="90414080"/>
        <c:scaling>
          <c:orientation val="minMax"/>
        </c:scaling>
        <c:delete val="0"/>
        <c:axPos val="b"/>
        <c:majorTickMark val="out"/>
        <c:minorTickMark val="none"/>
        <c:tickLblPos val="nextTo"/>
        <c:txPr>
          <a:bodyPr/>
          <a:lstStyle/>
          <a:p>
            <a:pPr>
              <a:defRPr sz="1200"/>
            </a:pPr>
            <a:endParaRPr lang="en-US"/>
          </a:p>
        </c:txPr>
        <c:crossAx val="90522368"/>
        <c:crosses val="autoZero"/>
        <c:auto val="1"/>
        <c:lblAlgn val="ctr"/>
        <c:lblOffset val="100"/>
        <c:noMultiLvlLbl val="0"/>
      </c:catAx>
      <c:valAx>
        <c:axId val="90522368"/>
        <c:scaling>
          <c:orientation val="minMax"/>
        </c:scaling>
        <c:delete val="0"/>
        <c:axPos val="l"/>
        <c:numFmt formatCode="#,##0" sourceLinked="1"/>
        <c:majorTickMark val="out"/>
        <c:minorTickMark val="none"/>
        <c:tickLblPos val="nextTo"/>
        <c:crossAx val="90414080"/>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90557824"/>
        <c:axId val="90563712"/>
      </c:barChart>
      <c:catAx>
        <c:axId val="90557824"/>
        <c:scaling>
          <c:orientation val="minMax"/>
        </c:scaling>
        <c:delete val="0"/>
        <c:axPos val="b"/>
        <c:majorTickMark val="out"/>
        <c:minorTickMark val="none"/>
        <c:tickLblPos val="nextTo"/>
        <c:txPr>
          <a:bodyPr/>
          <a:lstStyle/>
          <a:p>
            <a:pPr>
              <a:defRPr sz="1200"/>
            </a:pPr>
            <a:endParaRPr lang="en-US"/>
          </a:p>
        </c:txPr>
        <c:crossAx val="90563712"/>
        <c:crosses val="autoZero"/>
        <c:auto val="1"/>
        <c:lblAlgn val="ctr"/>
        <c:lblOffset val="100"/>
        <c:noMultiLvlLbl val="0"/>
      </c:catAx>
      <c:valAx>
        <c:axId val="90563712"/>
        <c:scaling>
          <c:orientation val="minMax"/>
          <c:max val="20000"/>
        </c:scaling>
        <c:delete val="0"/>
        <c:axPos val="l"/>
        <c:numFmt formatCode="#,##0" sourceLinked="1"/>
        <c:majorTickMark val="out"/>
        <c:minorTickMark val="none"/>
        <c:tickLblPos val="nextTo"/>
        <c:crossAx val="905578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507775316386287E-2"/>
          <c:y val="2.6719194652488853E-2"/>
          <c:w val="0.77733840721163339"/>
          <c:h val="0.84928978008974365"/>
        </c:manualLayout>
      </c:layout>
      <c:lineChart>
        <c:grouping val="standard"/>
        <c:varyColors val="0"/>
        <c:ser>
          <c:idx val="0"/>
          <c:order val="0"/>
          <c:tx>
            <c:strRef>
              <c:f>'Macintosh HD:Users:peterdalmasy:Desktop:Class Size Matters:Class Size Data:Class Size:Short term CS Data:District Data:[D8 Class Size Analysis upd. 2013-14.xlsx]Summary'!$A$10</c:f>
              <c:strCache>
                <c:ptCount val="1"/>
                <c:pt idx="0">
                  <c:v>C4E goals</c:v>
                </c:pt>
              </c:strCache>
            </c:strRef>
          </c:tx>
          <c:spPr>
            <a:ln>
              <a:solidFill>
                <a:srgbClr val="008000"/>
              </a:solidFill>
            </a:ln>
          </c:spPr>
          <c:marker>
            <c:symbol val="none"/>
          </c:marker>
          <c:dLbls>
            <c:dLbl>
              <c:idx val="0"/>
              <c:layout>
                <c:manualLayout>
                  <c:x val="-1.3927576601671309E-3"/>
                  <c:y val="4.1293300826573683E-2"/>
                </c:manualLayout>
              </c:layout>
              <c:showLegendKey val="0"/>
              <c:showVal val="1"/>
              <c:showCatName val="0"/>
              <c:showSerName val="0"/>
              <c:showPercent val="0"/>
              <c:showBubbleSize val="0"/>
            </c:dLbl>
            <c:dLbl>
              <c:idx val="1"/>
              <c:layout>
                <c:manualLayout>
                  <c:x val="1.3927576601671309E-3"/>
                  <c:y val="2.6719194652488853E-2"/>
                </c:manualLayout>
              </c:layout>
              <c:showLegendKey val="0"/>
              <c:showVal val="1"/>
              <c:showCatName val="0"/>
              <c:showSerName val="0"/>
              <c:showPercent val="0"/>
              <c:showBubbleSize val="0"/>
            </c:dLbl>
            <c:dLbl>
              <c:idx val="2"/>
              <c:layout>
                <c:manualLayout>
                  <c:x val="-1.3927576601671309E-3"/>
                  <c:y val="2.914821234816966E-2"/>
                </c:manualLayout>
              </c:layout>
              <c:showLegendKey val="0"/>
              <c:showVal val="1"/>
              <c:showCatName val="0"/>
              <c:showSerName val="0"/>
              <c:showPercent val="0"/>
              <c:showBubbleSize val="0"/>
            </c:dLbl>
            <c:dLbl>
              <c:idx val="3"/>
              <c:layout>
                <c:manualLayout>
                  <c:x val="-1.3927576601670797E-3"/>
                  <c:y val="2.429017695680805E-2"/>
                </c:manualLayout>
              </c:layout>
              <c:showLegendKey val="0"/>
              <c:showVal val="1"/>
              <c:showCatName val="0"/>
              <c:showSerName val="0"/>
              <c:showPercent val="0"/>
              <c:showBubbleSize val="0"/>
            </c:dLbl>
            <c:dLbl>
              <c:idx val="4"/>
              <c:layout>
                <c:manualLayout>
                  <c:x val="1.3927576601671309E-3"/>
                  <c:y val="2.6719194652488853E-2"/>
                </c:manualLayout>
              </c:layout>
              <c:showLegendKey val="0"/>
              <c:showVal val="1"/>
              <c:showCatName val="0"/>
              <c:showSerName val="0"/>
              <c:showPercent val="0"/>
              <c:showBubbleSize val="0"/>
            </c:dLbl>
            <c:dLbl>
              <c:idx val="5"/>
              <c:layout>
                <c:manualLayout>
                  <c:x val="0"/>
                  <c:y val="1.943214156544644E-2"/>
                </c:manualLayout>
              </c:layout>
              <c:showLegendKey val="0"/>
              <c:showVal val="1"/>
              <c:showCatName val="0"/>
              <c:showSerName val="0"/>
              <c:showPercent val="0"/>
              <c:showBubbleSize val="0"/>
            </c:dLbl>
            <c:dLbl>
              <c:idx val="6"/>
              <c:layout>
                <c:manualLayout>
                  <c:x val="1.3927576601671309E-3"/>
                  <c:y val="2.429017695680805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2013-14.xlsx]Summary'!$B$10:$I$10</c:f>
              <c:numCache>
                <c:formatCode>General</c:formatCode>
                <c:ptCount val="8"/>
                <c:pt idx="0">
                  <c:v>21</c:v>
                </c:pt>
                <c:pt idx="1">
                  <c:v>20.7</c:v>
                </c:pt>
                <c:pt idx="2">
                  <c:v>20.5</c:v>
                </c:pt>
                <c:pt idx="3">
                  <c:v>20.3</c:v>
                </c:pt>
                <c:pt idx="4">
                  <c:v>20.100000000000001</c:v>
                </c:pt>
                <c:pt idx="5">
                  <c:v>19.899999999999999</c:v>
                </c:pt>
                <c:pt idx="6">
                  <c:v>19.899999999999999</c:v>
                </c:pt>
                <c:pt idx="7">
                  <c:v>19.899999999999999</c:v>
                </c:pt>
              </c:numCache>
            </c:numRef>
          </c:val>
          <c:smooth val="0"/>
        </c:ser>
        <c:ser>
          <c:idx val="1"/>
          <c:order val="1"/>
          <c:tx>
            <c:strRef>
              <c:f>'Macintosh HD:Users:peterdalmasy:Desktop:Class Size Matters:Class Size Data:Class Size:Short term CS Data:District Data:[D8 Class Size Analysis upd. 2013-14.xlsx]Summary'!$A$11</c:f>
              <c:strCache>
                <c:ptCount val="1"/>
                <c:pt idx="0">
                  <c:v>Citywide actual</c:v>
                </c:pt>
              </c:strCache>
            </c:strRef>
          </c:tx>
          <c:spPr>
            <a:ln>
              <a:solidFill>
                <a:srgbClr val="FF0000"/>
              </a:solidFill>
            </a:ln>
          </c:spPr>
          <c:marker>
            <c:symbol val="none"/>
          </c:marker>
          <c:dLbls>
            <c:dLbl>
              <c:idx val="0"/>
              <c:layout>
                <c:manualLayout>
                  <c:x val="-5.1532033426183843E-2"/>
                  <c:y val="-4.8580353913616099E-3"/>
                </c:manualLayout>
              </c:layout>
              <c:showLegendKey val="0"/>
              <c:showVal val="1"/>
              <c:showCatName val="0"/>
              <c:showSerName val="0"/>
              <c:showPercent val="0"/>
              <c:showBubbleSize val="0"/>
            </c:dLbl>
            <c:dLbl>
              <c:idx val="1"/>
              <c:layout>
                <c:manualLayout>
                  <c:x val="2.9247910863509748E-2"/>
                  <c:y val="-4.8580353913616099E-3"/>
                </c:manualLayout>
              </c:layout>
              <c:showLegendKey val="0"/>
              <c:showVal val="1"/>
              <c:showCatName val="0"/>
              <c:showSerName val="0"/>
              <c:showPercent val="0"/>
              <c:showBubbleSize val="0"/>
            </c:dLbl>
            <c:dLbl>
              <c:idx val="2"/>
              <c:layout>
                <c:manualLayout>
                  <c:x val="1.3927576601671309E-2"/>
                  <c:y val="2.429017695680805E-3"/>
                </c:manualLayout>
              </c:layout>
              <c:showLegendKey val="0"/>
              <c:showVal val="1"/>
              <c:showCatName val="0"/>
              <c:showSerName val="0"/>
              <c:showPercent val="0"/>
              <c:showBubbleSize val="0"/>
            </c:dLbl>
            <c:dLbl>
              <c:idx val="3"/>
              <c:layout>
                <c:manualLayout>
                  <c:x val="2.785515320334267E-2"/>
                  <c:y val="7.2870530870424591E-3"/>
                </c:manualLayout>
              </c:layout>
              <c:showLegendKey val="0"/>
              <c:showVal val="1"/>
              <c:showCatName val="0"/>
              <c:showSerName val="0"/>
              <c:showPercent val="0"/>
              <c:showBubbleSize val="0"/>
            </c:dLbl>
            <c:dLbl>
              <c:idx val="4"/>
              <c:layout>
                <c:manualLayout>
                  <c:x val="2.3676880222841225E-2"/>
                  <c:y val="7.2870530870424149E-3"/>
                </c:manualLayout>
              </c:layout>
              <c:showLegendKey val="0"/>
              <c:showVal val="1"/>
              <c:showCatName val="0"/>
              <c:showSerName val="0"/>
              <c:showPercent val="0"/>
              <c:showBubbleSize val="0"/>
            </c:dLbl>
            <c:dLbl>
              <c:idx val="5"/>
              <c:layout>
                <c:manualLayout>
                  <c:x val="2.7855153203342618E-3"/>
                  <c:y val="1.943214156544644E-2"/>
                </c:manualLayout>
              </c:layout>
              <c:showLegendKey val="0"/>
              <c:showVal val="1"/>
              <c:showCatName val="0"/>
              <c:showSerName val="0"/>
              <c:showPercent val="0"/>
              <c:showBubbleSize val="0"/>
            </c:dLbl>
            <c:dLbl>
              <c:idx val="6"/>
              <c:layout>
                <c:manualLayout>
                  <c:x val="2.7855153203342618E-3"/>
                  <c:y val="3.1577038782614586E-2"/>
                </c:manualLayout>
              </c:layout>
              <c:showLegendKey val="0"/>
              <c:showVal val="1"/>
              <c:showCatName val="0"/>
              <c:showSerName val="0"/>
              <c:showPercent val="0"/>
              <c:showBubbleSize val="0"/>
            </c:dLbl>
            <c:dLbl>
              <c:idx val="7"/>
              <c:layout>
                <c:manualLayout>
                  <c:x val="-1.2534818941504076E-2"/>
                  <c:y val="-3.1577230043850463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2013-14.xlsx]Summary'!$B$11:$I$11</c:f>
              <c:numCache>
                <c:formatCode>General</c:formatCode>
                <c:ptCount val="8"/>
                <c:pt idx="0">
                  <c:v>21</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Data:[D8 Class Size Analysis upd. 2013-14.xlsx]Summary'!$A$12</c:f>
              <c:strCache>
                <c:ptCount val="1"/>
                <c:pt idx="0">
                  <c:v>D8</c:v>
                </c:pt>
              </c:strCache>
            </c:strRef>
          </c:tx>
          <c:spPr>
            <a:ln>
              <a:solidFill>
                <a:schemeClr val="tx1"/>
              </a:solidFill>
            </a:ln>
          </c:spPr>
          <c:marker>
            <c:symbol val="none"/>
          </c:marker>
          <c:dLbls>
            <c:dLbl>
              <c:idx val="0"/>
              <c:layout>
                <c:manualLayout>
                  <c:x val="0"/>
                  <c:y val="-3.8864283130892879E-2"/>
                </c:manualLayout>
              </c:layout>
              <c:showLegendKey val="0"/>
              <c:showVal val="1"/>
              <c:showCatName val="0"/>
              <c:showSerName val="0"/>
              <c:showPercent val="0"/>
              <c:showBubbleSize val="0"/>
            </c:dLbl>
            <c:dLbl>
              <c:idx val="1"/>
              <c:layout>
                <c:manualLayout>
                  <c:x val="6.9637883008356544E-3"/>
                  <c:y val="-3.8864283130892831E-2"/>
                </c:manualLayout>
              </c:layout>
              <c:showLegendKey val="0"/>
              <c:showVal val="1"/>
              <c:showCatName val="0"/>
              <c:showSerName val="0"/>
              <c:showPercent val="0"/>
              <c:showBubbleSize val="0"/>
            </c:dLbl>
            <c:dLbl>
              <c:idx val="2"/>
              <c:layout>
                <c:manualLayout>
                  <c:x val="-5.5710306406685237E-3"/>
                  <c:y val="-7.2870530870424152E-2"/>
                </c:manualLayout>
              </c:layout>
              <c:showLegendKey val="0"/>
              <c:showVal val="1"/>
              <c:showCatName val="0"/>
              <c:showSerName val="0"/>
              <c:showPercent val="0"/>
              <c:showBubbleSize val="0"/>
            </c:dLbl>
            <c:dLbl>
              <c:idx val="3"/>
              <c:layout>
                <c:manualLayout>
                  <c:x val="-6.9637883008356032E-3"/>
                  <c:y val="-4.6151336217935296E-2"/>
                </c:manualLayout>
              </c:layout>
              <c:showLegendKey val="0"/>
              <c:showVal val="1"/>
              <c:showCatName val="0"/>
              <c:showSerName val="0"/>
              <c:showPercent val="0"/>
              <c:showBubbleSize val="0"/>
            </c:dLbl>
            <c:dLbl>
              <c:idx val="4"/>
              <c:layout>
                <c:manualLayout>
                  <c:x val="-4.178272980501393E-3"/>
                  <c:y val="-6.5583477783381736E-2"/>
                </c:manualLayout>
              </c:layout>
              <c:showLegendKey val="0"/>
              <c:showVal val="1"/>
              <c:showCatName val="0"/>
              <c:showSerName val="0"/>
              <c:showPercent val="0"/>
              <c:showBubbleSize val="0"/>
            </c:dLbl>
            <c:dLbl>
              <c:idx val="5"/>
              <c:layout>
                <c:manualLayout>
                  <c:x val="-1.8105849582172703E-2"/>
                  <c:y val="-5.8296807218811079E-2"/>
                </c:manualLayout>
              </c:layout>
              <c:showLegendKey val="0"/>
              <c:showVal val="1"/>
              <c:showCatName val="0"/>
              <c:showSerName val="0"/>
              <c:showPercent val="0"/>
              <c:showBubbleSize val="0"/>
            </c:dLbl>
            <c:dLbl>
              <c:idx val="6"/>
              <c:layout>
                <c:manualLayout>
                  <c:x val="-8.356545961002786E-3"/>
                  <c:y val="-4.6151336217935296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2013-14.xlsx]Summary'!$B$12:$I$12</c:f>
              <c:numCache>
                <c:formatCode>General</c:formatCode>
                <c:ptCount val="8"/>
                <c:pt idx="0">
                  <c:v>21.2</c:v>
                </c:pt>
                <c:pt idx="1">
                  <c:v>21.4</c:v>
                </c:pt>
                <c:pt idx="2">
                  <c:v>21.4</c:v>
                </c:pt>
                <c:pt idx="3">
                  <c:v>22.5</c:v>
                </c:pt>
                <c:pt idx="4">
                  <c:v>23.1</c:v>
                </c:pt>
                <c:pt idx="5">
                  <c:v>24</c:v>
                </c:pt>
                <c:pt idx="6">
                  <c:v>24.619596541786741</c:v>
                </c:pt>
                <c:pt idx="7">
                  <c:v>24.49</c:v>
                </c:pt>
              </c:numCache>
            </c:numRef>
          </c:val>
          <c:smooth val="0"/>
        </c:ser>
        <c:dLbls>
          <c:showLegendKey val="0"/>
          <c:showVal val="0"/>
          <c:showCatName val="0"/>
          <c:showSerName val="0"/>
          <c:showPercent val="0"/>
          <c:showBubbleSize val="0"/>
        </c:dLbls>
        <c:marker val="1"/>
        <c:smooth val="0"/>
        <c:axId val="78420224"/>
        <c:axId val="78438400"/>
      </c:lineChart>
      <c:catAx>
        <c:axId val="78420224"/>
        <c:scaling>
          <c:orientation val="minMax"/>
        </c:scaling>
        <c:delete val="0"/>
        <c:axPos val="b"/>
        <c:majorTickMark val="none"/>
        <c:minorTickMark val="none"/>
        <c:tickLblPos val="nextTo"/>
        <c:txPr>
          <a:bodyPr rot="-2700000"/>
          <a:lstStyle/>
          <a:p>
            <a:pPr>
              <a:defRPr/>
            </a:pPr>
            <a:endParaRPr lang="en-US"/>
          </a:p>
        </c:txPr>
        <c:crossAx val="78438400"/>
        <c:crosses val="autoZero"/>
        <c:auto val="1"/>
        <c:lblAlgn val="ctr"/>
        <c:lblOffset val="100"/>
        <c:noMultiLvlLbl val="0"/>
      </c:catAx>
      <c:valAx>
        <c:axId val="78438400"/>
        <c:scaling>
          <c:orientation val="minMax"/>
          <c:min val="15"/>
        </c:scaling>
        <c:delete val="0"/>
        <c:axPos val="l"/>
        <c:title>
          <c:tx>
            <c:rich>
              <a:bodyPr/>
              <a:lstStyle/>
              <a:p>
                <a:pPr>
                  <a:defRPr/>
                </a:pPr>
                <a:r>
                  <a:rPr lang="en-US"/>
                  <a:t>Students per section</a:t>
                </a:r>
              </a:p>
            </c:rich>
          </c:tx>
          <c:layout/>
          <c:overlay val="0"/>
        </c:title>
        <c:numFmt formatCode="General" sourceLinked="1"/>
        <c:majorTickMark val="none"/>
        <c:minorTickMark val="none"/>
        <c:tickLblPos val="nextTo"/>
        <c:crossAx val="78420224"/>
        <c:crosses val="autoZero"/>
        <c:crossBetween val="between"/>
      </c:valAx>
    </c:plotArea>
    <c:legend>
      <c:legendPos val="r"/>
      <c:layout>
        <c:manualLayout>
          <c:xMode val="edge"/>
          <c:yMode val="edge"/>
          <c:x val="0.84659443335599749"/>
          <c:y val="0.31727599627499614"/>
          <c:w val="0.14504902068299957"/>
          <c:h val="0.32415451536219803"/>
        </c:manualLayout>
      </c:layout>
      <c:overlay val="0"/>
      <c:spPr>
        <a:ln>
          <a:noFill/>
        </a:ln>
      </c:spPr>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4896981627296582E-2"/>
          <c:y val="2.8682586426053234E-2"/>
          <c:w val="0.83060301837270356"/>
          <c:h val="0.85125276380434167"/>
        </c:manualLayout>
      </c:layout>
      <c:lineChart>
        <c:grouping val="standard"/>
        <c:varyColors val="0"/>
        <c:ser>
          <c:idx val="0"/>
          <c:order val="0"/>
          <c:tx>
            <c:strRef>
              <c:f>'Macintosh HD:Users:peterdalmasy:Desktop:Class Size Matters:Class Size Data:Class Size:Short term CS Data:District Data:[D8 Class Size Analysis upd. 2013-14.xlsx]Summary'!$A$17</c:f>
              <c:strCache>
                <c:ptCount val="1"/>
                <c:pt idx="0">
                  <c:v>C4E target</c:v>
                </c:pt>
              </c:strCache>
            </c:strRef>
          </c:tx>
          <c:spPr>
            <a:ln>
              <a:solidFill>
                <a:srgbClr val="008000"/>
              </a:solidFill>
            </a:ln>
          </c:spPr>
          <c:marker>
            <c:symbol val="none"/>
          </c:marker>
          <c:dLbls>
            <c:dLbl>
              <c:idx val="0"/>
              <c:layout>
                <c:manualLayout>
                  <c:x val="-1.5277777777777765E-2"/>
                  <c:y val="5.2150157138278606E-2"/>
                </c:manualLayout>
              </c:layout>
              <c:showLegendKey val="0"/>
              <c:showVal val="1"/>
              <c:showCatName val="0"/>
              <c:showSerName val="0"/>
              <c:showPercent val="0"/>
              <c:showBubbleSize val="0"/>
            </c:dLbl>
            <c:dLbl>
              <c:idx val="1"/>
              <c:layout>
                <c:manualLayout>
                  <c:x val="-4.1666666666666666E-3"/>
                  <c:y val="5.2150157138278606E-2"/>
                </c:manualLayout>
              </c:layout>
              <c:showLegendKey val="0"/>
              <c:showVal val="1"/>
              <c:showCatName val="0"/>
              <c:showSerName val="0"/>
              <c:showPercent val="0"/>
              <c:showBubbleSize val="0"/>
            </c:dLbl>
            <c:dLbl>
              <c:idx val="2"/>
              <c:layout>
                <c:manualLayout>
                  <c:x val="-2.7777777777777779E-3"/>
                  <c:y val="6.518769642284826E-2"/>
                </c:manualLayout>
              </c:layout>
              <c:showLegendKey val="0"/>
              <c:showVal val="1"/>
              <c:showCatName val="0"/>
              <c:showSerName val="0"/>
              <c:showPercent val="0"/>
              <c:showBubbleSize val="0"/>
            </c:dLbl>
            <c:dLbl>
              <c:idx val="3"/>
              <c:layout>
                <c:manualLayout>
                  <c:x val="-2.7777777777777267E-3"/>
                  <c:y val="5.2150157138278509E-2"/>
                </c:manualLayout>
              </c:layout>
              <c:showLegendKey val="0"/>
              <c:showVal val="1"/>
              <c:showCatName val="0"/>
              <c:showSerName val="0"/>
              <c:showPercent val="0"/>
              <c:showBubbleSize val="0"/>
            </c:dLbl>
            <c:dLbl>
              <c:idx val="4"/>
              <c:layout>
                <c:manualLayout>
                  <c:x val="1.3888888888888889E-3"/>
                  <c:y val="3.9112617853708953E-2"/>
                </c:manualLayout>
              </c:layout>
              <c:showLegendKey val="0"/>
              <c:showVal val="1"/>
              <c:showCatName val="0"/>
              <c:showSerName val="0"/>
              <c:showPercent val="0"/>
              <c:showBubbleSize val="0"/>
            </c:dLbl>
            <c:dLbl>
              <c:idx val="5"/>
              <c:layout>
                <c:manualLayout>
                  <c:x val="4.1666666666666666E-3"/>
                  <c:y val="2.6075078569139206E-2"/>
                </c:manualLayout>
              </c:layout>
              <c:showLegendKey val="0"/>
              <c:showVal val="1"/>
              <c:showCatName val="0"/>
              <c:showSerName val="0"/>
              <c:showPercent val="0"/>
              <c:showBubbleSize val="0"/>
            </c:dLbl>
            <c:dLbl>
              <c:idx val="6"/>
              <c:layout>
                <c:manualLayout>
                  <c:x val="-5.5555555555555558E-3"/>
                  <c:y val="2.607507856913920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2013-14.xlsx]Summary'!$B$16:$I$16</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2013-14.xlsx]Summary'!$B$17:$I$17</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Data:[D8 Class Size Analysis upd. 2013-14.xlsx]Summary'!$A$18</c:f>
              <c:strCache>
                <c:ptCount val="1"/>
                <c:pt idx="0">
                  <c:v>Citywide actual</c:v>
                </c:pt>
              </c:strCache>
            </c:strRef>
          </c:tx>
          <c:spPr>
            <a:ln>
              <a:solidFill>
                <a:srgbClr val="FF0000"/>
              </a:solidFill>
            </a:ln>
          </c:spPr>
          <c:marker>
            <c:symbol val="none"/>
          </c:marker>
          <c:dLbls>
            <c:dLbl>
              <c:idx val="1"/>
              <c:layout>
                <c:manualLayout>
                  <c:x val="2.7777777777777779E-3"/>
                  <c:y val="1.5645047141483581E-2"/>
                </c:manualLayout>
              </c:layout>
              <c:showLegendKey val="0"/>
              <c:showVal val="1"/>
              <c:showCatName val="0"/>
              <c:showSerName val="0"/>
              <c:showPercent val="0"/>
              <c:showBubbleSize val="0"/>
            </c:dLbl>
            <c:dLbl>
              <c:idx val="2"/>
              <c:layout>
                <c:manualLayout>
                  <c:x val="-5.0925337632080002E-17"/>
                  <c:y val="-4.6935141424450703E-2"/>
                </c:manualLayout>
              </c:layout>
              <c:showLegendKey val="0"/>
              <c:showVal val="1"/>
              <c:showCatName val="0"/>
              <c:showSerName val="0"/>
              <c:showPercent val="0"/>
              <c:showBubbleSize val="0"/>
            </c:dLbl>
            <c:dLbl>
              <c:idx val="3"/>
              <c:layout>
                <c:manualLayout>
                  <c:x val="0"/>
                  <c:y val="-4.1720125710622898E-2"/>
                </c:manualLayout>
              </c:layout>
              <c:showLegendKey val="0"/>
              <c:showVal val="1"/>
              <c:showCatName val="0"/>
              <c:showSerName val="0"/>
              <c:showPercent val="0"/>
              <c:showBubbleSize val="0"/>
            </c:dLbl>
            <c:dLbl>
              <c:idx val="4"/>
              <c:layout>
                <c:manualLayout>
                  <c:x val="0"/>
                  <c:y val="1.0430031427655721E-2"/>
                </c:manualLayout>
              </c:layout>
              <c:showLegendKey val="0"/>
              <c:showVal val="1"/>
              <c:showCatName val="0"/>
              <c:showSerName val="0"/>
              <c:showPercent val="0"/>
              <c:showBubbleSize val="0"/>
            </c:dLbl>
            <c:dLbl>
              <c:idx val="5"/>
              <c:layout>
                <c:manualLayout>
                  <c:x val="2.7777777777777779E-3"/>
                  <c:y val="2.3467570712225373E-2"/>
                </c:manualLayout>
              </c:layout>
              <c:showLegendKey val="0"/>
              <c:showVal val="1"/>
              <c:showCatName val="0"/>
              <c:showSerName val="0"/>
              <c:showPercent val="0"/>
              <c:showBubbleSize val="0"/>
            </c:dLbl>
            <c:dLbl>
              <c:idx val="6"/>
              <c:layout>
                <c:manualLayout>
                  <c:x val="4.1666666666666666E-3"/>
                  <c:y val="1.5645047141483581E-2"/>
                </c:manualLayout>
              </c:layout>
              <c:showLegendKey val="0"/>
              <c:showVal val="1"/>
              <c:showCatName val="0"/>
              <c:showSerName val="0"/>
              <c:showPercent val="0"/>
              <c:showBubbleSize val="0"/>
            </c:dLbl>
            <c:dLbl>
              <c:idx val="7"/>
              <c:layout>
                <c:manualLayout>
                  <c:x val="-6.9444444444444441E-3"/>
                  <c:y val="-1.3037539284569652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2013-14.xlsx]Summary'!$B$16:$I$16</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2013-14.xlsx]Summary'!$B$18:$I$18</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Data:[D8 Class Size Analysis upd. 2013-14.xlsx]Summary'!$A$19</c:f>
              <c:strCache>
                <c:ptCount val="1"/>
                <c:pt idx="0">
                  <c:v>D8</c:v>
                </c:pt>
              </c:strCache>
            </c:strRef>
          </c:tx>
          <c:spPr>
            <a:ln>
              <a:solidFill>
                <a:schemeClr val="tx1"/>
              </a:solidFill>
            </a:ln>
          </c:spPr>
          <c:marker>
            <c:symbol val="none"/>
          </c:marker>
          <c:dLbls>
            <c:dLbl>
              <c:idx val="1"/>
              <c:layout>
                <c:manualLayout>
                  <c:x val="-2.5462668816040001E-17"/>
                  <c:y val="-1.30375392845696E-2"/>
                </c:manualLayout>
              </c:layout>
              <c:showLegendKey val="0"/>
              <c:showVal val="1"/>
              <c:showCatName val="0"/>
              <c:showSerName val="0"/>
              <c:showPercent val="0"/>
              <c:showBubbleSize val="0"/>
            </c:dLbl>
            <c:dLbl>
              <c:idx val="3"/>
              <c:layout>
                <c:manualLayout>
                  <c:x val="0"/>
                  <c:y val="2.8682586426053199E-2"/>
                </c:manualLayout>
              </c:layout>
              <c:showLegendKey val="0"/>
              <c:showVal val="1"/>
              <c:showCatName val="0"/>
              <c:showSerName val="0"/>
              <c:showPercent val="0"/>
              <c:showBubbleSize val="0"/>
            </c:dLbl>
            <c:dLbl>
              <c:idx val="4"/>
              <c:layout>
                <c:manualLayout>
                  <c:x val="1.3888888888888889E-3"/>
                  <c:y val="2.6075078569139303E-2"/>
                </c:manualLayout>
              </c:layout>
              <c:showLegendKey val="0"/>
              <c:showVal val="1"/>
              <c:showCatName val="0"/>
              <c:showSerName val="0"/>
              <c:showPercent val="0"/>
              <c:showBubbleSize val="0"/>
            </c:dLbl>
            <c:dLbl>
              <c:idx val="5"/>
              <c:layout>
                <c:manualLayout>
                  <c:x val="1.3888888888888889E-3"/>
                  <c:y val="2.6075078569139303E-2"/>
                </c:manualLayout>
              </c:layout>
              <c:showLegendKey val="0"/>
              <c:showVal val="1"/>
              <c:showCatName val="0"/>
              <c:showSerName val="0"/>
              <c:showPercent val="0"/>
              <c:showBubbleSize val="0"/>
            </c:dLbl>
            <c:dLbl>
              <c:idx val="6"/>
              <c:layout>
                <c:manualLayout>
                  <c:x val="1.6666666666666666E-2"/>
                  <c:y val="1.3037539284569603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2013-14.xlsx]Summary'!$B$16:$I$16</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2013-14.xlsx]Summary'!$B$19:$I$19</c:f>
              <c:numCache>
                <c:formatCode>General</c:formatCode>
                <c:ptCount val="8"/>
                <c:pt idx="0">
                  <c:v>26.2</c:v>
                </c:pt>
                <c:pt idx="1">
                  <c:v>25.4</c:v>
                </c:pt>
                <c:pt idx="2">
                  <c:v>25</c:v>
                </c:pt>
                <c:pt idx="3">
                  <c:v>25.7</c:v>
                </c:pt>
                <c:pt idx="4">
                  <c:v>25.9</c:v>
                </c:pt>
                <c:pt idx="5">
                  <c:v>25.9</c:v>
                </c:pt>
                <c:pt idx="6">
                  <c:v>25.899742930591248</c:v>
                </c:pt>
                <c:pt idx="7">
                  <c:v>26.47</c:v>
                </c:pt>
              </c:numCache>
            </c:numRef>
          </c:val>
          <c:smooth val="0"/>
        </c:ser>
        <c:dLbls>
          <c:showLegendKey val="0"/>
          <c:showVal val="0"/>
          <c:showCatName val="0"/>
          <c:showSerName val="0"/>
          <c:showPercent val="0"/>
          <c:showBubbleSize val="0"/>
        </c:dLbls>
        <c:marker val="1"/>
        <c:smooth val="0"/>
        <c:axId val="78501760"/>
        <c:axId val="78503296"/>
      </c:lineChart>
      <c:catAx>
        <c:axId val="78501760"/>
        <c:scaling>
          <c:orientation val="minMax"/>
        </c:scaling>
        <c:delete val="0"/>
        <c:axPos val="b"/>
        <c:majorTickMark val="none"/>
        <c:minorTickMark val="none"/>
        <c:tickLblPos val="nextTo"/>
        <c:txPr>
          <a:bodyPr rot="-2700000"/>
          <a:lstStyle/>
          <a:p>
            <a:pPr>
              <a:defRPr/>
            </a:pPr>
            <a:endParaRPr lang="en-US"/>
          </a:p>
        </c:txPr>
        <c:crossAx val="78503296"/>
        <c:crosses val="autoZero"/>
        <c:auto val="1"/>
        <c:lblAlgn val="ctr"/>
        <c:lblOffset val="100"/>
        <c:noMultiLvlLbl val="0"/>
      </c:catAx>
      <c:valAx>
        <c:axId val="78503296"/>
        <c:scaling>
          <c:orientation val="minMax"/>
          <c:max val="29"/>
          <c:min val="22"/>
        </c:scaling>
        <c:delete val="0"/>
        <c:axPos val="l"/>
        <c:title>
          <c:tx>
            <c:rich>
              <a:bodyPr/>
              <a:lstStyle/>
              <a:p>
                <a:pPr>
                  <a:defRPr/>
                </a:pPr>
                <a:r>
                  <a:rPr lang="en-US"/>
                  <a:t>Students per section</a:t>
                </a:r>
              </a:p>
            </c:rich>
          </c:tx>
          <c:layout/>
          <c:overlay val="0"/>
        </c:title>
        <c:numFmt formatCode="General" sourceLinked="1"/>
        <c:majorTickMark val="none"/>
        <c:minorTickMark val="none"/>
        <c:tickLblPos val="nextTo"/>
        <c:crossAx val="78501760"/>
        <c:crosses val="autoZero"/>
        <c:crossBetween val="between"/>
      </c:valAx>
    </c:plotArea>
    <c:legend>
      <c:legendPos val="r"/>
      <c:layout>
        <c:manualLayout>
          <c:xMode val="edge"/>
          <c:yMode val="edge"/>
          <c:x val="0.82188888888888889"/>
          <c:y val="0.42804623131961866"/>
          <c:w val="0.16422222222222221"/>
          <c:h val="0.28471296163411491"/>
        </c:manualLayout>
      </c:layout>
      <c:overlay val="0"/>
      <c:spPr>
        <a:ln>
          <a:noFill/>
        </a:ln>
      </c:spPr>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0"/>
              <c:layout>
                <c:manualLayout>
                  <c:x val="-4.5084035577338802E-3"/>
                  <c:y val="5.3097332799727594E-2"/>
                </c:manualLayout>
              </c:layout>
              <c:numFmt formatCode="#,##0.0" sourceLinked="0"/>
              <c:spPr/>
              <c:txPr>
                <a:bodyPr/>
                <a:lstStyle/>
                <a:p>
                  <a:pPr>
                    <a:defRPr sz="1400"/>
                  </a:pPr>
                  <a:endParaRPr lang="en-US"/>
                </a:p>
              </c:txPr>
              <c:showLegendKey val="0"/>
              <c:showVal val="1"/>
              <c:showCatName val="0"/>
              <c:showSerName val="0"/>
              <c:showPercent val="0"/>
              <c:showBubbleSize val="0"/>
            </c:dLbl>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88748416"/>
        <c:axId val="88749952"/>
      </c:lineChart>
      <c:catAx>
        <c:axId val="88748416"/>
        <c:scaling>
          <c:orientation val="minMax"/>
        </c:scaling>
        <c:delete val="0"/>
        <c:axPos val="b"/>
        <c:majorTickMark val="out"/>
        <c:minorTickMark val="none"/>
        <c:tickLblPos val="nextTo"/>
        <c:txPr>
          <a:bodyPr/>
          <a:lstStyle/>
          <a:p>
            <a:pPr>
              <a:defRPr sz="1200"/>
            </a:pPr>
            <a:endParaRPr lang="en-US"/>
          </a:p>
        </c:txPr>
        <c:crossAx val="88749952"/>
        <c:crosses val="autoZero"/>
        <c:auto val="1"/>
        <c:lblAlgn val="ctr"/>
        <c:lblOffset val="100"/>
        <c:noMultiLvlLbl val="0"/>
      </c:catAx>
      <c:valAx>
        <c:axId val="88749952"/>
        <c:scaling>
          <c:orientation val="minMax"/>
          <c:min val="24"/>
        </c:scaling>
        <c:delete val="0"/>
        <c:axPos val="l"/>
        <c:numFmt formatCode="General" sourceLinked="1"/>
        <c:majorTickMark val="out"/>
        <c:minorTickMark val="none"/>
        <c:tickLblPos val="nextTo"/>
        <c:txPr>
          <a:bodyPr/>
          <a:lstStyle/>
          <a:p>
            <a:pPr>
              <a:defRPr sz="1200"/>
            </a:pPr>
            <a:endParaRPr lang="en-US"/>
          </a:p>
        </c:txPr>
        <c:crossAx val="88748416"/>
        <c:crosses val="autoZero"/>
        <c:crossBetween val="between"/>
      </c:valAx>
    </c:plotArea>
    <c:legend>
      <c:legendPos val="r"/>
      <c:layout>
        <c:manualLayout>
          <c:xMode val="edge"/>
          <c:yMode val="edge"/>
          <c:x val="0.82548985699217503"/>
          <c:y val="0.44608867068760116"/>
          <c:w val="0.17451014300782497"/>
          <c:h val="0.2140170919524558"/>
        </c:manualLayout>
      </c:layout>
      <c:overlay val="0"/>
      <c:txPr>
        <a:bodyPr/>
        <a:lstStyle/>
        <a:p>
          <a:pPr>
            <a:defRPr sz="16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D8</a:t>
            </a:r>
            <a:r>
              <a:rPr lang="en-US" baseline="0" dirty="0" smtClean="0"/>
              <a:t> Kindergarten</a:t>
            </a:r>
            <a:endParaRPr lang="en-US" dirty="0"/>
          </a:p>
        </c:rich>
      </c:tx>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Sheet4!$D$27:$D$41</c:f>
              <c:strCache>
                <c:ptCount val="15"/>
                <c:pt idx="0">
                  <c:v>P.S. 152 EVERGREEN</c:v>
                </c:pt>
                <c:pt idx="1">
                  <c:v>P.S. 036 UNIONPORT</c:v>
                </c:pt>
                <c:pt idx="2">
                  <c:v>P.S. 062 INOCENSIO CASANOVA</c:v>
                </c:pt>
                <c:pt idx="3">
                  <c:v>P.S. 069 Journey Prep School</c:v>
                </c:pt>
                <c:pt idx="4">
                  <c:v>P.S. 100 Isaac Clason</c:v>
                </c:pt>
                <c:pt idx="5">
                  <c:v>P.S. 146 EDWARD COLLINS</c:v>
                </c:pt>
                <c:pt idx="6">
                  <c:v>P.S. 75 School of Research and Discovery</c:v>
                </c:pt>
                <c:pt idx="7">
                  <c:v>P.S. 071 ROSE E. SCALA</c:v>
                </c:pt>
                <c:pt idx="8">
                  <c:v>P.S. 107</c:v>
                </c:pt>
                <c:pt idx="9">
                  <c:v>P.S. 130 ABRAM STEVENS HEWITT</c:v>
                </c:pt>
                <c:pt idx="10">
                  <c:v>P.S. 304 EARLY CHILDHOOD SCHOOL</c:v>
                </c:pt>
                <c:pt idx="11">
                  <c:v>The Academy of the Arts</c:v>
                </c:pt>
                <c:pt idx="12">
                  <c:v>P.S. 072 DR. WILLIAM DORNEY</c:v>
                </c:pt>
                <c:pt idx="13">
                  <c:v>P.S. 119</c:v>
                </c:pt>
                <c:pt idx="14">
                  <c:v>P.S. 333 - The Museum School</c:v>
                </c:pt>
              </c:strCache>
            </c:strRef>
          </c:cat>
          <c:val>
            <c:numRef>
              <c:f>Sheet4!$E$27:$E$41</c:f>
              <c:numCache>
                <c:formatCode>0</c:formatCode>
                <c:ptCount val="15"/>
                <c:pt idx="0">
                  <c:v>27</c:v>
                </c:pt>
                <c:pt idx="1">
                  <c:v>26</c:v>
                </c:pt>
                <c:pt idx="2">
                  <c:v>26</c:v>
                </c:pt>
                <c:pt idx="3">
                  <c:v>26</c:v>
                </c:pt>
                <c:pt idx="4">
                  <c:v>26</c:v>
                </c:pt>
                <c:pt idx="5">
                  <c:v>26</c:v>
                </c:pt>
                <c:pt idx="6">
                  <c:v>25.7</c:v>
                </c:pt>
                <c:pt idx="7">
                  <c:v>25</c:v>
                </c:pt>
                <c:pt idx="8">
                  <c:v>25</c:v>
                </c:pt>
                <c:pt idx="9">
                  <c:v>25</c:v>
                </c:pt>
                <c:pt idx="10">
                  <c:v>25</c:v>
                </c:pt>
                <c:pt idx="11">
                  <c:v>25</c:v>
                </c:pt>
                <c:pt idx="12">
                  <c:v>24.8</c:v>
                </c:pt>
                <c:pt idx="13">
                  <c:v>24.8</c:v>
                </c:pt>
                <c:pt idx="14">
                  <c:v>24.7</c:v>
                </c:pt>
              </c:numCache>
            </c:numRef>
          </c:val>
        </c:ser>
        <c:dLbls>
          <c:showLegendKey val="0"/>
          <c:showVal val="0"/>
          <c:showCatName val="0"/>
          <c:showSerName val="0"/>
          <c:showPercent val="0"/>
          <c:showBubbleSize val="0"/>
        </c:dLbls>
        <c:gapWidth val="150"/>
        <c:axId val="88813568"/>
        <c:axId val="88815104"/>
      </c:barChart>
      <c:catAx>
        <c:axId val="88813568"/>
        <c:scaling>
          <c:orientation val="minMax"/>
        </c:scaling>
        <c:delete val="0"/>
        <c:axPos val="b"/>
        <c:majorTickMark val="out"/>
        <c:minorTickMark val="none"/>
        <c:tickLblPos val="nextTo"/>
        <c:crossAx val="88815104"/>
        <c:crosses val="autoZero"/>
        <c:auto val="1"/>
        <c:lblAlgn val="ctr"/>
        <c:lblOffset val="100"/>
        <c:noMultiLvlLbl val="0"/>
      </c:catAx>
      <c:valAx>
        <c:axId val="88815104"/>
        <c:scaling>
          <c:orientation val="minMax"/>
        </c:scaling>
        <c:delete val="0"/>
        <c:axPos val="l"/>
        <c:numFmt formatCode="0" sourceLinked="1"/>
        <c:majorTickMark val="out"/>
        <c:minorTickMark val="none"/>
        <c:tickLblPos val="nextTo"/>
        <c:crossAx val="8881356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D8 1</a:t>
            </a:r>
            <a:r>
              <a:rPr lang="en-US" baseline="30000" dirty="0" smtClean="0"/>
              <a:t>st</a:t>
            </a:r>
            <a:r>
              <a:rPr lang="en-US" baseline="0" dirty="0" smtClean="0"/>
              <a:t> Grade</a:t>
            </a:r>
            <a:endParaRPr lang="en-US" dirty="0"/>
          </a:p>
        </c:rich>
      </c:tx>
      <c:overlay val="0"/>
    </c:title>
    <c:autoTitleDeleted val="0"/>
    <c:plotArea>
      <c:layout/>
      <c:barChart>
        <c:barDir val="col"/>
        <c:grouping val="clustered"/>
        <c:varyColors val="0"/>
        <c:ser>
          <c:idx val="0"/>
          <c:order val="0"/>
          <c:invertIfNegative val="0"/>
          <c:dLbls>
            <c:txPr>
              <a:bodyPr/>
              <a:lstStyle/>
              <a:p>
                <a:pPr>
                  <a:defRPr sz="1200"/>
                </a:pPr>
                <a:endParaRPr lang="en-US"/>
              </a:p>
            </c:txPr>
            <c:showLegendKey val="0"/>
            <c:showVal val="1"/>
            <c:showCatName val="0"/>
            <c:showSerName val="0"/>
            <c:showPercent val="0"/>
            <c:showBubbleSize val="0"/>
            <c:showLeaderLines val="0"/>
          </c:dLbls>
          <c:cat>
            <c:strRef>
              <c:f>Sheet4!$D$45:$D$56</c:f>
              <c:strCache>
                <c:ptCount val="12"/>
                <c:pt idx="0">
                  <c:v>P.S. 119</c:v>
                </c:pt>
                <c:pt idx="1">
                  <c:v>P.S. 072 DR. WILLIAM DORNEY</c:v>
                </c:pt>
                <c:pt idx="2">
                  <c:v>P.S. 130 ABRAM STEVENS HEWITT</c:v>
                </c:pt>
                <c:pt idx="3">
                  <c:v>P.S. 138 SAMUEL RANDALL</c:v>
                </c:pt>
                <c:pt idx="4">
                  <c:v>P.S. 036 UNIONPORT</c:v>
                </c:pt>
                <c:pt idx="5">
                  <c:v>P.S. 071 ROSE E. SCALA</c:v>
                </c:pt>
                <c:pt idx="6">
                  <c:v>P.S. 75 School of Research and Discovery</c:v>
                </c:pt>
                <c:pt idx="7">
                  <c:v>P.S. X140 The Eagle School</c:v>
                </c:pt>
                <c:pt idx="8">
                  <c:v>P.S. 182</c:v>
                </c:pt>
                <c:pt idx="9">
                  <c:v>P.S. 107</c:v>
                </c:pt>
                <c:pt idx="10">
                  <c:v>P.S. 062 INOCENSIO CASANOVA</c:v>
                </c:pt>
                <c:pt idx="11">
                  <c:v>P.S. 152 EVERGREEN</c:v>
                </c:pt>
              </c:strCache>
            </c:strRef>
          </c:cat>
          <c:val>
            <c:numRef>
              <c:f>Sheet4!$E$45:$E$56</c:f>
              <c:numCache>
                <c:formatCode>0</c:formatCode>
                <c:ptCount val="12"/>
                <c:pt idx="0">
                  <c:v>30</c:v>
                </c:pt>
                <c:pt idx="1">
                  <c:v>28</c:v>
                </c:pt>
                <c:pt idx="2">
                  <c:v>28</c:v>
                </c:pt>
                <c:pt idx="3">
                  <c:v>27.8</c:v>
                </c:pt>
                <c:pt idx="4">
                  <c:v>27</c:v>
                </c:pt>
                <c:pt idx="5">
                  <c:v>27</c:v>
                </c:pt>
                <c:pt idx="6">
                  <c:v>27</c:v>
                </c:pt>
                <c:pt idx="7">
                  <c:v>27</c:v>
                </c:pt>
                <c:pt idx="8">
                  <c:v>27</c:v>
                </c:pt>
                <c:pt idx="9">
                  <c:v>26</c:v>
                </c:pt>
                <c:pt idx="10">
                  <c:v>25.8</c:v>
                </c:pt>
                <c:pt idx="11">
                  <c:v>25</c:v>
                </c:pt>
              </c:numCache>
            </c:numRef>
          </c:val>
        </c:ser>
        <c:dLbls>
          <c:showLegendKey val="0"/>
          <c:showVal val="0"/>
          <c:showCatName val="0"/>
          <c:showSerName val="0"/>
          <c:showPercent val="0"/>
          <c:showBubbleSize val="0"/>
        </c:dLbls>
        <c:gapWidth val="150"/>
        <c:axId val="88856064"/>
        <c:axId val="88857600"/>
      </c:barChart>
      <c:catAx>
        <c:axId val="88856064"/>
        <c:scaling>
          <c:orientation val="minMax"/>
        </c:scaling>
        <c:delete val="0"/>
        <c:axPos val="b"/>
        <c:majorTickMark val="out"/>
        <c:minorTickMark val="none"/>
        <c:tickLblPos val="nextTo"/>
        <c:crossAx val="88857600"/>
        <c:crosses val="autoZero"/>
        <c:auto val="1"/>
        <c:lblAlgn val="ctr"/>
        <c:lblOffset val="100"/>
        <c:noMultiLvlLbl val="0"/>
      </c:catAx>
      <c:valAx>
        <c:axId val="88857600"/>
        <c:scaling>
          <c:orientation val="minMax"/>
        </c:scaling>
        <c:delete val="0"/>
        <c:axPos val="l"/>
        <c:numFmt formatCode="0" sourceLinked="1"/>
        <c:majorTickMark val="out"/>
        <c:minorTickMark val="none"/>
        <c:tickLblPos val="nextTo"/>
        <c:crossAx val="88856064"/>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D8</a:t>
            </a:r>
            <a:r>
              <a:rPr lang="en-US" baseline="0" dirty="0" smtClean="0"/>
              <a:t> 2</a:t>
            </a:r>
            <a:r>
              <a:rPr lang="en-US" baseline="30000" dirty="0" smtClean="0"/>
              <a:t>nd</a:t>
            </a:r>
            <a:r>
              <a:rPr lang="en-US" baseline="0" dirty="0" smtClean="0"/>
              <a:t> Grade</a:t>
            </a:r>
            <a:endParaRPr lang="en-US" dirty="0"/>
          </a:p>
        </c:rich>
      </c:tx>
      <c:overlay val="0"/>
    </c:title>
    <c:autoTitleDeleted val="0"/>
    <c:plotArea>
      <c:layout/>
      <c:barChart>
        <c:barDir val="col"/>
        <c:grouping val="clustered"/>
        <c:varyColors val="0"/>
        <c:ser>
          <c:idx val="0"/>
          <c:order val="0"/>
          <c:invertIfNegative val="0"/>
          <c:dLbls>
            <c:txPr>
              <a:bodyPr/>
              <a:lstStyle/>
              <a:p>
                <a:pPr>
                  <a:defRPr sz="1100"/>
                </a:pPr>
                <a:endParaRPr lang="en-US"/>
              </a:p>
            </c:txPr>
            <c:showLegendKey val="0"/>
            <c:showVal val="1"/>
            <c:showCatName val="0"/>
            <c:showSerName val="0"/>
            <c:showPercent val="0"/>
            <c:showBubbleSize val="0"/>
            <c:showLeaderLines val="0"/>
          </c:dLbls>
          <c:cat>
            <c:strRef>
              <c:f>Sheet4!$D$60:$D$75</c:f>
              <c:strCache>
                <c:ptCount val="16"/>
                <c:pt idx="0">
                  <c:v>P.S. 138 SAMUEL RANDALL</c:v>
                </c:pt>
                <c:pt idx="1">
                  <c:v>P.S. 069 Journey Prep School</c:v>
                </c:pt>
                <c:pt idx="2">
                  <c:v>P.S. 062 INOCENSIO CASANOVA</c:v>
                </c:pt>
                <c:pt idx="3">
                  <c:v>P.S. 048 JOSEPH R. DRAKE</c:v>
                </c:pt>
                <c:pt idx="4">
                  <c:v>P.S. 071 ROSE E. SCALA</c:v>
                </c:pt>
                <c:pt idx="5">
                  <c:v>P.S. 036 UNIONPORT</c:v>
                </c:pt>
                <c:pt idx="6">
                  <c:v>P.S. 072 DR. WILLIAM DORNEY</c:v>
                </c:pt>
                <c:pt idx="7">
                  <c:v>P.S. 182</c:v>
                </c:pt>
                <c:pt idx="8">
                  <c:v>P.S. 119</c:v>
                </c:pt>
                <c:pt idx="9">
                  <c:v>P.S. X014 SENATOR JOHN CALANDRA</c:v>
                </c:pt>
                <c:pt idx="10">
                  <c:v>P.S. 048 JOSEPH R. DRAKE</c:v>
                </c:pt>
                <c:pt idx="11">
                  <c:v>P.S. 130 ABRAM STEVENS HEWITT</c:v>
                </c:pt>
                <c:pt idx="12">
                  <c:v>P.S. X140 The Eagle School</c:v>
                </c:pt>
                <c:pt idx="13">
                  <c:v>P.S. 146 EDWARD COLLINS</c:v>
                </c:pt>
                <c:pt idx="14">
                  <c:v>P.S. 304 EARLY CHILDHOOD SCHOOL</c:v>
                </c:pt>
                <c:pt idx="15">
                  <c:v>The Academy of the Arts</c:v>
                </c:pt>
              </c:strCache>
            </c:strRef>
          </c:cat>
          <c:val>
            <c:numRef>
              <c:f>Sheet4!$E$60:$E$75</c:f>
              <c:numCache>
                <c:formatCode>0</c:formatCode>
                <c:ptCount val="16"/>
                <c:pt idx="0">
                  <c:v>30</c:v>
                </c:pt>
                <c:pt idx="1">
                  <c:v>28</c:v>
                </c:pt>
                <c:pt idx="2">
                  <c:v>26.8</c:v>
                </c:pt>
                <c:pt idx="3">
                  <c:v>26.5</c:v>
                </c:pt>
                <c:pt idx="4">
                  <c:v>26.5</c:v>
                </c:pt>
                <c:pt idx="5">
                  <c:v>26</c:v>
                </c:pt>
                <c:pt idx="6">
                  <c:v>26</c:v>
                </c:pt>
                <c:pt idx="7">
                  <c:v>26</c:v>
                </c:pt>
                <c:pt idx="8">
                  <c:v>25.5</c:v>
                </c:pt>
                <c:pt idx="9">
                  <c:v>25</c:v>
                </c:pt>
                <c:pt idx="10">
                  <c:v>25</c:v>
                </c:pt>
                <c:pt idx="11">
                  <c:v>25</c:v>
                </c:pt>
                <c:pt idx="12">
                  <c:v>25</c:v>
                </c:pt>
                <c:pt idx="13">
                  <c:v>25</c:v>
                </c:pt>
                <c:pt idx="14">
                  <c:v>25</c:v>
                </c:pt>
                <c:pt idx="15">
                  <c:v>25</c:v>
                </c:pt>
              </c:numCache>
            </c:numRef>
          </c:val>
        </c:ser>
        <c:dLbls>
          <c:showLegendKey val="0"/>
          <c:showVal val="0"/>
          <c:showCatName val="0"/>
          <c:showSerName val="0"/>
          <c:showPercent val="0"/>
          <c:showBubbleSize val="0"/>
        </c:dLbls>
        <c:gapWidth val="150"/>
        <c:axId val="88546304"/>
        <c:axId val="88560384"/>
      </c:barChart>
      <c:catAx>
        <c:axId val="88546304"/>
        <c:scaling>
          <c:orientation val="minMax"/>
        </c:scaling>
        <c:delete val="0"/>
        <c:axPos val="b"/>
        <c:majorTickMark val="out"/>
        <c:minorTickMark val="none"/>
        <c:tickLblPos val="nextTo"/>
        <c:crossAx val="88560384"/>
        <c:crosses val="autoZero"/>
        <c:auto val="1"/>
        <c:lblAlgn val="ctr"/>
        <c:lblOffset val="100"/>
        <c:noMultiLvlLbl val="0"/>
      </c:catAx>
      <c:valAx>
        <c:axId val="88560384"/>
        <c:scaling>
          <c:orientation val="minMax"/>
        </c:scaling>
        <c:delete val="0"/>
        <c:axPos val="l"/>
        <c:numFmt formatCode="0" sourceLinked="1"/>
        <c:majorTickMark val="out"/>
        <c:minorTickMark val="none"/>
        <c:tickLblPos val="nextTo"/>
        <c:crossAx val="8854630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D8</a:t>
            </a:r>
            <a:r>
              <a:rPr lang="en-US" baseline="0" dirty="0" smtClean="0"/>
              <a:t> 3</a:t>
            </a:r>
            <a:r>
              <a:rPr lang="en-US" baseline="30000" dirty="0" smtClean="0"/>
              <a:t>rd</a:t>
            </a:r>
            <a:r>
              <a:rPr lang="en-US" baseline="0" dirty="0" smtClean="0"/>
              <a:t> Grade</a:t>
            </a:r>
          </a:p>
        </c:rich>
      </c:tx>
      <c:overlay val="0"/>
    </c:title>
    <c:autoTitleDeleted val="0"/>
    <c:plotArea>
      <c:layout/>
      <c:barChart>
        <c:barDir val="col"/>
        <c:grouping val="clustered"/>
        <c:varyColors val="0"/>
        <c:ser>
          <c:idx val="0"/>
          <c:order val="0"/>
          <c:invertIfNegative val="0"/>
          <c:dLbls>
            <c:txPr>
              <a:bodyPr/>
              <a:lstStyle/>
              <a:p>
                <a:pPr>
                  <a:defRPr sz="1100"/>
                </a:pPr>
                <a:endParaRPr lang="en-US"/>
              </a:p>
            </c:txPr>
            <c:showLegendKey val="0"/>
            <c:showVal val="1"/>
            <c:showCatName val="0"/>
            <c:showSerName val="0"/>
            <c:showPercent val="0"/>
            <c:showBubbleSize val="0"/>
            <c:showLeaderLines val="0"/>
          </c:dLbls>
          <c:cat>
            <c:strRef>
              <c:f>Sheet4!$D$77:$D$91</c:f>
              <c:strCache>
                <c:ptCount val="15"/>
                <c:pt idx="0">
                  <c:v>P.S. 072 DR. WILLIAM DORNEY</c:v>
                </c:pt>
                <c:pt idx="1">
                  <c:v>P.S. 138 SAMUEL RANDALL</c:v>
                </c:pt>
                <c:pt idx="2">
                  <c:v>P.S. 304 EARLY CHILDHOOD SCHOOL</c:v>
                </c:pt>
                <c:pt idx="3">
                  <c:v>P.S. 093 ALBERT G. OLIVER</c:v>
                </c:pt>
                <c:pt idx="4">
                  <c:v>P.S. 182</c:v>
                </c:pt>
                <c:pt idx="5">
                  <c:v>P.S. 130 ABRAM STEVENS HEWITT</c:v>
                </c:pt>
                <c:pt idx="6">
                  <c:v>P.S. 119</c:v>
                </c:pt>
                <c:pt idx="7">
                  <c:v>P.S. 069 Journey Prep School</c:v>
                </c:pt>
                <c:pt idx="8">
                  <c:v>P.S. 152 EVERGREEN</c:v>
                </c:pt>
                <c:pt idx="9">
                  <c:v>P.S. 071 ROSE E. SCALA</c:v>
                </c:pt>
                <c:pt idx="10">
                  <c:v>P.S. 036 UNIONPORT</c:v>
                </c:pt>
                <c:pt idx="11">
                  <c:v>P.S. 107</c:v>
                </c:pt>
                <c:pt idx="12">
                  <c:v>P.S. X140 The Eagle School</c:v>
                </c:pt>
                <c:pt idx="13">
                  <c:v>P.S. 062 INOCENSIO CASANOVA</c:v>
                </c:pt>
                <c:pt idx="14">
                  <c:v>P.S. 146 EDWARD COLLINS</c:v>
                </c:pt>
              </c:strCache>
            </c:strRef>
          </c:cat>
          <c:val>
            <c:numRef>
              <c:f>Sheet4!$E$77:$E$91</c:f>
              <c:numCache>
                <c:formatCode>0</c:formatCode>
                <c:ptCount val="15"/>
                <c:pt idx="0">
                  <c:v>32</c:v>
                </c:pt>
                <c:pt idx="1">
                  <c:v>29.7</c:v>
                </c:pt>
                <c:pt idx="2">
                  <c:v>29</c:v>
                </c:pt>
                <c:pt idx="3">
                  <c:v>29</c:v>
                </c:pt>
                <c:pt idx="4">
                  <c:v>28</c:v>
                </c:pt>
                <c:pt idx="5">
                  <c:v>28</c:v>
                </c:pt>
                <c:pt idx="6">
                  <c:v>27.4</c:v>
                </c:pt>
                <c:pt idx="7">
                  <c:v>27</c:v>
                </c:pt>
                <c:pt idx="8">
                  <c:v>26.2</c:v>
                </c:pt>
                <c:pt idx="9">
                  <c:v>26</c:v>
                </c:pt>
                <c:pt idx="10">
                  <c:v>26</c:v>
                </c:pt>
                <c:pt idx="11">
                  <c:v>25.5</c:v>
                </c:pt>
                <c:pt idx="12">
                  <c:v>25.3</c:v>
                </c:pt>
                <c:pt idx="13">
                  <c:v>25.3</c:v>
                </c:pt>
                <c:pt idx="14">
                  <c:v>25</c:v>
                </c:pt>
              </c:numCache>
            </c:numRef>
          </c:val>
        </c:ser>
        <c:dLbls>
          <c:showLegendKey val="0"/>
          <c:showVal val="0"/>
          <c:showCatName val="0"/>
          <c:showSerName val="0"/>
          <c:showPercent val="0"/>
          <c:showBubbleSize val="0"/>
        </c:dLbls>
        <c:gapWidth val="150"/>
        <c:axId val="88580864"/>
        <c:axId val="88582400"/>
      </c:barChart>
      <c:catAx>
        <c:axId val="88580864"/>
        <c:scaling>
          <c:orientation val="minMax"/>
        </c:scaling>
        <c:delete val="0"/>
        <c:axPos val="b"/>
        <c:majorTickMark val="out"/>
        <c:minorTickMark val="none"/>
        <c:tickLblPos val="nextTo"/>
        <c:crossAx val="88582400"/>
        <c:crosses val="autoZero"/>
        <c:auto val="1"/>
        <c:lblAlgn val="ctr"/>
        <c:lblOffset val="100"/>
        <c:noMultiLvlLbl val="0"/>
      </c:catAx>
      <c:valAx>
        <c:axId val="88582400"/>
        <c:scaling>
          <c:orientation val="minMax"/>
        </c:scaling>
        <c:delete val="0"/>
        <c:axPos val="l"/>
        <c:numFmt formatCode="0" sourceLinked="1"/>
        <c:majorTickMark val="out"/>
        <c:minorTickMark val="none"/>
        <c:tickLblPos val="nextTo"/>
        <c:crossAx val="88580864"/>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90639360"/>
        <c:axId val="90661632"/>
      </c:lineChart>
      <c:catAx>
        <c:axId val="90639360"/>
        <c:scaling>
          <c:orientation val="minMax"/>
        </c:scaling>
        <c:delete val="0"/>
        <c:axPos val="b"/>
        <c:majorTickMark val="out"/>
        <c:minorTickMark val="none"/>
        <c:tickLblPos val="nextTo"/>
        <c:txPr>
          <a:bodyPr/>
          <a:lstStyle/>
          <a:p>
            <a:pPr>
              <a:defRPr sz="1800"/>
            </a:pPr>
            <a:endParaRPr lang="en-US"/>
          </a:p>
        </c:txPr>
        <c:crossAx val="90661632"/>
        <c:crosses val="autoZero"/>
        <c:auto val="1"/>
        <c:lblAlgn val="ctr"/>
        <c:lblOffset val="100"/>
        <c:noMultiLvlLbl val="0"/>
      </c:catAx>
      <c:valAx>
        <c:axId val="90661632"/>
        <c:scaling>
          <c:orientation val="minMax"/>
        </c:scaling>
        <c:delete val="1"/>
        <c:axPos val="l"/>
        <c:numFmt formatCode="#,##0" sourceLinked="1"/>
        <c:majorTickMark val="out"/>
        <c:minorTickMark val="none"/>
        <c:tickLblPos val="none"/>
        <c:crossAx val="90639360"/>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10/16/2014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10/16/2014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7</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10</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10/16/2014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10/16/2014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10/16/2014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10/16/2014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10/16/2014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10/16/2014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10/16/2014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10/16/2014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10/16/2014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10/16/2014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dirty="0"/>
              <a:t>Leonie Haimson, </a:t>
            </a:r>
            <a:r>
              <a:rPr lang="en-US" dirty="0" smtClean="0"/>
              <a:t>Class Size Matters</a:t>
            </a:r>
          </a:p>
          <a:p>
            <a:pPr eaLnBrk="1" fontAlgn="auto" hangingPunct="1">
              <a:spcAft>
                <a:spcPts val="0"/>
              </a:spcAft>
              <a:buFont typeface="Arial" pitchFamily="34" charset="0"/>
              <a:buNone/>
              <a:defRPr/>
            </a:pPr>
            <a:r>
              <a:rPr lang="en-US" dirty="0" smtClean="0"/>
              <a:t>Oct. 15,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HOW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66969119"/>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allocations.</a:t>
            </a:r>
          </a:p>
          <a:p>
            <a:endParaRPr lang="en-US" altLang="en-US" dirty="0" smtClean="0"/>
          </a:p>
          <a:p>
            <a:r>
              <a:rPr lang="en-US" altLang="en-US" dirty="0" smtClean="0"/>
              <a:t>DOE allows principals to use C4E funds to </a:t>
            </a:r>
            <a:r>
              <a:rPr lang="en-US" altLang="en-US" i="1" dirty="0" smtClean="0"/>
              <a:t>Minimize growth of class 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Overcrowding worsening in D8 schools</a:t>
            </a:r>
            <a:endParaRPr lang="en-US" dirty="0"/>
          </a:p>
        </p:txBody>
      </p:sp>
      <p:sp>
        <p:nvSpPr>
          <p:cNvPr id="3" name="Content Placeholder 2"/>
          <p:cNvSpPr>
            <a:spLocks noGrp="1"/>
          </p:cNvSpPr>
          <p:nvPr>
            <p:ph idx="1"/>
          </p:nvPr>
        </p:nvSpPr>
        <p:spPr>
          <a:xfrm>
            <a:off x="457200" y="1562100"/>
            <a:ext cx="8229600" cy="4876800"/>
          </a:xfrm>
        </p:spPr>
        <p:txBody>
          <a:bodyPr/>
          <a:lstStyle/>
          <a:p>
            <a:r>
              <a:rPr lang="en-US" dirty="0" smtClean="0"/>
              <a:t>District 8 Elementary schools averaged 102.3% utilization, sharp increase from year before.</a:t>
            </a:r>
          </a:p>
          <a:p>
            <a:endParaRPr lang="en-US" dirty="0"/>
          </a:p>
          <a:p>
            <a:r>
              <a:rPr lang="en-US" dirty="0" smtClean="0"/>
              <a:t>385 students were in trailers or TCUs</a:t>
            </a:r>
          </a:p>
          <a:p>
            <a:endParaRPr lang="en-US" dirty="0"/>
          </a:p>
          <a:p>
            <a:r>
              <a:rPr lang="en-US" dirty="0" smtClean="0"/>
              <a:t>252 students in mini-schools and 218 students in Annexes</a:t>
            </a:r>
          </a:p>
          <a:p>
            <a:endParaRPr lang="en-US" dirty="0"/>
          </a:p>
          <a:p>
            <a:r>
              <a:rPr lang="en-US" dirty="0" smtClean="0"/>
              <a:t>Elementary schools would register even more overcrowded if DOE formula aligned to smaller classes &amp; sufficient cluster rooms and dedicated spaces for special </a:t>
            </a:r>
            <a:r>
              <a:rPr lang="en-US" dirty="0" err="1" smtClean="0"/>
              <a:t>ed</a:t>
            </a:r>
            <a:r>
              <a:rPr lang="en-US" dirty="0" smtClean="0"/>
              <a:t> </a:t>
            </a:r>
            <a:r>
              <a:rPr lang="en-US" smtClean="0"/>
              <a:t>services.</a:t>
            </a:r>
          </a:p>
          <a:p>
            <a:endParaRPr lang="en-US" dirty="0" smtClean="0"/>
          </a:p>
          <a:p>
            <a:r>
              <a:rPr lang="en-US" sz="1600" i="1" dirty="0" smtClean="0"/>
              <a:t>Data from 2013-2014 Blue Book </a:t>
            </a:r>
            <a:endParaRPr lang="en-US" sz="1600"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382726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Overcrowding in D8 and the Bronx</a:t>
            </a:r>
            <a:endParaRPr lang="en-US" sz="32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Last year there were 14 District 8 buildings with elementary and middle school students that were over-100% utilization – more than year before.  </a:t>
            </a:r>
          </a:p>
          <a:p>
            <a:endParaRPr lang="en-US" dirty="0"/>
          </a:p>
          <a:p>
            <a:r>
              <a:rPr lang="en-US" dirty="0" smtClean="0"/>
              <a:t>16 Bronx high school buildings were over-utilized.  </a:t>
            </a:r>
          </a:p>
          <a:p>
            <a:endParaRPr lang="en-US" dirty="0"/>
          </a:p>
          <a:p>
            <a:r>
              <a:rPr lang="en-US" dirty="0"/>
              <a:t>Most experts believe that these figures </a:t>
            </a:r>
            <a:r>
              <a:rPr lang="en-US" i="1" dirty="0"/>
              <a:t>underestimate</a:t>
            </a:r>
            <a:r>
              <a:rPr lang="en-US" dirty="0"/>
              <a:t> the </a:t>
            </a:r>
            <a:r>
              <a:rPr lang="en-US" dirty="0" smtClean="0"/>
              <a:t>actual level </a:t>
            </a:r>
            <a:r>
              <a:rPr lang="en-US" dirty="0"/>
              <a:t>of overcrowding in our schools; and so Chancellor has </a:t>
            </a:r>
            <a:r>
              <a:rPr lang="en-US" dirty="0" smtClean="0"/>
              <a:t>appointed a task </a:t>
            </a:r>
            <a:r>
              <a:rPr lang="en-US" dirty="0"/>
              <a:t>force to revamp the Blue Book formula</a:t>
            </a:r>
            <a:r>
              <a:rPr lang="en-US" dirty="0" smtClean="0"/>
              <a:t>.</a:t>
            </a:r>
          </a:p>
          <a:p>
            <a:endParaRPr lang="en-US" dirty="0"/>
          </a:p>
          <a:p>
            <a:r>
              <a:rPr lang="en-US" dirty="0" smtClean="0"/>
              <a:t>DOE consultants project 1500-2600 new D8 students over next 5-10 years.</a:t>
            </a:r>
          </a:p>
          <a:p>
            <a:endParaRPr lang="en-US" dirty="0"/>
          </a:p>
          <a:p>
            <a:r>
              <a:rPr lang="en-US" i="1" dirty="0" smtClean="0"/>
              <a:t>Yet there are only 456 ES &amp; MS seats for D8 in the 5 year plan, and NO Bronx HS seats.</a:t>
            </a:r>
            <a:endParaRPr lang="en-US" i="1" dirty="0"/>
          </a:p>
          <a:p>
            <a:endParaRPr lang="en-US" dirty="0"/>
          </a:p>
        </p:txBody>
      </p:sp>
      <p:sp>
        <p:nvSpPr>
          <p:cNvPr id="4" name="TextBox 3"/>
          <p:cNvSpPr txBox="1"/>
          <p:nvPr/>
        </p:nvSpPr>
        <p:spPr>
          <a:xfrm>
            <a:off x="270869" y="6413500"/>
            <a:ext cx="8669931" cy="307777"/>
          </a:xfrm>
          <a:prstGeom prst="rect">
            <a:avLst/>
          </a:prstGeom>
          <a:noFill/>
        </p:spPr>
        <p:txBody>
          <a:bodyPr wrap="square" rtlCol="0">
            <a:spAutoFit/>
          </a:bodyPr>
          <a:lstStyle/>
          <a:p>
            <a:pPr algn="ctr"/>
            <a:r>
              <a:rPr lang="en-US" sz="1400" dirty="0" smtClean="0"/>
              <a:t>Source: 2013-2014 DOE Blue Book</a:t>
            </a:r>
            <a:endParaRPr lang="en-US" sz="1400" dirty="0"/>
          </a:p>
        </p:txBody>
      </p:sp>
    </p:spTree>
    <p:extLst>
      <p:ext uri="{BB962C8B-B14F-4D97-AF65-F5344CB8AC3E}">
        <p14:creationId xmlns:p14="http://schemas.microsoft.com/office/powerpoint/2010/main" val="3936403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300"/>
            <a:ext cx="8229600" cy="990600"/>
          </a:xfrm>
        </p:spPr>
        <p:txBody>
          <a:bodyPr>
            <a:normAutofit fontScale="90000"/>
          </a:bodyPr>
          <a:lstStyle/>
          <a:p>
            <a:r>
              <a:rPr lang="en-US" sz="3600" dirty="0" smtClean="0"/>
              <a:t/>
            </a:r>
            <a:br>
              <a:rPr lang="en-US" sz="3600" dirty="0" smtClean="0"/>
            </a:br>
            <a:r>
              <a:rPr lang="en-US" sz="3600" dirty="0" smtClean="0"/>
              <a:t/>
            </a:r>
            <a:br>
              <a:rPr lang="en-US" sz="3600" dirty="0" smtClean="0"/>
            </a:br>
            <a:r>
              <a:rPr lang="en-US" sz="3600" dirty="0" smtClean="0"/>
              <a:t>Some of the most overcrowded schools in D 8</a:t>
            </a:r>
            <a:r>
              <a:rPr lang="en-US" dirty="0" smtClean="0"/>
              <a:t/>
            </a:r>
            <a:br>
              <a:rPr lang="en-US" dirty="0" smtClean="0"/>
            </a:br>
            <a:r>
              <a:rPr lang="en-US" dirty="0"/>
              <a:t/>
            </a:r>
            <a:br>
              <a:rPr lang="en-US" dirty="0"/>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82505433"/>
              </p:ext>
            </p:extLst>
          </p:nvPr>
        </p:nvGraphicFramePr>
        <p:xfrm>
          <a:off x="1" y="1524000"/>
          <a:ext cx="9143999"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70869" y="6413500"/>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1653408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Some of the most overcrowded Bronx High Schools</a:t>
            </a:r>
            <a:r>
              <a:rPr lang="en-US" sz="2700" dirty="0"/>
              <a:t/>
            </a:r>
            <a:br>
              <a:rPr lang="en-US" sz="2700" dirty="0"/>
            </a:br>
            <a:endParaRPr lang="en-US" sz="2700" dirty="0"/>
          </a:p>
        </p:txBody>
      </p:sp>
      <p:sp>
        <p:nvSpPr>
          <p:cNvPr id="5" name="TextBox 4"/>
          <p:cNvSpPr txBox="1"/>
          <p:nvPr/>
        </p:nvSpPr>
        <p:spPr>
          <a:xfrm>
            <a:off x="474069" y="6403775"/>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26135664"/>
              </p:ext>
            </p:extLst>
          </p:nvPr>
        </p:nvGraphicFramePr>
        <p:xfrm>
          <a:off x="-101600" y="1524000"/>
          <a:ext cx="9245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9641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vs D8 Enrollment Projections</a:t>
            </a:r>
            <a:endParaRPr lang="en-US" sz="2400" dirty="0">
              <a:solidFill>
                <a:srgbClr val="FF6600"/>
              </a:solidFill>
            </a:endParaRPr>
          </a:p>
        </p:txBody>
      </p:sp>
      <p:sp>
        <p:nvSpPr>
          <p:cNvPr id="6" name="TextBox 5"/>
          <p:cNvSpPr txBox="1"/>
          <p:nvPr/>
        </p:nvSpPr>
        <p:spPr>
          <a:xfrm>
            <a:off x="0" y="6550223"/>
            <a:ext cx="9312135" cy="276999"/>
          </a:xfrm>
          <a:prstGeom prst="rect">
            <a:avLst/>
          </a:prstGeom>
          <a:noFill/>
        </p:spPr>
        <p:txBody>
          <a:bodyPr wrap="none" rtlCol="0">
            <a:spAutoFit/>
          </a:bodyPr>
          <a:lstStyle/>
          <a:p>
            <a:r>
              <a:rPr lang="en-US" sz="1200" i="1" dirty="0"/>
              <a:t>E</a:t>
            </a:r>
            <a:r>
              <a:rPr lang="en-US" sz="1200" i="1" dirty="0" smtClean="0"/>
              <a:t>nrollment projections estimate 2,139 to 3,180 new K-8 students in D8 by 2021 but only 456 seats </a:t>
            </a:r>
            <a:r>
              <a:rPr lang="en-US" sz="1200" i="1" dirty="0"/>
              <a:t>seats are added in the capital </a:t>
            </a:r>
            <a:r>
              <a:rPr lang="en-US" sz="1200" i="1" dirty="0" smtClean="0"/>
              <a:t>plan.</a:t>
            </a:r>
            <a:endParaRPr lang="en-US" sz="1200" i="1" dirty="0"/>
          </a:p>
        </p:txBody>
      </p:sp>
      <p:graphicFrame>
        <p:nvGraphicFramePr>
          <p:cNvPr id="5" name="Chart 4"/>
          <p:cNvGraphicFramePr>
            <a:graphicFrameLocks/>
          </p:cNvGraphicFramePr>
          <p:nvPr>
            <p:extLst>
              <p:ext uri="{D42A27DB-BD31-4B8C-83A1-F6EECF244321}">
                <p14:modId xmlns:p14="http://schemas.microsoft.com/office/powerpoint/2010/main" val="4086814018"/>
              </p:ext>
            </p:extLst>
          </p:nvPr>
        </p:nvGraphicFramePr>
        <p:xfrm>
          <a:off x="0" y="1600199"/>
          <a:ext cx="9144000" cy="49500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136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43165343"/>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030407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3289267"/>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90340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457200" y="1397000"/>
            <a:ext cx="8229600" cy="5080000"/>
          </a:xfrm>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(James </a:t>
            </a:r>
            <a:r>
              <a:rPr lang="en-US" dirty="0" err="1"/>
              <a:t>Vacca</a:t>
            </a:r>
            <a:r>
              <a:rPr lang="en-US" dirty="0"/>
              <a:t>, </a:t>
            </a:r>
            <a:r>
              <a:rPr lang="en-US" dirty="0" smtClean="0"/>
              <a:t>Vanessa Gibson</a:t>
            </a:r>
            <a:r>
              <a:rPr lang="en-US" dirty="0"/>
              <a:t>, </a:t>
            </a:r>
            <a:r>
              <a:rPr lang="en-US" dirty="0" smtClean="0"/>
              <a:t>Maria </a:t>
            </a:r>
            <a:r>
              <a:rPr lang="en-US" dirty="0"/>
              <a:t>del Carmen Arroyo, Annabel Palma)  </a:t>
            </a:r>
            <a:r>
              <a:rPr lang="en-US" dirty="0" smtClean="0"/>
              <a:t>to urge them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i="1" dirty="0" smtClean="0"/>
              <a:t>Questions, please email us at </a:t>
            </a:r>
            <a:r>
              <a:rPr lang="en-US" i="1" dirty="0" smtClean="0">
                <a:hlinkClick r:id="rId2"/>
              </a:rPr>
              <a:t>info@classsizematters.org</a:t>
            </a:r>
            <a:r>
              <a:rPr lang="en-US" i="1" dirty="0" smtClean="0"/>
              <a:t> </a:t>
            </a:r>
            <a:endParaRPr lang="en-US" i="1" dirty="0"/>
          </a:p>
        </p:txBody>
      </p:sp>
    </p:spTree>
    <p:extLst>
      <p:ext uri="{BB962C8B-B14F-4D97-AF65-F5344CB8AC3E}">
        <p14:creationId xmlns:p14="http://schemas.microsoft.com/office/powerpoint/2010/main" val="3184423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#1 priority of parents citywide and #2 in D8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61224808"/>
              </p:ext>
            </p:extLst>
          </p:nvPr>
        </p:nvGraphicFramePr>
        <p:xfrm>
          <a:off x="203200" y="1600200"/>
          <a:ext cx="8763000" cy="5118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District </a:t>
            </a:r>
            <a:r>
              <a:rPr lang="en-US" sz="1800" b="1" i="1" dirty="0"/>
              <a:t>8</a:t>
            </a:r>
            <a:r>
              <a:rPr lang="en-US" sz="1800" b="1" i="1" dirty="0" smtClean="0"/>
              <a:t> have increased in grades K-3 </a:t>
            </a:r>
            <a:br>
              <a:rPr lang="en-US" sz="1800" b="1" i="1" dirty="0" smtClean="0"/>
            </a:br>
            <a:r>
              <a:rPr lang="en-US" sz="1800" b="1" i="1" dirty="0" smtClean="0"/>
              <a:t>by 14.4% since 2006 and are far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88354524"/>
              </p:ext>
            </p:extLst>
          </p:nvPr>
        </p:nvGraphicFramePr>
        <p:xfrm>
          <a:off x="25400" y="1352549"/>
          <a:ext cx="9118600" cy="52284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8838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1800" b="1" i="1" dirty="0" smtClean="0"/>
              <a:t>District </a:t>
            </a:r>
            <a:r>
              <a:rPr lang="en-US" sz="1800" b="1" i="1" dirty="0"/>
              <a:t>8</a:t>
            </a:r>
            <a:r>
              <a:rPr lang="en-US" sz="1800" b="1" i="1" dirty="0" smtClean="0"/>
              <a:t>’s class sizes in grades 4-8 have increased by 5.8% since 2008 </a:t>
            </a:r>
            <a:br>
              <a:rPr lang="en-US" sz="1800" b="1" i="1" dirty="0" smtClean="0"/>
            </a:br>
            <a:r>
              <a:rPr lang="en-US" sz="1800" b="1" i="1" dirty="0" smtClean="0"/>
              <a:t>and are also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08452731"/>
              </p:ext>
            </p:extLst>
          </p:nvPr>
        </p:nvGraphicFramePr>
        <p:xfrm>
          <a:off x="0" y="1710449"/>
          <a:ext cx="9144000" cy="48705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6661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379222839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D8 with large class sizes, K-3 in 2013-14</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895952885"/>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487390981"/>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3331498566"/>
              </p:ext>
            </p:extLst>
          </p:nvPr>
        </p:nvGraphicFramePr>
        <p:xfrm>
          <a:off x="0" y="4064000"/>
          <a:ext cx="4572000" cy="279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2423019449"/>
              </p:ext>
            </p:extLst>
          </p:nvPr>
        </p:nvGraphicFramePr>
        <p:xfrm>
          <a:off x="4318000" y="4064000"/>
          <a:ext cx="4826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73695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a:t>
            </a:r>
            <a:r>
              <a:rPr lang="en-US" altLang="en-US" sz="2000" dirty="0"/>
              <a:t>– but also claims that the State Education Dept. </a:t>
            </a:r>
            <a:r>
              <a:rPr lang="en-US" altLang="en-US" sz="2000" dirty="0" smtClean="0"/>
              <a:t>has given its </a:t>
            </a:r>
            <a:r>
              <a:rPr lang="en-US" altLang="en-US" sz="2000" dirty="0"/>
              <a:t>permission for this to occur.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7173</TotalTime>
  <Words>1432</Words>
  <Application>Microsoft Office PowerPoint</Application>
  <PresentationFormat>On-screen Show (4:3)</PresentationFormat>
  <Paragraphs>211</Paragraphs>
  <Slides>22</Slides>
  <Notes>4</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Clarity</vt:lpstr>
      <vt:lpstr>2_Clarity</vt:lpstr>
      <vt:lpstr>HOW DOE’s C4E plan violates the language and intent of the law</vt:lpstr>
      <vt:lpstr>CFE and C4E </vt:lpstr>
      <vt:lpstr>Reducing class size #1 priority of parents citywide and #2 in D8 </vt:lpstr>
      <vt:lpstr>DOE’s class size reduction plan </vt:lpstr>
      <vt:lpstr>Class sizes in District 8 have increased in grades K-3  by 14.4% since 2006 and are far above Contracts for Excellence goals</vt:lpstr>
      <vt:lpstr>District 8’s class sizes in grades 4-8 have increased by 5.8% since 2008  and are also above Contracts for Excellence goals</vt:lpstr>
      <vt:lpstr> Class sizes city-wide have increased in core HS classes as well, by 2.3% since 2007, though the DOE data is unreliable* </vt:lpstr>
      <vt:lpstr>Examples of schools in D8 with large class sizes, K-3 in 2013-14</vt:lpstr>
      <vt:lpstr>Why?  Because DOE has cut back school budgets by 14% since 2007</vt:lpstr>
      <vt:lpstr>PowerPoint Presentation</vt:lpstr>
      <vt:lpstr>Other ways city has encouraged class size increases</vt:lpstr>
      <vt:lpstr>More ways DOE has worked to increase class size in its C4E plan</vt:lpstr>
      <vt:lpstr>Overcrowding worsening in D8 schools</vt:lpstr>
      <vt:lpstr>Overcrowding in D8 and the Bronx</vt:lpstr>
      <vt:lpstr>  Some of the most overcrowded schools in D 8  </vt:lpstr>
      <vt:lpstr>Some of the most overcrowded Bronx High Schools </vt:lpstr>
      <vt:lpstr>New Seats in Capital Plan vs D8 Enrollment Projections</vt:lpstr>
      <vt:lpstr>City-wide Enrollment Projections K-8 vs. New Seats in Capital Plan </vt:lpstr>
      <vt:lpstr>City-wide Enrollment Projections HS vs. New Seats in Capital Plan </vt:lpstr>
      <vt:lpstr>Bill de Blasio promised to reduce class size while running for Mayor </vt:lpstr>
      <vt:lpstr>How can you help?</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353</cp:revision>
  <cp:lastPrinted>2014-10-15T19:06:56Z</cp:lastPrinted>
  <dcterms:created xsi:type="dcterms:W3CDTF">2014-02-11T14:35:23Z</dcterms:created>
  <dcterms:modified xsi:type="dcterms:W3CDTF">2014-10-16T16:42:38Z</dcterms:modified>
</cp:coreProperties>
</file>