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2.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theme/themeOverride4.xml" ContentType="application/vnd.openxmlformats-officedocument.themeOverr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 id="2147483838" r:id="rId2"/>
  </p:sldMasterIdLst>
  <p:notesMasterIdLst>
    <p:notesMasterId r:id="rId25"/>
  </p:notesMasterIdLst>
  <p:handoutMasterIdLst>
    <p:handoutMasterId r:id="rId26"/>
  </p:handoutMasterIdLst>
  <p:sldIdLst>
    <p:sldId id="256" r:id="rId3"/>
    <p:sldId id="383" r:id="rId4"/>
    <p:sldId id="411" r:id="rId5"/>
    <p:sldId id="386" r:id="rId6"/>
    <p:sldId id="412" r:id="rId7"/>
    <p:sldId id="413" r:id="rId8"/>
    <p:sldId id="261" r:id="rId9"/>
    <p:sldId id="414" r:id="rId10"/>
    <p:sldId id="384" r:id="rId11"/>
    <p:sldId id="318" r:id="rId12"/>
    <p:sldId id="387" r:id="rId13"/>
    <p:sldId id="388" r:id="rId14"/>
    <p:sldId id="421" r:id="rId15"/>
    <p:sldId id="415" r:id="rId16"/>
    <p:sldId id="416" r:id="rId17"/>
    <p:sldId id="417" r:id="rId18"/>
    <p:sldId id="418" r:id="rId19"/>
    <p:sldId id="405" r:id="rId20"/>
    <p:sldId id="406" r:id="rId21"/>
    <p:sldId id="390" r:id="rId22"/>
    <p:sldId id="419" r:id="rId23"/>
    <p:sldId id="369" r:id="rId24"/>
  </p:sldIdLst>
  <p:sldSz cx="9144000" cy="6858000" type="screen4x3"/>
  <p:notesSz cx="6858000" cy="9313863"/>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9290" autoAdjust="0"/>
  </p:normalViewPr>
  <p:slideViewPr>
    <p:cSldViewPr snapToGrid="0" snapToObjects="1">
      <p:cViewPr>
        <p:scale>
          <a:sx n="75" d="100"/>
          <a:sy n="75" d="100"/>
        </p:scale>
        <p:origin x="-1224" y="-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ildcat\Documents\Class%20Size%20Matters\Learning%20Environment%20Survey%20Results%202014%20(Autosaved).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2012-2013%20Citywide%20avg%20building%20utilization%20rate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peterdalmasy:Downloads:D78_ALL_HS%202012%20SV-6.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Enrollment%20Projections%20by%20District%202011-21%20vs%20New%20Seats%202015-2019.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peterdalmasy:Downloads:citywide%20enrollment%20projections%20vs%20new%20seat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peterdalmasy:Downloads:Enrollment%20Projections%202011-202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peterdalmasy:Dropbox:class%20size%20data%202014:Master%20File%20Class%20Size%20Data%20K-3%20and%204-8%202006-201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peterdalmasy:Dropbox:class%20size%20data%202014:Master%20File%20Class%20Size%20Data%20K-3%20and%204-8%202006-2013.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Macintosh%20HD:Users:peterdalmasy:Dropbox:Class%20Size%20Matters:Individual%20Figures:Figure%2022%20Core%20HS%20Avg%20Class%20Sizes%20compared%20to%20goals%20in%20NYCs%20C4E%20Plan%202006-2014.2.4.14.xlsx"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C:\Users\Leonie\Documents\MMR%20data%20for%20cap%20plan.xls"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a:effectLst/>
              </a:rPr>
              <a:t>Top parent responses for school improvement in District 8 compared to Citywide results</a:t>
            </a:r>
            <a:endParaRPr lang="en-US">
              <a:effectLst/>
            </a:endParaRPr>
          </a:p>
        </c:rich>
      </c:tx>
      <c:layout/>
      <c:overlay val="0"/>
    </c:title>
    <c:autoTitleDeleted val="0"/>
    <c:plotArea>
      <c:layout>
        <c:manualLayout>
          <c:layoutTarget val="inner"/>
          <c:xMode val="edge"/>
          <c:yMode val="edge"/>
          <c:x val="5.299634828255164E-2"/>
          <c:y val="0.15235732009925559"/>
          <c:w val="0.91535512952185338"/>
          <c:h val="0.52778726480529881"/>
        </c:manualLayout>
      </c:layout>
      <c:barChart>
        <c:barDir val="col"/>
        <c:grouping val="clustered"/>
        <c:varyColors val="0"/>
        <c:ser>
          <c:idx val="0"/>
          <c:order val="0"/>
          <c:tx>
            <c:strRef>
              <c:f>'D8'!$N$3</c:f>
              <c:strCache>
                <c:ptCount val="1"/>
                <c:pt idx="0">
                  <c:v>Citywide</c:v>
                </c:pt>
              </c:strCache>
            </c:strRef>
          </c:tx>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noFill/>
              <a:prstDash val="solid"/>
            </a:ln>
            <a:effectLst>
              <a:outerShdw blurRad="38100" dist="25400" dir="2700000" algn="br" rotWithShape="0">
                <a:srgbClr val="000000">
                  <a:alpha val="60000"/>
                </a:srgbClr>
              </a:outerShdw>
            </a:effectLst>
          </c:spPr>
          <c:invertIfNegative val="0"/>
          <c:dLbls>
            <c:dLbl>
              <c:idx val="3"/>
              <c:layout>
                <c:manualLayout>
                  <c:x val="-5.7971014492753624E-3"/>
                  <c:y val="9.9255583126551319E-3"/>
                </c:manualLayout>
              </c:layout>
              <c:dLblPos val="outEnd"/>
              <c:showLegendKey val="0"/>
              <c:showVal val="1"/>
              <c:showCatName val="0"/>
              <c:showSerName val="0"/>
              <c:showPercent val="0"/>
              <c:showBubbleSize val="0"/>
            </c:dLbl>
            <c:txPr>
              <a:bodyPr/>
              <a:lstStyle/>
              <a:p>
                <a:pPr>
                  <a:defRPr sz="1400"/>
                </a:pPr>
                <a:endParaRPr lang="en-US"/>
              </a:p>
            </c:txPr>
            <c:dLblPos val="outEnd"/>
            <c:showLegendKey val="0"/>
            <c:showVal val="1"/>
            <c:showCatName val="0"/>
            <c:showSerName val="0"/>
            <c:showPercent val="0"/>
            <c:showBubbleSize val="0"/>
            <c:showLeaderLines val="0"/>
          </c:dLbls>
          <c:cat>
            <c:strRef>
              <c:f>'D8'!$O$2:$X$2</c:f>
              <c:strCache>
                <c:ptCount val="10"/>
                <c:pt idx="0">
                  <c:v>Smaller class size</c:v>
                </c:pt>
                <c:pt idx="1">
                  <c:v>More preparation for state tests</c:v>
                </c:pt>
                <c:pt idx="2">
                  <c:v>More hands-on learning</c:v>
                </c:pt>
                <c:pt idx="3">
                  <c:v>Stronger enrichment programs</c:v>
                </c:pt>
                <c:pt idx="4">
                  <c:v>More effective teaching</c:v>
                </c:pt>
                <c:pt idx="5">
                  <c:v>Stronger arts programs</c:v>
                </c:pt>
                <c:pt idx="6">
                  <c:v>More effective school leadership</c:v>
                </c:pt>
                <c:pt idx="7">
                  <c:v>More rigorous curriculum</c:v>
                </c:pt>
                <c:pt idx="8">
                  <c:v>Better communication with parents</c:v>
                </c:pt>
                <c:pt idx="9">
                  <c:v>Less preparation for state tests</c:v>
                </c:pt>
              </c:strCache>
            </c:strRef>
          </c:cat>
          <c:val>
            <c:numRef>
              <c:f>'D8'!$O$3:$X$3</c:f>
              <c:numCache>
                <c:formatCode>0"%"</c:formatCode>
                <c:ptCount val="10"/>
                <c:pt idx="0">
                  <c:v>23</c:v>
                </c:pt>
                <c:pt idx="1">
                  <c:v>17</c:v>
                </c:pt>
                <c:pt idx="2">
                  <c:v>15</c:v>
                </c:pt>
                <c:pt idx="3">
                  <c:v>12</c:v>
                </c:pt>
                <c:pt idx="4">
                  <c:v>9</c:v>
                </c:pt>
                <c:pt idx="5">
                  <c:v>8</c:v>
                </c:pt>
                <c:pt idx="6">
                  <c:v>5</c:v>
                </c:pt>
                <c:pt idx="7">
                  <c:v>4</c:v>
                </c:pt>
                <c:pt idx="8">
                  <c:v>4</c:v>
                </c:pt>
                <c:pt idx="9">
                  <c:v>2</c:v>
                </c:pt>
              </c:numCache>
            </c:numRef>
          </c:val>
        </c:ser>
        <c:ser>
          <c:idx val="1"/>
          <c:order val="1"/>
          <c:tx>
            <c:strRef>
              <c:f>'D8'!$N$4</c:f>
              <c:strCache>
                <c:ptCount val="1"/>
                <c:pt idx="0">
                  <c:v>D8</c:v>
                </c:pt>
              </c:strCache>
            </c:strRef>
          </c:tx>
          <c:spPr>
            <a:solidFill>
              <a:schemeClr val="tx2">
                <a:lumMod val="75000"/>
              </a:schemeClr>
            </a:solidFill>
            <a:ln w="9525" cap="flat" cmpd="sng" algn="ctr">
              <a:noFill/>
              <a:prstDash val="solid"/>
            </a:ln>
            <a:effectLst>
              <a:outerShdw blurRad="38100" dist="25400" dir="2700000" algn="br" rotWithShape="0">
                <a:srgbClr val="000000">
                  <a:alpha val="60000"/>
                </a:srgbClr>
              </a:outerShdw>
            </a:effectLst>
          </c:spPr>
          <c:invertIfNegative val="0"/>
          <c:dLbls>
            <c:dLbl>
              <c:idx val="0"/>
              <c:layout>
                <c:manualLayout>
                  <c:x val="1.4492753623188406E-2"/>
                  <c:y val="0"/>
                </c:manualLayout>
              </c:layout>
              <c:dLblPos val="outEnd"/>
              <c:showLegendKey val="0"/>
              <c:showVal val="1"/>
              <c:showCatName val="0"/>
              <c:showSerName val="0"/>
              <c:showPercent val="0"/>
              <c:showBubbleSize val="0"/>
            </c:dLbl>
            <c:dLbl>
              <c:idx val="3"/>
              <c:layout>
                <c:manualLayout>
                  <c:x val="7.246376811594203E-3"/>
                  <c:y val="2.4813895781637262E-3"/>
                </c:manualLayout>
              </c:layout>
              <c:dLblPos val="outEnd"/>
              <c:showLegendKey val="0"/>
              <c:showVal val="1"/>
              <c:showCatName val="0"/>
              <c:showSerName val="0"/>
              <c:showPercent val="0"/>
              <c:showBubbleSize val="0"/>
            </c:dLbl>
            <c:dLbl>
              <c:idx val="4"/>
              <c:layout>
                <c:manualLayout>
                  <c:x val="8.6956521739129898E-3"/>
                  <c:y val="0"/>
                </c:manualLayout>
              </c:layout>
              <c:dLblPos val="outEnd"/>
              <c:showLegendKey val="0"/>
              <c:showVal val="1"/>
              <c:showCatName val="0"/>
              <c:showSerName val="0"/>
              <c:showPercent val="0"/>
              <c:showBubbleSize val="0"/>
            </c:dLbl>
            <c:txPr>
              <a:bodyPr/>
              <a:lstStyle/>
              <a:p>
                <a:pPr>
                  <a:defRPr sz="1400"/>
                </a:pPr>
                <a:endParaRPr lang="en-US"/>
              </a:p>
            </c:txPr>
            <c:dLblPos val="outEnd"/>
            <c:showLegendKey val="0"/>
            <c:showVal val="1"/>
            <c:showCatName val="0"/>
            <c:showSerName val="0"/>
            <c:showPercent val="0"/>
            <c:showBubbleSize val="0"/>
            <c:showLeaderLines val="0"/>
          </c:dLbls>
          <c:cat>
            <c:strRef>
              <c:f>'D8'!$O$2:$X$2</c:f>
              <c:strCache>
                <c:ptCount val="10"/>
                <c:pt idx="0">
                  <c:v>Smaller class size</c:v>
                </c:pt>
                <c:pt idx="1">
                  <c:v>More preparation for state tests</c:v>
                </c:pt>
                <c:pt idx="2">
                  <c:v>More hands-on learning</c:v>
                </c:pt>
                <c:pt idx="3">
                  <c:v>Stronger enrichment programs</c:v>
                </c:pt>
                <c:pt idx="4">
                  <c:v>More effective teaching</c:v>
                </c:pt>
                <c:pt idx="5">
                  <c:v>Stronger arts programs</c:v>
                </c:pt>
                <c:pt idx="6">
                  <c:v>More effective school leadership</c:v>
                </c:pt>
                <c:pt idx="7">
                  <c:v>More rigorous curriculum</c:v>
                </c:pt>
                <c:pt idx="8">
                  <c:v>Better communication with parents</c:v>
                </c:pt>
                <c:pt idx="9">
                  <c:v>Less preparation for state tests</c:v>
                </c:pt>
              </c:strCache>
            </c:strRef>
          </c:cat>
          <c:val>
            <c:numRef>
              <c:f>'D8'!$O$4:$X$4</c:f>
              <c:numCache>
                <c:formatCode>0"%"</c:formatCode>
                <c:ptCount val="10"/>
                <c:pt idx="0">
                  <c:v>18.385964912280702</c:v>
                </c:pt>
                <c:pt idx="1">
                  <c:v>20.016949152542374</c:v>
                </c:pt>
                <c:pt idx="2">
                  <c:v>17.135593220338983</c:v>
                </c:pt>
                <c:pt idx="3">
                  <c:v>12.59322033898305</c:v>
                </c:pt>
                <c:pt idx="4">
                  <c:v>8.875</c:v>
                </c:pt>
                <c:pt idx="5">
                  <c:v>8.875</c:v>
                </c:pt>
                <c:pt idx="6">
                  <c:v>8.1694915254237284</c:v>
                </c:pt>
                <c:pt idx="7">
                  <c:v>4.666666666666667</c:v>
                </c:pt>
                <c:pt idx="8">
                  <c:v>5.6</c:v>
                </c:pt>
                <c:pt idx="9">
                  <c:v>3.6666666666666665</c:v>
                </c:pt>
              </c:numCache>
            </c:numRef>
          </c:val>
        </c:ser>
        <c:dLbls>
          <c:dLblPos val="outEnd"/>
          <c:showLegendKey val="0"/>
          <c:showVal val="1"/>
          <c:showCatName val="0"/>
          <c:showSerName val="0"/>
          <c:showPercent val="0"/>
          <c:showBubbleSize val="0"/>
        </c:dLbls>
        <c:gapWidth val="150"/>
        <c:axId val="78370304"/>
        <c:axId val="78371840"/>
      </c:barChart>
      <c:catAx>
        <c:axId val="78370304"/>
        <c:scaling>
          <c:orientation val="minMax"/>
        </c:scaling>
        <c:delete val="0"/>
        <c:axPos val="b"/>
        <c:majorTickMark val="out"/>
        <c:minorTickMark val="none"/>
        <c:tickLblPos val="nextTo"/>
        <c:crossAx val="78371840"/>
        <c:crosses val="autoZero"/>
        <c:auto val="1"/>
        <c:lblAlgn val="ctr"/>
        <c:lblOffset val="100"/>
        <c:noMultiLvlLbl val="0"/>
      </c:catAx>
      <c:valAx>
        <c:axId val="78371840"/>
        <c:scaling>
          <c:orientation val="minMax"/>
        </c:scaling>
        <c:delete val="0"/>
        <c:axPos val="l"/>
        <c:numFmt formatCode="0&quot;%&quot;" sourceLinked="1"/>
        <c:majorTickMark val="out"/>
        <c:minorTickMark val="none"/>
        <c:tickLblPos val="nextTo"/>
        <c:crossAx val="78370304"/>
        <c:crosses val="autoZero"/>
        <c:crossBetween val="between"/>
      </c:valAx>
    </c:plotArea>
    <c:legend>
      <c:legendPos val="r"/>
      <c:layout>
        <c:manualLayout>
          <c:xMode val="edge"/>
          <c:yMode val="edge"/>
          <c:x val="0.87994568070295565"/>
          <c:y val="0.3092723862370802"/>
          <c:w val="0.1026630149492183"/>
          <c:h val="0.10453215060276275"/>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txPr>
              <a:bodyPr/>
              <a:lstStyle/>
              <a:p>
                <a:pPr>
                  <a:defRPr sz="1400"/>
                </a:pPr>
                <a:endParaRPr lang="en-US"/>
              </a:p>
            </c:txPr>
            <c:showLegendKey val="0"/>
            <c:showVal val="1"/>
            <c:showCatName val="0"/>
            <c:showSerName val="0"/>
            <c:showPercent val="0"/>
            <c:showBubbleSize val="0"/>
            <c:showLeaderLines val="0"/>
          </c:dLbls>
          <c:cat>
            <c:strRef>
              <c:f>'D8'!$E$146:$E$158</c:f>
              <c:strCache>
                <c:ptCount val="13"/>
                <c:pt idx="0">
                  <c:v>P.S. 119 TRANSPORTABLE</c:v>
                </c:pt>
                <c:pt idx="1">
                  <c:v>P.S. 71 TRANSPORTABLE</c:v>
                </c:pt>
                <c:pt idx="2">
                  <c:v>P.S. 138</c:v>
                </c:pt>
                <c:pt idx="3">
                  <c:v>I.S. 123 MINISCHOOL</c:v>
                </c:pt>
                <c:pt idx="4">
                  <c:v>P.S. 69 MINISCHOOL</c:v>
                </c:pt>
                <c:pt idx="5">
                  <c:v>P.S. 69  ANNEX</c:v>
                </c:pt>
                <c:pt idx="6">
                  <c:v>P.S. 14</c:v>
                </c:pt>
                <c:pt idx="7">
                  <c:v>P.S. 71</c:v>
                </c:pt>
                <c:pt idx="8">
                  <c:v>I.S. 201</c:v>
                </c:pt>
                <c:pt idx="9">
                  <c:v>P.S. 138 TRANSPORTABLE</c:v>
                </c:pt>
                <c:pt idx="10">
                  <c:v>P.S. 48</c:v>
                </c:pt>
                <c:pt idx="11">
                  <c:v>P.S. 72</c:v>
                </c:pt>
                <c:pt idx="12">
                  <c:v>P.S. 130</c:v>
                </c:pt>
              </c:strCache>
            </c:strRef>
          </c:cat>
          <c:val>
            <c:numRef>
              <c:f>'D8'!$F$146:$F$158</c:f>
              <c:numCache>
                <c:formatCode>0%</c:formatCode>
                <c:ptCount val="13"/>
                <c:pt idx="0">
                  <c:v>1.83</c:v>
                </c:pt>
                <c:pt idx="1">
                  <c:v>1.78</c:v>
                </c:pt>
                <c:pt idx="2">
                  <c:v>1.65</c:v>
                </c:pt>
                <c:pt idx="3">
                  <c:v>1.56</c:v>
                </c:pt>
                <c:pt idx="4">
                  <c:v>1.37</c:v>
                </c:pt>
                <c:pt idx="5">
                  <c:v>1.28</c:v>
                </c:pt>
                <c:pt idx="6">
                  <c:v>1.23</c:v>
                </c:pt>
                <c:pt idx="7">
                  <c:v>1.1599999999999999</c:v>
                </c:pt>
                <c:pt idx="8">
                  <c:v>1.1599999999999999</c:v>
                </c:pt>
                <c:pt idx="9">
                  <c:v>1.1000000000000001</c:v>
                </c:pt>
                <c:pt idx="10">
                  <c:v>1.08</c:v>
                </c:pt>
                <c:pt idx="11">
                  <c:v>1.05</c:v>
                </c:pt>
                <c:pt idx="12">
                  <c:v>1.04</c:v>
                </c:pt>
              </c:numCache>
            </c:numRef>
          </c:val>
        </c:ser>
        <c:dLbls>
          <c:showLegendKey val="0"/>
          <c:showVal val="0"/>
          <c:showCatName val="0"/>
          <c:showSerName val="0"/>
          <c:showPercent val="0"/>
          <c:showBubbleSize val="0"/>
        </c:dLbls>
        <c:gapWidth val="150"/>
        <c:axId val="90687744"/>
        <c:axId val="90460160"/>
      </c:barChart>
      <c:catAx>
        <c:axId val="90687744"/>
        <c:scaling>
          <c:orientation val="minMax"/>
        </c:scaling>
        <c:delete val="0"/>
        <c:axPos val="b"/>
        <c:majorTickMark val="out"/>
        <c:minorTickMark val="none"/>
        <c:tickLblPos val="nextTo"/>
        <c:crossAx val="90460160"/>
        <c:crosses val="autoZero"/>
        <c:auto val="1"/>
        <c:lblAlgn val="ctr"/>
        <c:lblOffset val="100"/>
        <c:noMultiLvlLbl val="0"/>
      </c:catAx>
      <c:valAx>
        <c:axId val="90460160"/>
        <c:scaling>
          <c:orientation val="minMax"/>
        </c:scaling>
        <c:delete val="0"/>
        <c:axPos val="l"/>
        <c:numFmt formatCode="0%" sourceLinked="1"/>
        <c:majorTickMark val="out"/>
        <c:minorTickMark val="none"/>
        <c:tickLblPos val="nextTo"/>
        <c:crossAx val="90687744"/>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txPr>
              <a:bodyPr/>
              <a:lstStyle/>
              <a:p>
                <a:pPr>
                  <a:defRPr sz="1400"/>
                </a:pPr>
                <a:endParaRPr lang="en-US"/>
              </a:p>
            </c:txPr>
            <c:showLegendKey val="0"/>
            <c:showVal val="1"/>
            <c:showCatName val="0"/>
            <c:showSerName val="0"/>
            <c:showPercent val="0"/>
            <c:showBubbleSize val="0"/>
            <c:showLeaderLines val="0"/>
          </c:dLbls>
          <c:cat>
            <c:strRef>
              <c:f>Sheet1!$A$2:$A$15</c:f>
              <c:strCache>
                <c:ptCount val="14"/>
                <c:pt idx="0">
                  <c:v>BRONX HS OF SCIENCE</c:v>
                </c:pt>
                <c:pt idx="1">
                  <c:v>BRONX LEADERSHIP ACADEMY</c:v>
                </c:pt>
                <c:pt idx="2">
                  <c:v>M.S./H.S. 270</c:v>
                </c:pt>
                <c:pt idx="3">
                  <c:v>HS OF AMERICAN STUDIES</c:v>
                </c:pt>
                <c:pt idx="4">
                  <c:v>JAMES MONROE HS CAMPUS ANNEX</c:v>
                </c:pt>
                <c:pt idx="5">
                  <c:v>EAGLE ACADEMY FOR YOUNG MEN</c:v>
                </c:pt>
                <c:pt idx="6">
                  <c:v>BATHGATE HS</c:v>
                </c:pt>
                <c:pt idx="7">
                  <c:v>HERBERT H. LEHMAN HS</c:v>
                </c:pt>
                <c:pt idx="8">
                  <c:v>DEWITT CLINTON HS</c:v>
                </c:pt>
                <c:pt idx="9">
                  <c:v>BRONX HS FOR THE VISUAL ARTS</c:v>
                </c:pt>
                <c:pt idx="10">
                  <c:v>EVANDER CHILDS HS</c:v>
                </c:pt>
                <c:pt idx="11">
                  <c:v>MORRIS HS</c:v>
                </c:pt>
                <c:pt idx="12">
                  <c:v>HS OF LAW, GOV'T &amp; JUSTICE</c:v>
                </c:pt>
                <c:pt idx="13">
                  <c:v>MOTT HAVEN EDUCATIONAL CAMPUS</c:v>
                </c:pt>
              </c:strCache>
            </c:strRef>
          </c:cat>
          <c:val>
            <c:numRef>
              <c:f>Sheet1!$B$2:$B$15</c:f>
              <c:numCache>
                <c:formatCode>0%</c:formatCode>
                <c:ptCount val="14"/>
                <c:pt idx="0">
                  <c:v>1.33</c:v>
                </c:pt>
                <c:pt idx="1">
                  <c:v>1.26</c:v>
                </c:pt>
                <c:pt idx="2">
                  <c:v>1.24</c:v>
                </c:pt>
                <c:pt idx="3">
                  <c:v>1.19</c:v>
                </c:pt>
                <c:pt idx="4">
                  <c:v>1.1599999999999999</c:v>
                </c:pt>
                <c:pt idx="5">
                  <c:v>1.1399999999999999</c:v>
                </c:pt>
                <c:pt idx="6">
                  <c:v>1.1299999999999999</c:v>
                </c:pt>
                <c:pt idx="7">
                  <c:v>1.0900000000000001</c:v>
                </c:pt>
                <c:pt idx="8">
                  <c:v>1.0900000000000001</c:v>
                </c:pt>
                <c:pt idx="9">
                  <c:v>1.07</c:v>
                </c:pt>
                <c:pt idx="10">
                  <c:v>1.06</c:v>
                </c:pt>
                <c:pt idx="11">
                  <c:v>1.05</c:v>
                </c:pt>
                <c:pt idx="12">
                  <c:v>1.03</c:v>
                </c:pt>
                <c:pt idx="13">
                  <c:v>1.03</c:v>
                </c:pt>
              </c:numCache>
            </c:numRef>
          </c:val>
        </c:ser>
        <c:dLbls>
          <c:showLegendKey val="0"/>
          <c:showVal val="0"/>
          <c:showCatName val="0"/>
          <c:showSerName val="0"/>
          <c:showPercent val="0"/>
          <c:showBubbleSize val="0"/>
        </c:dLbls>
        <c:gapWidth val="150"/>
        <c:axId val="90489600"/>
        <c:axId val="90491136"/>
      </c:barChart>
      <c:catAx>
        <c:axId val="90489600"/>
        <c:scaling>
          <c:orientation val="minMax"/>
        </c:scaling>
        <c:delete val="0"/>
        <c:axPos val="b"/>
        <c:majorTickMark val="out"/>
        <c:minorTickMark val="none"/>
        <c:tickLblPos val="nextTo"/>
        <c:crossAx val="90491136"/>
        <c:crosses val="autoZero"/>
        <c:auto val="1"/>
        <c:lblAlgn val="ctr"/>
        <c:lblOffset val="100"/>
        <c:noMultiLvlLbl val="0"/>
      </c:catAx>
      <c:valAx>
        <c:axId val="90491136"/>
        <c:scaling>
          <c:orientation val="minMax"/>
        </c:scaling>
        <c:delete val="0"/>
        <c:axPos val="l"/>
        <c:numFmt formatCode="0%" sourceLinked="1"/>
        <c:majorTickMark val="out"/>
        <c:minorTickMark val="none"/>
        <c:tickLblPos val="nextTo"/>
        <c:crossAx val="90489600"/>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invertIfNegative val="0"/>
          <c:dPt>
            <c:idx val="0"/>
            <c:invertIfNegative val="0"/>
            <c:bubble3D val="0"/>
            <c:spPr>
              <a:solidFill>
                <a:srgbClr val="C0504D"/>
              </a:solidFill>
            </c:spPr>
          </c:dPt>
          <c:dLbls>
            <c:txPr>
              <a:bodyPr/>
              <a:lstStyle/>
              <a:p>
                <a:pPr>
                  <a:defRPr sz="1400"/>
                </a:pPr>
                <a:endParaRPr lang="en-US"/>
              </a:p>
            </c:txPr>
            <c:showLegendKey val="0"/>
            <c:showVal val="1"/>
            <c:showCatName val="0"/>
            <c:showSerName val="0"/>
            <c:showPercent val="0"/>
            <c:showBubbleSize val="0"/>
            <c:showLeaderLines val="0"/>
          </c:dLbls>
          <c:cat>
            <c:strRef>
              <c:f>Bronx!$A$16:$A$19</c:f>
              <c:strCache>
                <c:ptCount val="4"/>
                <c:pt idx="0">
                  <c:v>ES and MS New Seats from Capital Plan FY 2015-2019</c:v>
                </c:pt>
                <c:pt idx="1">
                  <c:v>Enrollment Projections, Statistical Forecasting 2011-2021</c:v>
                </c:pt>
                <c:pt idx="2">
                  <c:v>Enrollment Projections, Grier Partnership 2011-2021</c:v>
                </c:pt>
                <c:pt idx="3">
                  <c:v>Housing Starts, Estimated Growth 2012-2021</c:v>
                </c:pt>
              </c:strCache>
            </c:strRef>
          </c:cat>
          <c:val>
            <c:numRef>
              <c:f>Bronx!$B$16:$B$19</c:f>
              <c:numCache>
                <c:formatCode>#,##0</c:formatCode>
                <c:ptCount val="4"/>
                <c:pt idx="0" formatCode="General">
                  <c:v>456</c:v>
                </c:pt>
                <c:pt idx="1">
                  <c:v>1560</c:v>
                </c:pt>
                <c:pt idx="2">
                  <c:v>2601</c:v>
                </c:pt>
                <c:pt idx="3" formatCode="General">
                  <c:v>579</c:v>
                </c:pt>
              </c:numCache>
            </c:numRef>
          </c:val>
        </c:ser>
        <c:dLbls>
          <c:showLegendKey val="0"/>
          <c:showVal val="0"/>
          <c:showCatName val="0"/>
          <c:showSerName val="0"/>
          <c:showPercent val="0"/>
          <c:showBubbleSize val="0"/>
        </c:dLbls>
        <c:gapWidth val="150"/>
        <c:axId val="90390528"/>
        <c:axId val="90392064"/>
      </c:barChart>
      <c:catAx>
        <c:axId val="90390528"/>
        <c:scaling>
          <c:orientation val="minMax"/>
        </c:scaling>
        <c:delete val="0"/>
        <c:axPos val="b"/>
        <c:majorTickMark val="out"/>
        <c:minorTickMark val="none"/>
        <c:tickLblPos val="nextTo"/>
        <c:crossAx val="90392064"/>
        <c:crosses val="autoZero"/>
        <c:auto val="1"/>
        <c:lblAlgn val="ctr"/>
        <c:lblOffset val="100"/>
        <c:noMultiLvlLbl val="0"/>
      </c:catAx>
      <c:valAx>
        <c:axId val="90392064"/>
        <c:scaling>
          <c:orientation val="minMax"/>
        </c:scaling>
        <c:delete val="0"/>
        <c:axPos val="l"/>
        <c:numFmt formatCode="General" sourceLinked="1"/>
        <c:majorTickMark val="out"/>
        <c:minorTickMark val="none"/>
        <c:tickLblPos val="nextTo"/>
        <c:crossAx val="90390528"/>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2"/>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3"/>
            <c:invertIfNegative val="0"/>
            <c:bubble3D val="0"/>
            <c:spPr>
              <a:solidFill>
                <a:schemeClr val="tx2"/>
              </a:solidFill>
            </c:spPr>
          </c:dPt>
          <c:dLbls>
            <c:txPr>
              <a:bodyPr/>
              <a:lstStyle/>
              <a:p>
                <a:pPr>
                  <a:defRPr sz="1400"/>
                </a:pPr>
                <a:endParaRPr lang="en-US"/>
              </a:p>
            </c:txPr>
            <c:showLegendKey val="0"/>
            <c:showVal val="1"/>
            <c:showCatName val="0"/>
            <c:showSerName val="0"/>
            <c:showPercent val="0"/>
            <c:showBubbleSize val="0"/>
            <c:showLeaderLines val="0"/>
          </c:dLbls>
          <c:cat>
            <c:strRef>
              <c:f>Sheet1!$A$1:$A$4</c:f>
              <c:strCache>
                <c:ptCount val="4"/>
                <c:pt idx="0">
                  <c:v>Statistical Forecasting 2011-2021 </c:v>
                </c:pt>
                <c:pt idx="1">
                  <c:v>Grier Partnership 2011-2021</c:v>
                </c:pt>
                <c:pt idx="2">
                  <c:v>Housing Starts, Estimated Growth 2012-2021</c:v>
                </c:pt>
                <c:pt idx="3">
                  <c:v>Capital Plan, New Seats 2015-2019</c:v>
                </c:pt>
              </c:strCache>
            </c:strRef>
          </c:cat>
          <c:val>
            <c:numRef>
              <c:f>Sheet1!$B$1:$B$4</c:f>
              <c:numCache>
                <c:formatCode>#,##0</c:formatCode>
                <c:ptCount val="4"/>
                <c:pt idx="0">
                  <c:v>40589</c:v>
                </c:pt>
                <c:pt idx="1">
                  <c:v>51954</c:v>
                </c:pt>
                <c:pt idx="2">
                  <c:v>38244</c:v>
                </c:pt>
                <c:pt idx="3">
                  <c:v>36654</c:v>
                </c:pt>
              </c:numCache>
            </c:numRef>
          </c:val>
        </c:ser>
        <c:dLbls>
          <c:showLegendKey val="0"/>
          <c:showVal val="0"/>
          <c:showCatName val="0"/>
          <c:showSerName val="0"/>
          <c:showPercent val="0"/>
          <c:showBubbleSize val="0"/>
        </c:dLbls>
        <c:gapWidth val="150"/>
        <c:axId val="90414080"/>
        <c:axId val="90522368"/>
      </c:barChart>
      <c:catAx>
        <c:axId val="90414080"/>
        <c:scaling>
          <c:orientation val="minMax"/>
        </c:scaling>
        <c:delete val="0"/>
        <c:axPos val="b"/>
        <c:majorTickMark val="out"/>
        <c:minorTickMark val="none"/>
        <c:tickLblPos val="nextTo"/>
        <c:txPr>
          <a:bodyPr/>
          <a:lstStyle/>
          <a:p>
            <a:pPr>
              <a:defRPr sz="1200"/>
            </a:pPr>
            <a:endParaRPr lang="en-US"/>
          </a:p>
        </c:txPr>
        <c:crossAx val="90522368"/>
        <c:crosses val="autoZero"/>
        <c:auto val="1"/>
        <c:lblAlgn val="ctr"/>
        <c:lblOffset val="100"/>
        <c:noMultiLvlLbl val="0"/>
      </c:catAx>
      <c:valAx>
        <c:axId val="90522368"/>
        <c:scaling>
          <c:orientation val="minMax"/>
        </c:scaling>
        <c:delete val="0"/>
        <c:axPos val="l"/>
        <c:numFmt formatCode="#,##0" sourceLinked="1"/>
        <c:majorTickMark val="out"/>
        <c:minorTickMark val="none"/>
        <c:tickLblPos val="nextTo"/>
        <c:crossAx val="90414080"/>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0"/>
    <c:plotArea>
      <c:layout/>
      <c:barChart>
        <c:barDir val="col"/>
        <c:grouping val="clustered"/>
        <c:varyColors val="0"/>
        <c:ser>
          <c:idx val="0"/>
          <c:order val="0"/>
          <c:invertIfNegative val="0"/>
          <c:dPt>
            <c:idx val="1"/>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2"/>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3"/>
            <c:invertIfNegative val="0"/>
            <c:bubble3D val="0"/>
            <c:spPr>
              <a:solidFill>
                <a:schemeClr val="tx2"/>
              </a:solidFill>
            </c:spPr>
          </c:dPt>
          <c:dLbls>
            <c:dLbl>
              <c:idx val="2"/>
              <c:layout>
                <c:manualLayout>
                  <c:x val="0"/>
                  <c:y val="-2.4725274725274724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HS!$I$16:$I$19</c:f>
              <c:strCache>
                <c:ptCount val="4"/>
                <c:pt idx="0">
                  <c:v>Statistical Forecasting 2011-2021</c:v>
                </c:pt>
                <c:pt idx="1">
                  <c:v>Grier Partnership 2011-2021</c:v>
                </c:pt>
                <c:pt idx="2">
                  <c:v>Housing Starts, Estimated Growth 2012-2021</c:v>
                </c:pt>
                <c:pt idx="3">
                  <c:v>Capital Plan, New Seats 2015-2019</c:v>
                </c:pt>
              </c:strCache>
            </c:strRef>
          </c:cat>
          <c:val>
            <c:numRef>
              <c:f>HS!$J$16:$J$19</c:f>
              <c:numCache>
                <c:formatCode>#,##0</c:formatCode>
                <c:ptCount val="4"/>
                <c:pt idx="0">
                  <c:v>19461</c:v>
                </c:pt>
                <c:pt idx="1">
                  <c:v>18387</c:v>
                </c:pt>
                <c:pt idx="2">
                  <c:v>13483</c:v>
                </c:pt>
                <c:pt idx="3">
                  <c:v>3102</c:v>
                </c:pt>
              </c:numCache>
            </c:numRef>
          </c:val>
        </c:ser>
        <c:dLbls>
          <c:showLegendKey val="0"/>
          <c:showVal val="0"/>
          <c:showCatName val="0"/>
          <c:showSerName val="0"/>
          <c:showPercent val="0"/>
          <c:showBubbleSize val="0"/>
        </c:dLbls>
        <c:gapWidth val="150"/>
        <c:axId val="90557824"/>
        <c:axId val="90563712"/>
      </c:barChart>
      <c:catAx>
        <c:axId val="90557824"/>
        <c:scaling>
          <c:orientation val="minMax"/>
        </c:scaling>
        <c:delete val="0"/>
        <c:axPos val="b"/>
        <c:majorTickMark val="out"/>
        <c:minorTickMark val="none"/>
        <c:tickLblPos val="nextTo"/>
        <c:txPr>
          <a:bodyPr/>
          <a:lstStyle/>
          <a:p>
            <a:pPr>
              <a:defRPr sz="1200"/>
            </a:pPr>
            <a:endParaRPr lang="en-US"/>
          </a:p>
        </c:txPr>
        <c:crossAx val="90563712"/>
        <c:crosses val="autoZero"/>
        <c:auto val="1"/>
        <c:lblAlgn val="ctr"/>
        <c:lblOffset val="100"/>
        <c:noMultiLvlLbl val="0"/>
      </c:catAx>
      <c:valAx>
        <c:axId val="90563712"/>
        <c:scaling>
          <c:orientation val="minMax"/>
          <c:max val="20000"/>
        </c:scaling>
        <c:delete val="0"/>
        <c:axPos val="l"/>
        <c:numFmt formatCode="#,##0" sourceLinked="1"/>
        <c:majorTickMark val="out"/>
        <c:minorTickMark val="none"/>
        <c:tickLblPos val="nextTo"/>
        <c:crossAx val="9055782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507775316386287E-2"/>
          <c:y val="2.6719194652488853E-2"/>
          <c:w val="0.77733840721163339"/>
          <c:h val="0.84928978008974365"/>
        </c:manualLayout>
      </c:layout>
      <c:lineChart>
        <c:grouping val="standard"/>
        <c:varyColors val="0"/>
        <c:ser>
          <c:idx val="0"/>
          <c:order val="0"/>
          <c:tx>
            <c:strRef>
              <c:f>'Macintosh HD:Users:peterdalmasy:Desktop:Class Size Matters:Class Size Data:Class Size:Short term CS Data:District Data:[D8 Class Size Analysis upd. 2013-14.xlsx]Summary'!$A$10</c:f>
              <c:strCache>
                <c:ptCount val="1"/>
                <c:pt idx="0">
                  <c:v>C4E goals</c:v>
                </c:pt>
              </c:strCache>
            </c:strRef>
          </c:tx>
          <c:spPr>
            <a:ln>
              <a:solidFill>
                <a:srgbClr val="008000"/>
              </a:solidFill>
            </a:ln>
          </c:spPr>
          <c:marker>
            <c:symbol val="none"/>
          </c:marker>
          <c:dLbls>
            <c:dLbl>
              <c:idx val="0"/>
              <c:layout>
                <c:manualLayout>
                  <c:x val="-1.3927576601671309E-3"/>
                  <c:y val="4.1293300826573683E-2"/>
                </c:manualLayout>
              </c:layout>
              <c:showLegendKey val="0"/>
              <c:showVal val="1"/>
              <c:showCatName val="0"/>
              <c:showSerName val="0"/>
              <c:showPercent val="0"/>
              <c:showBubbleSize val="0"/>
            </c:dLbl>
            <c:dLbl>
              <c:idx val="1"/>
              <c:layout>
                <c:manualLayout>
                  <c:x val="1.3927576601671309E-3"/>
                  <c:y val="2.6719194652488853E-2"/>
                </c:manualLayout>
              </c:layout>
              <c:showLegendKey val="0"/>
              <c:showVal val="1"/>
              <c:showCatName val="0"/>
              <c:showSerName val="0"/>
              <c:showPercent val="0"/>
              <c:showBubbleSize val="0"/>
            </c:dLbl>
            <c:dLbl>
              <c:idx val="2"/>
              <c:layout>
                <c:manualLayout>
                  <c:x val="-1.3927576601671309E-3"/>
                  <c:y val="2.914821234816966E-2"/>
                </c:manualLayout>
              </c:layout>
              <c:showLegendKey val="0"/>
              <c:showVal val="1"/>
              <c:showCatName val="0"/>
              <c:showSerName val="0"/>
              <c:showPercent val="0"/>
              <c:showBubbleSize val="0"/>
            </c:dLbl>
            <c:dLbl>
              <c:idx val="3"/>
              <c:layout>
                <c:manualLayout>
                  <c:x val="-1.3927576601670797E-3"/>
                  <c:y val="2.429017695680805E-2"/>
                </c:manualLayout>
              </c:layout>
              <c:showLegendKey val="0"/>
              <c:showVal val="1"/>
              <c:showCatName val="0"/>
              <c:showSerName val="0"/>
              <c:showPercent val="0"/>
              <c:showBubbleSize val="0"/>
            </c:dLbl>
            <c:dLbl>
              <c:idx val="4"/>
              <c:layout>
                <c:manualLayout>
                  <c:x val="1.3927576601671309E-3"/>
                  <c:y val="2.6719194652488853E-2"/>
                </c:manualLayout>
              </c:layout>
              <c:showLegendKey val="0"/>
              <c:showVal val="1"/>
              <c:showCatName val="0"/>
              <c:showSerName val="0"/>
              <c:showPercent val="0"/>
              <c:showBubbleSize val="0"/>
            </c:dLbl>
            <c:dLbl>
              <c:idx val="5"/>
              <c:layout>
                <c:manualLayout>
                  <c:x val="0"/>
                  <c:y val="1.943214156544644E-2"/>
                </c:manualLayout>
              </c:layout>
              <c:showLegendKey val="0"/>
              <c:showVal val="1"/>
              <c:showCatName val="0"/>
              <c:showSerName val="0"/>
              <c:showPercent val="0"/>
              <c:showBubbleSize val="0"/>
            </c:dLbl>
            <c:dLbl>
              <c:idx val="6"/>
              <c:layout>
                <c:manualLayout>
                  <c:x val="1.3927576601671309E-3"/>
                  <c:y val="2.429017695680805E-2"/>
                </c:manualLayout>
              </c:layout>
              <c:showLegendKey val="0"/>
              <c:showVal val="1"/>
              <c:showCatName val="0"/>
              <c:showSerName val="0"/>
              <c:showPercent val="0"/>
              <c:showBubbleSize val="0"/>
            </c:dLbl>
            <c:numFmt formatCode="#,##0.0" sourceLinked="0"/>
            <c:txPr>
              <a:bodyPr/>
              <a:lstStyle/>
              <a:p>
                <a:pPr>
                  <a:defRPr sz="1400"/>
                </a:pPr>
                <a:endParaRPr lang="en-US"/>
              </a:p>
            </c:txPr>
            <c:showLegendKey val="0"/>
            <c:showVal val="1"/>
            <c:showCatName val="0"/>
            <c:showSerName val="0"/>
            <c:showPercent val="0"/>
            <c:showBubbleSize val="0"/>
            <c:showLeaderLines val="0"/>
          </c:dLbls>
          <c:cat>
            <c:strRef>
              <c:f>'Macintosh HD:Users:peterdalmasy:Desktop:Class Size Matters:Class Size Data:Class Size:Short term CS Data:District Data:[D8 Class Size Analysis upd. 2013-14.xlsx]Summary'!$B$9:$I$9</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Data:[D8 Class Size Analysis upd. 2013-14.xlsx]Summary'!$B$10:$I$10</c:f>
              <c:numCache>
                <c:formatCode>General</c:formatCode>
                <c:ptCount val="8"/>
                <c:pt idx="0">
                  <c:v>21</c:v>
                </c:pt>
                <c:pt idx="1">
                  <c:v>20.7</c:v>
                </c:pt>
                <c:pt idx="2">
                  <c:v>20.5</c:v>
                </c:pt>
                <c:pt idx="3">
                  <c:v>20.3</c:v>
                </c:pt>
                <c:pt idx="4">
                  <c:v>20.100000000000001</c:v>
                </c:pt>
                <c:pt idx="5">
                  <c:v>19.899999999999999</c:v>
                </c:pt>
                <c:pt idx="6">
                  <c:v>19.899999999999999</c:v>
                </c:pt>
                <c:pt idx="7">
                  <c:v>19.899999999999999</c:v>
                </c:pt>
              </c:numCache>
            </c:numRef>
          </c:val>
          <c:smooth val="0"/>
        </c:ser>
        <c:ser>
          <c:idx val="1"/>
          <c:order val="1"/>
          <c:tx>
            <c:strRef>
              <c:f>'Macintosh HD:Users:peterdalmasy:Desktop:Class Size Matters:Class Size Data:Class Size:Short term CS Data:District Data:[D8 Class Size Analysis upd. 2013-14.xlsx]Summary'!$A$11</c:f>
              <c:strCache>
                <c:ptCount val="1"/>
                <c:pt idx="0">
                  <c:v>Citywide actual</c:v>
                </c:pt>
              </c:strCache>
            </c:strRef>
          </c:tx>
          <c:spPr>
            <a:ln>
              <a:solidFill>
                <a:srgbClr val="FF0000"/>
              </a:solidFill>
            </a:ln>
          </c:spPr>
          <c:marker>
            <c:symbol val="none"/>
          </c:marker>
          <c:dLbls>
            <c:dLbl>
              <c:idx val="0"/>
              <c:layout>
                <c:manualLayout>
                  <c:x val="-5.1532033426183843E-2"/>
                  <c:y val="-4.8580353913616099E-3"/>
                </c:manualLayout>
              </c:layout>
              <c:showLegendKey val="0"/>
              <c:showVal val="1"/>
              <c:showCatName val="0"/>
              <c:showSerName val="0"/>
              <c:showPercent val="0"/>
              <c:showBubbleSize val="0"/>
            </c:dLbl>
            <c:dLbl>
              <c:idx val="1"/>
              <c:layout>
                <c:manualLayout>
                  <c:x val="2.9247910863509748E-2"/>
                  <c:y val="-4.8580353913616099E-3"/>
                </c:manualLayout>
              </c:layout>
              <c:showLegendKey val="0"/>
              <c:showVal val="1"/>
              <c:showCatName val="0"/>
              <c:showSerName val="0"/>
              <c:showPercent val="0"/>
              <c:showBubbleSize val="0"/>
            </c:dLbl>
            <c:dLbl>
              <c:idx val="2"/>
              <c:layout>
                <c:manualLayout>
                  <c:x val="1.3927576601671309E-2"/>
                  <c:y val="2.429017695680805E-3"/>
                </c:manualLayout>
              </c:layout>
              <c:showLegendKey val="0"/>
              <c:showVal val="1"/>
              <c:showCatName val="0"/>
              <c:showSerName val="0"/>
              <c:showPercent val="0"/>
              <c:showBubbleSize val="0"/>
            </c:dLbl>
            <c:dLbl>
              <c:idx val="3"/>
              <c:layout>
                <c:manualLayout>
                  <c:x val="2.785515320334267E-2"/>
                  <c:y val="7.2870530870424591E-3"/>
                </c:manualLayout>
              </c:layout>
              <c:showLegendKey val="0"/>
              <c:showVal val="1"/>
              <c:showCatName val="0"/>
              <c:showSerName val="0"/>
              <c:showPercent val="0"/>
              <c:showBubbleSize val="0"/>
            </c:dLbl>
            <c:dLbl>
              <c:idx val="4"/>
              <c:layout>
                <c:manualLayout>
                  <c:x val="2.3676880222841225E-2"/>
                  <c:y val="7.2870530870424149E-3"/>
                </c:manualLayout>
              </c:layout>
              <c:showLegendKey val="0"/>
              <c:showVal val="1"/>
              <c:showCatName val="0"/>
              <c:showSerName val="0"/>
              <c:showPercent val="0"/>
              <c:showBubbleSize val="0"/>
            </c:dLbl>
            <c:dLbl>
              <c:idx val="5"/>
              <c:layout>
                <c:manualLayout>
                  <c:x val="2.7855153203342618E-3"/>
                  <c:y val="1.943214156544644E-2"/>
                </c:manualLayout>
              </c:layout>
              <c:showLegendKey val="0"/>
              <c:showVal val="1"/>
              <c:showCatName val="0"/>
              <c:showSerName val="0"/>
              <c:showPercent val="0"/>
              <c:showBubbleSize val="0"/>
            </c:dLbl>
            <c:dLbl>
              <c:idx val="6"/>
              <c:layout>
                <c:manualLayout>
                  <c:x val="2.7855153203342618E-3"/>
                  <c:y val="3.1577038782614586E-2"/>
                </c:manualLayout>
              </c:layout>
              <c:showLegendKey val="0"/>
              <c:showVal val="1"/>
              <c:showCatName val="0"/>
              <c:showSerName val="0"/>
              <c:showPercent val="0"/>
              <c:showBubbleSize val="0"/>
            </c:dLbl>
            <c:dLbl>
              <c:idx val="7"/>
              <c:layout>
                <c:manualLayout>
                  <c:x val="-1.2534818941504076E-2"/>
                  <c:y val="-3.1577230043850463E-2"/>
                </c:manualLayout>
              </c:layout>
              <c:showLegendKey val="0"/>
              <c:showVal val="1"/>
              <c:showCatName val="0"/>
              <c:showSerName val="0"/>
              <c:showPercent val="0"/>
              <c:showBubbleSize val="0"/>
            </c:dLbl>
            <c:numFmt formatCode="#,##0.0" sourceLinked="0"/>
            <c:txPr>
              <a:bodyPr/>
              <a:lstStyle/>
              <a:p>
                <a:pPr>
                  <a:defRPr sz="1400"/>
                </a:pPr>
                <a:endParaRPr lang="en-US"/>
              </a:p>
            </c:txPr>
            <c:showLegendKey val="0"/>
            <c:showVal val="1"/>
            <c:showCatName val="0"/>
            <c:showSerName val="0"/>
            <c:showPercent val="0"/>
            <c:showBubbleSize val="0"/>
            <c:showLeaderLines val="0"/>
          </c:dLbls>
          <c:cat>
            <c:strRef>
              <c:f>'Macintosh HD:Users:peterdalmasy:Desktop:Class Size Matters:Class Size Data:Class Size:Short term CS Data:District Data:[D8 Class Size Analysis upd. 2013-14.xlsx]Summary'!$B$9:$I$9</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Data:[D8 Class Size Analysis upd. 2013-14.xlsx]Summary'!$B$11:$I$11</c:f>
              <c:numCache>
                <c:formatCode>General</c:formatCode>
                <c:ptCount val="8"/>
                <c:pt idx="0">
                  <c:v>21</c:v>
                </c:pt>
                <c:pt idx="1">
                  <c:v>20.9</c:v>
                </c:pt>
                <c:pt idx="2">
                  <c:v>21.4</c:v>
                </c:pt>
                <c:pt idx="3">
                  <c:v>22.1</c:v>
                </c:pt>
                <c:pt idx="4">
                  <c:v>22.9</c:v>
                </c:pt>
                <c:pt idx="5">
                  <c:v>23.9</c:v>
                </c:pt>
                <c:pt idx="6">
                  <c:v>24.5</c:v>
                </c:pt>
                <c:pt idx="7">
                  <c:v>24.86</c:v>
                </c:pt>
              </c:numCache>
            </c:numRef>
          </c:val>
          <c:smooth val="0"/>
        </c:ser>
        <c:ser>
          <c:idx val="2"/>
          <c:order val="2"/>
          <c:tx>
            <c:strRef>
              <c:f>'Macintosh HD:Users:peterdalmasy:Desktop:Class Size Matters:Class Size Data:Class Size:Short term CS Data:District Data:[D8 Class Size Analysis upd. 2013-14.xlsx]Summary'!$A$12</c:f>
              <c:strCache>
                <c:ptCount val="1"/>
                <c:pt idx="0">
                  <c:v>D8</c:v>
                </c:pt>
              </c:strCache>
            </c:strRef>
          </c:tx>
          <c:spPr>
            <a:ln>
              <a:solidFill>
                <a:schemeClr val="tx1"/>
              </a:solidFill>
            </a:ln>
          </c:spPr>
          <c:marker>
            <c:symbol val="none"/>
          </c:marker>
          <c:dLbls>
            <c:dLbl>
              <c:idx val="0"/>
              <c:layout>
                <c:manualLayout>
                  <c:x val="0"/>
                  <c:y val="-3.8864283130892879E-2"/>
                </c:manualLayout>
              </c:layout>
              <c:showLegendKey val="0"/>
              <c:showVal val="1"/>
              <c:showCatName val="0"/>
              <c:showSerName val="0"/>
              <c:showPercent val="0"/>
              <c:showBubbleSize val="0"/>
            </c:dLbl>
            <c:dLbl>
              <c:idx val="1"/>
              <c:layout>
                <c:manualLayout>
                  <c:x val="6.9637883008356544E-3"/>
                  <c:y val="-3.8864283130892831E-2"/>
                </c:manualLayout>
              </c:layout>
              <c:showLegendKey val="0"/>
              <c:showVal val="1"/>
              <c:showCatName val="0"/>
              <c:showSerName val="0"/>
              <c:showPercent val="0"/>
              <c:showBubbleSize val="0"/>
            </c:dLbl>
            <c:dLbl>
              <c:idx val="2"/>
              <c:layout>
                <c:manualLayout>
                  <c:x val="-5.5710306406685237E-3"/>
                  <c:y val="-7.2870530870424152E-2"/>
                </c:manualLayout>
              </c:layout>
              <c:showLegendKey val="0"/>
              <c:showVal val="1"/>
              <c:showCatName val="0"/>
              <c:showSerName val="0"/>
              <c:showPercent val="0"/>
              <c:showBubbleSize val="0"/>
            </c:dLbl>
            <c:dLbl>
              <c:idx val="3"/>
              <c:layout>
                <c:manualLayout>
                  <c:x val="-6.9637883008356032E-3"/>
                  <c:y val="-4.6151336217935296E-2"/>
                </c:manualLayout>
              </c:layout>
              <c:showLegendKey val="0"/>
              <c:showVal val="1"/>
              <c:showCatName val="0"/>
              <c:showSerName val="0"/>
              <c:showPercent val="0"/>
              <c:showBubbleSize val="0"/>
            </c:dLbl>
            <c:dLbl>
              <c:idx val="4"/>
              <c:layout>
                <c:manualLayout>
                  <c:x val="-4.178272980501393E-3"/>
                  <c:y val="-6.5583477783381736E-2"/>
                </c:manualLayout>
              </c:layout>
              <c:showLegendKey val="0"/>
              <c:showVal val="1"/>
              <c:showCatName val="0"/>
              <c:showSerName val="0"/>
              <c:showPercent val="0"/>
              <c:showBubbleSize val="0"/>
            </c:dLbl>
            <c:dLbl>
              <c:idx val="5"/>
              <c:layout>
                <c:manualLayout>
                  <c:x val="-1.8105849582172703E-2"/>
                  <c:y val="-5.8296807218811079E-2"/>
                </c:manualLayout>
              </c:layout>
              <c:showLegendKey val="0"/>
              <c:showVal val="1"/>
              <c:showCatName val="0"/>
              <c:showSerName val="0"/>
              <c:showPercent val="0"/>
              <c:showBubbleSize val="0"/>
            </c:dLbl>
            <c:dLbl>
              <c:idx val="6"/>
              <c:layout>
                <c:manualLayout>
                  <c:x val="-8.356545961002786E-3"/>
                  <c:y val="-4.6151336217935296E-2"/>
                </c:manualLayout>
              </c:layout>
              <c:showLegendKey val="0"/>
              <c:showVal val="1"/>
              <c:showCatName val="0"/>
              <c:showSerName val="0"/>
              <c:showPercent val="0"/>
              <c:showBubbleSize val="0"/>
            </c:dLbl>
            <c:numFmt formatCode="#,##0.0" sourceLinked="0"/>
            <c:txPr>
              <a:bodyPr/>
              <a:lstStyle/>
              <a:p>
                <a:pPr>
                  <a:defRPr sz="1400"/>
                </a:pPr>
                <a:endParaRPr lang="en-US"/>
              </a:p>
            </c:txPr>
            <c:showLegendKey val="0"/>
            <c:showVal val="1"/>
            <c:showCatName val="0"/>
            <c:showSerName val="0"/>
            <c:showPercent val="0"/>
            <c:showBubbleSize val="0"/>
            <c:showLeaderLines val="0"/>
          </c:dLbls>
          <c:cat>
            <c:strRef>
              <c:f>'Macintosh HD:Users:peterdalmasy:Desktop:Class Size Matters:Class Size Data:Class Size:Short term CS Data:District Data:[D8 Class Size Analysis upd. 2013-14.xlsx]Summary'!$B$9:$I$9</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Data:[D8 Class Size Analysis upd. 2013-14.xlsx]Summary'!$B$12:$I$12</c:f>
              <c:numCache>
                <c:formatCode>General</c:formatCode>
                <c:ptCount val="8"/>
                <c:pt idx="0">
                  <c:v>21.2</c:v>
                </c:pt>
                <c:pt idx="1">
                  <c:v>21.4</c:v>
                </c:pt>
                <c:pt idx="2">
                  <c:v>21.4</c:v>
                </c:pt>
                <c:pt idx="3">
                  <c:v>22.5</c:v>
                </c:pt>
                <c:pt idx="4">
                  <c:v>23.1</c:v>
                </c:pt>
                <c:pt idx="5">
                  <c:v>24</c:v>
                </c:pt>
                <c:pt idx="6">
                  <c:v>24.619596541786741</c:v>
                </c:pt>
                <c:pt idx="7">
                  <c:v>24.49</c:v>
                </c:pt>
              </c:numCache>
            </c:numRef>
          </c:val>
          <c:smooth val="0"/>
        </c:ser>
        <c:dLbls>
          <c:showLegendKey val="0"/>
          <c:showVal val="0"/>
          <c:showCatName val="0"/>
          <c:showSerName val="0"/>
          <c:showPercent val="0"/>
          <c:showBubbleSize val="0"/>
        </c:dLbls>
        <c:marker val="1"/>
        <c:smooth val="0"/>
        <c:axId val="78420224"/>
        <c:axId val="78438400"/>
      </c:lineChart>
      <c:catAx>
        <c:axId val="78420224"/>
        <c:scaling>
          <c:orientation val="minMax"/>
        </c:scaling>
        <c:delete val="0"/>
        <c:axPos val="b"/>
        <c:majorTickMark val="none"/>
        <c:minorTickMark val="none"/>
        <c:tickLblPos val="nextTo"/>
        <c:txPr>
          <a:bodyPr rot="-2700000"/>
          <a:lstStyle/>
          <a:p>
            <a:pPr>
              <a:defRPr/>
            </a:pPr>
            <a:endParaRPr lang="en-US"/>
          </a:p>
        </c:txPr>
        <c:crossAx val="78438400"/>
        <c:crosses val="autoZero"/>
        <c:auto val="1"/>
        <c:lblAlgn val="ctr"/>
        <c:lblOffset val="100"/>
        <c:noMultiLvlLbl val="0"/>
      </c:catAx>
      <c:valAx>
        <c:axId val="78438400"/>
        <c:scaling>
          <c:orientation val="minMax"/>
          <c:min val="15"/>
        </c:scaling>
        <c:delete val="0"/>
        <c:axPos val="l"/>
        <c:title>
          <c:tx>
            <c:rich>
              <a:bodyPr/>
              <a:lstStyle/>
              <a:p>
                <a:pPr>
                  <a:defRPr/>
                </a:pPr>
                <a:r>
                  <a:rPr lang="en-US"/>
                  <a:t>Students per section</a:t>
                </a:r>
              </a:p>
            </c:rich>
          </c:tx>
          <c:layout/>
          <c:overlay val="0"/>
        </c:title>
        <c:numFmt formatCode="General" sourceLinked="1"/>
        <c:majorTickMark val="none"/>
        <c:minorTickMark val="none"/>
        <c:tickLblPos val="nextTo"/>
        <c:crossAx val="78420224"/>
        <c:crosses val="autoZero"/>
        <c:crossBetween val="between"/>
      </c:valAx>
    </c:plotArea>
    <c:legend>
      <c:legendPos val="r"/>
      <c:layout>
        <c:manualLayout>
          <c:xMode val="edge"/>
          <c:yMode val="edge"/>
          <c:x val="0.84659443335599749"/>
          <c:y val="0.31727599627499614"/>
          <c:w val="0.14504902068299957"/>
          <c:h val="0.32415451536219803"/>
        </c:manualLayout>
      </c:layout>
      <c:overlay val="0"/>
      <c:spPr>
        <a:ln>
          <a:noFill/>
        </a:ln>
      </c:spPr>
      <c:txPr>
        <a:bodyPr/>
        <a:lstStyle/>
        <a:p>
          <a:pPr>
            <a:defRPr sz="1400"/>
          </a:pPr>
          <a:endParaRPr lang="en-US"/>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4896981627296582E-2"/>
          <c:y val="2.8682586426053234E-2"/>
          <c:w val="0.83060301837270356"/>
          <c:h val="0.85125276380434167"/>
        </c:manualLayout>
      </c:layout>
      <c:lineChart>
        <c:grouping val="standard"/>
        <c:varyColors val="0"/>
        <c:ser>
          <c:idx val="0"/>
          <c:order val="0"/>
          <c:tx>
            <c:strRef>
              <c:f>'Macintosh HD:Users:peterdalmasy:Desktop:Class Size Matters:Class Size Data:Class Size:Short term CS Data:District Data:[D8 Class Size Analysis upd. 2013-14.xlsx]Summary'!$A$17</c:f>
              <c:strCache>
                <c:ptCount val="1"/>
                <c:pt idx="0">
                  <c:v>C4E target</c:v>
                </c:pt>
              </c:strCache>
            </c:strRef>
          </c:tx>
          <c:spPr>
            <a:ln>
              <a:solidFill>
                <a:srgbClr val="008000"/>
              </a:solidFill>
            </a:ln>
          </c:spPr>
          <c:marker>
            <c:symbol val="none"/>
          </c:marker>
          <c:dLbls>
            <c:dLbl>
              <c:idx val="0"/>
              <c:layout>
                <c:manualLayout>
                  <c:x val="-1.5277777777777765E-2"/>
                  <c:y val="5.2150157138278606E-2"/>
                </c:manualLayout>
              </c:layout>
              <c:showLegendKey val="0"/>
              <c:showVal val="1"/>
              <c:showCatName val="0"/>
              <c:showSerName val="0"/>
              <c:showPercent val="0"/>
              <c:showBubbleSize val="0"/>
            </c:dLbl>
            <c:dLbl>
              <c:idx val="1"/>
              <c:layout>
                <c:manualLayout>
                  <c:x val="-4.1666666666666666E-3"/>
                  <c:y val="5.2150157138278606E-2"/>
                </c:manualLayout>
              </c:layout>
              <c:showLegendKey val="0"/>
              <c:showVal val="1"/>
              <c:showCatName val="0"/>
              <c:showSerName val="0"/>
              <c:showPercent val="0"/>
              <c:showBubbleSize val="0"/>
            </c:dLbl>
            <c:dLbl>
              <c:idx val="2"/>
              <c:layout>
                <c:manualLayout>
                  <c:x val="-2.7777777777777779E-3"/>
                  <c:y val="6.518769642284826E-2"/>
                </c:manualLayout>
              </c:layout>
              <c:showLegendKey val="0"/>
              <c:showVal val="1"/>
              <c:showCatName val="0"/>
              <c:showSerName val="0"/>
              <c:showPercent val="0"/>
              <c:showBubbleSize val="0"/>
            </c:dLbl>
            <c:dLbl>
              <c:idx val="3"/>
              <c:layout>
                <c:manualLayout>
                  <c:x val="-2.7777777777777267E-3"/>
                  <c:y val="5.2150157138278509E-2"/>
                </c:manualLayout>
              </c:layout>
              <c:showLegendKey val="0"/>
              <c:showVal val="1"/>
              <c:showCatName val="0"/>
              <c:showSerName val="0"/>
              <c:showPercent val="0"/>
              <c:showBubbleSize val="0"/>
            </c:dLbl>
            <c:dLbl>
              <c:idx val="4"/>
              <c:layout>
                <c:manualLayout>
                  <c:x val="1.3888888888888889E-3"/>
                  <c:y val="3.9112617853708953E-2"/>
                </c:manualLayout>
              </c:layout>
              <c:showLegendKey val="0"/>
              <c:showVal val="1"/>
              <c:showCatName val="0"/>
              <c:showSerName val="0"/>
              <c:showPercent val="0"/>
              <c:showBubbleSize val="0"/>
            </c:dLbl>
            <c:dLbl>
              <c:idx val="5"/>
              <c:layout>
                <c:manualLayout>
                  <c:x val="4.1666666666666666E-3"/>
                  <c:y val="2.6075078569139206E-2"/>
                </c:manualLayout>
              </c:layout>
              <c:showLegendKey val="0"/>
              <c:showVal val="1"/>
              <c:showCatName val="0"/>
              <c:showSerName val="0"/>
              <c:showPercent val="0"/>
              <c:showBubbleSize val="0"/>
            </c:dLbl>
            <c:dLbl>
              <c:idx val="6"/>
              <c:layout>
                <c:manualLayout>
                  <c:x val="-5.5555555555555558E-3"/>
                  <c:y val="2.6075078569139206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'Macintosh HD:Users:peterdalmasy:Desktop:Class Size Matters:Class Size Data:Class Size:Short term CS Data:District Data:[D8 Class Size Analysis upd. 2013-14.xlsx]Summary'!$B$16:$I$16</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Data:[D8 Class Size Analysis upd. 2013-14.xlsx]Summary'!$B$17:$I$17</c:f>
              <c:numCache>
                <c:formatCode>General</c:formatCode>
                <c:ptCount val="8"/>
                <c:pt idx="0">
                  <c:v>25.6</c:v>
                </c:pt>
                <c:pt idx="1">
                  <c:v>24.8</c:v>
                </c:pt>
                <c:pt idx="2">
                  <c:v>24.6</c:v>
                </c:pt>
                <c:pt idx="3">
                  <c:v>23.8</c:v>
                </c:pt>
                <c:pt idx="4">
                  <c:v>23.3</c:v>
                </c:pt>
                <c:pt idx="5">
                  <c:v>22.9</c:v>
                </c:pt>
                <c:pt idx="6">
                  <c:v>22.9</c:v>
                </c:pt>
                <c:pt idx="7">
                  <c:v>22.9</c:v>
                </c:pt>
              </c:numCache>
            </c:numRef>
          </c:val>
          <c:smooth val="0"/>
        </c:ser>
        <c:ser>
          <c:idx val="1"/>
          <c:order val="1"/>
          <c:tx>
            <c:strRef>
              <c:f>'Macintosh HD:Users:peterdalmasy:Desktop:Class Size Matters:Class Size Data:Class Size:Short term CS Data:District Data:[D8 Class Size Analysis upd. 2013-14.xlsx]Summary'!$A$18</c:f>
              <c:strCache>
                <c:ptCount val="1"/>
                <c:pt idx="0">
                  <c:v>Citywide actual</c:v>
                </c:pt>
              </c:strCache>
            </c:strRef>
          </c:tx>
          <c:spPr>
            <a:ln>
              <a:solidFill>
                <a:srgbClr val="FF0000"/>
              </a:solidFill>
            </a:ln>
          </c:spPr>
          <c:marker>
            <c:symbol val="none"/>
          </c:marker>
          <c:dLbls>
            <c:dLbl>
              <c:idx val="1"/>
              <c:layout>
                <c:manualLayout>
                  <c:x val="2.7777777777777779E-3"/>
                  <c:y val="1.5645047141483581E-2"/>
                </c:manualLayout>
              </c:layout>
              <c:showLegendKey val="0"/>
              <c:showVal val="1"/>
              <c:showCatName val="0"/>
              <c:showSerName val="0"/>
              <c:showPercent val="0"/>
              <c:showBubbleSize val="0"/>
            </c:dLbl>
            <c:dLbl>
              <c:idx val="2"/>
              <c:layout>
                <c:manualLayout>
                  <c:x val="-5.0925337632080002E-17"/>
                  <c:y val="-4.6935141424450703E-2"/>
                </c:manualLayout>
              </c:layout>
              <c:showLegendKey val="0"/>
              <c:showVal val="1"/>
              <c:showCatName val="0"/>
              <c:showSerName val="0"/>
              <c:showPercent val="0"/>
              <c:showBubbleSize val="0"/>
            </c:dLbl>
            <c:dLbl>
              <c:idx val="3"/>
              <c:layout>
                <c:manualLayout>
                  <c:x val="0"/>
                  <c:y val="-4.1720125710622898E-2"/>
                </c:manualLayout>
              </c:layout>
              <c:showLegendKey val="0"/>
              <c:showVal val="1"/>
              <c:showCatName val="0"/>
              <c:showSerName val="0"/>
              <c:showPercent val="0"/>
              <c:showBubbleSize val="0"/>
            </c:dLbl>
            <c:dLbl>
              <c:idx val="4"/>
              <c:layout>
                <c:manualLayout>
                  <c:x val="0"/>
                  <c:y val="1.0430031427655721E-2"/>
                </c:manualLayout>
              </c:layout>
              <c:showLegendKey val="0"/>
              <c:showVal val="1"/>
              <c:showCatName val="0"/>
              <c:showSerName val="0"/>
              <c:showPercent val="0"/>
              <c:showBubbleSize val="0"/>
            </c:dLbl>
            <c:dLbl>
              <c:idx val="5"/>
              <c:layout>
                <c:manualLayout>
                  <c:x val="2.7777777777777779E-3"/>
                  <c:y val="2.3467570712225373E-2"/>
                </c:manualLayout>
              </c:layout>
              <c:showLegendKey val="0"/>
              <c:showVal val="1"/>
              <c:showCatName val="0"/>
              <c:showSerName val="0"/>
              <c:showPercent val="0"/>
              <c:showBubbleSize val="0"/>
            </c:dLbl>
            <c:dLbl>
              <c:idx val="6"/>
              <c:layout>
                <c:manualLayout>
                  <c:x val="4.1666666666666666E-3"/>
                  <c:y val="1.5645047141483581E-2"/>
                </c:manualLayout>
              </c:layout>
              <c:showLegendKey val="0"/>
              <c:showVal val="1"/>
              <c:showCatName val="0"/>
              <c:showSerName val="0"/>
              <c:showPercent val="0"/>
              <c:showBubbleSize val="0"/>
            </c:dLbl>
            <c:dLbl>
              <c:idx val="7"/>
              <c:layout>
                <c:manualLayout>
                  <c:x val="-6.9444444444444441E-3"/>
                  <c:y val="-1.3037539284569652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'Macintosh HD:Users:peterdalmasy:Desktop:Class Size Matters:Class Size Data:Class Size:Short term CS Data:District Data:[D8 Class Size Analysis upd. 2013-14.xlsx]Summary'!$B$16:$I$16</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Data:[D8 Class Size Analysis upd. 2013-14.xlsx]Summary'!$B$18:$I$18</c:f>
              <c:numCache>
                <c:formatCode>General</c:formatCode>
                <c:ptCount val="8"/>
                <c:pt idx="0">
                  <c:v>25.6</c:v>
                </c:pt>
                <c:pt idx="1">
                  <c:v>25.1</c:v>
                </c:pt>
                <c:pt idx="2">
                  <c:v>25.3</c:v>
                </c:pt>
                <c:pt idx="3">
                  <c:v>25.8</c:v>
                </c:pt>
                <c:pt idx="4">
                  <c:v>26.3</c:v>
                </c:pt>
                <c:pt idx="5">
                  <c:v>26.6</c:v>
                </c:pt>
                <c:pt idx="6">
                  <c:v>26.7</c:v>
                </c:pt>
                <c:pt idx="7">
                  <c:v>26.8</c:v>
                </c:pt>
              </c:numCache>
            </c:numRef>
          </c:val>
          <c:smooth val="0"/>
        </c:ser>
        <c:ser>
          <c:idx val="2"/>
          <c:order val="2"/>
          <c:tx>
            <c:strRef>
              <c:f>'Macintosh HD:Users:peterdalmasy:Desktop:Class Size Matters:Class Size Data:Class Size:Short term CS Data:District Data:[D8 Class Size Analysis upd. 2013-14.xlsx]Summary'!$A$19</c:f>
              <c:strCache>
                <c:ptCount val="1"/>
                <c:pt idx="0">
                  <c:v>D8</c:v>
                </c:pt>
              </c:strCache>
            </c:strRef>
          </c:tx>
          <c:spPr>
            <a:ln>
              <a:solidFill>
                <a:schemeClr val="tx1"/>
              </a:solidFill>
            </a:ln>
          </c:spPr>
          <c:marker>
            <c:symbol val="none"/>
          </c:marker>
          <c:dLbls>
            <c:dLbl>
              <c:idx val="1"/>
              <c:layout>
                <c:manualLayout>
                  <c:x val="-2.5462668816040001E-17"/>
                  <c:y val="-1.30375392845696E-2"/>
                </c:manualLayout>
              </c:layout>
              <c:showLegendKey val="0"/>
              <c:showVal val="1"/>
              <c:showCatName val="0"/>
              <c:showSerName val="0"/>
              <c:showPercent val="0"/>
              <c:showBubbleSize val="0"/>
            </c:dLbl>
            <c:dLbl>
              <c:idx val="3"/>
              <c:layout>
                <c:manualLayout>
                  <c:x val="0"/>
                  <c:y val="2.8682586426053199E-2"/>
                </c:manualLayout>
              </c:layout>
              <c:showLegendKey val="0"/>
              <c:showVal val="1"/>
              <c:showCatName val="0"/>
              <c:showSerName val="0"/>
              <c:showPercent val="0"/>
              <c:showBubbleSize val="0"/>
            </c:dLbl>
            <c:dLbl>
              <c:idx val="4"/>
              <c:layout>
                <c:manualLayout>
                  <c:x val="1.3888888888888889E-3"/>
                  <c:y val="2.6075078569139303E-2"/>
                </c:manualLayout>
              </c:layout>
              <c:showLegendKey val="0"/>
              <c:showVal val="1"/>
              <c:showCatName val="0"/>
              <c:showSerName val="0"/>
              <c:showPercent val="0"/>
              <c:showBubbleSize val="0"/>
            </c:dLbl>
            <c:dLbl>
              <c:idx val="5"/>
              <c:layout>
                <c:manualLayout>
                  <c:x val="1.3888888888888889E-3"/>
                  <c:y val="2.6075078569139303E-2"/>
                </c:manualLayout>
              </c:layout>
              <c:showLegendKey val="0"/>
              <c:showVal val="1"/>
              <c:showCatName val="0"/>
              <c:showSerName val="0"/>
              <c:showPercent val="0"/>
              <c:showBubbleSize val="0"/>
            </c:dLbl>
            <c:dLbl>
              <c:idx val="6"/>
              <c:layout>
                <c:manualLayout>
                  <c:x val="1.6666666666666666E-2"/>
                  <c:y val="1.3037539284569603E-2"/>
                </c:manualLayout>
              </c:layout>
              <c:showLegendKey val="0"/>
              <c:showVal val="1"/>
              <c:showCatName val="0"/>
              <c:showSerName val="0"/>
              <c:showPercent val="0"/>
              <c:showBubbleSize val="0"/>
            </c:dLbl>
            <c:numFmt formatCode="#,##0.0" sourceLinked="0"/>
            <c:txPr>
              <a:bodyPr/>
              <a:lstStyle/>
              <a:p>
                <a:pPr>
                  <a:defRPr sz="1400"/>
                </a:pPr>
                <a:endParaRPr lang="en-US"/>
              </a:p>
            </c:txPr>
            <c:showLegendKey val="0"/>
            <c:showVal val="1"/>
            <c:showCatName val="0"/>
            <c:showSerName val="0"/>
            <c:showPercent val="0"/>
            <c:showBubbleSize val="0"/>
            <c:showLeaderLines val="0"/>
          </c:dLbls>
          <c:cat>
            <c:strRef>
              <c:f>'Macintosh HD:Users:peterdalmasy:Desktop:Class Size Matters:Class Size Data:Class Size:Short term CS Data:District Data:[D8 Class Size Analysis upd. 2013-14.xlsx]Summary'!$B$16:$I$16</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Data:[D8 Class Size Analysis upd. 2013-14.xlsx]Summary'!$B$19:$I$19</c:f>
              <c:numCache>
                <c:formatCode>General</c:formatCode>
                <c:ptCount val="8"/>
                <c:pt idx="0">
                  <c:v>26.2</c:v>
                </c:pt>
                <c:pt idx="1">
                  <c:v>25.4</c:v>
                </c:pt>
                <c:pt idx="2">
                  <c:v>25</c:v>
                </c:pt>
                <c:pt idx="3">
                  <c:v>25.7</c:v>
                </c:pt>
                <c:pt idx="4">
                  <c:v>25.9</c:v>
                </c:pt>
                <c:pt idx="5">
                  <c:v>25.9</c:v>
                </c:pt>
                <c:pt idx="6">
                  <c:v>25.899742930591248</c:v>
                </c:pt>
                <c:pt idx="7">
                  <c:v>26.47</c:v>
                </c:pt>
              </c:numCache>
            </c:numRef>
          </c:val>
          <c:smooth val="0"/>
        </c:ser>
        <c:dLbls>
          <c:showLegendKey val="0"/>
          <c:showVal val="0"/>
          <c:showCatName val="0"/>
          <c:showSerName val="0"/>
          <c:showPercent val="0"/>
          <c:showBubbleSize val="0"/>
        </c:dLbls>
        <c:marker val="1"/>
        <c:smooth val="0"/>
        <c:axId val="78501760"/>
        <c:axId val="78503296"/>
      </c:lineChart>
      <c:catAx>
        <c:axId val="78501760"/>
        <c:scaling>
          <c:orientation val="minMax"/>
        </c:scaling>
        <c:delete val="0"/>
        <c:axPos val="b"/>
        <c:majorTickMark val="none"/>
        <c:minorTickMark val="none"/>
        <c:tickLblPos val="nextTo"/>
        <c:txPr>
          <a:bodyPr rot="-2700000"/>
          <a:lstStyle/>
          <a:p>
            <a:pPr>
              <a:defRPr/>
            </a:pPr>
            <a:endParaRPr lang="en-US"/>
          </a:p>
        </c:txPr>
        <c:crossAx val="78503296"/>
        <c:crosses val="autoZero"/>
        <c:auto val="1"/>
        <c:lblAlgn val="ctr"/>
        <c:lblOffset val="100"/>
        <c:noMultiLvlLbl val="0"/>
      </c:catAx>
      <c:valAx>
        <c:axId val="78503296"/>
        <c:scaling>
          <c:orientation val="minMax"/>
          <c:max val="29"/>
          <c:min val="22"/>
        </c:scaling>
        <c:delete val="0"/>
        <c:axPos val="l"/>
        <c:title>
          <c:tx>
            <c:rich>
              <a:bodyPr/>
              <a:lstStyle/>
              <a:p>
                <a:pPr>
                  <a:defRPr/>
                </a:pPr>
                <a:r>
                  <a:rPr lang="en-US"/>
                  <a:t>Students per section</a:t>
                </a:r>
              </a:p>
            </c:rich>
          </c:tx>
          <c:layout/>
          <c:overlay val="0"/>
        </c:title>
        <c:numFmt formatCode="General" sourceLinked="1"/>
        <c:majorTickMark val="none"/>
        <c:minorTickMark val="none"/>
        <c:tickLblPos val="nextTo"/>
        <c:crossAx val="78501760"/>
        <c:crosses val="autoZero"/>
        <c:crossBetween val="between"/>
      </c:valAx>
    </c:plotArea>
    <c:legend>
      <c:legendPos val="r"/>
      <c:layout>
        <c:manualLayout>
          <c:xMode val="edge"/>
          <c:yMode val="edge"/>
          <c:x val="0.82188888888888889"/>
          <c:y val="0.42804623131961866"/>
          <c:w val="0.16422222222222221"/>
          <c:h val="0.28471296163411491"/>
        </c:manualLayout>
      </c:layout>
      <c:overlay val="0"/>
      <c:spPr>
        <a:ln>
          <a:noFill/>
        </a:ln>
      </c:spPr>
      <c:txPr>
        <a:bodyPr/>
        <a:lstStyle/>
        <a:p>
          <a:pPr>
            <a:defRPr sz="1400"/>
          </a:pPr>
          <a:endParaRPr lang="en-US"/>
        </a:p>
      </c:txPr>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3840851669242282E-2"/>
          <c:y val="3.2448370044277974E-2"/>
          <c:w val="0.85731878725439692"/>
          <c:h val="0.89760553327165737"/>
        </c:manualLayout>
      </c:layout>
      <c:lineChart>
        <c:grouping val="standard"/>
        <c:varyColors val="0"/>
        <c:ser>
          <c:idx val="0"/>
          <c:order val="0"/>
          <c:tx>
            <c:strRef>
              <c:f>Sheet1!$B$7</c:f>
              <c:strCache>
                <c:ptCount val="1"/>
                <c:pt idx="0">
                  <c:v>C4E Target</c:v>
                </c:pt>
              </c:strCache>
            </c:strRef>
          </c:tx>
          <c:spPr>
            <a:ln>
              <a:solidFill>
                <a:srgbClr val="008000"/>
              </a:solidFill>
            </a:ln>
          </c:spPr>
          <c:marker>
            <c:symbol val="none"/>
          </c:marker>
          <c:dLbls>
            <c:dLbl>
              <c:idx val="0"/>
              <c:layout>
                <c:manualLayout>
                  <c:x val="-4.5084035577338802E-3"/>
                  <c:y val="5.3097332799727594E-2"/>
                </c:manualLayout>
              </c:layout>
              <c:numFmt formatCode="#,##0.0" sourceLinked="0"/>
              <c:spPr/>
              <c:txPr>
                <a:bodyPr/>
                <a:lstStyle/>
                <a:p>
                  <a:pPr>
                    <a:defRPr sz="1400"/>
                  </a:pPr>
                  <a:endParaRPr lang="en-US"/>
                </a:p>
              </c:txPr>
              <c:showLegendKey val="0"/>
              <c:showVal val="1"/>
              <c:showCatName val="0"/>
              <c:showSerName val="0"/>
              <c:showPercent val="0"/>
              <c:showBubbleSize val="0"/>
            </c:dLbl>
            <c:dLbl>
              <c:idx val="4"/>
              <c:layout>
                <c:manualLayout>
                  <c:x val="0"/>
                  <c:y val="2.6548666399863904E-2"/>
                </c:manualLayout>
              </c:layout>
              <c:showLegendKey val="0"/>
              <c:showVal val="1"/>
              <c:showCatName val="0"/>
              <c:showSerName val="0"/>
              <c:showPercent val="0"/>
              <c:showBubbleSize val="0"/>
            </c:dLbl>
            <c:dLbl>
              <c:idx val="5"/>
              <c:layout>
                <c:manualLayout>
                  <c:x val="0"/>
                  <c:y val="2.6548666399863904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Sheet1!$C$7:$I$7</c:f>
              <c:numCache>
                <c:formatCode>General</c:formatCode>
                <c:ptCount val="7"/>
                <c:pt idx="0">
                  <c:v>26</c:v>
                </c:pt>
                <c:pt idx="1">
                  <c:v>25.7</c:v>
                </c:pt>
                <c:pt idx="2">
                  <c:v>25.2</c:v>
                </c:pt>
                <c:pt idx="3">
                  <c:v>24.8</c:v>
                </c:pt>
                <c:pt idx="4">
                  <c:v>24.5</c:v>
                </c:pt>
                <c:pt idx="5">
                  <c:v>24.5</c:v>
                </c:pt>
                <c:pt idx="6">
                  <c:v>24.5</c:v>
                </c:pt>
              </c:numCache>
            </c:numRef>
          </c:val>
          <c:smooth val="0"/>
        </c:ser>
        <c:ser>
          <c:idx val="1"/>
          <c:order val="1"/>
          <c:tx>
            <c:strRef>
              <c:f>Sheet1!$B$8</c:f>
              <c:strCache>
                <c:ptCount val="1"/>
                <c:pt idx="0">
                  <c:v>Citywide Actual</c:v>
                </c:pt>
              </c:strCache>
            </c:strRef>
          </c:tx>
          <c:spPr>
            <a:ln>
              <a:solidFill>
                <a:srgbClr val="FF0000"/>
              </a:solidFill>
            </a:ln>
          </c:spPr>
          <c:marker>
            <c:symbol val="none"/>
          </c:marker>
          <c:dLbls>
            <c:dLbl>
              <c:idx val="2"/>
              <c:layout>
                <c:manualLayout>
                  <c:x val="6.0112047436451923E-3"/>
                  <c:y val="-8.8495554666212783E-3"/>
                </c:manualLayout>
              </c:layout>
              <c:showLegendKey val="0"/>
              <c:showVal val="1"/>
              <c:showCatName val="0"/>
              <c:showSerName val="0"/>
              <c:showPercent val="0"/>
              <c:showBubbleSize val="0"/>
            </c:dLbl>
            <c:dLbl>
              <c:idx val="3"/>
              <c:layout>
                <c:manualLayout>
                  <c:x val="5.5102073606224585E-17"/>
                  <c:y val="-1.7699110933242529E-2"/>
                </c:manualLayout>
              </c:layout>
              <c:showLegendKey val="0"/>
              <c:showVal val="1"/>
              <c:showCatName val="0"/>
              <c:showSerName val="0"/>
              <c:showPercent val="0"/>
              <c:showBubbleSize val="0"/>
            </c:dLbl>
            <c:dLbl>
              <c:idx val="4"/>
              <c:layout>
                <c:manualLayout>
                  <c:x val="0"/>
                  <c:y val="2.9498518222070856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Sheet1!$C$8:$I$8</c:f>
              <c:numCache>
                <c:formatCode>General</c:formatCode>
                <c:ptCount val="7"/>
                <c:pt idx="0">
                  <c:v>26.1</c:v>
                </c:pt>
                <c:pt idx="1">
                  <c:v>26.2</c:v>
                </c:pt>
                <c:pt idx="2">
                  <c:v>26.6</c:v>
                </c:pt>
                <c:pt idx="3">
                  <c:v>26.5</c:v>
                </c:pt>
                <c:pt idx="4">
                  <c:v>26.4</c:v>
                </c:pt>
                <c:pt idx="5">
                  <c:v>26.3</c:v>
                </c:pt>
                <c:pt idx="6">
                  <c:v>26.7</c:v>
                </c:pt>
              </c:numCache>
            </c:numRef>
          </c:val>
          <c:smooth val="0"/>
        </c:ser>
        <c:dLbls>
          <c:showLegendKey val="0"/>
          <c:showVal val="0"/>
          <c:showCatName val="0"/>
          <c:showSerName val="0"/>
          <c:showPercent val="0"/>
          <c:showBubbleSize val="0"/>
        </c:dLbls>
        <c:marker val="1"/>
        <c:smooth val="0"/>
        <c:axId val="88748416"/>
        <c:axId val="88749952"/>
      </c:lineChart>
      <c:catAx>
        <c:axId val="88748416"/>
        <c:scaling>
          <c:orientation val="minMax"/>
        </c:scaling>
        <c:delete val="0"/>
        <c:axPos val="b"/>
        <c:majorTickMark val="out"/>
        <c:minorTickMark val="none"/>
        <c:tickLblPos val="nextTo"/>
        <c:txPr>
          <a:bodyPr/>
          <a:lstStyle/>
          <a:p>
            <a:pPr>
              <a:defRPr sz="1200"/>
            </a:pPr>
            <a:endParaRPr lang="en-US"/>
          </a:p>
        </c:txPr>
        <c:crossAx val="88749952"/>
        <c:crosses val="autoZero"/>
        <c:auto val="1"/>
        <c:lblAlgn val="ctr"/>
        <c:lblOffset val="100"/>
        <c:noMultiLvlLbl val="0"/>
      </c:catAx>
      <c:valAx>
        <c:axId val="88749952"/>
        <c:scaling>
          <c:orientation val="minMax"/>
          <c:min val="24"/>
        </c:scaling>
        <c:delete val="0"/>
        <c:axPos val="l"/>
        <c:numFmt formatCode="General" sourceLinked="1"/>
        <c:majorTickMark val="out"/>
        <c:minorTickMark val="none"/>
        <c:tickLblPos val="nextTo"/>
        <c:txPr>
          <a:bodyPr/>
          <a:lstStyle/>
          <a:p>
            <a:pPr>
              <a:defRPr sz="1200"/>
            </a:pPr>
            <a:endParaRPr lang="en-US"/>
          </a:p>
        </c:txPr>
        <c:crossAx val="88748416"/>
        <c:crosses val="autoZero"/>
        <c:crossBetween val="between"/>
      </c:valAx>
    </c:plotArea>
    <c:legend>
      <c:legendPos val="r"/>
      <c:layout>
        <c:manualLayout>
          <c:xMode val="edge"/>
          <c:yMode val="edge"/>
          <c:x val="0.82548985699217503"/>
          <c:y val="0.44608867068760116"/>
          <c:w val="0.17451014300782497"/>
          <c:h val="0.2140170919524558"/>
        </c:manualLayout>
      </c:layout>
      <c:overlay val="0"/>
      <c:txPr>
        <a:bodyPr/>
        <a:lstStyle/>
        <a:p>
          <a:pPr>
            <a:defRPr sz="1600"/>
          </a:pPr>
          <a:endParaRPr lang="en-US"/>
        </a:p>
      </c:txPr>
    </c:legend>
    <c:plotVisOnly val="1"/>
    <c:dispBlanksAs val="gap"/>
    <c:showDLblsOverMax val="0"/>
  </c:chart>
  <c:txPr>
    <a:bodyPr/>
    <a:lstStyle/>
    <a:p>
      <a:pPr>
        <a:defRPr>
          <a:latin typeface="Helvetica Neue"/>
          <a:cs typeface="Helvetica Neue"/>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D8</a:t>
            </a:r>
            <a:r>
              <a:rPr lang="en-US" baseline="0" dirty="0" smtClean="0"/>
              <a:t> Kindergarten</a:t>
            </a:r>
            <a:endParaRPr lang="en-US" dirty="0"/>
          </a:p>
        </c:rich>
      </c:tx>
      <c:overlay val="0"/>
    </c:title>
    <c:autoTitleDeleted val="0"/>
    <c:plotArea>
      <c:layout/>
      <c:barChart>
        <c:barDir val="col"/>
        <c:grouping val="clustered"/>
        <c:varyColors val="0"/>
        <c:ser>
          <c:idx val="0"/>
          <c:order val="0"/>
          <c:invertIfNegative val="0"/>
          <c:dLbls>
            <c:txPr>
              <a:bodyPr/>
              <a:lstStyle/>
              <a:p>
                <a:pPr>
                  <a:defRPr sz="1200"/>
                </a:pPr>
                <a:endParaRPr lang="en-US"/>
              </a:p>
            </c:txPr>
            <c:showLegendKey val="0"/>
            <c:showVal val="1"/>
            <c:showCatName val="0"/>
            <c:showSerName val="0"/>
            <c:showPercent val="0"/>
            <c:showBubbleSize val="0"/>
            <c:showLeaderLines val="0"/>
          </c:dLbls>
          <c:cat>
            <c:strRef>
              <c:f>Sheet4!$D$27:$D$41</c:f>
              <c:strCache>
                <c:ptCount val="15"/>
                <c:pt idx="0">
                  <c:v>P.S. 152 EVERGREEN</c:v>
                </c:pt>
                <c:pt idx="1">
                  <c:v>P.S. 036 UNIONPORT</c:v>
                </c:pt>
                <c:pt idx="2">
                  <c:v>P.S. 062 INOCENSIO CASANOVA</c:v>
                </c:pt>
                <c:pt idx="3">
                  <c:v>P.S. 069 Journey Prep School</c:v>
                </c:pt>
                <c:pt idx="4">
                  <c:v>P.S. 100 Isaac Clason</c:v>
                </c:pt>
                <c:pt idx="5">
                  <c:v>P.S. 146 EDWARD COLLINS</c:v>
                </c:pt>
                <c:pt idx="6">
                  <c:v>P.S. 75 School of Research and Discovery</c:v>
                </c:pt>
                <c:pt idx="7">
                  <c:v>P.S. 071 ROSE E. SCALA</c:v>
                </c:pt>
                <c:pt idx="8">
                  <c:v>P.S. 107</c:v>
                </c:pt>
                <c:pt idx="9">
                  <c:v>P.S. 130 ABRAM STEVENS HEWITT</c:v>
                </c:pt>
                <c:pt idx="10">
                  <c:v>P.S. 304 EARLY CHILDHOOD SCHOOL</c:v>
                </c:pt>
                <c:pt idx="11">
                  <c:v>The Academy of the Arts</c:v>
                </c:pt>
                <c:pt idx="12">
                  <c:v>P.S. 072 DR. WILLIAM DORNEY</c:v>
                </c:pt>
                <c:pt idx="13">
                  <c:v>P.S. 119</c:v>
                </c:pt>
                <c:pt idx="14">
                  <c:v>P.S. 333 - The Museum School</c:v>
                </c:pt>
              </c:strCache>
            </c:strRef>
          </c:cat>
          <c:val>
            <c:numRef>
              <c:f>Sheet4!$E$27:$E$41</c:f>
              <c:numCache>
                <c:formatCode>0</c:formatCode>
                <c:ptCount val="15"/>
                <c:pt idx="0">
                  <c:v>27</c:v>
                </c:pt>
                <c:pt idx="1">
                  <c:v>26</c:v>
                </c:pt>
                <c:pt idx="2">
                  <c:v>26</c:v>
                </c:pt>
                <c:pt idx="3">
                  <c:v>26</c:v>
                </c:pt>
                <c:pt idx="4">
                  <c:v>26</c:v>
                </c:pt>
                <c:pt idx="5">
                  <c:v>26</c:v>
                </c:pt>
                <c:pt idx="6">
                  <c:v>25.7</c:v>
                </c:pt>
                <c:pt idx="7">
                  <c:v>25</c:v>
                </c:pt>
                <c:pt idx="8">
                  <c:v>25</c:v>
                </c:pt>
                <c:pt idx="9">
                  <c:v>25</c:v>
                </c:pt>
                <c:pt idx="10">
                  <c:v>25</c:v>
                </c:pt>
                <c:pt idx="11">
                  <c:v>25</c:v>
                </c:pt>
                <c:pt idx="12">
                  <c:v>24.8</c:v>
                </c:pt>
                <c:pt idx="13">
                  <c:v>24.8</c:v>
                </c:pt>
                <c:pt idx="14">
                  <c:v>24.7</c:v>
                </c:pt>
              </c:numCache>
            </c:numRef>
          </c:val>
        </c:ser>
        <c:dLbls>
          <c:showLegendKey val="0"/>
          <c:showVal val="0"/>
          <c:showCatName val="0"/>
          <c:showSerName val="0"/>
          <c:showPercent val="0"/>
          <c:showBubbleSize val="0"/>
        </c:dLbls>
        <c:gapWidth val="150"/>
        <c:axId val="88813568"/>
        <c:axId val="88815104"/>
      </c:barChart>
      <c:catAx>
        <c:axId val="88813568"/>
        <c:scaling>
          <c:orientation val="minMax"/>
        </c:scaling>
        <c:delete val="0"/>
        <c:axPos val="b"/>
        <c:majorTickMark val="out"/>
        <c:minorTickMark val="none"/>
        <c:tickLblPos val="nextTo"/>
        <c:crossAx val="88815104"/>
        <c:crosses val="autoZero"/>
        <c:auto val="1"/>
        <c:lblAlgn val="ctr"/>
        <c:lblOffset val="100"/>
        <c:noMultiLvlLbl val="0"/>
      </c:catAx>
      <c:valAx>
        <c:axId val="88815104"/>
        <c:scaling>
          <c:orientation val="minMax"/>
        </c:scaling>
        <c:delete val="0"/>
        <c:axPos val="l"/>
        <c:numFmt formatCode="0" sourceLinked="1"/>
        <c:majorTickMark val="out"/>
        <c:minorTickMark val="none"/>
        <c:tickLblPos val="nextTo"/>
        <c:crossAx val="88813568"/>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D8 1</a:t>
            </a:r>
            <a:r>
              <a:rPr lang="en-US" baseline="30000" dirty="0" smtClean="0"/>
              <a:t>st</a:t>
            </a:r>
            <a:r>
              <a:rPr lang="en-US" baseline="0" dirty="0" smtClean="0"/>
              <a:t> Grade</a:t>
            </a:r>
            <a:endParaRPr lang="en-US" dirty="0"/>
          </a:p>
        </c:rich>
      </c:tx>
      <c:overlay val="0"/>
    </c:title>
    <c:autoTitleDeleted val="0"/>
    <c:plotArea>
      <c:layout/>
      <c:barChart>
        <c:barDir val="col"/>
        <c:grouping val="clustered"/>
        <c:varyColors val="0"/>
        <c:ser>
          <c:idx val="0"/>
          <c:order val="0"/>
          <c:invertIfNegative val="0"/>
          <c:dLbls>
            <c:txPr>
              <a:bodyPr/>
              <a:lstStyle/>
              <a:p>
                <a:pPr>
                  <a:defRPr sz="1200"/>
                </a:pPr>
                <a:endParaRPr lang="en-US"/>
              </a:p>
            </c:txPr>
            <c:showLegendKey val="0"/>
            <c:showVal val="1"/>
            <c:showCatName val="0"/>
            <c:showSerName val="0"/>
            <c:showPercent val="0"/>
            <c:showBubbleSize val="0"/>
            <c:showLeaderLines val="0"/>
          </c:dLbls>
          <c:cat>
            <c:strRef>
              <c:f>Sheet4!$D$45:$D$56</c:f>
              <c:strCache>
                <c:ptCount val="12"/>
                <c:pt idx="0">
                  <c:v>P.S. 119</c:v>
                </c:pt>
                <c:pt idx="1">
                  <c:v>P.S. 072 DR. WILLIAM DORNEY</c:v>
                </c:pt>
                <c:pt idx="2">
                  <c:v>P.S. 130 ABRAM STEVENS HEWITT</c:v>
                </c:pt>
                <c:pt idx="3">
                  <c:v>P.S. 138 SAMUEL RANDALL</c:v>
                </c:pt>
                <c:pt idx="4">
                  <c:v>P.S. 036 UNIONPORT</c:v>
                </c:pt>
                <c:pt idx="5">
                  <c:v>P.S. 071 ROSE E. SCALA</c:v>
                </c:pt>
                <c:pt idx="6">
                  <c:v>P.S. 75 School of Research and Discovery</c:v>
                </c:pt>
                <c:pt idx="7">
                  <c:v>P.S. X140 The Eagle School</c:v>
                </c:pt>
                <c:pt idx="8">
                  <c:v>P.S. 182</c:v>
                </c:pt>
                <c:pt idx="9">
                  <c:v>P.S. 107</c:v>
                </c:pt>
                <c:pt idx="10">
                  <c:v>P.S. 062 INOCENSIO CASANOVA</c:v>
                </c:pt>
                <c:pt idx="11">
                  <c:v>P.S. 152 EVERGREEN</c:v>
                </c:pt>
              </c:strCache>
            </c:strRef>
          </c:cat>
          <c:val>
            <c:numRef>
              <c:f>Sheet4!$E$45:$E$56</c:f>
              <c:numCache>
                <c:formatCode>0</c:formatCode>
                <c:ptCount val="12"/>
                <c:pt idx="0">
                  <c:v>30</c:v>
                </c:pt>
                <c:pt idx="1">
                  <c:v>28</c:v>
                </c:pt>
                <c:pt idx="2">
                  <c:v>28</c:v>
                </c:pt>
                <c:pt idx="3">
                  <c:v>27.8</c:v>
                </c:pt>
                <c:pt idx="4">
                  <c:v>27</c:v>
                </c:pt>
                <c:pt idx="5">
                  <c:v>27</c:v>
                </c:pt>
                <c:pt idx="6">
                  <c:v>27</c:v>
                </c:pt>
                <c:pt idx="7">
                  <c:v>27</c:v>
                </c:pt>
                <c:pt idx="8">
                  <c:v>27</c:v>
                </c:pt>
                <c:pt idx="9">
                  <c:v>26</c:v>
                </c:pt>
                <c:pt idx="10">
                  <c:v>25.8</c:v>
                </c:pt>
                <c:pt idx="11">
                  <c:v>25</c:v>
                </c:pt>
              </c:numCache>
            </c:numRef>
          </c:val>
        </c:ser>
        <c:dLbls>
          <c:showLegendKey val="0"/>
          <c:showVal val="0"/>
          <c:showCatName val="0"/>
          <c:showSerName val="0"/>
          <c:showPercent val="0"/>
          <c:showBubbleSize val="0"/>
        </c:dLbls>
        <c:gapWidth val="150"/>
        <c:axId val="88856064"/>
        <c:axId val="88857600"/>
      </c:barChart>
      <c:catAx>
        <c:axId val="88856064"/>
        <c:scaling>
          <c:orientation val="minMax"/>
        </c:scaling>
        <c:delete val="0"/>
        <c:axPos val="b"/>
        <c:majorTickMark val="out"/>
        <c:minorTickMark val="none"/>
        <c:tickLblPos val="nextTo"/>
        <c:crossAx val="88857600"/>
        <c:crosses val="autoZero"/>
        <c:auto val="1"/>
        <c:lblAlgn val="ctr"/>
        <c:lblOffset val="100"/>
        <c:noMultiLvlLbl val="0"/>
      </c:catAx>
      <c:valAx>
        <c:axId val="88857600"/>
        <c:scaling>
          <c:orientation val="minMax"/>
        </c:scaling>
        <c:delete val="0"/>
        <c:axPos val="l"/>
        <c:numFmt formatCode="0" sourceLinked="1"/>
        <c:majorTickMark val="out"/>
        <c:minorTickMark val="none"/>
        <c:tickLblPos val="nextTo"/>
        <c:crossAx val="88856064"/>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D8</a:t>
            </a:r>
            <a:r>
              <a:rPr lang="en-US" baseline="0" dirty="0" smtClean="0"/>
              <a:t> 2</a:t>
            </a:r>
            <a:r>
              <a:rPr lang="en-US" baseline="30000" dirty="0" smtClean="0"/>
              <a:t>nd</a:t>
            </a:r>
            <a:r>
              <a:rPr lang="en-US" baseline="0" dirty="0" smtClean="0"/>
              <a:t> Grade</a:t>
            </a:r>
            <a:endParaRPr lang="en-US" dirty="0"/>
          </a:p>
        </c:rich>
      </c:tx>
      <c:overlay val="0"/>
    </c:title>
    <c:autoTitleDeleted val="0"/>
    <c:plotArea>
      <c:layout/>
      <c:barChart>
        <c:barDir val="col"/>
        <c:grouping val="clustered"/>
        <c:varyColors val="0"/>
        <c:ser>
          <c:idx val="0"/>
          <c:order val="0"/>
          <c:invertIfNegative val="0"/>
          <c:dLbls>
            <c:txPr>
              <a:bodyPr/>
              <a:lstStyle/>
              <a:p>
                <a:pPr>
                  <a:defRPr sz="1100"/>
                </a:pPr>
                <a:endParaRPr lang="en-US"/>
              </a:p>
            </c:txPr>
            <c:showLegendKey val="0"/>
            <c:showVal val="1"/>
            <c:showCatName val="0"/>
            <c:showSerName val="0"/>
            <c:showPercent val="0"/>
            <c:showBubbleSize val="0"/>
            <c:showLeaderLines val="0"/>
          </c:dLbls>
          <c:cat>
            <c:strRef>
              <c:f>Sheet4!$D$60:$D$75</c:f>
              <c:strCache>
                <c:ptCount val="16"/>
                <c:pt idx="0">
                  <c:v>P.S. 138 SAMUEL RANDALL</c:v>
                </c:pt>
                <c:pt idx="1">
                  <c:v>P.S. 069 Journey Prep School</c:v>
                </c:pt>
                <c:pt idx="2">
                  <c:v>P.S. 062 INOCENSIO CASANOVA</c:v>
                </c:pt>
                <c:pt idx="3">
                  <c:v>P.S. 048 JOSEPH R. DRAKE</c:v>
                </c:pt>
                <c:pt idx="4">
                  <c:v>P.S. 071 ROSE E. SCALA</c:v>
                </c:pt>
                <c:pt idx="5">
                  <c:v>P.S. 036 UNIONPORT</c:v>
                </c:pt>
                <c:pt idx="6">
                  <c:v>P.S. 072 DR. WILLIAM DORNEY</c:v>
                </c:pt>
                <c:pt idx="7">
                  <c:v>P.S. 182</c:v>
                </c:pt>
                <c:pt idx="8">
                  <c:v>P.S. 119</c:v>
                </c:pt>
                <c:pt idx="9">
                  <c:v>P.S. X014 SENATOR JOHN CALANDRA</c:v>
                </c:pt>
                <c:pt idx="10">
                  <c:v>P.S. 048 JOSEPH R. DRAKE</c:v>
                </c:pt>
                <c:pt idx="11">
                  <c:v>P.S. 130 ABRAM STEVENS HEWITT</c:v>
                </c:pt>
                <c:pt idx="12">
                  <c:v>P.S. X140 The Eagle School</c:v>
                </c:pt>
                <c:pt idx="13">
                  <c:v>P.S. 146 EDWARD COLLINS</c:v>
                </c:pt>
                <c:pt idx="14">
                  <c:v>P.S. 304 EARLY CHILDHOOD SCHOOL</c:v>
                </c:pt>
                <c:pt idx="15">
                  <c:v>The Academy of the Arts</c:v>
                </c:pt>
              </c:strCache>
            </c:strRef>
          </c:cat>
          <c:val>
            <c:numRef>
              <c:f>Sheet4!$E$60:$E$75</c:f>
              <c:numCache>
                <c:formatCode>0</c:formatCode>
                <c:ptCount val="16"/>
                <c:pt idx="0">
                  <c:v>30</c:v>
                </c:pt>
                <c:pt idx="1">
                  <c:v>28</c:v>
                </c:pt>
                <c:pt idx="2">
                  <c:v>26.8</c:v>
                </c:pt>
                <c:pt idx="3">
                  <c:v>26.5</c:v>
                </c:pt>
                <c:pt idx="4">
                  <c:v>26.5</c:v>
                </c:pt>
                <c:pt idx="5">
                  <c:v>26</c:v>
                </c:pt>
                <c:pt idx="6">
                  <c:v>26</c:v>
                </c:pt>
                <c:pt idx="7">
                  <c:v>26</c:v>
                </c:pt>
                <c:pt idx="8">
                  <c:v>25.5</c:v>
                </c:pt>
                <c:pt idx="9">
                  <c:v>25</c:v>
                </c:pt>
                <c:pt idx="10">
                  <c:v>25</c:v>
                </c:pt>
                <c:pt idx="11">
                  <c:v>25</c:v>
                </c:pt>
                <c:pt idx="12">
                  <c:v>25</c:v>
                </c:pt>
                <c:pt idx="13">
                  <c:v>25</c:v>
                </c:pt>
                <c:pt idx="14">
                  <c:v>25</c:v>
                </c:pt>
                <c:pt idx="15">
                  <c:v>25</c:v>
                </c:pt>
              </c:numCache>
            </c:numRef>
          </c:val>
        </c:ser>
        <c:dLbls>
          <c:showLegendKey val="0"/>
          <c:showVal val="0"/>
          <c:showCatName val="0"/>
          <c:showSerName val="0"/>
          <c:showPercent val="0"/>
          <c:showBubbleSize val="0"/>
        </c:dLbls>
        <c:gapWidth val="150"/>
        <c:axId val="88546304"/>
        <c:axId val="88560384"/>
      </c:barChart>
      <c:catAx>
        <c:axId val="88546304"/>
        <c:scaling>
          <c:orientation val="minMax"/>
        </c:scaling>
        <c:delete val="0"/>
        <c:axPos val="b"/>
        <c:majorTickMark val="out"/>
        <c:minorTickMark val="none"/>
        <c:tickLblPos val="nextTo"/>
        <c:crossAx val="88560384"/>
        <c:crosses val="autoZero"/>
        <c:auto val="1"/>
        <c:lblAlgn val="ctr"/>
        <c:lblOffset val="100"/>
        <c:noMultiLvlLbl val="0"/>
      </c:catAx>
      <c:valAx>
        <c:axId val="88560384"/>
        <c:scaling>
          <c:orientation val="minMax"/>
        </c:scaling>
        <c:delete val="0"/>
        <c:axPos val="l"/>
        <c:numFmt formatCode="0" sourceLinked="1"/>
        <c:majorTickMark val="out"/>
        <c:minorTickMark val="none"/>
        <c:tickLblPos val="nextTo"/>
        <c:crossAx val="88546304"/>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D8</a:t>
            </a:r>
            <a:r>
              <a:rPr lang="en-US" baseline="0" dirty="0" smtClean="0"/>
              <a:t> 3</a:t>
            </a:r>
            <a:r>
              <a:rPr lang="en-US" baseline="30000" dirty="0" smtClean="0"/>
              <a:t>rd</a:t>
            </a:r>
            <a:r>
              <a:rPr lang="en-US" baseline="0" dirty="0" smtClean="0"/>
              <a:t> Grade</a:t>
            </a:r>
          </a:p>
        </c:rich>
      </c:tx>
      <c:overlay val="0"/>
    </c:title>
    <c:autoTitleDeleted val="0"/>
    <c:plotArea>
      <c:layout/>
      <c:barChart>
        <c:barDir val="col"/>
        <c:grouping val="clustered"/>
        <c:varyColors val="0"/>
        <c:ser>
          <c:idx val="0"/>
          <c:order val="0"/>
          <c:invertIfNegative val="0"/>
          <c:dLbls>
            <c:txPr>
              <a:bodyPr/>
              <a:lstStyle/>
              <a:p>
                <a:pPr>
                  <a:defRPr sz="1100"/>
                </a:pPr>
                <a:endParaRPr lang="en-US"/>
              </a:p>
            </c:txPr>
            <c:showLegendKey val="0"/>
            <c:showVal val="1"/>
            <c:showCatName val="0"/>
            <c:showSerName val="0"/>
            <c:showPercent val="0"/>
            <c:showBubbleSize val="0"/>
            <c:showLeaderLines val="0"/>
          </c:dLbls>
          <c:cat>
            <c:strRef>
              <c:f>Sheet4!$D$77:$D$91</c:f>
              <c:strCache>
                <c:ptCount val="15"/>
                <c:pt idx="0">
                  <c:v>P.S. 072 DR. WILLIAM DORNEY</c:v>
                </c:pt>
                <c:pt idx="1">
                  <c:v>P.S. 138 SAMUEL RANDALL</c:v>
                </c:pt>
                <c:pt idx="2">
                  <c:v>P.S. 304 EARLY CHILDHOOD SCHOOL</c:v>
                </c:pt>
                <c:pt idx="3">
                  <c:v>P.S. 093 ALBERT G. OLIVER</c:v>
                </c:pt>
                <c:pt idx="4">
                  <c:v>P.S. 182</c:v>
                </c:pt>
                <c:pt idx="5">
                  <c:v>P.S. 130 ABRAM STEVENS HEWITT</c:v>
                </c:pt>
                <c:pt idx="6">
                  <c:v>P.S. 119</c:v>
                </c:pt>
                <c:pt idx="7">
                  <c:v>P.S. 069 Journey Prep School</c:v>
                </c:pt>
                <c:pt idx="8">
                  <c:v>P.S. 152 EVERGREEN</c:v>
                </c:pt>
                <c:pt idx="9">
                  <c:v>P.S. 071 ROSE E. SCALA</c:v>
                </c:pt>
                <c:pt idx="10">
                  <c:v>P.S. 036 UNIONPORT</c:v>
                </c:pt>
                <c:pt idx="11">
                  <c:v>P.S. 107</c:v>
                </c:pt>
                <c:pt idx="12">
                  <c:v>P.S. X140 The Eagle School</c:v>
                </c:pt>
                <c:pt idx="13">
                  <c:v>P.S. 062 INOCENSIO CASANOVA</c:v>
                </c:pt>
                <c:pt idx="14">
                  <c:v>P.S. 146 EDWARD COLLINS</c:v>
                </c:pt>
              </c:strCache>
            </c:strRef>
          </c:cat>
          <c:val>
            <c:numRef>
              <c:f>Sheet4!$E$77:$E$91</c:f>
              <c:numCache>
                <c:formatCode>0</c:formatCode>
                <c:ptCount val="15"/>
                <c:pt idx="0">
                  <c:v>32</c:v>
                </c:pt>
                <c:pt idx="1">
                  <c:v>29.7</c:v>
                </c:pt>
                <c:pt idx="2">
                  <c:v>29</c:v>
                </c:pt>
                <c:pt idx="3">
                  <c:v>29</c:v>
                </c:pt>
                <c:pt idx="4">
                  <c:v>28</c:v>
                </c:pt>
                <c:pt idx="5">
                  <c:v>28</c:v>
                </c:pt>
                <c:pt idx="6">
                  <c:v>27.4</c:v>
                </c:pt>
                <c:pt idx="7">
                  <c:v>27</c:v>
                </c:pt>
                <c:pt idx="8">
                  <c:v>26.2</c:v>
                </c:pt>
                <c:pt idx="9">
                  <c:v>26</c:v>
                </c:pt>
                <c:pt idx="10">
                  <c:v>26</c:v>
                </c:pt>
                <c:pt idx="11">
                  <c:v>25.5</c:v>
                </c:pt>
                <c:pt idx="12">
                  <c:v>25.3</c:v>
                </c:pt>
                <c:pt idx="13">
                  <c:v>25.3</c:v>
                </c:pt>
                <c:pt idx="14">
                  <c:v>25</c:v>
                </c:pt>
              </c:numCache>
            </c:numRef>
          </c:val>
        </c:ser>
        <c:dLbls>
          <c:showLegendKey val="0"/>
          <c:showVal val="0"/>
          <c:showCatName val="0"/>
          <c:showSerName val="0"/>
          <c:showPercent val="0"/>
          <c:showBubbleSize val="0"/>
        </c:dLbls>
        <c:gapWidth val="150"/>
        <c:axId val="88580864"/>
        <c:axId val="88582400"/>
      </c:barChart>
      <c:catAx>
        <c:axId val="88580864"/>
        <c:scaling>
          <c:orientation val="minMax"/>
        </c:scaling>
        <c:delete val="0"/>
        <c:axPos val="b"/>
        <c:majorTickMark val="out"/>
        <c:minorTickMark val="none"/>
        <c:tickLblPos val="nextTo"/>
        <c:crossAx val="88582400"/>
        <c:crosses val="autoZero"/>
        <c:auto val="1"/>
        <c:lblAlgn val="ctr"/>
        <c:lblOffset val="100"/>
        <c:noMultiLvlLbl val="0"/>
      </c:catAx>
      <c:valAx>
        <c:axId val="88582400"/>
        <c:scaling>
          <c:orientation val="minMax"/>
        </c:scaling>
        <c:delete val="0"/>
        <c:axPos val="l"/>
        <c:numFmt formatCode="0" sourceLinked="1"/>
        <c:majorTickMark val="out"/>
        <c:minorTickMark val="none"/>
        <c:tickLblPos val="nextTo"/>
        <c:crossAx val="88580864"/>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000" b="1" i="0" baseline="0" dirty="0" smtClean="0">
                <a:solidFill>
                  <a:srgbClr val="FF6600"/>
                </a:solidFill>
                <a:effectLst/>
              </a:rPr>
              <a:t>Instead of hiring new teachers, the number has dropped </a:t>
            </a:r>
            <a:r>
              <a:rPr lang="en-US" sz="2000" b="1" i="0" baseline="0" dirty="0">
                <a:solidFill>
                  <a:srgbClr val="FF6600"/>
                </a:solidFill>
                <a:effectLst/>
              </a:rPr>
              <a:t>by </a:t>
            </a:r>
            <a:r>
              <a:rPr lang="en-US" sz="2000" b="1" i="0" baseline="0" dirty="0" smtClean="0">
                <a:solidFill>
                  <a:srgbClr val="FF6600"/>
                </a:solidFill>
                <a:effectLst/>
              </a:rPr>
              <a:t>more than </a:t>
            </a:r>
          </a:p>
          <a:p>
            <a:pPr>
              <a:defRPr/>
            </a:pPr>
            <a:r>
              <a:rPr lang="en-US" sz="2000" b="1" i="0" baseline="0" dirty="0" smtClean="0">
                <a:solidFill>
                  <a:srgbClr val="FF6600"/>
                </a:solidFill>
                <a:effectLst/>
              </a:rPr>
              <a:t>5,000 </a:t>
            </a:r>
            <a:r>
              <a:rPr lang="en-US" sz="2000" b="1" i="0" baseline="0" dirty="0">
                <a:solidFill>
                  <a:srgbClr val="FF6600"/>
                </a:solidFill>
                <a:effectLst/>
              </a:rPr>
              <a:t>since 2007-8 </a:t>
            </a:r>
            <a:r>
              <a:rPr lang="en-US" sz="2000" b="1" i="0" baseline="0" dirty="0" smtClean="0">
                <a:solidFill>
                  <a:srgbClr val="FF6600"/>
                </a:solidFill>
                <a:effectLst/>
              </a:rPr>
              <a:t>citywide</a:t>
            </a:r>
            <a:endParaRPr lang="en-US" sz="2000" dirty="0">
              <a:solidFill>
                <a:srgbClr val="FF6600"/>
              </a:solidFill>
              <a:effectLst/>
            </a:endParaRPr>
          </a:p>
          <a:p>
            <a:pPr>
              <a:defRPr/>
            </a:pPr>
            <a:r>
              <a:rPr lang="en-US" sz="1400" b="1" i="0" baseline="0" dirty="0">
                <a:effectLst/>
              </a:rPr>
              <a:t>data source: Mayor's Management Report</a:t>
            </a:r>
            <a:endParaRPr lang="en-US" sz="1400" dirty="0">
              <a:effectLst/>
            </a:endParaRPr>
          </a:p>
        </c:rich>
      </c:tx>
      <c:layout>
        <c:manualLayout>
          <c:xMode val="edge"/>
          <c:yMode val="edge"/>
          <c:x val="0.12881752426295501"/>
          <c:y val="1.4768700787401599E-3"/>
        </c:manualLayout>
      </c:layout>
      <c:overlay val="0"/>
      <c:spPr>
        <a:noFill/>
      </c:spPr>
    </c:title>
    <c:autoTitleDeleted val="0"/>
    <c:plotArea>
      <c:layout>
        <c:manualLayout>
          <c:layoutTarget val="inner"/>
          <c:xMode val="edge"/>
          <c:yMode val="edge"/>
          <c:x val="3.05555555555556E-2"/>
          <c:y val="0.18242978491463299"/>
          <c:w val="0.93888888888888999"/>
          <c:h val="0.70159033202361798"/>
        </c:manualLayout>
      </c:layout>
      <c:lineChart>
        <c:grouping val="standard"/>
        <c:varyColors val="0"/>
        <c:ser>
          <c:idx val="0"/>
          <c:order val="0"/>
          <c:tx>
            <c:strRef>
              <c:f>'teachers MMR'!$C$32</c:f>
              <c:strCache>
                <c:ptCount val="1"/>
                <c:pt idx="0">
                  <c:v>teachers</c:v>
                </c:pt>
              </c:strCache>
            </c:strRef>
          </c:tx>
          <c:spPr>
            <a:ln>
              <a:solidFill>
                <a:srgbClr val="FF6600"/>
              </a:solidFill>
            </a:ln>
          </c:spPr>
          <c:marker>
            <c:symbol val="none"/>
          </c:marker>
          <c:dLbls>
            <c:dLbl>
              <c:idx val="0"/>
              <c:layout>
                <c:manualLayout>
                  <c:x val="-1.54320987654321E-2"/>
                  <c:y val="-1.7471062349269099E-2"/>
                </c:manualLayout>
              </c:layout>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'teachers MMR'!$D$31:$I$31</c:f>
              <c:strCache>
                <c:ptCount val="6"/>
                <c:pt idx="0">
                  <c:v>FY08</c:v>
                </c:pt>
                <c:pt idx="1">
                  <c:v>FY09</c:v>
                </c:pt>
                <c:pt idx="2">
                  <c:v>FY10</c:v>
                </c:pt>
                <c:pt idx="3">
                  <c:v>FY11</c:v>
                </c:pt>
                <c:pt idx="4">
                  <c:v>FY12</c:v>
                </c:pt>
                <c:pt idx="5">
                  <c:v>FY 13</c:v>
                </c:pt>
              </c:strCache>
            </c:strRef>
          </c:cat>
          <c:val>
            <c:numRef>
              <c:f>'teachers MMR'!$D$32:$I$32</c:f>
              <c:numCache>
                <c:formatCode>#,##0</c:formatCode>
                <c:ptCount val="6"/>
                <c:pt idx="0">
                  <c:v>79109</c:v>
                </c:pt>
                <c:pt idx="1">
                  <c:v>79021</c:v>
                </c:pt>
                <c:pt idx="2">
                  <c:v>76795</c:v>
                </c:pt>
                <c:pt idx="3">
                  <c:v>74958</c:v>
                </c:pt>
                <c:pt idx="4">
                  <c:v>72787</c:v>
                </c:pt>
                <c:pt idx="5">
                  <c:v>73844</c:v>
                </c:pt>
              </c:numCache>
            </c:numRef>
          </c:val>
          <c:smooth val="0"/>
        </c:ser>
        <c:dLbls>
          <c:showLegendKey val="0"/>
          <c:showVal val="0"/>
          <c:showCatName val="0"/>
          <c:showSerName val="0"/>
          <c:showPercent val="0"/>
          <c:showBubbleSize val="0"/>
        </c:dLbls>
        <c:marker val="1"/>
        <c:smooth val="0"/>
        <c:axId val="90639360"/>
        <c:axId val="90661632"/>
      </c:lineChart>
      <c:catAx>
        <c:axId val="90639360"/>
        <c:scaling>
          <c:orientation val="minMax"/>
        </c:scaling>
        <c:delete val="0"/>
        <c:axPos val="b"/>
        <c:majorTickMark val="out"/>
        <c:minorTickMark val="none"/>
        <c:tickLblPos val="nextTo"/>
        <c:txPr>
          <a:bodyPr/>
          <a:lstStyle/>
          <a:p>
            <a:pPr>
              <a:defRPr sz="1800"/>
            </a:pPr>
            <a:endParaRPr lang="en-US"/>
          </a:p>
        </c:txPr>
        <c:crossAx val="90661632"/>
        <c:crosses val="autoZero"/>
        <c:auto val="1"/>
        <c:lblAlgn val="ctr"/>
        <c:lblOffset val="100"/>
        <c:noMultiLvlLbl val="0"/>
      </c:catAx>
      <c:valAx>
        <c:axId val="90661632"/>
        <c:scaling>
          <c:orientation val="minMax"/>
        </c:scaling>
        <c:delete val="1"/>
        <c:axPos val="l"/>
        <c:numFmt formatCode="#,##0" sourceLinked="1"/>
        <c:majorTickMark val="out"/>
        <c:minorTickMark val="none"/>
        <c:tickLblPos val="none"/>
        <c:crossAx val="90639360"/>
        <c:crosses val="autoZero"/>
        <c:crossBetween val="between"/>
      </c:valAx>
    </c:plotArea>
    <c:plotVisOnly val="1"/>
    <c:dispBlanksAs val="gap"/>
    <c:showDLblsOverMax val="0"/>
  </c:chart>
  <c:spPr>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B13DEA-4163-4107-9EE4-F0A1654F2AC2}" type="datetimeFigureOut">
              <a:rPr lang="en-US"/>
              <a:pPr>
                <a:defRPr/>
              </a:pPr>
              <a:t>10/16/2014</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AD61147-74B9-4B2B-81DE-F194E676E478}" type="slidenum">
              <a:rPr lang="en-US"/>
              <a:pPr>
                <a:defRPr/>
              </a:pPr>
              <a:t>‹#›</a:t>
            </a:fld>
            <a:endParaRPr lang="en-US"/>
          </a:p>
        </p:txBody>
      </p:sp>
    </p:spTree>
    <p:extLst>
      <p:ext uri="{BB962C8B-B14F-4D97-AF65-F5344CB8AC3E}">
        <p14:creationId xmlns:p14="http://schemas.microsoft.com/office/powerpoint/2010/main" val="196287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FF9D73D-022F-4769-971D-0D7B698EB455}" type="datetimeFigureOut">
              <a:rPr lang="en-US"/>
              <a:pPr>
                <a:defRPr/>
              </a:pPr>
              <a:t>10/16/2014</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7912D04-B5B3-4F59-8413-7164EF58CD9B}" type="slidenum">
              <a:rPr lang="en-US"/>
              <a:pPr>
                <a:defRPr/>
              </a:pPr>
              <a:t>‹#›</a:t>
            </a:fld>
            <a:endParaRPr lang="en-US"/>
          </a:p>
        </p:txBody>
      </p:sp>
    </p:spTree>
    <p:extLst>
      <p:ext uri="{BB962C8B-B14F-4D97-AF65-F5344CB8AC3E}">
        <p14:creationId xmlns:p14="http://schemas.microsoft.com/office/powerpoint/2010/main" val="70760859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5</a:t>
            </a:fld>
            <a:endParaRPr lang="en-US"/>
          </a:p>
        </p:txBody>
      </p:sp>
    </p:spTree>
    <p:extLst>
      <p:ext uri="{BB962C8B-B14F-4D97-AF65-F5344CB8AC3E}">
        <p14:creationId xmlns:p14="http://schemas.microsoft.com/office/powerpoint/2010/main" val="3971365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6</a:t>
            </a:fld>
            <a:endParaRPr lang="en-US"/>
          </a:p>
        </p:txBody>
      </p:sp>
    </p:spTree>
    <p:extLst>
      <p:ext uri="{BB962C8B-B14F-4D97-AF65-F5344CB8AC3E}">
        <p14:creationId xmlns:p14="http://schemas.microsoft.com/office/powerpoint/2010/main" val="2317678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441AED79-BFBC-4E66-98E9-1C2B164FE13D}" type="slidenum">
              <a:rPr lang="en-US" altLang="en-US" smtClean="0">
                <a:latin typeface="Calibri" pitchFamily="34" charset="0"/>
              </a:rPr>
              <a:pPr fontAlgn="base">
                <a:spcBef>
                  <a:spcPct val="0"/>
                </a:spcBef>
                <a:spcAft>
                  <a:spcPct val="0"/>
                </a:spcAft>
                <a:defRPr/>
              </a:pPr>
              <a:t>7</a:t>
            </a:fld>
            <a:endParaRPr lang="en-US" alt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D0BF6F63-D06E-44CB-B375-8E752209C2CA}" type="slidenum">
              <a:rPr lang="en-US" altLang="en-US" smtClean="0">
                <a:latin typeface="Calibri" pitchFamily="34" charset="0"/>
              </a:rPr>
              <a:pPr fontAlgn="base">
                <a:spcBef>
                  <a:spcPct val="0"/>
                </a:spcBef>
                <a:spcAft>
                  <a:spcPct val="0"/>
                </a:spcAft>
                <a:defRPr/>
              </a:pPr>
              <a:t>10</a:t>
            </a:fld>
            <a:endParaRPr lang="en-US"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9B099189-2D60-4A29-B94A-F64B04B7BC59}" type="datetimeFigureOut">
              <a:rPr lang="en-US"/>
              <a:pPr>
                <a:defRPr/>
              </a:pPr>
              <a:t>10/16/2014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F90A72-EC5B-4135-B7E6-D6C43D4EE683}" type="slidenum">
              <a:rPr lang="en-US"/>
              <a:pPr>
                <a:defRPr/>
              </a:pPr>
              <a:t>‹#›</a:t>
            </a:fld>
            <a:endParaRPr lang="en-US"/>
          </a:p>
        </p:txBody>
      </p:sp>
    </p:spTree>
    <p:extLst>
      <p:ext uri="{BB962C8B-B14F-4D97-AF65-F5344CB8AC3E}">
        <p14:creationId xmlns:p14="http://schemas.microsoft.com/office/powerpoint/2010/main" val="1086034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A29EE-0FE3-4D1E-8F5D-22461DF1CB35}" type="datetimeFigureOut">
              <a:rPr lang="en-US"/>
              <a:pPr>
                <a:defRPr/>
              </a:pPr>
              <a:t>10/16/2014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9C7AA-DA1F-41AB-802D-409371A53F64}" type="slidenum">
              <a:rPr lang="en-US"/>
              <a:pPr>
                <a:defRPr/>
              </a:pPr>
              <a:t>‹#›</a:t>
            </a:fld>
            <a:endParaRPr lang="en-US"/>
          </a:p>
        </p:txBody>
      </p:sp>
    </p:spTree>
    <p:extLst>
      <p:ext uri="{BB962C8B-B14F-4D97-AF65-F5344CB8AC3E}">
        <p14:creationId xmlns:p14="http://schemas.microsoft.com/office/powerpoint/2010/main" val="542546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6CDF726-9850-4B3E-85AF-4F441118BFD1}" type="datetimeFigureOut">
              <a:rPr lang="en-US"/>
              <a:pPr>
                <a:defRPr/>
              </a:pPr>
              <a:t>10/16/2014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3115DB-335D-4A22-9A23-817BCFC19077}" type="slidenum">
              <a:rPr lang="en-US"/>
              <a:pPr>
                <a:defRPr/>
              </a:pPr>
              <a:t>‹#›</a:t>
            </a:fld>
            <a:endParaRPr lang="en-US"/>
          </a:p>
        </p:txBody>
      </p:sp>
    </p:spTree>
    <p:extLst>
      <p:ext uri="{BB962C8B-B14F-4D97-AF65-F5344CB8AC3E}">
        <p14:creationId xmlns:p14="http://schemas.microsoft.com/office/powerpoint/2010/main" val="4202087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9B099189-2D60-4A29-B94A-F64B04B7BC59}" type="datetimeFigureOut">
              <a:rPr lang="en-US"/>
              <a:pPr>
                <a:defRPr/>
              </a:pPr>
              <a:t>10/16/2014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F90A72-EC5B-4135-B7E6-D6C43D4EE683}" type="slidenum">
              <a:rPr lang="en-US"/>
              <a:pPr>
                <a:defRPr/>
              </a:pPr>
              <a:t>‹#›</a:t>
            </a:fld>
            <a:endParaRPr lang="en-US"/>
          </a:p>
        </p:txBody>
      </p:sp>
    </p:spTree>
    <p:extLst>
      <p:ext uri="{BB962C8B-B14F-4D97-AF65-F5344CB8AC3E}">
        <p14:creationId xmlns:p14="http://schemas.microsoft.com/office/powerpoint/2010/main" val="1328010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2EE8F5-A3D0-4BAF-92C6-3C0CE5B7F3E6}" type="datetimeFigureOut">
              <a:rPr lang="en-US"/>
              <a:pPr>
                <a:defRPr/>
              </a:pPr>
              <a:t>10/16/2014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147BE6-FD92-4211-9715-16B40D933876}" type="slidenum">
              <a:rPr lang="en-US"/>
              <a:pPr>
                <a:defRPr/>
              </a:pPr>
              <a:t>‹#›</a:t>
            </a:fld>
            <a:endParaRPr lang="en-US"/>
          </a:p>
        </p:txBody>
      </p:sp>
    </p:spTree>
    <p:extLst>
      <p:ext uri="{BB962C8B-B14F-4D97-AF65-F5344CB8AC3E}">
        <p14:creationId xmlns:p14="http://schemas.microsoft.com/office/powerpoint/2010/main" val="164866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B4C4D5-B9CE-4F71-AA2F-D7D51D8689D8}" type="datetimeFigureOut">
              <a:rPr lang="en-US"/>
              <a:pPr>
                <a:defRPr/>
              </a:pPr>
              <a:t>10/16/2014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5AE4CE-709D-4860-ACF4-9230FE512E15}" type="slidenum">
              <a:rPr lang="en-US"/>
              <a:pPr>
                <a:defRPr/>
              </a:pPr>
              <a:t>‹#›</a:t>
            </a:fld>
            <a:endParaRPr lang="en-US"/>
          </a:p>
        </p:txBody>
      </p:sp>
    </p:spTree>
    <p:extLst>
      <p:ext uri="{BB962C8B-B14F-4D97-AF65-F5344CB8AC3E}">
        <p14:creationId xmlns:p14="http://schemas.microsoft.com/office/powerpoint/2010/main" val="110500964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9C2D430-4604-4869-8582-92F22E497C85}" type="datetimeFigureOut">
              <a:rPr lang="en-US"/>
              <a:pPr>
                <a:defRPr/>
              </a:pPr>
              <a:t>10/16/2014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5B04DF-6D14-44F5-B0D4-F984DF380734}" type="slidenum">
              <a:rPr lang="en-US"/>
              <a:pPr>
                <a:defRPr/>
              </a:pPr>
              <a:t>‹#›</a:t>
            </a:fld>
            <a:endParaRPr lang="en-US"/>
          </a:p>
        </p:txBody>
      </p:sp>
    </p:spTree>
    <p:extLst>
      <p:ext uri="{BB962C8B-B14F-4D97-AF65-F5344CB8AC3E}">
        <p14:creationId xmlns:p14="http://schemas.microsoft.com/office/powerpoint/2010/main" val="3633835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EC0F0F6-698F-43C7-B45E-CFA1F20382A2}" type="datetimeFigureOut">
              <a:rPr lang="en-US"/>
              <a:pPr>
                <a:defRPr/>
              </a:pPr>
              <a:t>10/16/2014</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8B9B8D93-B178-4BA3-BAE6-E55D9218749A}" type="slidenum">
              <a:rPr lang="en-US"/>
              <a:pPr>
                <a:defRPr/>
              </a:pPr>
              <a:t>‹#›</a:t>
            </a:fld>
            <a:endParaRPr lang="en-US"/>
          </a:p>
        </p:txBody>
      </p:sp>
    </p:spTree>
    <p:extLst>
      <p:ext uri="{BB962C8B-B14F-4D97-AF65-F5344CB8AC3E}">
        <p14:creationId xmlns:p14="http://schemas.microsoft.com/office/powerpoint/2010/main" val="14556876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9EEEF89-9C15-4BCD-8382-83326B4B59C5}" type="datetimeFigureOut">
              <a:rPr lang="en-US"/>
              <a:pPr>
                <a:defRPr/>
              </a:pPr>
              <a:t>10/16/2014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759D93-2E54-468E-B0AD-6925EEF16A43}" type="slidenum">
              <a:rPr lang="en-US"/>
              <a:pPr>
                <a:defRPr/>
              </a:pPr>
              <a:t>‹#›</a:t>
            </a:fld>
            <a:endParaRPr lang="en-US"/>
          </a:p>
        </p:txBody>
      </p:sp>
    </p:spTree>
    <p:extLst>
      <p:ext uri="{BB962C8B-B14F-4D97-AF65-F5344CB8AC3E}">
        <p14:creationId xmlns:p14="http://schemas.microsoft.com/office/powerpoint/2010/main" val="7319584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E0A4B9-84D7-48A2-AEF7-95ADE3824AC7}" type="datetimeFigureOut">
              <a:rPr lang="en-US"/>
              <a:pPr>
                <a:defRPr/>
              </a:pPr>
              <a:t>10/16/2014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C48716B-2936-43FC-B963-C03DD8E157F6}" type="slidenum">
              <a:rPr lang="en-US"/>
              <a:pPr>
                <a:defRPr/>
              </a:pPr>
              <a:t>‹#›</a:t>
            </a:fld>
            <a:endParaRPr lang="en-US"/>
          </a:p>
        </p:txBody>
      </p:sp>
    </p:spTree>
    <p:extLst>
      <p:ext uri="{BB962C8B-B14F-4D97-AF65-F5344CB8AC3E}">
        <p14:creationId xmlns:p14="http://schemas.microsoft.com/office/powerpoint/2010/main" val="9874000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F554DFC-08E3-4417-90E6-BA22C27C3CF9}" type="datetimeFigureOut">
              <a:rPr lang="en-US"/>
              <a:pPr>
                <a:defRPr/>
              </a:pPr>
              <a:t>10/16/2014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CA6CFDF-EEB8-4998-BED2-5ABCDA6175BC}" type="slidenum">
              <a:rPr lang="en-US"/>
              <a:pPr>
                <a:defRPr/>
              </a:pPr>
              <a:t>‹#›</a:t>
            </a:fld>
            <a:endParaRPr lang="en-US"/>
          </a:p>
        </p:txBody>
      </p:sp>
    </p:spTree>
    <p:extLst>
      <p:ext uri="{BB962C8B-B14F-4D97-AF65-F5344CB8AC3E}">
        <p14:creationId xmlns:p14="http://schemas.microsoft.com/office/powerpoint/2010/main" val="981169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2EE8F5-A3D0-4BAF-92C6-3C0CE5B7F3E6}" type="datetimeFigureOut">
              <a:rPr lang="en-US"/>
              <a:pPr>
                <a:defRPr/>
              </a:pPr>
              <a:t>10/16/2014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147BE6-FD92-4211-9715-16B40D933876}" type="slidenum">
              <a:rPr lang="en-US"/>
              <a:pPr>
                <a:defRPr/>
              </a:pPr>
              <a:t>‹#›</a:t>
            </a:fld>
            <a:endParaRPr lang="en-US"/>
          </a:p>
        </p:txBody>
      </p:sp>
    </p:spTree>
    <p:extLst>
      <p:ext uri="{BB962C8B-B14F-4D97-AF65-F5344CB8AC3E}">
        <p14:creationId xmlns:p14="http://schemas.microsoft.com/office/powerpoint/2010/main" val="34703949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4838B9-1648-41D3-B80E-635655B2EF33}" type="datetimeFigureOut">
              <a:rPr lang="en-US"/>
              <a:pPr>
                <a:defRPr/>
              </a:pPr>
              <a:t>10/16/2014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174C96-867C-46EE-9E58-E16321F27318}" type="slidenum">
              <a:rPr lang="en-US"/>
              <a:pPr>
                <a:defRPr/>
              </a:pPr>
              <a:t>‹#›</a:t>
            </a:fld>
            <a:endParaRPr lang="en-US"/>
          </a:p>
        </p:txBody>
      </p:sp>
    </p:spTree>
    <p:extLst>
      <p:ext uri="{BB962C8B-B14F-4D97-AF65-F5344CB8AC3E}">
        <p14:creationId xmlns:p14="http://schemas.microsoft.com/office/powerpoint/2010/main" val="3021522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A29EE-0FE3-4D1E-8F5D-22461DF1CB35}" type="datetimeFigureOut">
              <a:rPr lang="en-US"/>
              <a:pPr>
                <a:defRPr/>
              </a:pPr>
              <a:t>10/16/2014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9C7AA-DA1F-41AB-802D-409371A53F64}" type="slidenum">
              <a:rPr lang="en-US"/>
              <a:pPr>
                <a:defRPr/>
              </a:pPr>
              <a:t>‹#›</a:t>
            </a:fld>
            <a:endParaRPr lang="en-US"/>
          </a:p>
        </p:txBody>
      </p:sp>
    </p:spTree>
    <p:extLst>
      <p:ext uri="{BB962C8B-B14F-4D97-AF65-F5344CB8AC3E}">
        <p14:creationId xmlns:p14="http://schemas.microsoft.com/office/powerpoint/2010/main" val="34420802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6CDF726-9850-4B3E-85AF-4F441118BFD1}" type="datetimeFigureOut">
              <a:rPr lang="en-US"/>
              <a:pPr>
                <a:defRPr/>
              </a:pPr>
              <a:t>10/16/2014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3115DB-335D-4A22-9A23-817BCFC19077}" type="slidenum">
              <a:rPr lang="en-US"/>
              <a:pPr>
                <a:defRPr/>
              </a:pPr>
              <a:t>‹#›</a:t>
            </a:fld>
            <a:endParaRPr lang="en-US"/>
          </a:p>
        </p:txBody>
      </p:sp>
    </p:spTree>
    <p:extLst>
      <p:ext uri="{BB962C8B-B14F-4D97-AF65-F5344CB8AC3E}">
        <p14:creationId xmlns:p14="http://schemas.microsoft.com/office/powerpoint/2010/main" val="2859296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B4C4D5-B9CE-4F71-AA2F-D7D51D8689D8}" type="datetimeFigureOut">
              <a:rPr lang="en-US"/>
              <a:pPr>
                <a:defRPr/>
              </a:pPr>
              <a:t>10/16/2014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5AE4CE-709D-4860-ACF4-9230FE512E15}" type="slidenum">
              <a:rPr lang="en-US"/>
              <a:pPr>
                <a:defRPr/>
              </a:pPr>
              <a:t>‹#›</a:t>
            </a:fld>
            <a:endParaRPr lang="en-US"/>
          </a:p>
        </p:txBody>
      </p:sp>
    </p:spTree>
    <p:extLst>
      <p:ext uri="{BB962C8B-B14F-4D97-AF65-F5344CB8AC3E}">
        <p14:creationId xmlns:p14="http://schemas.microsoft.com/office/powerpoint/2010/main" val="216454592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9C2D430-4604-4869-8582-92F22E497C85}" type="datetimeFigureOut">
              <a:rPr lang="en-US"/>
              <a:pPr>
                <a:defRPr/>
              </a:pPr>
              <a:t>10/16/2014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5B04DF-6D14-44F5-B0D4-F984DF380734}" type="slidenum">
              <a:rPr lang="en-US"/>
              <a:pPr>
                <a:defRPr/>
              </a:pPr>
              <a:t>‹#›</a:t>
            </a:fld>
            <a:endParaRPr lang="en-US"/>
          </a:p>
        </p:txBody>
      </p:sp>
    </p:spTree>
    <p:extLst>
      <p:ext uri="{BB962C8B-B14F-4D97-AF65-F5344CB8AC3E}">
        <p14:creationId xmlns:p14="http://schemas.microsoft.com/office/powerpoint/2010/main" val="76370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EC0F0F6-698F-43C7-B45E-CFA1F20382A2}" type="datetimeFigureOut">
              <a:rPr lang="en-US"/>
              <a:pPr>
                <a:defRPr/>
              </a:pPr>
              <a:t>10/16/2014</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8B9B8D93-B178-4BA3-BAE6-E55D9218749A}" type="slidenum">
              <a:rPr lang="en-US"/>
              <a:pPr>
                <a:defRPr/>
              </a:pPr>
              <a:t>‹#›</a:t>
            </a:fld>
            <a:endParaRPr lang="en-US"/>
          </a:p>
        </p:txBody>
      </p:sp>
    </p:spTree>
    <p:extLst>
      <p:ext uri="{BB962C8B-B14F-4D97-AF65-F5344CB8AC3E}">
        <p14:creationId xmlns:p14="http://schemas.microsoft.com/office/powerpoint/2010/main" val="356873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9EEEF89-9C15-4BCD-8382-83326B4B59C5}" type="datetimeFigureOut">
              <a:rPr lang="en-US"/>
              <a:pPr>
                <a:defRPr/>
              </a:pPr>
              <a:t>10/16/2014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759D93-2E54-468E-B0AD-6925EEF16A43}" type="slidenum">
              <a:rPr lang="en-US"/>
              <a:pPr>
                <a:defRPr/>
              </a:pPr>
              <a:t>‹#›</a:t>
            </a:fld>
            <a:endParaRPr lang="en-US"/>
          </a:p>
        </p:txBody>
      </p:sp>
    </p:spTree>
    <p:extLst>
      <p:ext uri="{BB962C8B-B14F-4D97-AF65-F5344CB8AC3E}">
        <p14:creationId xmlns:p14="http://schemas.microsoft.com/office/powerpoint/2010/main" val="85800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E0A4B9-84D7-48A2-AEF7-95ADE3824AC7}" type="datetimeFigureOut">
              <a:rPr lang="en-US"/>
              <a:pPr>
                <a:defRPr/>
              </a:pPr>
              <a:t>10/16/2014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C48716B-2936-43FC-B963-C03DD8E157F6}" type="slidenum">
              <a:rPr lang="en-US"/>
              <a:pPr>
                <a:defRPr/>
              </a:pPr>
              <a:t>‹#›</a:t>
            </a:fld>
            <a:endParaRPr lang="en-US"/>
          </a:p>
        </p:txBody>
      </p:sp>
    </p:spTree>
    <p:extLst>
      <p:ext uri="{BB962C8B-B14F-4D97-AF65-F5344CB8AC3E}">
        <p14:creationId xmlns:p14="http://schemas.microsoft.com/office/powerpoint/2010/main" val="2650844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F554DFC-08E3-4417-90E6-BA22C27C3CF9}" type="datetimeFigureOut">
              <a:rPr lang="en-US"/>
              <a:pPr>
                <a:defRPr/>
              </a:pPr>
              <a:t>10/16/2014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CA6CFDF-EEB8-4998-BED2-5ABCDA6175BC}" type="slidenum">
              <a:rPr lang="en-US"/>
              <a:pPr>
                <a:defRPr/>
              </a:pPr>
              <a:t>‹#›</a:t>
            </a:fld>
            <a:endParaRPr lang="en-US"/>
          </a:p>
        </p:txBody>
      </p:sp>
    </p:spTree>
    <p:extLst>
      <p:ext uri="{BB962C8B-B14F-4D97-AF65-F5344CB8AC3E}">
        <p14:creationId xmlns:p14="http://schemas.microsoft.com/office/powerpoint/2010/main" val="124038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4838B9-1648-41D3-B80E-635655B2EF33}" type="datetimeFigureOut">
              <a:rPr lang="en-US"/>
              <a:pPr>
                <a:defRPr/>
              </a:pPr>
              <a:t>10/16/2014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174C96-867C-46EE-9E58-E16321F27318}" type="slidenum">
              <a:rPr lang="en-US"/>
              <a:pPr>
                <a:defRPr/>
              </a:pPr>
              <a:t>‹#›</a:t>
            </a:fld>
            <a:endParaRPr lang="en-US"/>
          </a:p>
        </p:txBody>
      </p:sp>
    </p:spTree>
    <p:extLst>
      <p:ext uri="{BB962C8B-B14F-4D97-AF65-F5344CB8AC3E}">
        <p14:creationId xmlns:p14="http://schemas.microsoft.com/office/powerpoint/2010/main" val="1328358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8AE2EB01-D312-40EE-B745-E19EEFD17980}" type="datetimeFigureOut">
              <a:rPr lang="en-US"/>
              <a:pPr>
                <a:defRPr/>
              </a:pPr>
              <a:t>10/16/2014</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a:solidFill>
                  <a:srgbClr val="FFFFFF"/>
                </a:solidFill>
                <a:latin typeface="+mn-lt"/>
                <a:cs typeface="+mn-cs"/>
              </a:defRPr>
            </a:lvl1pPr>
          </a:lstStyle>
          <a:p>
            <a:pPr>
              <a:defRPr/>
            </a:pPr>
            <a:fld id="{0E5ED2C5-654C-4561-98F5-F11D959E25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2" r:id="rId1"/>
    <p:sldLayoutId id="2147483815" r:id="rId2"/>
    <p:sldLayoutId id="2147483823" r:id="rId3"/>
    <p:sldLayoutId id="2147483816" r:id="rId4"/>
    <p:sldLayoutId id="2147483824" r:id="rId5"/>
    <p:sldLayoutId id="2147483817" r:id="rId6"/>
    <p:sldLayoutId id="2147483818" r:id="rId7"/>
    <p:sldLayoutId id="2147483825" r:id="rId8"/>
    <p:sldLayoutId id="2147483819" r:id="rId9"/>
    <p:sldLayoutId id="2147483820" r:id="rId10"/>
    <p:sldLayoutId id="2147483821"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8AE2EB01-D312-40EE-B745-E19EEFD17980}" type="datetimeFigureOut">
              <a:rPr lang="en-US"/>
              <a:pPr>
                <a:defRPr/>
              </a:pPr>
              <a:t>10/16/2014</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a:solidFill>
                  <a:srgbClr val="FFFFFF"/>
                </a:solidFill>
                <a:latin typeface="+mn-lt"/>
                <a:cs typeface="+mn-cs"/>
              </a:defRPr>
            </a:lvl1pPr>
          </a:lstStyle>
          <a:p>
            <a:pPr>
              <a:defRPr/>
            </a:pPr>
            <a:fld id="{0E5ED2C5-654C-4561-98F5-F11D959E2515}" type="slidenum">
              <a:rPr lang="en-US"/>
              <a:pPr>
                <a:defRPr/>
              </a:pPr>
              <a:t>‹#›</a:t>
            </a:fld>
            <a:endParaRPr lang="en-US"/>
          </a:p>
        </p:txBody>
      </p:sp>
    </p:spTree>
    <p:extLst>
      <p:ext uri="{BB962C8B-B14F-4D97-AF65-F5344CB8AC3E}">
        <p14:creationId xmlns:p14="http://schemas.microsoft.com/office/powerpoint/2010/main" val="2422677013"/>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2" Type="http://schemas.openxmlformats.org/officeDocument/2006/relationships/chart" Target="../charts/chart13.xml"/><Relationship Id="rId1" Type="http://schemas.openxmlformats.org/officeDocument/2006/relationships/slideLayout" Target="../slideLayouts/slideLayout2.xml"/><Relationship Id="rId4" Type="http://schemas.openxmlformats.org/officeDocument/2006/relationships/hyperlink" Target="https://data.cityofnewyork.us/Education/Projected-Public-School-Ratio/n7ta-pz8k"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2" Type="http://schemas.openxmlformats.org/officeDocument/2006/relationships/chart" Target="../charts/chart14.xml"/><Relationship Id="rId1" Type="http://schemas.openxmlformats.org/officeDocument/2006/relationships/slideLayout" Target="../slideLayouts/slideLayout2.xml"/><Relationship Id="rId4" Type="http://schemas.openxmlformats.org/officeDocument/2006/relationships/hyperlink" Target="https://data.cityofnewyork.us/Education/Projected-Public-School-Ratio/n7ta-pz8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info@classsizematters.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fontScale="92500" lnSpcReduction="20000"/>
          </a:bodyPr>
          <a:lstStyle/>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None/>
              <a:defRPr/>
            </a:pPr>
            <a:endParaRPr lang="en-US" dirty="0" smtClean="0"/>
          </a:p>
          <a:p>
            <a:pPr eaLnBrk="1" fontAlgn="auto" hangingPunct="1">
              <a:spcAft>
                <a:spcPts val="0"/>
              </a:spcAft>
              <a:defRPr/>
            </a:pPr>
            <a:r>
              <a:rPr lang="en-US" dirty="0"/>
              <a:t>Leonie Haimson, </a:t>
            </a:r>
            <a:r>
              <a:rPr lang="en-US" dirty="0" smtClean="0"/>
              <a:t>Class Size Matters</a:t>
            </a:r>
          </a:p>
          <a:p>
            <a:pPr eaLnBrk="1" fontAlgn="auto" hangingPunct="1">
              <a:spcAft>
                <a:spcPts val="0"/>
              </a:spcAft>
              <a:buFont typeface="Arial" pitchFamily="34" charset="0"/>
              <a:buNone/>
              <a:defRPr/>
            </a:pPr>
            <a:r>
              <a:rPr lang="en-US" dirty="0" smtClean="0"/>
              <a:t>Oct. 15, 2014</a:t>
            </a:r>
            <a:endParaRPr lang="en-US" dirty="0"/>
          </a:p>
        </p:txBody>
      </p:sp>
      <p:sp>
        <p:nvSpPr>
          <p:cNvPr id="5" name="Title 1"/>
          <p:cNvSpPr>
            <a:spLocks noGrp="1"/>
          </p:cNvSpPr>
          <p:nvPr>
            <p:ph type="ctrTitle"/>
          </p:nvPr>
        </p:nvSpPr>
        <p:spPr/>
        <p:txBody>
          <a:bodyPr>
            <a:normAutofit/>
          </a:bodyPr>
          <a:lstStyle/>
          <a:p>
            <a:pPr algn="ctr" eaLnBrk="1" fontAlgn="auto" hangingPunct="1">
              <a:spcAft>
                <a:spcPts val="0"/>
              </a:spcAft>
              <a:defRPr/>
            </a:pPr>
            <a:r>
              <a:rPr lang="en-US" sz="2800" dirty="0" smtClean="0">
                <a:latin typeface="Arial Black" panose="020B0A04020102020204" pitchFamily="34" charset="0"/>
              </a:rPr>
              <a:t>HOW DOE’s C4E plan violates the language and intent of the law</a:t>
            </a:r>
            <a:endParaRPr lang="en-US" sz="1800" i="1" dirty="0">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66969119"/>
              </p:ext>
            </p:extLst>
          </p:nvPr>
        </p:nvGraphicFramePr>
        <p:xfrm>
          <a:off x="438150" y="533400"/>
          <a:ext cx="8229600" cy="6096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Other ways city has encouraged class size increases</a:t>
            </a:r>
            <a:endParaRPr lang="en-US" dirty="0"/>
          </a:p>
        </p:txBody>
      </p:sp>
      <p:sp>
        <p:nvSpPr>
          <p:cNvPr id="15363" name="Content Placeholder 2"/>
          <p:cNvSpPr>
            <a:spLocks noGrp="1"/>
          </p:cNvSpPr>
          <p:nvPr>
            <p:ph idx="1"/>
          </p:nvPr>
        </p:nvSpPr>
        <p:spPr>
          <a:xfrm>
            <a:off x="457200" y="1600200"/>
            <a:ext cx="8229600" cy="5105400"/>
          </a:xfrm>
        </p:spPr>
        <p:txBody>
          <a:bodyPr/>
          <a:lstStyle/>
          <a:p>
            <a:endParaRPr lang="en-US" altLang="en-US" sz="2000" dirty="0" smtClean="0"/>
          </a:p>
          <a:p>
            <a:r>
              <a:rPr lang="en-US" altLang="en-US" sz="2000" dirty="0" smtClean="0"/>
              <a:t>In 2010, the DOE eliminated the early grade class size reduction funding for K-3, despite promising to keep it as part of its C4E plan.</a:t>
            </a:r>
          </a:p>
          <a:p>
            <a:endParaRPr lang="en-US" altLang="en-US" sz="2000" dirty="0" smtClean="0"/>
          </a:p>
          <a:p>
            <a:r>
              <a:rPr lang="en-US" altLang="en-US" sz="2000" dirty="0" smtClean="0"/>
              <a:t>In 2011, the DOE refused to comply with a side agreement with the UFT to cap class sizes at 28 in grades 1-3, leading to sharp increases in these grades to 30 or more. </a:t>
            </a:r>
          </a:p>
          <a:p>
            <a:endParaRPr lang="en-US" altLang="en-US" sz="2000" dirty="0" smtClean="0"/>
          </a:p>
          <a:p>
            <a:r>
              <a:rPr lang="en-US" altLang="en-US" sz="2000" dirty="0" smtClean="0"/>
              <a:t>Co-locations have made overcrowding worse, and taken space that instead could have been used to reduce class size. </a:t>
            </a:r>
          </a:p>
          <a:p>
            <a:endParaRPr lang="en-US" altLang="en-US" sz="2000" dirty="0" smtClean="0"/>
          </a:p>
          <a:p>
            <a:r>
              <a:rPr lang="en-US" altLang="en-US" sz="2000" dirty="0"/>
              <a:t>When principals try to lower class size, particularly in middle or high schools,  DOE often sends them more students. </a:t>
            </a:r>
          </a:p>
          <a:p>
            <a:endParaRPr lang="en-US" altLang="en-US" dirty="0" smtClean="0"/>
          </a:p>
          <a:p>
            <a:endParaRPr lang="en-US" altLang="en-US" dirty="0" smtClean="0"/>
          </a:p>
          <a:p>
            <a:endParaRPr lang="en-US" altLang="en-US" dirty="0"/>
          </a:p>
          <a:p>
            <a:endParaRPr lang="en-US" altLang="en-US" sz="2000" dirty="0" smtClean="0"/>
          </a:p>
          <a:p>
            <a:endParaRPr lang="en-US"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More ways DOE has worked to increase class size in its C4E plan</a:t>
            </a:r>
            <a:endParaRPr lang="en-US" dirty="0"/>
          </a:p>
        </p:txBody>
      </p:sp>
      <p:sp>
        <p:nvSpPr>
          <p:cNvPr id="16387" name="Content Placeholder 2"/>
          <p:cNvSpPr>
            <a:spLocks noGrp="1"/>
          </p:cNvSpPr>
          <p:nvPr>
            <p:ph idx="1"/>
          </p:nvPr>
        </p:nvSpPr>
        <p:spPr/>
        <p:txBody>
          <a:bodyPr/>
          <a:lstStyle/>
          <a:p>
            <a:endParaRPr lang="en-US" altLang="en-US" dirty="0" smtClean="0"/>
          </a:p>
          <a:p>
            <a:r>
              <a:rPr lang="en-US" altLang="en-US" dirty="0" smtClean="0"/>
              <a:t>DOE refuses to allocate any funds specifically towards class size reduction in its targeted allocations.</a:t>
            </a:r>
          </a:p>
          <a:p>
            <a:endParaRPr lang="en-US" altLang="en-US" dirty="0" smtClean="0"/>
          </a:p>
          <a:p>
            <a:r>
              <a:rPr lang="en-US" altLang="en-US" dirty="0" smtClean="0"/>
              <a:t>DOE allows principals to use C4E funds to </a:t>
            </a:r>
            <a:r>
              <a:rPr lang="en-US" altLang="en-US" i="1" dirty="0" smtClean="0"/>
              <a:t>Minimize growth of class size,” </a:t>
            </a:r>
            <a:r>
              <a:rPr lang="en-US" altLang="en-US" dirty="0" smtClean="0"/>
              <a:t>which is not class size reduction.</a:t>
            </a:r>
            <a:endParaRPr lang="en-US" altLang="en-US" i="1" dirty="0" smtClean="0"/>
          </a:p>
          <a:p>
            <a:endParaRPr lang="en-US" altLang="en-US" dirty="0"/>
          </a:p>
          <a:p>
            <a:r>
              <a:rPr lang="en-US" altLang="en-US" dirty="0" smtClean="0"/>
              <a:t>DOE has never aligned its capital plan or the school utilization formula to smaller classes, contrary to the C4E law.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Overcrowding worsening in D8 schools</a:t>
            </a:r>
            <a:endParaRPr lang="en-US" dirty="0"/>
          </a:p>
        </p:txBody>
      </p:sp>
      <p:sp>
        <p:nvSpPr>
          <p:cNvPr id="3" name="Content Placeholder 2"/>
          <p:cNvSpPr>
            <a:spLocks noGrp="1"/>
          </p:cNvSpPr>
          <p:nvPr>
            <p:ph idx="1"/>
          </p:nvPr>
        </p:nvSpPr>
        <p:spPr>
          <a:xfrm>
            <a:off x="457200" y="1562100"/>
            <a:ext cx="8229600" cy="4876800"/>
          </a:xfrm>
        </p:spPr>
        <p:txBody>
          <a:bodyPr/>
          <a:lstStyle/>
          <a:p>
            <a:r>
              <a:rPr lang="en-US" dirty="0" smtClean="0"/>
              <a:t>District 8 Elementary schools averaged 102.3% utilization, sharp increase from year before.</a:t>
            </a:r>
          </a:p>
          <a:p>
            <a:endParaRPr lang="en-US" dirty="0"/>
          </a:p>
          <a:p>
            <a:r>
              <a:rPr lang="en-US" dirty="0" smtClean="0"/>
              <a:t>385 students were in trailers or TCUs</a:t>
            </a:r>
          </a:p>
          <a:p>
            <a:endParaRPr lang="en-US" dirty="0"/>
          </a:p>
          <a:p>
            <a:r>
              <a:rPr lang="en-US" dirty="0" smtClean="0"/>
              <a:t>252 students in mini-schools and 218 students in Annexes</a:t>
            </a:r>
          </a:p>
          <a:p>
            <a:endParaRPr lang="en-US" dirty="0"/>
          </a:p>
          <a:p>
            <a:r>
              <a:rPr lang="en-US" dirty="0" smtClean="0"/>
              <a:t>Elementary schools would register even more overcrowded if DOE formula aligned to smaller classes &amp; sufficient cluster rooms and dedicated spaces for special </a:t>
            </a:r>
            <a:r>
              <a:rPr lang="en-US" dirty="0" err="1" smtClean="0"/>
              <a:t>ed</a:t>
            </a:r>
            <a:r>
              <a:rPr lang="en-US" dirty="0" smtClean="0"/>
              <a:t> </a:t>
            </a:r>
            <a:r>
              <a:rPr lang="en-US" smtClean="0"/>
              <a:t>services.</a:t>
            </a:r>
          </a:p>
          <a:p>
            <a:endParaRPr lang="en-US" dirty="0" smtClean="0"/>
          </a:p>
          <a:p>
            <a:r>
              <a:rPr lang="en-US" sz="1600" i="1" dirty="0" smtClean="0"/>
              <a:t>Data from 2013-2014 Blue Book </a:t>
            </a:r>
            <a:endParaRPr lang="en-US" sz="1600"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382726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Overcrowding in D8 and the Bronx</a:t>
            </a:r>
            <a:endParaRPr lang="en-US" sz="3200" dirty="0"/>
          </a:p>
        </p:txBody>
      </p:sp>
      <p:sp>
        <p:nvSpPr>
          <p:cNvPr id="3" name="Content Placeholder 2"/>
          <p:cNvSpPr>
            <a:spLocks noGrp="1"/>
          </p:cNvSpPr>
          <p:nvPr>
            <p:ph idx="1"/>
          </p:nvPr>
        </p:nvSpPr>
        <p:spPr>
          <a:xfrm>
            <a:off x="457200" y="1524000"/>
            <a:ext cx="8229600" cy="4953000"/>
          </a:xfrm>
        </p:spPr>
        <p:txBody>
          <a:bodyPr>
            <a:normAutofit fontScale="92500" lnSpcReduction="20000"/>
          </a:bodyPr>
          <a:lstStyle/>
          <a:p>
            <a:r>
              <a:rPr lang="en-US" dirty="0" smtClean="0"/>
              <a:t>Last year there were 14 District 8 buildings with elementary and middle school students that were over-100% utilization – more than year before.  </a:t>
            </a:r>
          </a:p>
          <a:p>
            <a:endParaRPr lang="en-US" dirty="0"/>
          </a:p>
          <a:p>
            <a:r>
              <a:rPr lang="en-US" dirty="0" smtClean="0"/>
              <a:t>16 Bronx high school buildings were over-utilized.  </a:t>
            </a:r>
          </a:p>
          <a:p>
            <a:endParaRPr lang="en-US" dirty="0"/>
          </a:p>
          <a:p>
            <a:r>
              <a:rPr lang="en-US" dirty="0"/>
              <a:t>Most experts believe that these figures </a:t>
            </a:r>
            <a:r>
              <a:rPr lang="en-US" i="1" dirty="0"/>
              <a:t>underestimate</a:t>
            </a:r>
            <a:r>
              <a:rPr lang="en-US" dirty="0"/>
              <a:t> the </a:t>
            </a:r>
            <a:r>
              <a:rPr lang="en-US" dirty="0" smtClean="0"/>
              <a:t>actual level </a:t>
            </a:r>
            <a:r>
              <a:rPr lang="en-US" dirty="0"/>
              <a:t>of overcrowding in our schools; and so Chancellor has </a:t>
            </a:r>
            <a:r>
              <a:rPr lang="en-US" dirty="0" smtClean="0"/>
              <a:t>appointed a task </a:t>
            </a:r>
            <a:r>
              <a:rPr lang="en-US" dirty="0"/>
              <a:t>force to revamp the Blue Book formula</a:t>
            </a:r>
            <a:r>
              <a:rPr lang="en-US" dirty="0" smtClean="0"/>
              <a:t>.</a:t>
            </a:r>
          </a:p>
          <a:p>
            <a:endParaRPr lang="en-US" dirty="0"/>
          </a:p>
          <a:p>
            <a:r>
              <a:rPr lang="en-US" dirty="0" smtClean="0"/>
              <a:t>DOE consultants project 1500-2600 new D8 students over next 5-10 years.</a:t>
            </a:r>
          </a:p>
          <a:p>
            <a:endParaRPr lang="en-US" dirty="0"/>
          </a:p>
          <a:p>
            <a:r>
              <a:rPr lang="en-US" i="1" dirty="0" smtClean="0"/>
              <a:t>Yet there are only 456 ES &amp; MS seats for D8 in the 5 year plan, and NO Bronx HS seats.</a:t>
            </a:r>
            <a:endParaRPr lang="en-US" i="1" dirty="0"/>
          </a:p>
          <a:p>
            <a:endParaRPr lang="en-US" dirty="0"/>
          </a:p>
        </p:txBody>
      </p:sp>
      <p:sp>
        <p:nvSpPr>
          <p:cNvPr id="4" name="TextBox 3"/>
          <p:cNvSpPr txBox="1"/>
          <p:nvPr/>
        </p:nvSpPr>
        <p:spPr>
          <a:xfrm>
            <a:off x="270869" y="6413500"/>
            <a:ext cx="8669931" cy="307777"/>
          </a:xfrm>
          <a:prstGeom prst="rect">
            <a:avLst/>
          </a:prstGeom>
          <a:noFill/>
        </p:spPr>
        <p:txBody>
          <a:bodyPr wrap="square" rtlCol="0">
            <a:spAutoFit/>
          </a:bodyPr>
          <a:lstStyle/>
          <a:p>
            <a:pPr algn="ctr"/>
            <a:r>
              <a:rPr lang="en-US" sz="1400" dirty="0" smtClean="0"/>
              <a:t>Source: 2013-2014 DOE Blue Book</a:t>
            </a:r>
            <a:endParaRPr lang="en-US" sz="1400" dirty="0"/>
          </a:p>
        </p:txBody>
      </p:sp>
    </p:spTree>
    <p:extLst>
      <p:ext uri="{BB962C8B-B14F-4D97-AF65-F5344CB8AC3E}">
        <p14:creationId xmlns:p14="http://schemas.microsoft.com/office/powerpoint/2010/main" val="3936403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2300"/>
            <a:ext cx="8229600" cy="990600"/>
          </a:xfrm>
        </p:spPr>
        <p:txBody>
          <a:bodyPr>
            <a:normAutofit fontScale="90000"/>
          </a:bodyPr>
          <a:lstStyle/>
          <a:p>
            <a:r>
              <a:rPr lang="en-US" sz="3600" dirty="0" smtClean="0"/>
              <a:t/>
            </a:r>
            <a:br>
              <a:rPr lang="en-US" sz="3600" dirty="0" smtClean="0"/>
            </a:br>
            <a:r>
              <a:rPr lang="en-US" sz="3600" dirty="0" smtClean="0"/>
              <a:t/>
            </a:r>
            <a:br>
              <a:rPr lang="en-US" sz="3600" dirty="0" smtClean="0"/>
            </a:br>
            <a:r>
              <a:rPr lang="en-US" sz="3600" dirty="0" smtClean="0"/>
              <a:t>Some of the most overcrowded schools in D 8</a:t>
            </a:r>
            <a:r>
              <a:rPr lang="en-US" dirty="0" smtClean="0"/>
              <a:t/>
            </a:r>
            <a:br>
              <a:rPr lang="en-US" dirty="0" smtClean="0"/>
            </a:br>
            <a:r>
              <a:rPr lang="en-US" dirty="0"/>
              <a:t/>
            </a:r>
            <a:br>
              <a:rPr lang="en-US" dirty="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82505433"/>
              </p:ext>
            </p:extLst>
          </p:nvPr>
        </p:nvGraphicFramePr>
        <p:xfrm>
          <a:off x="1" y="1524000"/>
          <a:ext cx="9143999"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70869" y="6413500"/>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spTree>
    <p:extLst>
      <p:ext uri="{BB962C8B-B14F-4D97-AF65-F5344CB8AC3E}">
        <p14:creationId xmlns:p14="http://schemas.microsoft.com/office/powerpoint/2010/main" val="1653408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Some of the most overcrowded Bronx High Schools</a:t>
            </a:r>
            <a:r>
              <a:rPr lang="en-US" sz="2700" dirty="0"/>
              <a:t/>
            </a:r>
            <a:br>
              <a:rPr lang="en-US" sz="2700" dirty="0"/>
            </a:br>
            <a:endParaRPr lang="en-US" sz="2700" dirty="0"/>
          </a:p>
        </p:txBody>
      </p:sp>
      <p:sp>
        <p:nvSpPr>
          <p:cNvPr id="5" name="TextBox 4"/>
          <p:cNvSpPr txBox="1"/>
          <p:nvPr/>
        </p:nvSpPr>
        <p:spPr>
          <a:xfrm>
            <a:off x="474069" y="6403775"/>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26135664"/>
              </p:ext>
            </p:extLst>
          </p:nvPr>
        </p:nvGraphicFramePr>
        <p:xfrm>
          <a:off x="-101600" y="1524000"/>
          <a:ext cx="9245600" cy="495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96417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a:solidFill>
            <a:schemeClr val="tx1">
              <a:lumMod val="10000"/>
              <a:lumOff val="90000"/>
            </a:schemeClr>
          </a:solidFill>
        </p:spPr>
        <p:txBody>
          <a:bodyPr>
            <a:noAutofit/>
          </a:bodyPr>
          <a:lstStyle/>
          <a:p>
            <a:r>
              <a:rPr lang="en-US" sz="2400" dirty="0" smtClean="0">
                <a:solidFill>
                  <a:srgbClr val="FF6600"/>
                </a:solidFill>
              </a:rPr>
              <a:t>New Seats in Capital Plan vs D8 Enrollment Projections</a:t>
            </a:r>
            <a:endParaRPr lang="en-US" sz="2400" dirty="0">
              <a:solidFill>
                <a:srgbClr val="FF6600"/>
              </a:solidFill>
            </a:endParaRPr>
          </a:p>
        </p:txBody>
      </p:sp>
      <p:sp>
        <p:nvSpPr>
          <p:cNvPr id="6" name="TextBox 5"/>
          <p:cNvSpPr txBox="1"/>
          <p:nvPr/>
        </p:nvSpPr>
        <p:spPr>
          <a:xfrm>
            <a:off x="0" y="6550223"/>
            <a:ext cx="9312135" cy="276999"/>
          </a:xfrm>
          <a:prstGeom prst="rect">
            <a:avLst/>
          </a:prstGeom>
          <a:noFill/>
        </p:spPr>
        <p:txBody>
          <a:bodyPr wrap="none" rtlCol="0">
            <a:spAutoFit/>
          </a:bodyPr>
          <a:lstStyle/>
          <a:p>
            <a:r>
              <a:rPr lang="en-US" sz="1200" i="1" dirty="0"/>
              <a:t>E</a:t>
            </a:r>
            <a:r>
              <a:rPr lang="en-US" sz="1200" i="1" dirty="0" smtClean="0"/>
              <a:t>nrollment projections estimate 2,139 to 3,180 new K-8 students in D8 by 2021 but only 456 seats </a:t>
            </a:r>
            <a:r>
              <a:rPr lang="en-US" sz="1200" i="1" dirty="0"/>
              <a:t>seats are added in the capital </a:t>
            </a:r>
            <a:r>
              <a:rPr lang="en-US" sz="1200" i="1" dirty="0" smtClean="0"/>
              <a:t>plan.</a:t>
            </a:r>
            <a:endParaRPr lang="en-US" sz="1200" i="1" dirty="0"/>
          </a:p>
        </p:txBody>
      </p:sp>
      <p:graphicFrame>
        <p:nvGraphicFramePr>
          <p:cNvPr id="5" name="Chart 4"/>
          <p:cNvGraphicFramePr>
            <a:graphicFrameLocks/>
          </p:cNvGraphicFramePr>
          <p:nvPr>
            <p:extLst>
              <p:ext uri="{D42A27DB-BD31-4B8C-83A1-F6EECF244321}">
                <p14:modId xmlns:p14="http://schemas.microsoft.com/office/powerpoint/2010/main" val="4086814018"/>
              </p:ext>
            </p:extLst>
          </p:nvPr>
        </p:nvGraphicFramePr>
        <p:xfrm>
          <a:off x="0" y="1600199"/>
          <a:ext cx="9144000" cy="49500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91366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City-wide Enrollment </a:t>
            </a:r>
            <a:r>
              <a:rPr lang="en-US" dirty="0"/>
              <a:t>Projections K-8 </a:t>
            </a:r>
            <a:r>
              <a:rPr lang="en-US" dirty="0" smtClean="0"/>
              <a:t>vs</a:t>
            </a:r>
            <a:r>
              <a:rPr lang="en-US" dirty="0"/>
              <a:t>. New Seats in Capital Plan </a:t>
            </a:r>
          </a:p>
        </p:txBody>
      </p:sp>
      <p:sp>
        <p:nvSpPr>
          <p:cNvPr id="6" name="TextBox 5"/>
          <p:cNvSpPr txBox="1"/>
          <p:nvPr/>
        </p:nvSpPr>
        <p:spPr>
          <a:xfrm>
            <a:off x="10172700" y="2717800"/>
            <a:ext cx="184666" cy="369332"/>
          </a:xfrm>
          <a:prstGeom prst="rect">
            <a:avLst/>
          </a:prstGeom>
          <a:noFill/>
        </p:spPr>
        <p:txBody>
          <a:bodyPr wrap="none" rtlCol="0">
            <a:spAutoFit/>
          </a:bodyPr>
          <a:lstStyle/>
          <a:p>
            <a:endParaRPr lang="en-US" dirty="0"/>
          </a:p>
        </p:txBody>
      </p:sp>
      <p:sp>
        <p:nvSpPr>
          <p:cNvPr id="8" name="Rectangle 7"/>
          <p:cNvSpPr/>
          <p:nvPr/>
        </p:nvSpPr>
        <p:spPr>
          <a:xfrm>
            <a:off x="7010400" y="1307812"/>
            <a:ext cx="2133599" cy="707886"/>
          </a:xfrm>
          <a:prstGeom prst="rect">
            <a:avLst/>
          </a:prstGeom>
        </p:spPr>
        <p:txBody>
          <a:bodyPr wrap="square">
            <a:spAutoFit/>
          </a:bodyPr>
          <a:lstStyle/>
          <a:p>
            <a:r>
              <a:rPr lang="en-US" sz="800" dirty="0"/>
              <a:t>*Statistical Forecasting does not include D75 </a:t>
            </a:r>
            <a:r>
              <a:rPr lang="en-US" sz="800" dirty="0" smtClean="0"/>
              <a:t>students; K-8 Seats </a:t>
            </a:r>
            <a:r>
              <a:rPr lang="en-US" sz="800" dirty="0"/>
              <a:t>in Capital Plan are categorized as </a:t>
            </a:r>
            <a:r>
              <a:rPr lang="en-US" sz="800" dirty="0" smtClean="0"/>
              <a:t>Small PS and PS/IS and includes 4,900 seats for class size reduction if Bond issue passes.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643165343"/>
              </p:ext>
            </p:extLst>
          </p:nvPr>
        </p:nvGraphicFramePr>
        <p:xfrm>
          <a:off x="139700" y="1600200"/>
          <a:ext cx="7010400" cy="5130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010400" y="2117636"/>
            <a:ext cx="2133599"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20304078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City-wide Enrollment Projections </a:t>
            </a:r>
            <a:r>
              <a:rPr lang="en-US" sz="2800" dirty="0" smtClean="0"/>
              <a:t>HS vs</a:t>
            </a:r>
            <a:r>
              <a:rPr lang="en-US" sz="2800" dirty="0"/>
              <a:t>. New Seats in Capital Plan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3289267"/>
              </p:ext>
            </p:extLst>
          </p:nvPr>
        </p:nvGraphicFramePr>
        <p:xfrm>
          <a:off x="101600" y="1600200"/>
          <a:ext cx="6705600" cy="5156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705600" y="1185446"/>
            <a:ext cx="2298700" cy="584776"/>
          </a:xfrm>
          <a:prstGeom prst="rect">
            <a:avLst/>
          </a:prstGeom>
          <a:noFill/>
        </p:spPr>
        <p:txBody>
          <a:bodyPr wrap="square" rtlCol="0">
            <a:spAutoFit/>
          </a:bodyPr>
          <a:lstStyle/>
          <a:p>
            <a:r>
              <a:rPr lang="en-US" sz="800" dirty="0"/>
              <a:t>*Statistical Forecasting does not include D75 </a:t>
            </a:r>
            <a:r>
              <a:rPr lang="en-US" sz="800" dirty="0" smtClean="0"/>
              <a:t>students; HS Seats in Capital Plan are categorized as IS/HS and does not include seats for class size reduction</a:t>
            </a:r>
            <a:endParaRPr lang="en-US" sz="800" dirty="0"/>
          </a:p>
        </p:txBody>
      </p:sp>
      <p:sp>
        <p:nvSpPr>
          <p:cNvPr id="7" name="TextBox 6"/>
          <p:cNvSpPr txBox="1"/>
          <p:nvPr/>
        </p:nvSpPr>
        <p:spPr>
          <a:xfrm>
            <a:off x="6705600" y="1827372"/>
            <a:ext cx="2298700"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3903400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38175"/>
          </a:xfrm>
        </p:spPr>
        <p:txBody>
          <a:bodyPr>
            <a:normAutofit fontScale="90000"/>
          </a:bodyPr>
          <a:lstStyle/>
          <a:p>
            <a:pPr>
              <a:defRPr/>
            </a:pPr>
            <a:r>
              <a:rPr lang="en-US" sz="3600" dirty="0" smtClean="0">
                <a:latin typeface="Arial Black" panose="020B0A04020102020204" pitchFamily="34" charset="0"/>
              </a:rPr>
              <a:t>CFE and C4E </a:t>
            </a:r>
            <a:endParaRPr lang="en-US" sz="3600" dirty="0">
              <a:latin typeface="Arial Black" panose="020B0A04020102020204" pitchFamily="34" charset="0"/>
            </a:endParaRPr>
          </a:p>
        </p:txBody>
      </p:sp>
      <p:sp>
        <p:nvSpPr>
          <p:cNvPr id="7171" name="Content Placeholder 2"/>
          <p:cNvSpPr>
            <a:spLocks noGrp="1"/>
          </p:cNvSpPr>
          <p:nvPr>
            <p:ph idx="1"/>
          </p:nvPr>
        </p:nvSpPr>
        <p:spPr>
          <a:xfrm>
            <a:off x="200025" y="1085850"/>
            <a:ext cx="8724900" cy="5657850"/>
          </a:xfrm>
        </p:spPr>
        <p:txBody>
          <a:bodyPr/>
          <a:lstStyle/>
          <a:p>
            <a:endParaRPr lang="en-US" altLang="en-US" sz="1800" dirty="0" smtClean="0"/>
          </a:p>
          <a:p>
            <a:r>
              <a:rPr lang="en-US" altLang="en-US" sz="2000" dirty="0" smtClean="0"/>
              <a:t>In 2003, the state’s highest court concluded in the Campaign for Fiscal Equity (CFE) case that NYC kids were denied their fundamental constitutional right to an adequate education.</a:t>
            </a:r>
          </a:p>
          <a:p>
            <a:endParaRPr lang="en-US" altLang="en-US" sz="2000" dirty="0" smtClean="0"/>
          </a:p>
          <a:p>
            <a:r>
              <a:rPr lang="en-US" altLang="en-US" sz="2000" dirty="0" smtClean="0"/>
              <a:t>This was primarily because NYC class sizes were much larger than NY state averages and far larger than research shows is optimal.  </a:t>
            </a:r>
          </a:p>
          <a:p>
            <a:endParaRPr lang="en-US" altLang="en-US" sz="2000" dirty="0" smtClean="0"/>
          </a:p>
          <a:p>
            <a:r>
              <a:rPr lang="en-US" altLang="en-US" sz="2000" dirty="0" smtClean="0"/>
              <a:t>In 2007, a new state law was passed, the Contracts for Excellence (C4E) that would provide NYC with extra funds on condition that the city also submit a plan to reduce class size in all grades.  </a:t>
            </a:r>
          </a:p>
          <a:p>
            <a:endParaRPr lang="en-US" altLang="en-US" sz="2000" dirty="0" smtClean="0"/>
          </a:p>
          <a:p>
            <a:r>
              <a:rPr lang="en-US" altLang="en-US" sz="2000" dirty="0" smtClean="0"/>
              <a:t>Yet every year since then, class sizes have increased, and now in the early grades are the largest in 15 years!</a:t>
            </a:r>
          </a:p>
          <a:p>
            <a:endParaRPr lang="en-US" altLang="en-US" sz="1800" dirty="0" smtClean="0"/>
          </a:p>
          <a:p>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Bill de </a:t>
            </a:r>
            <a:r>
              <a:rPr lang="en-US" dirty="0" err="1" smtClean="0"/>
              <a:t>Blasio</a:t>
            </a:r>
            <a:r>
              <a:rPr lang="en-US" dirty="0" smtClean="0"/>
              <a:t> promised to reduce class size while running for Mayor </a:t>
            </a:r>
            <a:endParaRPr lang="en-US" dirty="0"/>
          </a:p>
        </p:txBody>
      </p:sp>
      <p:sp>
        <p:nvSpPr>
          <p:cNvPr id="26627" name="Content Placeholder 2"/>
          <p:cNvSpPr>
            <a:spLocks noGrp="1"/>
          </p:cNvSpPr>
          <p:nvPr>
            <p:ph idx="1"/>
          </p:nvPr>
        </p:nvSpPr>
        <p:spPr/>
        <p:txBody>
          <a:bodyPr/>
          <a:lstStyle/>
          <a:p>
            <a:endParaRPr lang="en-US" altLang="en-US" sz="1800" dirty="0" smtClean="0"/>
          </a:p>
          <a:p>
            <a:r>
              <a:rPr lang="en-US" altLang="en-US" dirty="0" smtClean="0"/>
              <a:t>During his campaign, Mayor de </a:t>
            </a:r>
            <a:r>
              <a:rPr lang="en-US" altLang="en-US" dirty="0" err="1" smtClean="0"/>
              <a:t>Blasio</a:t>
            </a:r>
            <a:r>
              <a:rPr lang="en-US" altLang="en-US" dirty="0" smtClean="0"/>
              <a:t> promised if elected to abide by the city’s original class size plan approved by the state in 2007. </a:t>
            </a:r>
          </a:p>
          <a:p>
            <a:endParaRPr lang="en-US" altLang="en-US" dirty="0" smtClean="0"/>
          </a:p>
          <a:p>
            <a:r>
              <a:rPr lang="en-US" altLang="en-US" dirty="0" smtClean="0"/>
              <a:t>The Mayor needs to deliver on his promise and provide what NYC parents want and their children need.</a:t>
            </a:r>
          </a:p>
          <a:p>
            <a:endParaRPr lang="en-US" altLang="en-US" dirty="0"/>
          </a:p>
          <a:p>
            <a:r>
              <a:rPr lang="en-US" altLang="en-US" dirty="0" smtClean="0"/>
              <a:t>He also needs to expand the capital plan to alleviate school overcrowding, end ALL co-locations, and build more schools!</a:t>
            </a:r>
          </a:p>
          <a:p>
            <a:endParaRPr lang="en-US" alt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you help?</a:t>
            </a:r>
            <a:endParaRPr lang="en-US" dirty="0"/>
          </a:p>
        </p:txBody>
      </p:sp>
      <p:sp>
        <p:nvSpPr>
          <p:cNvPr id="3" name="Content Placeholder 2"/>
          <p:cNvSpPr>
            <a:spLocks noGrp="1"/>
          </p:cNvSpPr>
          <p:nvPr>
            <p:ph idx="1"/>
          </p:nvPr>
        </p:nvSpPr>
        <p:spPr>
          <a:xfrm>
            <a:off x="457200" y="1397000"/>
            <a:ext cx="8229600" cy="5080000"/>
          </a:xfrm>
        </p:spPr>
        <p:txBody>
          <a:bodyPr/>
          <a:lstStyle/>
          <a:p>
            <a:r>
              <a:rPr lang="en-US" dirty="0" smtClean="0"/>
              <a:t>Sign up for the Class </a:t>
            </a:r>
            <a:r>
              <a:rPr lang="en-US" dirty="0"/>
              <a:t>S</a:t>
            </a:r>
            <a:r>
              <a:rPr lang="en-US" dirty="0" smtClean="0"/>
              <a:t>ize Matters newsletter.</a:t>
            </a:r>
          </a:p>
          <a:p>
            <a:endParaRPr lang="en-US" dirty="0"/>
          </a:p>
          <a:p>
            <a:r>
              <a:rPr lang="en-US" dirty="0" smtClean="0"/>
              <a:t>Meet with your City Councilmembers (James </a:t>
            </a:r>
            <a:r>
              <a:rPr lang="en-US" dirty="0" err="1"/>
              <a:t>Vacca</a:t>
            </a:r>
            <a:r>
              <a:rPr lang="en-US" dirty="0"/>
              <a:t>, </a:t>
            </a:r>
            <a:r>
              <a:rPr lang="en-US" dirty="0" smtClean="0"/>
              <a:t>Vanessa Gibson</a:t>
            </a:r>
            <a:r>
              <a:rPr lang="en-US" dirty="0"/>
              <a:t>, </a:t>
            </a:r>
            <a:r>
              <a:rPr lang="en-US" dirty="0" smtClean="0"/>
              <a:t>Maria </a:t>
            </a:r>
            <a:r>
              <a:rPr lang="en-US" dirty="0"/>
              <a:t>del Carmen Arroyo, Annabel Palma)  </a:t>
            </a:r>
            <a:r>
              <a:rPr lang="en-US" dirty="0" smtClean="0"/>
              <a:t>to urge them to expand the capital plan and end all future co-locations.</a:t>
            </a:r>
          </a:p>
          <a:p>
            <a:endParaRPr lang="en-US" dirty="0"/>
          </a:p>
          <a:p>
            <a:r>
              <a:rPr lang="en-US" dirty="0" smtClean="0"/>
              <a:t>Be pro-active about fighting for your children to receive their constitutional right to a sound basic education, by lowering class size. </a:t>
            </a:r>
          </a:p>
          <a:p>
            <a:endParaRPr lang="en-US" dirty="0"/>
          </a:p>
          <a:p>
            <a:r>
              <a:rPr lang="en-US" i="1" dirty="0" smtClean="0"/>
              <a:t>Questions, please email us at </a:t>
            </a:r>
            <a:r>
              <a:rPr lang="en-US" i="1" dirty="0" smtClean="0">
                <a:hlinkClick r:id="rId2"/>
              </a:rPr>
              <a:t>info@classsizematters.org</a:t>
            </a:r>
            <a:r>
              <a:rPr lang="en-US" i="1" dirty="0" smtClean="0"/>
              <a:t> </a:t>
            </a:r>
            <a:endParaRPr lang="en-US" i="1" dirty="0"/>
          </a:p>
        </p:txBody>
      </p:sp>
    </p:spTree>
    <p:extLst>
      <p:ext uri="{BB962C8B-B14F-4D97-AF65-F5344CB8AC3E}">
        <p14:creationId xmlns:p14="http://schemas.microsoft.com/office/powerpoint/2010/main" val="3184423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2800" dirty="0" smtClean="0"/>
              <a:t>Comparison of class sizes in Blue book compared to current averages &amp; Contract for excellence goals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8113704"/>
              </p:ext>
            </p:extLst>
          </p:nvPr>
        </p:nvGraphicFramePr>
        <p:xfrm>
          <a:off x="457202" y="1523996"/>
          <a:ext cx="8229596" cy="4791078"/>
        </p:xfrm>
        <a:graphic>
          <a:graphicData uri="http://schemas.openxmlformats.org/drawingml/2006/table">
            <a:tbl>
              <a:tblPr>
                <a:tableStyleId>{5C22544A-7EE6-4342-B048-85BDC9FD1C3A}</a:tableStyleId>
              </a:tblPr>
              <a:tblGrid>
                <a:gridCol w="1250065"/>
                <a:gridCol w="1250065"/>
                <a:gridCol w="1250065"/>
                <a:gridCol w="1250065"/>
                <a:gridCol w="1250065"/>
                <a:gridCol w="1979271"/>
              </a:tblGrid>
              <a:tr h="2345842">
                <a:tc>
                  <a:txBody>
                    <a:bodyPr/>
                    <a:lstStyle/>
                    <a:p>
                      <a:pPr algn="ctr" fontAlgn="ctr"/>
                      <a:r>
                        <a:rPr lang="en-US" sz="1600" u="none" strike="noStrike" dirty="0">
                          <a:effectLst/>
                        </a:rPr>
                        <a:t>Grade levels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UFT Contract class size limits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Target class sizes in "blue book"</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Current average class sizes </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 C4E class Size goals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How many </a:t>
                      </a:r>
                      <a:r>
                        <a:rPr lang="en-US" sz="1600" u="none" strike="noStrike" dirty="0" smtClean="0">
                          <a:effectLst/>
                        </a:rPr>
                        <a:t>students allowed in 500 </a:t>
                      </a:r>
                      <a:r>
                        <a:rPr lang="en-US" sz="1600" u="none" strike="noStrike" dirty="0" err="1" smtClean="0">
                          <a:effectLst/>
                        </a:rPr>
                        <a:t>Sq</a:t>
                      </a:r>
                      <a:r>
                        <a:rPr lang="en-US" sz="1600" u="none" strike="noStrike" dirty="0" smtClean="0">
                          <a:effectLst/>
                        </a:rPr>
                        <a:t> </a:t>
                      </a:r>
                      <a:r>
                        <a:rPr lang="en-US" sz="1600" u="none" strike="noStrike" dirty="0" err="1" smtClean="0">
                          <a:effectLst/>
                        </a:rPr>
                        <a:t>ft</a:t>
                      </a:r>
                      <a:r>
                        <a:rPr lang="en-US" sz="1600" u="none" strike="noStrike" dirty="0" smtClean="0">
                          <a:effectLst/>
                        </a:rPr>
                        <a:t> classroom  according to NYC building code </a:t>
                      </a:r>
                      <a:endParaRPr lang="en-US" sz="1600" b="1" i="0" u="none" strike="noStrike" dirty="0">
                        <a:solidFill>
                          <a:srgbClr val="000000"/>
                        </a:solidFill>
                        <a:effectLst/>
                        <a:latin typeface="Times New Roman"/>
                      </a:endParaRPr>
                    </a:p>
                  </a:txBody>
                  <a:tcPr marL="9525" marR="9525" marT="9525" marB="0" anchor="ctr"/>
                </a:tc>
              </a:tr>
              <a:tr h="448965">
                <a:tc>
                  <a:txBody>
                    <a:bodyPr/>
                    <a:lstStyle/>
                    <a:p>
                      <a:pPr algn="l" fontAlgn="ctr"/>
                      <a:r>
                        <a:rPr lang="en-US" sz="1600" u="none" strike="noStrike">
                          <a:effectLst/>
                        </a:rPr>
                        <a:t>Kindergarten</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25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20</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23</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19.9</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14</a:t>
                      </a:r>
                      <a:endParaRPr lang="en-US" sz="1600" b="1" i="0" u="none" strike="noStrike" dirty="0">
                        <a:solidFill>
                          <a:srgbClr val="FF0000"/>
                        </a:solidFill>
                        <a:effectLst/>
                        <a:latin typeface="Times New Roman"/>
                      </a:endParaRPr>
                    </a:p>
                  </a:txBody>
                  <a:tcPr marL="9525" marR="9525" marT="9525" marB="0" anchor="ctr"/>
                </a:tc>
              </a:tr>
              <a:tr h="254314">
                <a:tc>
                  <a:txBody>
                    <a:bodyPr/>
                    <a:lstStyle/>
                    <a:p>
                      <a:pPr algn="l" fontAlgn="ctr"/>
                      <a:r>
                        <a:rPr lang="en-US" sz="1600" u="none" strike="noStrike">
                          <a:effectLst/>
                        </a:rPr>
                        <a:t>1st-3rd </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32</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20</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25.5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19.9</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254314">
                <a:tc>
                  <a:txBody>
                    <a:bodyPr/>
                    <a:lstStyle/>
                    <a:p>
                      <a:pPr algn="l" fontAlgn="ctr"/>
                      <a:r>
                        <a:rPr lang="en-US" sz="1600" u="none" strike="noStrike">
                          <a:effectLst/>
                        </a:rPr>
                        <a:t>4th-5th</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32</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28</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26</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22.9</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988575">
                <a:tc>
                  <a:txBody>
                    <a:bodyPr/>
                    <a:lstStyle/>
                    <a:p>
                      <a:pPr algn="l" fontAlgn="ctr"/>
                      <a:r>
                        <a:rPr lang="en-US" sz="1600" u="none" strike="noStrike">
                          <a:effectLst/>
                        </a:rPr>
                        <a:t>6th-8th </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dirty="0">
                          <a:effectLst/>
                        </a:rPr>
                        <a:t>30 (Title I)  </a:t>
                      </a:r>
                      <a:endParaRPr lang="en-US" sz="1600" u="none" strike="noStrike" dirty="0" smtClean="0">
                        <a:effectLst/>
                      </a:endParaRPr>
                    </a:p>
                    <a:p>
                      <a:pPr algn="r" fontAlgn="ctr"/>
                      <a:endParaRPr lang="en-US" sz="1600" u="none" strike="noStrike" dirty="0" smtClean="0">
                        <a:effectLst/>
                      </a:endParaRPr>
                    </a:p>
                    <a:p>
                      <a:pPr algn="r" fontAlgn="ctr"/>
                      <a:r>
                        <a:rPr lang="en-US" sz="1600" u="none" strike="noStrike" dirty="0" smtClean="0">
                          <a:effectLst/>
                        </a:rPr>
                        <a:t>33 </a:t>
                      </a:r>
                      <a:r>
                        <a:rPr lang="en-US" sz="1600" u="none" strike="noStrike" dirty="0">
                          <a:effectLst/>
                        </a:rPr>
                        <a:t>(non-Title I)</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28</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27.4</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22.9</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499068">
                <a:tc>
                  <a:txBody>
                    <a:bodyPr/>
                    <a:lstStyle/>
                    <a:p>
                      <a:pPr algn="l" fontAlgn="ctr"/>
                      <a:r>
                        <a:rPr lang="en-US" sz="1600" u="none" strike="noStrike" dirty="0">
                          <a:effectLst/>
                        </a:rPr>
                        <a:t>HS (core classes)</a:t>
                      </a:r>
                      <a:endParaRPr lang="en-US" sz="1600" b="0" i="0" u="none" strike="noStrike" dirty="0">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34</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30</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smtClean="0">
                          <a:effectLst/>
                        </a:rPr>
                        <a:t>26.7*</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24.5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bl>
          </a:graphicData>
        </a:graphic>
      </p:graphicFrame>
      <p:sp>
        <p:nvSpPr>
          <p:cNvPr id="27702" name="TextBox 2"/>
          <p:cNvSpPr txBox="1">
            <a:spLocks noChangeArrowheads="1"/>
          </p:cNvSpPr>
          <p:nvPr/>
        </p:nvSpPr>
        <p:spPr bwMode="auto">
          <a:xfrm>
            <a:off x="1476375" y="6315075"/>
            <a:ext cx="3421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n-US" altLang="en-US" sz="1800"/>
              <a:t>*</a:t>
            </a:r>
            <a:r>
              <a:rPr lang="en-US" altLang="en-US" sz="1400" i="1"/>
              <a:t>DOE reported HS class sizes unreliable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Reducing class size #1 priority of parents citywide and #2 in D8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61224808"/>
              </p:ext>
            </p:extLst>
          </p:nvPr>
        </p:nvGraphicFramePr>
        <p:xfrm>
          <a:off x="203200" y="1600200"/>
          <a:ext cx="8763000" cy="5118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94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latin typeface="Arial Black" panose="020B0A04020102020204" pitchFamily="34" charset="0"/>
              </a:rPr>
              <a:t>DOE’s class size reduction plan </a:t>
            </a:r>
            <a:endParaRPr lang="en-US" dirty="0">
              <a:latin typeface="Arial Black" panose="020B0A04020102020204" pitchFamily="34" charset="0"/>
            </a:endParaRPr>
          </a:p>
        </p:txBody>
      </p:sp>
      <p:sp>
        <p:nvSpPr>
          <p:cNvPr id="8195" name="Content Placeholder 2"/>
          <p:cNvSpPr>
            <a:spLocks noGrp="1"/>
          </p:cNvSpPr>
          <p:nvPr>
            <p:ph idx="1"/>
          </p:nvPr>
        </p:nvSpPr>
        <p:spPr/>
        <p:txBody>
          <a:bodyPr/>
          <a:lstStyle/>
          <a:p>
            <a:r>
              <a:rPr lang="en-US" altLang="en-US" dirty="0" smtClean="0"/>
              <a:t>In Nov. 2007, the DOE submitted a plan to gradually reduce average class size over five years at three different grade ranges.</a:t>
            </a:r>
          </a:p>
          <a:p>
            <a:endParaRPr lang="en-US" altLang="en-US" dirty="0" smtClean="0"/>
          </a:p>
          <a:p>
            <a:r>
              <a:rPr lang="en-US" altLang="en-US" dirty="0" smtClean="0"/>
              <a:t>In K-3, class sizes to be reduced to no more than 20 students per class, in grades 4-8 no more than 23 and HS core classes would be no more than 25 on average  </a:t>
            </a:r>
          </a:p>
          <a:p>
            <a:endParaRPr lang="en-US" altLang="en-US" dirty="0" smtClean="0"/>
          </a:p>
          <a:p>
            <a:r>
              <a:rPr lang="en-US" altLang="en-US" dirty="0"/>
              <a:t>Yet each year since 2008, class sizes have increased rather than decreased and are now largest in 15 years in early </a:t>
            </a:r>
            <a:r>
              <a:rPr lang="en-US" altLang="en-US" dirty="0" smtClean="0"/>
              <a:t>grades.   </a:t>
            </a:r>
            <a:endParaRPr lang="en-US"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4" y="533399"/>
            <a:ext cx="7820025" cy="819151"/>
          </a:xfrm>
          <a:solidFill>
            <a:schemeClr val="accent1">
              <a:lumMod val="20000"/>
              <a:lumOff val="80000"/>
            </a:schemeClr>
          </a:solidFill>
          <a:ln>
            <a:solidFill>
              <a:schemeClr val="accent1"/>
            </a:solidFill>
          </a:ln>
        </p:spPr>
        <p:txBody>
          <a:bodyPr>
            <a:noAutofit/>
          </a:bodyPr>
          <a:lstStyle/>
          <a:p>
            <a:pPr algn="ctr"/>
            <a:r>
              <a:rPr lang="en-US" sz="1800" b="1" i="1" dirty="0"/>
              <a:t>C</a:t>
            </a:r>
            <a:r>
              <a:rPr lang="en-US" sz="1800" b="1" i="1" dirty="0" smtClean="0"/>
              <a:t>lass sizes in District </a:t>
            </a:r>
            <a:r>
              <a:rPr lang="en-US" sz="1800" b="1" i="1" dirty="0"/>
              <a:t>8</a:t>
            </a:r>
            <a:r>
              <a:rPr lang="en-US" sz="1800" b="1" i="1" dirty="0" smtClean="0"/>
              <a:t> have increased in grades K-3 </a:t>
            </a:r>
            <a:br>
              <a:rPr lang="en-US" sz="1800" b="1" i="1" dirty="0" smtClean="0"/>
            </a:br>
            <a:r>
              <a:rPr lang="en-US" sz="1800" b="1" i="1" dirty="0" smtClean="0"/>
              <a:t>by 14.4% since 2006 and are far above Contracts for Excellence goals</a:t>
            </a:r>
            <a:endParaRPr lang="en-US" sz="1800" b="1" i="1" dirty="0"/>
          </a:p>
        </p:txBody>
      </p:sp>
      <p:sp>
        <p:nvSpPr>
          <p:cNvPr id="4" name="TextBox 3"/>
          <p:cNvSpPr txBox="1"/>
          <p:nvPr/>
        </p:nvSpPr>
        <p:spPr>
          <a:xfrm>
            <a:off x="0" y="6581001"/>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88354524"/>
              </p:ext>
            </p:extLst>
          </p:nvPr>
        </p:nvGraphicFramePr>
        <p:xfrm>
          <a:off x="25400" y="1352549"/>
          <a:ext cx="9118600" cy="52284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8838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4655"/>
            <a:ext cx="8229600" cy="1295795"/>
          </a:xfrm>
          <a:solidFill>
            <a:schemeClr val="accent1">
              <a:lumMod val="20000"/>
              <a:lumOff val="80000"/>
            </a:schemeClr>
          </a:solidFill>
          <a:ln>
            <a:solidFill>
              <a:schemeClr val="accent1"/>
            </a:solidFill>
          </a:ln>
        </p:spPr>
        <p:txBody>
          <a:bodyPr>
            <a:noAutofit/>
          </a:bodyPr>
          <a:lstStyle/>
          <a:p>
            <a:pPr algn="ctr"/>
            <a:r>
              <a:rPr lang="en-US" sz="1800" b="1" i="1" dirty="0" smtClean="0"/>
              <a:t>District </a:t>
            </a:r>
            <a:r>
              <a:rPr lang="en-US" sz="1800" b="1" i="1" dirty="0"/>
              <a:t>8</a:t>
            </a:r>
            <a:r>
              <a:rPr lang="en-US" sz="1800" b="1" i="1" dirty="0" smtClean="0"/>
              <a:t>’s class sizes in grades 4-8 have increased by 5.8% since 2008 </a:t>
            </a:r>
            <a:br>
              <a:rPr lang="en-US" sz="1800" b="1" i="1" dirty="0" smtClean="0"/>
            </a:br>
            <a:r>
              <a:rPr lang="en-US" sz="1800" b="1" i="1" dirty="0" smtClean="0"/>
              <a:t>and are also above Contracts for Excellence goals</a:t>
            </a:r>
            <a:endParaRPr lang="en-US" sz="1800" b="1" i="1" dirty="0"/>
          </a:p>
        </p:txBody>
      </p:sp>
      <p:sp>
        <p:nvSpPr>
          <p:cNvPr id="4" name="TextBox 3"/>
          <p:cNvSpPr txBox="1"/>
          <p:nvPr/>
        </p:nvSpPr>
        <p:spPr>
          <a:xfrm>
            <a:off x="0" y="6581001"/>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08452731"/>
              </p:ext>
            </p:extLst>
          </p:nvPr>
        </p:nvGraphicFramePr>
        <p:xfrm>
          <a:off x="0" y="1710449"/>
          <a:ext cx="9144000" cy="48705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16661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9750"/>
            <a:ext cx="7772400" cy="1060450"/>
          </a:xfrm>
          <a:solidFill>
            <a:schemeClr val="accent1">
              <a:lumMod val="20000"/>
              <a:lumOff val="80000"/>
            </a:schemeClr>
          </a:solidFill>
        </p:spPr>
        <p:txBody>
          <a:bodyPr>
            <a:noAutofit/>
          </a:bodyPr>
          <a:lstStyle/>
          <a:p>
            <a:pPr algn="ctr" eaLnBrk="1" fontAlgn="auto" hangingPunct="1">
              <a:spcAft>
                <a:spcPts val="0"/>
              </a:spcAft>
              <a:defRPr/>
            </a:pPr>
            <a:r>
              <a:rPr lang="en-US" sz="2400" dirty="0" smtClean="0"/>
              <a:t/>
            </a:r>
            <a:br>
              <a:rPr lang="en-US" sz="2400" dirty="0" smtClean="0"/>
            </a:br>
            <a:r>
              <a:rPr lang="en-US" sz="2400" dirty="0" smtClean="0"/>
              <a:t>Class sizes city-wide have increased in core HS classes as well, by 2.3% since 2007, though the DOE data is unreliable</a:t>
            </a:r>
            <a:r>
              <a:rPr lang="en-US" sz="2400" dirty="0"/>
              <a:t>*</a:t>
            </a:r>
            <a:r>
              <a:rPr lang="en-US" sz="2400" dirty="0" smtClean="0"/>
              <a:t/>
            </a:r>
            <a:br>
              <a:rPr lang="en-US" sz="2400" dirty="0" smtClean="0"/>
            </a:br>
            <a:endParaRPr lang="en-US" sz="2400" dirty="0"/>
          </a:p>
        </p:txBody>
      </p:sp>
      <p:sp>
        <p:nvSpPr>
          <p:cNvPr id="11267" name="TextBox 2"/>
          <p:cNvSpPr txBox="1">
            <a:spLocks noChangeArrowheads="1"/>
          </p:cNvSpPr>
          <p:nvPr/>
        </p:nvSpPr>
        <p:spPr bwMode="auto">
          <a:xfrm>
            <a:off x="838200" y="5930900"/>
            <a:ext cx="6884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algn="ctr" eaLnBrk="1" hangingPunct="1">
              <a:spcBef>
                <a:spcPct val="0"/>
              </a:spcBef>
              <a:buClrTx/>
              <a:buSzTx/>
              <a:buFontTx/>
              <a:buNone/>
            </a:pPr>
            <a:r>
              <a:rPr lang="en-US" altLang="en-US" sz="1600"/>
              <a:t>*DOE’s class size data is unreliable &amp; </a:t>
            </a:r>
          </a:p>
          <a:p>
            <a:pPr algn="ctr" eaLnBrk="1" hangingPunct="1">
              <a:spcBef>
                <a:spcPct val="0"/>
              </a:spcBef>
              <a:buClrTx/>
              <a:buSzTx/>
              <a:buFontTx/>
              <a:buNone/>
            </a:pPr>
            <a:r>
              <a:rPr lang="en-US" altLang="en-US" sz="1600"/>
              <a:t>their methodology for calculating HS averages have changed year to year</a:t>
            </a:r>
          </a:p>
        </p:txBody>
      </p:sp>
      <p:graphicFrame>
        <p:nvGraphicFramePr>
          <p:cNvPr id="6" name="Chart 5"/>
          <p:cNvGraphicFramePr>
            <a:graphicFrameLocks/>
          </p:cNvGraphicFramePr>
          <p:nvPr>
            <p:extLst>
              <p:ext uri="{D42A27DB-BD31-4B8C-83A1-F6EECF244321}">
                <p14:modId xmlns:p14="http://schemas.microsoft.com/office/powerpoint/2010/main" val="3792228392"/>
              </p:ext>
            </p:extLst>
          </p:nvPr>
        </p:nvGraphicFramePr>
        <p:xfrm>
          <a:off x="435939" y="1612899"/>
          <a:ext cx="8450885" cy="4305301"/>
        </p:xfrm>
        <a:graphic>
          <a:graphicData uri="http://schemas.openxmlformats.org/drawingml/2006/chart">
            <c:chart xmlns:c="http://schemas.openxmlformats.org/drawingml/2006/chart" xmlns:r="http://schemas.openxmlformats.org/officeDocument/2006/relationships" r:id="rId3"/>
          </a:graphicData>
        </a:graphic>
      </p:graphicFrame>
      <p:sp>
        <p:nvSpPr>
          <p:cNvPr id="11269" name="TextBox 4"/>
          <p:cNvSpPr txBox="1">
            <a:spLocks noChangeArrowheads="1"/>
          </p:cNvSpPr>
          <p:nvPr/>
        </p:nvSpPr>
        <p:spPr bwMode="auto">
          <a:xfrm>
            <a:off x="9525" y="6527800"/>
            <a:ext cx="7197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n-US" altLang="en-US" sz="1200"/>
              <a:t>Data sources: DOE Class Size Reports 2006-2013, 2008 DOE Contracts for Excellence Approved Plan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fontScale="90000"/>
          </a:bodyPr>
          <a:lstStyle/>
          <a:p>
            <a:pPr algn="ctr"/>
            <a:r>
              <a:rPr lang="en-US" dirty="0" smtClean="0"/>
              <a:t>Examples of schools in D8 with large class sizes, K-3 in 2013-14</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895952885"/>
              </p:ext>
            </p:extLst>
          </p:nvPr>
        </p:nvGraphicFramePr>
        <p:xfrm>
          <a:off x="0" y="15240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2487390981"/>
              </p:ext>
            </p:extLst>
          </p:nvPr>
        </p:nvGraphicFramePr>
        <p:xfrm>
          <a:off x="4572000" y="15240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ext uri="{D42A27DB-BD31-4B8C-83A1-F6EECF244321}">
                <p14:modId xmlns:p14="http://schemas.microsoft.com/office/powerpoint/2010/main" val="3331498566"/>
              </p:ext>
            </p:extLst>
          </p:nvPr>
        </p:nvGraphicFramePr>
        <p:xfrm>
          <a:off x="0" y="4064000"/>
          <a:ext cx="4572000" cy="2794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2423019449"/>
              </p:ext>
            </p:extLst>
          </p:nvPr>
        </p:nvGraphicFramePr>
        <p:xfrm>
          <a:off x="4318000" y="4064000"/>
          <a:ext cx="4826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473695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dirty="0" smtClean="0"/>
              <a:t>Why?  Because DOE has cut back school budgets by 14% since 2007</a:t>
            </a:r>
            <a:endParaRPr lang="en-US" dirty="0"/>
          </a:p>
        </p:txBody>
      </p:sp>
      <p:sp>
        <p:nvSpPr>
          <p:cNvPr id="14339" name="Content Placeholder 2"/>
          <p:cNvSpPr>
            <a:spLocks noGrp="1"/>
          </p:cNvSpPr>
          <p:nvPr>
            <p:ph idx="1"/>
          </p:nvPr>
        </p:nvSpPr>
        <p:spPr/>
        <p:txBody>
          <a:bodyPr/>
          <a:lstStyle/>
          <a:p>
            <a:endParaRPr lang="en-US" altLang="en-US" sz="2000" dirty="0" smtClean="0"/>
          </a:p>
          <a:p>
            <a:r>
              <a:rPr lang="en-US" altLang="en-US" sz="2000" dirty="0" smtClean="0"/>
              <a:t>In the state C4E law, says these funds must </a:t>
            </a:r>
            <a:r>
              <a:rPr lang="en-US" altLang="en-US" sz="2000" b="1" dirty="0" smtClean="0"/>
              <a:t>“supplement not supplant”</a:t>
            </a:r>
            <a:r>
              <a:rPr lang="en-US" altLang="en-US" sz="2000" dirty="0" smtClean="0"/>
              <a:t> city funds. </a:t>
            </a:r>
          </a:p>
          <a:p>
            <a:endParaRPr lang="en-US" altLang="en-US" sz="2000" dirty="0" smtClean="0"/>
          </a:p>
          <a:p>
            <a:r>
              <a:rPr lang="en-US" altLang="en-US" sz="2000" dirty="0" smtClean="0"/>
              <a:t>This means that the DOE could not cut back its own funding to schools when the state increased its funding. But this is what happened, starting the first year of C4E. </a:t>
            </a:r>
          </a:p>
          <a:p>
            <a:endParaRPr lang="en-US" altLang="en-US" sz="2000" dirty="0" smtClean="0"/>
          </a:p>
          <a:p>
            <a:r>
              <a:rPr lang="en-US" altLang="en-US" sz="2000" dirty="0" smtClean="0"/>
              <a:t>This year, in its C4E plan, for the first time DOE admits allowing supplanting </a:t>
            </a:r>
            <a:r>
              <a:rPr lang="en-US" altLang="en-US" sz="2000" dirty="0"/>
              <a:t>– but also claims that the State Education Dept. </a:t>
            </a:r>
            <a:r>
              <a:rPr lang="en-US" altLang="en-US" sz="2000" dirty="0" smtClean="0"/>
              <a:t>has given its </a:t>
            </a:r>
            <a:r>
              <a:rPr lang="en-US" altLang="en-US" sz="2000" dirty="0"/>
              <a:t>permission for this to occur. </a:t>
            </a:r>
          </a:p>
          <a:p>
            <a:endParaRPr lang="en-US" altLang="en-US" sz="2000" dirty="0" smtClean="0"/>
          </a:p>
          <a:p>
            <a:r>
              <a:rPr lang="en-US" altLang="en-US" sz="1600" i="1" dirty="0" smtClean="0"/>
              <a:t>“Exp</a:t>
            </a:r>
            <a:r>
              <a:rPr lang="en-US" altLang="en-US" sz="1400" i="1" dirty="0" smtClean="0"/>
              <a:t>enditures made using C4E funds must ‘supplement, not supplant”’ funding provided by the school district; however, SED has provided  guidance explaining that certain expenditures may be paid for with C4E  funds even though these programs or expenditures were originally or have been typically paid for by the district or by other grants.”</a:t>
            </a:r>
          </a:p>
          <a:p>
            <a:endParaRPr lang="en-US" altLang="en-US" sz="2000" dirty="0" smtClean="0"/>
          </a:p>
          <a:p>
            <a:endParaRPr lang="en-US" alt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2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ppt/theme/themeOverride4.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Clarity.thmx</Template>
  <TotalTime>7173</TotalTime>
  <Words>1432</Words>
  <Application>Microsoft Office PowerPoint</Application>
  <PresentationFormat>On-screen Show (4:3)</PresentationFormat>
  <Paragraphs>211</Paragraphs>
  <Slides>22</Slides>
  <Notes>4</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Clarity</vt:lpstr>
      <vt:lpstr>2_Clarity</vt:lpstr>
      <vt:lpstr>HOW DOE’s C4E plan violates the language and intent of the law</vt:lpstr>
      <vt:lpstr>CFE and C4E </vt:lpstr>
      <vt:lpstr>Reducing class size #1 priority of parents citywide and #2 in D8 </vt:lpstr>
      <vt:lpstr>DOE’s class size reduction plan </vt:lpstr>
      <vt:lpstr>Class sizes in District 8 have increased in grades K-3  by 14.4% since 2006 and are far above Contracts for Excellence goals</vt:lpstr>
      <vt:lpstr>District 8’s class sizes in grades 4-8 have increased by 5.8% since 2008  and are also above Contracts for Excellence goals</vt:lpstr>
      <vt:lpstr> Class sizes city-wide have increased in core HS classes as well, by 2.3% since 2007, though the DOE data is unreliable* </vt:lpstr>
      <vt:lpstr>Examples of schools in D8 with large class sizes, K-3 in 2013-14</vt:lpstr>
      <vt:lpstr>Why?  Because DOE has cut back school budgets by 14% since 2007</vt:lpstr>
      <vt:lpstr>PowerPoint Presentation</vt:lpstr>
      <vt:lpstr>Other ways city has encouraged class size increases</vt:lpstr>
      <vt:lpstr>More ways DOE has worked to increase class size in its C4E plan</vt:lpstr>
      <vt:lpstr>Overcrowding worsening in D8 schools</vt:lpstr>
      <vt:lpstr>Overcrowding in D8 and the Bronx</vt:lpstr>
      <vt:lpstr>  Some of the most overcrowded schools in D 8  </vt:lpstr>
      <vt:lpstr>Some of the most overcrowded Bronx High Schools </vt:lpstr>
      <vt:lpstr>New Seats in Capital Plan vs D8 Enrollment Projections</vt:lpstr>
      <vt:lpstr>City-wide Enrollment Projections K-8 vs. New Seats in Capital Plan </vt:lpstr>
      <vt:lpstr>City-wide Enrollment Projections HS vs. New Seats in Capital Plan </vt:lpstr>
      <vt:lpstr>Bill de Blasio promised to reduce class size while running for Mayor </vt:lpstr>
      <vt:lpstr>How can you help?</vt:lpstr>
      <vt:lpstr>Comparison of class sizes in Blue book compared to current averages &amp; Contract for excellence goals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Education Council, District 10  Presentation</dc:title>
  <dc:creator>Peter Dalmasy</dc:creator>
  <cp:lastModifiedBy>wildcat</cp:lastModifiedBy>
  <cp:revision>353</cp:revision>
  <cp:lastPrinted>2014-10-15T19:06:56Z</cp:lastPrinted>
  <dcterms:created xsi:type="dcterms:W3CDTF">2014-02-11T14:35:23Z</dcterms:created>
  <dcterms:modified xsi:type="dcterms:W3CDTF">2014-10-16T16:42:38Z</dcterms:modified>
</cp:coreProperties>
</file>