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Override2.xml" ContentType="application/vnd.openxmlformats-officedocument.themeOverride+xml"/>
  <Override PartName="/ppt/theme/theme3.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ppt/notesSlides/notesSlide1.xml" ContentType="application/vnd.openxmlformats-officedocument.presentationml.notesSlide+xml"/>
  <Override PartName="/ppt/charts/chart2.xml" ContentType="application/vnd.openxmlformats-officedocument.drawingml.chart+xml"/>
  <Override PartName="/ppt/notesSlides/notesSlide2.xml" ContentType="application/vnd.openxmlformats-officedocument.presentationml.notesSlide+xml"/>
  <Override PartName="/ppt/charts/chart3.xml" ContentType="application/vnd.openxmlformats-officedocument.drawingml.chart+xml"/>
  <Override PartName="/ppt/notesSlides/notesSlide3.xml" ContentType="application/vnd.openxmlformats-officedocument.presentationml.notesSlide+xml"/>
  <Override PartName="/ppt/charts/chart4.xml" ContentType="application/vnd.openxmlformats-officedocument.drawingml.chart+xml"/>
  <Override PartName="/ppt/theme/themeOverride3.xml" ContentType="application/vnd.openxmlformats-officedocument.themeOverride+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notesSlides/notesSlide4.xml" ContentType="application/vnd.openxmlformats-officedocument.presentationml.notesSlide+xml"/>
  <Override PartName="/ppt/charts/chart9.xml" ContentType="application/vnd.openxmlformats-officedocument.drawingml.chart+xml"/>
  <Override PartName="/ppt/theme/themeOverride4.xml" ContentType="application/vnd.openxmlformats-officedocument.themeOverride+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9" r:id="rId1"/>
    <p:sldMasterId id="2147483838" r:id="rId2"/>
  </p:sldMasterIdLst>
  <p:notesMasterIdLst>
    <p:notesMasterId r:id="rId24"/>
  </p:notesMasterIdLst>
  <p:handoutMasterIdLst>
    <p:handoutMasterId r:id="rId25"/>
  </p:handoutMasterIdLst>
  <p:sldIdLst>
    <p:sldId id="256" r:id="rId3"/>
    <p:sldId id="383" r:id="rId4"/>
    <p:sldId id="411" r:id="rId5"/>
    <p:sldId id="386" r:id="rId6"/>
    <p:sldId id="420" r:id="rId7"/>
    <p:sldId id="421" r:id="rId8"/>
    <p:sldId id="261" r:id="rId9"/>
    <p:sldId id="422" r:id="rId10"/>
    <p:sldId id="318" r:id="rId11"/>
    <p:sldId id="384" r:id="rId12"/>
    <p:sldId id="387" r:id="rId13"/>
    <p:sldId id="388" r:id="rId14"/>
    <p:sldId id="423" r:id="rId15"/>
    <p:sldId id="424" r:id="rId16"/>
    <p:sldId id="425" r:id="rId17"/>
    <p:sldId id="426" r:id="rId18"/>
    <p:sldId id="405" r:id="rId19"/>
    <p:sldId id="406" r:id="rId20"/>
    <p:sldId id="390" r:id="rId21"/>
    <p:sldId id="419" r:id="rId22"/>
    <p:sldId id="369" r:id="rId23"/>
  </p:sldIdLst>
  <p:sldSz cx="9144000" cy="6858000" type="screen4x3"/>
  <p:notesSz cx="6858000" cy="9313863"/>
  <p:defaultTextStyle>
    <a:defPPr>
      <a:defRPr lang="en-US"/>
    </a:defPPr>
    <a:lvl1pPr algn="l" defTabSz="457200" rtl="0" fontAlgn="base">
      <a:spcBef>
        <a:spcPct val="0"/>
      </a:spcBef>
      <a:spcAft>
        <a:spcPct val="0"/>
      </a:spcAft>
      <a:defRPr kern="1200">
        <a:solidFill>
          <a:schemeClr val="tx1"/>
        </a:solidFill>
        <a:latin typeface="Arial" charset="0"/>
        <a:ea typeface="+mn-ea"/>
        <a:cs typeface="Arial" charset="0"/>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53" autoAdjust="0"/>
    <p:restoredTop sz="99290" autoAdjust="0"/>
  </p:normalViewPr>
  <p:slideViewPr>
    <p:cSldViewPr snapToGrid="0" snapToObjects="1">
      <p:cViewPr>
        <p:scale>
          <a:sx n="75" d="100"/>
          <a:sy n="75" d="100"/>
        </p:scale>
        <p:origin x="-1224" y="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84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wildcat\Documents\Class%20Size%20Matters\Learning%20Environment%20Survey%20Results%202014%20(Autosaved).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Macintosh%20HD:Users:peterdalmasy:Downloads:D1-32%202012%20SV-3.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Macintosh%20HD:Users:peterdalmasy:Downloads:D78_ALL_HS%202012%20SV-3.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Macintosh%20HD:Users:peterdalmasy:Documents:Class%20Size%20Matters:Enrollment%20Projections%20by%20District%202011-21%20vs%20New%20Seats%202015-2019.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Macintosh%20HD:Users:peterdalmasy:Downloads:citywide%20enrollment%20projections%20vs%20new%20seats.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Macintosh%20HD:Users:peterdalmasy:Downloads:Enrollment%20Projections%202011-2021.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Peter%20Dalmasy\Downloads\Class%20Size%20Matters\Class%20Size%20Data\Class%20Size\Short%20term%20CS%20Data\District%20Data\2013-2014%20District%20by%20District%20CS%20Data%20K-3%20and%204-8\D6%20class%20size%20analysis%20upd.%202013-14.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Macintosh%20HD:Users:peterdalmasy:Documents:Class%20Size%20Matters:Class%20Size%20Data:Class%20Size:Short%20term%20CS%20Data:District%20Data:D6%20class%20size%20analysis%20upd.%202013-14.xlsx" TargetMode="External"/></Relationships>
</file>

<file path=ppt/charts/_rels/chart4.xml.rels><?xml version="1.0" encoding="UTF-8" standalone="yes"?>
<Relationships xmlns="http://schemas.openxmlformats.org/package/2006/relationships"><Relationship Id="rId2" Type="http://schemas.openxmlformats.org/officeDocument/2006/relationships/oleObject" Target="Macintosh%20HD:Users:peterdalmasy:Dropbox:Class%20Size%20Matters:Individual%20Figures:Figure%2022%20Core%20HS%20Avg%20Class%20Sizes%20compared%20to%20goals%20in%20NYCs%20C4E%20Plan%202006-2014.2.4.14.xlsx" TargetMode="External"/><Relationship Id="rId1" Type="http://schemas.openxmlformats.org/officeDocument/2006/relationships/themeOverride" Target="../theme/themeOverride3.xml"/></Relationships>
</file>

<file path=ppt/charts/_rels/chart5.xml.rels><?xml version="1.0" encoding="UTF-8" standalone="yes"?>
<Relationships xmlns="http://schemas.openxmlformats.org/package/2006/relationships"><Relationship Id="rId1" Type="http://schemas.openxmlformats.org/officeDocument/2006/relationships/oleObject" Target="Macintosh%20HD:Users:peterdalmasy:Downloads:20132014PreliminarySchoolLevelDetailFinal%202013_11_15-5.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Macintosh%20HD:Users:peterdalmasy:Downloads:20132014PreliminarySchoolLevelDetailFinal%202013_11_15-5.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Macintosh%20HD:Users:peterdalmasy:Downloads:20132014PreliminarySchoolLevelDetailFinal%202013_11_15-5.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Macintosh%20HD:Users:peterdalmasy:Downloads:20132014PreliminarySchoolLevelDetailFinal%202013_11_15-5.xlsx" TargetMode="External"/></Relationships>
</file>

<file path=ppt/charts/_rels/chart9.xml.rels><?xml version="1.0" encoding="UTF-8" standalone="yes"?>
<Relationships xmlns="http://schemas.openxmlformats.org/package/2006/relationships"><Relationship Id="rId2" Type="http://schemas.openxmlformats.org/officeDocument/2006/relationships/oleObject" Target="file:///C:\Users\Leonie\Documents\MMR%20data%20for%20cap%20plan.xls" TargetMode="External"/><Relationship Id="rId1" Type="http://schemas.openxmlformats.org/officeDocument/2006/relationships/themeOverride" Target="../theme/themeOverride4.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800" b="1" i="0" baseline="0">
                <a:effectLst/>
              </a:rPr>
              <a:t>Top parent responses for school improvement in District 6 compared to Citywide results</a:t>
            </a:r>
            <a:endParaRPr lang="en-US">
              <a:effectLst/>
            </a:endParaRPr>
          </a:p>
        </c:rich>
      </c:tx>
      <c:layout/>
      <c:overlay val="0"/>
    </c:title>
    <c:autoTitleDeleted val="0"/>
    <c:plotArea>
      <c:layout>
        <c:manualLayout>
          <c:layoutTarget val="inner"/>
          <c:xMode val="edge"/>
          <c:yMode val="edge"/>
          <c:x val="8.1153388435141263E-2"/>
          <c:y val="0.21982843768468974"/>
          <c:w val="0.88538970672144246"/>
          <c:h val="0.38318799566432632"/>
        </c:manualLayout>
      </c:layout>
      <c:barChart>
        <c:barDir val="col"/>
        <c:grouping val="clustered"/>
        <c:varyColors val="0"/>
        <c:ser>
          <c:idx val="0"/>
          <c:order val="0"/>
          <c:tx>
            <c:strRef>
              <c:f>'D6'!$N$3</c:f>
              <c:strCache>
                <c:ptCount val="1"/>
                <c:pt idx="0">
                  <c:v>Citywide</c:v>
                </c:pt>
              </c:strCache>
            </c:strRef>
          </c:tx>
          <c:spPr>
            <a:gradFill rotWithShape="1">
              <a:gsLst>
                <a:gs pos="0">
                  <a:schemeClr val="accent1">
                    <a:shade val="70000"/>
                    <a:satMod val="150000"/>
                  </a:schemeClr>
                </a:gs>
                <a:gs pos="34000">
                  <a:schemeClr val="accent1">
                    <a:shade val="70000"/>
                    <a:satMod val="140000"/>
                  </a:schemeClr>
                </a:gs>
                <a:gs pos="70000">
                  <a:schemeClr val="accent1">
                    <a:tint val="100000"/>
                    <a:shade val="90000"/>
                    <a:satMod val="140000"/>
                  </a:schemeClr>
                </a:gs>
                <a:gs pos="100000">
                  <a:schemeClr val="accent1">
                    <a:tint val="100000"/>
                    <a:shade val="100000"/>
                    <a:satMod val="100000"/>
                  </a:schemeClr>
                </a:gs>
              </a:gsLst>
              <a:path path="circle">
                <a:fillToRect l="100000" t="100000" r="100000" b="100000"/>
              </a:path>
            </a:gradFill>
            <a:ln w="9525" cap="flat" cmpd="sng" algn="ctr">
              <a:noFill/>
              <a:prstDash val="solid"/>
            </a:ln>
            <a:effectLst>
              <a:outerShdw blurRad="38100" dist="25400" dir="2700000" algn="br" rotWithShape="0">
                <a:srgbClr val="000000">
                  <a:alpha val="60000"/>
                </a:srgbClr>
              </a:outerShdw>
            </a:effectLst>
          </c:spPr>
          <c:invertIfNegative val="0"/>
          <c:dLbls>
            <c:dLbl>
              <c:idx val="3"/>
              <c:layout>
                <c:manualLayout>
                  <c:x val="-4.2857142857142859E-3"/>
                  <c:y val="9.8280098280098278E-3"/>
                </c:manualLayout>
              </c:layout>
              <c:dLblPos val="outEnd"/>
              <c:showLegendKey val="0"/>
              <c:showVal val="1"/>
              <c:showCatName val="0"/>
              <c:showSerName val="0"/>
              <c:showPercent val="0"/>
              <c:showBubbleSize val="0"/>
            </c:dLbl>
            <c:dLbl>
              <c:idx val="9"/>
              <c:layout>
                <c:manualLayout>
                  <c:x val="-2.8571428571428571E-3"/>
                  <c:y val="9.8280098280098278E-3"/>
                </c:manualLayout>
              </c:layout>
              <c:dLblPos val="outEnd"/>
              <c:showLegendKey val="0"/>
              <c:showVal val="1"/>
              <c:showCatName val="0"/>
              <c:showSerName val="0"/>
              <c:showPercent val="0"/>
              <c:showBubbleSize val="0"/>
            </c:dLbl>
            <c:txPr>
              <a:bodyPr/>
              <a:lstStyle/>
              <a:p>
                <a:pPr>
                  <a:defRPr sz="1400"/>
                </a:pPr>
                <a:endParaRPr lang="en-US"/>
              </a:p>
            </c:txPr>
            <c:dLblPos val="outEnd"/>
            <c:showLegendKey val="0"/>
            <c:showVal val="1"/>
            <c:showCatName val="0"/>
            <c:showSerName val="0"/>
            <c:showPercent val="0"/>
            <c:showBubbleSize val="0"/>
            <c:showLeaderLines val="0"/>
          </c:dLbls>
          <c:cat>
            <c:strRef>
              <c:f>'D6'!$O$2:$X$2</c:f>
              <c:strCache>
                <c:ptCount val="10"/>
                <c:pt idx="0">
                  <c:v>Smaller class size</c:v>
                </c:pt>
                <c:pt idx="1">
                  <c:v>More preparation for state tests</c:v>
                </c:pt>
                <c:pt idx="2">
                  <c:v>More hands-on learning</c:v>
                </c:pt>
                <c:pt idx="3">
                  <c:v>Stronger enrichment programs</c:v>
                </c:pt>
                <c:pt idx="4">
                  <c:v>More effective teaching</c:v>
                </c:pt>
                <c:pt idx="5">
                  <c:v>Stronger arts programs</c:v>
                </c:pt>
                <c:pt idx="6">
                  <c:v>More effective school leadership</c:v>
                </c:pt>
                <c:pt idx="7">
                  <c:v>More rigorous curriculum</c:v>
                </c:pt>
                <c:pt idx="8">
                  <c:v>Better communication with parents</c:v>
                </c:pt>
                <c:pt idx="9">
                  <c:v>Less preparation for state tests</c:v>
                </c:pt>
              </c:strCache>
            </c:strRef>
          </c:cat>
          <c:val>
            <c:numRef>
              <c:f>'D6'!$O$3:$X$3</c:f>
              <c:numCache>
                <c:formatCode>0"%"</c:formatCode>
                <c:ptCount val="10"/>
                <c:pt idx="0">
                  <c:v>23</c:v>
                </c:pt>
                <c:pt idx="1">
                  <c:v>17</c:v>
                </c:pt>
                <c:pt idx="2">
                  <c:v>15</c:v>
                </c:pt>
                <c:pt idx="3">
                  <c:v>12</c:v>
                </c:pt>
                <c:pt idx="4">
                  <c:v>9</c:v>
                </c:pt>
                <c:pt idx="5">
                  <c:v>8</c:v>
                </c:pt>
                <c:pt idx="6">
                  <c:v>5</c:v>
                </c:pt>
                <c:pt idx="7">
                  <c:v>4</c:v>
                </c:pt>
                <c:pt idx="8">
                  <c:v>4</c:v>
                </c:pt>
                <c:pt idx="9">
                  <c:v>2</c:v>
                </c:pt>
              </c:numCache>
            </c:numRef>
          </c:val>
        </c:ser>
        <c:ser>
          <c:idx val="1"/>
          <c:order val="1"/>
          <c:tx>
            <c:strRef>
              <c:f>'D6'!$N$4</c:f>
              <c:strCache>
                <c:ptCount val="1"/>
                <c:pt idx="0">
                  <c:v>D6</c:v>
                </c:pt>
              </c:strCache>
            </c:strRef>
          </c:tx>
          <c:spPr>
            <a:solidFill>
              <a:schemeClr val="tx2">
                <a:lumMod val="75000"/>
              </a:schemeClr>
            </a:solidFill>
            <a:ln w="9525" cap="flat" cmpd="sng" algn="ctr">
              <a:noFill/>
              <a:prstDash val="solid"/>
            </a:ln>
            <a:effectLst>
              <a:outerShdw blurRad="38100" dist="25400" dir="2700000" algn="br" rotWithShape="0">
                <a:srgbClr val="000000">
                  <a:alpha val="60000"/>
                </a:srgbClr>
              </a:outerShdw>
            </a:effectLst>
          </c:spPr>
          <c:invertIfNegative val="0"/>
          <c:dLbls>
            <c:dLbl>
              <c:idx val="0"/>
              <c:layout>
                <c:manualLayout>
                  <c:x val="8.5714285714285719E-3"/>
                  <c:y val="9.8280098280098278E-3"/>
                </c:manualLayout>
              </c:layout>
              <c:dLblPos val="outEnd"/>
              <c:showLegendKey val="0"/>
              <c:showVal val="1"/>
              <c:showCatName val="0"/>
              <c:showSerName val="0"/>
              <c:showPercent val="0"/>
              <c:showBubbleSize val="0"/>
            </c:dLbl>
            <c:dLbl>
              <c:idx val="2"/>
              <c:layout>
                <c:manualLayout>
                  <c:x val="5.7142857142857143E-3"/>
                  <c:y val="1.4742014742014743E-2"/>
                </c:manualLayout>
              </c:layout>
              <c:dLblPos val="outEnd"/>
              <c:showLegendKey val="0"/>
              <c:showVal val="1"/>
              <c:showCatName val="0"/>
              <c:showSerName val="0"/>
              <c:showPercent val="0"/>
              <c:showBubbleSize val="0"/>
            </c:dLbl>
            <c:dLbl>
              <c:idx val="4"/>
              <c:layout>
                <c:manualLayout>
                  <c:x val="0.01"/>
                  <c:y val="9.8280098280098278E-3"/>
                </c:manualLayout>
              </c:layout>
              <c:dLblPos val="outEnd"/>
              <c:showLegendKey val="0"/>
              <c:showVal val="1"/>
              <c:showCatName val="0"/>
              <c:showSerName val="0"/>
              <c:showPercent val="0"/>
              <c:showBubbleSize val="0"/>
            </c:dLbl>
            <c:dLbl>
              <c:idx val="5"/>
              <c:layout>
                <c:manualLayout>
                  <c:x val="1.1428571428571429E-2"/>
                  <c:y val="0"/>
                </c:manualLayout>
              </c:layout>
              <c:dLblPos val="outEnd"/>
              <c:showLegendKey val="0"/>
              <c:showVal val="1"/>
              <c:showCatName val="0"/>
              <c:showSerName val="0"/>
              <c:showPercent val="0"/>
              <c:showBubbleSize val="0"/>
            </c:dLbl>
            <c:dLbl>
              <c:idx val="6"/>
              <c:layout>
                <c:manualLayout>
                  <c:x val="7.1428571428571426E-3"/>
                  <c:y val="4.9140049140049139E-3"/>
                </c:manualLayout>
              </c:layout>
              <c:dLblPos val="outEnd"/>
              <c:showLegendKey val="0"/>
              <c:showVal val="1"/>
              <c:showCatName val="0"/>
              <c:showSerName val="0"/>
              <c:showPercent val="0"/>
              <c:showBubbleSize val="0"/>
            </c:dLbl>
            <c:dLbl>
              <c:idx val="8"/>
              <c:layout>
                <c:manualLayout>
                  <c:x val="1.2857142857142857E-2"/>
                  <c:y val="0"/>
                </c:manualLayout>
              </c:layout>
              <c:dLblPos val="outEnd"/>
              <c:showLegendKey val="0"/>
              <c:showVal val="1"/>
              <c:showCatName val="0"/>
              <c:showSerName val="0"/>
              <c:showPercent val="0"/>
              <c:showBubbleSize val="0"/>
            </c:dLbl>
            <c:txPr>
              <a:bodyPr/>
              <a:lstStyle/>
              <a:p>
                <a:pPr>
                  <a:defRPr sz="1400"/>
                </a:pPr>
                <a:endParaRPr lang="en-US"/>
              </a:p>
            </c:txPr>
            <c:dLblPos val="outEnd"/>
            <c:showLegendKey val="0"/>
            <c:showVal val="1"/>
            <c:showCatName val="0"/>
            <c:showSerName val="0"/>
            <c:showPercent val="0"/>
            <c:showBubbleSize val="0"/>
            <c:showLeaderLines val="0"/>
          </c:dLbls>
          <c:cat>
            <c:strRef>
              <c:f>'D6'!$O$2:$X$2</c:f>
              <c:strCache>
                <c:ptCount val="10"/>
                <c:pt idx="0">
                  <c:v>Smaller class size</c:v>
                </c:pt>
                <c:pt idx="1">
                  <c:v>More preparation for state tests</c:v>
                </c:pt>
                <c:pt idx="2">
                  <c:v>More hands-on learning</c:v>
                </c:pt>
                <c:pt idx="3">
                  <c:v>Stronger enrichment programs</c:v>
                </c:pt>
                <c:pt idx="4">
                  <c:v>More effective teaching</c:v>
                </c:pt>
                <c:pt idx="5">
                  <c:v>Stronger arts programs</c:v>
                </c:pt>
                <c:pt idx="6">
                  <c:v>More effective school leadership</c:v>
                </c:pt>
                <c:pt idx="7">
                  <c:v>More rigorous curriculum</c:v>
                </c:pt>
                <c:pt idx="8">
                  <c:v>Better communication with parents</c:v>
                </c:pt>
                <c:pt idx="9">
                  <c:v>Less preparation for state tests</c:v>
                </c:pt>
              </c:strCache>
            </c:strRef>
          </c:cat>
          <c:val>
            <c:numRef>
              <c:f>'D6'!$O$4:$X$4</c:f>
              <c:numCache>
                <c:formatCode>0"%"</c:formatCode>
                <c:ptCount val="10"/>
                <c:pt idx="0">
                  <c:v>20.425531914893618</c:v>
                </c:pt>
                <c:pt idx="1">
                  <c:v>19.5625</c:v>
                </c:pt>
                <c:pt idx="2">
                  <c:v>13.375</c:v>
                </c:pt>
                <c:pt idx="3">
                  <c:v>14.854166666666666</c:v>
                </c:pt>
                <c:pt idx="4">
                  <c:v>7.833333333333333</c:v>
                </c:pt>
                <c:pt idx="5">
                  <c:v>8.7708333333333339</c:v>
                </c:pt>
                <c:pt idx="6">
                  <c:v>4.6808510638297873</c:v>
                </c:pt>
                <c:pt idx="7">
                  <c:v>8.7708333333333339</c:v>
                </c:pt>
                <c:pt idx="8">
                  <c:v>4.5106382978723403</c:v>
                </c:pt>
                <c:pt idx="9">
                  <c:v>2.806451612903226</c:v>
                </c:pt>
              </c:numCache>
            </c:numRef>
          </c:val>
        </c:ser>
        <c:dLbls>
          <c:dLblPos val="outEnd"/>
          <c:showLegendKey val="0"/>
          <c:showVal val="1"/>
          <c:showCatName val="0"/>
          <c:showSerName val="0"/>
          <c:showPercent val="0"/>
          <c:showBubbleSize val="0"/>
        </c:dLbls>
        <c:gapWidth val="150"/>
        <c:axId val="74808704"/>
        <c:axId val="74853376"/>
      </c:barChart>
      <c:catAx>
        <c:axId val="74808704"/>
        <c:scaling>
          <c:orientation val="minMax"/>
        </c:scaling>
        <c:delete val="0"/>
        <c:axPos val="b"/>
        <c:majorTickMark val="out"/>
        <c:minorTickMark val="none"/>
        <c:tickLblPos val="nextTo"/>
        <c:txPr>
          <a:bodyPr/>
          <a:lstStyle/>
          <a:p>
            <a:pPr>
              <a:defRPr sz="1200"/>
            </a:pPr>
            <a:endParaRPr lang="en-US"/>
          </a:p>
        </c:txPr>
        <c:crossAx val="74853376"/>
        <c:crosses val="autoZero"/>
        <c:auto val="1"/>
        <c:lblAlgn val="ctr"/>
        <c:lblOffset val="100"/>
        <c:noMultiLvlLbl val="0"/>
      </c:catAx>
      <c:valAx>
        <c:axId val="74853376"/>
        <c:scaling>
          <c:orientation val="minMax"/>
        </c:scaling>
        <c:delete val="0"/>
        <c:axPos val="l"/>
        <c:numFmt formatCode="0&quot;%&quot;" sourceLinked="1"/>
        <c:majorTickMark val="out"/>
        <c:minorTickMark val="none"/>
        <c:tickLblPos val="nextTo"/>
        <c:txPr>
          <a:bodyPr/>
          <a:lstStyle/>
          <a:p>
            <a:pPr>
              <a:defRPr sz="1200"/>
            </a:pPr>
            <a:endParaRPr lang="en-US"/>
          </a:p>
        </c:txPr>
        <c:crossAx val="74808704"/>
        <c:crosses val="autoZero"/>
        <c:crossBetween val="between"/>
      </c:valAx>
    </c:plotArea>
    <c:legend>
      <c:legendPos val="r"/>
      <c:layout>
        <c:manualLayout>
          <c:xMode val="edge"/>
          <c:yMode val="edge"/>
          <c:x val="0.86381012373453303"/>
          <c:y val="0.27233744123507903"/>
          <c:w val="0.10513397075365578"/>
          <c:h val="0.14377720598193039"/>
        </c:manualLayout>
      </c:layout>
      <c:overlay val="0"/>
      <c:txPr>
        <a:bodyPr/>
        <a:lstStyle/>
        <a:p>
          <a:pPr>
            <a:defRPr sz="1400"/>
          </a:pPr>
          <a:endParaRPr lang="en-US"/>
        </a:p>
      </c:txPr>
    </c:legend>
    <c:plotVisOnly val="1"/>
    <c:dispBlanksAs val="gap"/>
    <c:showDLblsOverMax val="0"/>
  </c:chart>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invertIfNegative val="0"/>
          <c:dLbls>
            <c:txPr>
              <a:bodyPr/>
              <a:lstStyle/>
              <a:p>
                <a:pPr>
                  <a:defRPr sz="1200"/>
                </a:pPr>
                <a:endParaRPr lang="en-US"/>
              </a:p>
            </c:txPr>
            <c:showLegendKey val="0"/>
            <c:showVal val="1"/>
            <c:showCatName val="0"/>
            <c:showSerName val="0"/>
            <c:showPercent val="0"/>
            <c:showBubbleSize val="0"/>
            <c:showLeaderLines val="0"/>
          </c:dLbls>
          <c:cat>
            <c:strRef>
              <c:f>'D6'!$D$18:$D$30</c:f>
              <c:strCache>
                <c:ptCount val="13"/>
                <c:pt idx="0">
                  <c:v>P.S. 48 TRANSPORTABLE</c:v>
                </c:pt>
                <c:pt idx="1">
                  <c:v>P.S./IS 278</c:v>
                </c:pt>
                <c:pt idx="2">
                  <c:v>P.S./I.S. 187</c:v>
                </c:pt>
                <c:pt idx="3">
                  <c:v>P.S./I.S. 176</c:v>
                </c:pt>
                <c:pt idx="4">
                  <c:v>P.S. 8</c:v>
                </c:pt>
                <c:pt idx="5">
                  <c:v>P.S. 18</c:v>
                </c:pt>
                <c:pt idx="6">
                  <c:v>P.S. 4</c:v>
                </c:pt>
                <c:pt idx="7">
                  <c:v>P.S./I.S. 210</c:v>
                </c:pt>
                <c:pt idx="8">
                  <c:v>P.S. 178 MINISCHOOL</c:v>
                </c:pt>
                <c:pt idx="9">
                  <c:v>P.S. 98 MINISCHOOL</c:v>
                </c:pt>
                <c:pt idx="10">
                  <c:v>I.S. 528</c:v>
                </c:pt>
                <c:pt idx="11">
                  <c:v>P.S. 5</c:v>
                </c:pt>
                <c:pt idx="12">
                  <c:v>I.S. 143 MINISCHOOL</c:v>
                </c:pt>
              </c:strCache>
            </c:strRef>
          </c:cat>
          <c:val>
            <c:numRef>
              <c:f>'D6'!$E$18:$E$30</c:f>
              <c:numCache>
                <c:formatCode>0%</c:formatCode>
                <c:ptCount val="13"/>
                <c:pt idx="0">
                  <c:v>2.17</c:v>
                </c:pt>
                <c:pt idx="1">
                  <c:v>1.4</c:v>
                </c:pt>
                <c:pt idx="2">
                  <c:v>1.34</c:v>
                </c:pt>
                <c:pt idx="3">
                  <c:v>1.3</c:v>
                </c:pt>
                <c:pt idx="4">
                  <c:v>1.21</c:v>
                </c:pt>
                <c:pt idx="5">
                  <c:v>1.2</c:v>
                </c:pt>
                <c:pt idx="6">
                  <c:v>1.19</c:v>
                </c:pt>
                <c:pt idx="7">
                  <c:v>1.1599999999999999</c:v>
                </c:pt>
                <c:pt idx="8">
                  <c:v>1.1599999999999999</c:v>
                </c:pt>
                <c:pt idx="9">
                  <c:v>1.1499999999999999</c:v>
                </c:pt>
                <c:pt idx="10">
                  <c:v>1.0900000000000001</c:v>
                </c:pt>
                <c:pt idx="11">
                  <c:v>1.01</c:v>
                </c:pt>
                <c:pt idx="12">
                  <c:v>1</c:v>
                </c:pt>
              </c:numCache>
            </c:numRef>
          </c:val>
        </c:ser>
        <c:dLbls>
          <c:showLegendKey val="0"/>
          <c:showVal val="0"/>
          <c:showCatName val="0"/>
          <c:showSerName val="0"/>
          <c:showPercent val="0"/>
          <c:showBubbleSize val="0"/>
        </c:dLbls>
        <c:gapWidth val="150"/>
        <c:axId val="146208640"/>
        <c:axId val="146448384"/>
      </c:barChart>
      <c:catAx>
        <c:axId val="146208640"/>
        <c:scaling>
          <c:orientation val="minMax"/>
        </c:scaling>
        <c:delete val="0"/>
        <c:axPos val="b"/>
        <c:majorTickMark val="out"/>
        <c:minorTickMark val="none"/>
        <c:tickLblPos val="nextTo"/>
        <c:crossAx val="146448384"/>
        <c:crosses val="autoZero"/>
        <c:auto val="1"/>
        <c:lblAlgn val="ctr"/>
        <c:lblOffset val="100"/>
        <c:noMultiLvlLbl val="0"/>
      </c:catAx>
      <c:valAx>
        <c:axId val="146448384"/>
        <c:scaling>
          <c:orientation val="minMax"/>
        </c:scaling>
        <c:delete val="0"/>
        <c:axPos val="l"/>
        <c:numFmt formatCode="0%" sourceLinked="1"/>
        <c:majorTickMark val="out"/>
        <c:minorTickMark val="none"/>
        <c:tickLblPos val="nextTo"/>
        <c:crossAx val="146208640"/>
        <c:crosses val="autoZero"/>
        <c:crossBetween val="between"/>
      </c:valAx>
    </c:plotArea>
    <c:plotVisOnly val="1"/>
    <c:dispBlanksAs val="gap"/>
    <c:showDLblsOverMax val="0"/>
  </c:chart>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invertIfNegative val="0"/>
          <c:dLbls>
            <c:txPr>
              <a:bodyPr/>
              <a:lstStyle/>
              <a:p>
                <a:pPr>
                  <a:defRPr sz="1200"/>
                </a:pPr>
                <a:endParaRPr lang="en-US"/>
              </a:p>
            </c:txPr>
            <c:showLegendKey val="0"/>
            <c:showVal val="1"/>
            <c:showCatName val="0"/>
            <c:showSerName val="0"/>
            <c:showPercent val="0"/>
            <c:showBubbleSize val="0"/>
            <c:showLeaderLines val="0"/>
          </c:dLbls>
          <c:cat>
            <c:strRef>
              <c:f>'Manhattan HS'!$A$22:$A$39</c:f>
              <c:strCache>
                <c:ptCount val="18"/>
                <c:pt idx="0">
                  <c:v>BEACON HS</c:v>
                </c:pt>
                <c:pt idx="1">
                  <c:v>CITY AS SCHOOL (OLD 95)</c:v>
                </c:pt>
                <c:pt idx="2">
                  <c:v>HEALTH PROFESSIONS HS (OL STY)</c:v>
                </c:pt>
                <c:pt idx="3">
                  <c:v>LIBERTY HS</c:v>
                </c:pt>
                <c:pt idx="4">
                  <c:v>J. K. ONASSIS HS FOR INT CAREERS</c:v>
                </c:pt>
                <c:pt idx="5">
                  <c:v>FIORELLO LAGUARDIA HS</c:v>
                </c:pt>
                <c:pt idx="6">
                  <c:v>THE HERITAGE SCHOOL</c:v>
                </c:pt>
                <c:pt idx="7">
                  <c:v>PARK EAST HS </c:v>
                </c:pt>
                <c:pt idx="8">
                  <c:v>STUYVESANT HS (NEW)</c:v>
                </c:pt>
                <c:pt idx="9">
                  <c:v>HS FOR ENVIRONMENTAL STUDIES</c:v>
                </c:pt>
                <c:pt idx="10">
                  <c:v>G. WASHINGTON HS EDUC. CAMPUS</c:v>
                </c:pt>
                <c:pt idx="11">
                  <c:v>EDWARD A. REYNOLDS WEST SIDE HS</c:v>
                </c:pt>
                <c:pt idx="12">
                  <c:v>MNHT COMP NIGHT&amp;DAY (OL BACN X)</c:v>
                </c:pt>
                <c:pt idx="13">
                  <c:v>GREGORIO LUPERON PREP. SCHOOL</c:v>
                </c:pt>
                <c:pt idx="14">
                  <c:v>OLD MANHATTAN VOC/TECH HS</c:v>
                </c:pt>
                <c:pt idx="15">
                  <c:v>MANHTN CT FOR MATH &amp; SCI. HS</c:v>
                </c:pt>
                <c:pt idx="16">
                  <c:v>HS FOR ECONOMICS &amp; FINANCE</c:v>
                </c:pt>
                <c:pt idx="17">
                  <c:v>MIDTOWN EAST CAMPUS</c:v>
                </c:pt>
              </c:strCache>
            </c:strRef>
          </c:cat>
          <c:val>
            <c:numRef>
              <c:f>'Manhattan HS'!$B$22:$B$39</c:f>
              <c:numCache>
                <c:formatCode>0%</c:formatCode>
                <c:ptCount val="18"/>
                <c:pt idx="0">
                  <c:v>1.6</c:v>
                </c:pt>
                <c:pt idx="1">
                  <c:v>1.46</c:v>
                </c:pt>
                <c:pt idx="2">
                  <c:v>1.43</c:v>
                </c:pt>
                <c:pt idx="3">
                  <c:v>1.37</c:v>
                </c:pt>
                <c:pt idx="4">
                  <c:v>1.32</c:v>
                </c:pt>
                <c:pt idx="5">
                  <c:v>1.28</c:v>
                </c:pt>
                <c:pt idx="6">
                  <c:v>1.26</c:v>
                </c:pt>
                <c:pt idx="7">
                  <c:v>1.23</c:v>
                </c:pt>
                <c:pt idx="8">
                  <c:v>1.18</c:v>
                </c:pt>
                <c:pt idx="9">
                  <c:v>1.1399999999999999</c:v>
                </c:pt>
                <c:pt idx="10">
                  <c:v>1.0900000000000001</c:v>
                </c:pt>
                <c:pt idx="11">
                  <c:v>1.07</c:v>
                </c:pt>
                <c:pt idx="12">
                  <c:v>1.07</c:v>
                </c:pt>
                <c:pt idx="13">
                  <c:v>1.07</c:v>
                </c:pt>
                <c:pt idx="14">
                  <c:v>1.05</c:v>
                </c:pt>
                <c:pt idx="15">
                  <c:v>1.03</c:v>
                </c:pt>
                <c:pt idx="16">
                  <c:v>1.02</c:v>
                </c:pt>
                <c:pt idx="17">
                  <c:v>1.01</c:v>
                </c:pt>
              </c:numCache>
            </c:numRef>
          </c:val>
        </c:ser>
        <c:dLbls>
          <c:showLegendKey val="0"/>
          <c:showVal val="0"/>
          <c:showCatName val="0"/>
          <c:showSerName val="0"/>
          <c:showPercent val="0"/>
          <c:showBubbleSize val="0"/>
        </c:dLbls>
        <c:gapWidth val="150"/>
        <c:axId val="156918528"/>
        <c:axId val="156920064"/>
      </c:barChart>
      <c:catAx>
        <c:axId val="156918528"/>
        <c:scaling>
          <c:orientation val="minMax"/>
        </c:scaling>
        <c:delete val="0"/>
        <c:axPos val="b"/>
        <c:majorTickMark val="out"/>
        <c:minorTickMark val="none"/>
        <c:tickLblPos val="nextTo"/>
        <c:crossAx val="156920064"/>
        <c:crosses val="autoZero"/>
        <c:auto val="1"/>
        <c:lblAlgn val="ctr"/>
        <c:lblOffset val="100"/>
        <c:noMultiLvlLbl val="0"/>
      </c:catAx>
      <c:valAx>
        <c:axId val="156920064"/>
        <c:scaling>
          <c:orientation val="minMax"/>
        </c:scaling>
        <c:delete val="0"/>
        <c:axPos val="l"/>
        <c:numFmt formatCode="0%" sourceLinked="1"/>
        <c:majorTickMark val="out"/>
        <c:minorTickMark val="none"/>
        <c:tickLblPos val="nextTo"/>
        <c:crossAx val="156918528"/>
        <c:crosses val="autoZero"/>
        <c:crossBetween val="between"/>
      </c:valAx>
    </c:plotArea>
    <c:plotVisOnly val="1"/>
    <c:dispBlanksAs val="gap"/>
    <c:showDLblsOverMax val="0"/>
  </c:chart>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barChart>
        <c:barDir val="col"/>
        <c:grouping val="clustered"/>
        <c:varyColors val="0"/>
        <c:ser>
          <c:idx val="0"/>
          <c:order val="0"/>
          <c:invertIfNegative val="0"/>
          <c:dLbls>
            <c:dLbl>
              <c:idx val="1"/>
              <c:layout>
                <c:manualLayout>
                  <c:x val="-3.9138943248532296E-3"/>
                  <c:y val="0.29729729729729698"/>
                </c:manualLayout>
              </c:layout>
              <c:showLegendKey val="0"/>
              <c:showVal val="1"/>
              <c:showCatName val="0"/>
              <c:showSerName val="0"/>
              <c:showPercent val="0"/>
              <c:showBubbleSize val="0"/>
            </c:dLbl>
            <c:dLbl>
              <c:idx val="2"/>
              <c:layout>
                <c:manualLayout>
                  <c:x val="-5.8708414872798396E-3"/>
                  <c:y val="0.70270270270270296"/>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Manhattan!$B$43:$B$46</c:f>
              <c:strCache>
                <c:ptCount val="4"/>
                <c:pt idx="0">
                  <c:v>ES and MS New Seats from Capital Plan FY 2015-2019</c:v>
                </c:pt>
                <c:pt idx="1">
                  <c:v>Enrollment Projections, Statistical Forecasting 2011-2021</c:v>
                </c:pt>
                <c:pt idx="2">
                  <c:v>Enrollment Projections, Grier Partnership 2011-2021</c:v>
                </c:pt>
                <c:pt idx="3">
                  <c:v>Housing Starts, Estimated Growth 2012-2021</c:v>
                </c:pt>
              </c:strCache>
            </c:strRef>
          </c:cat>
          <c:val>
            <c:numRef>
              <c:f>Manhattan!$C$43:$C$46</c:f>
              <c:numCache>
                <c:formatCode>#,##0</c:formatCode>
                <c:ptCount val="4"/>
                <c:pt idx="1">
                  <c:v>-1356</c:v>
                </c:pt>
                <c:pt idx="2">
                  <c:v>-3737</c:v>
                </c:pt>
                <c:pt idx="3" formatCode="General">
                  <c:v>110</c:v>
                </c:pt>
              </c:numCache>
            </c:numRef>
          </c:val>
        </c:ser>
        <c:dLbls>
          <c:showLegendKey val="0"/>
          <c:showVal val="0"/>
          <c:showCatName val="0"/>
          <c:showSerName val="0"/>
          <c:showPercent val="0"/>
          <c:showBubbleSize val="0"/>
        </c:dLbls>
        <c:gapWidth val="150"/>
        <c:axId val="102739968"/>
        <c:axId val="102741888"/>
      </c:barChart>
      <c:catAx>
        <c:axId val="102739968"/>
        <c:scaling>
          <c:orientation val="minMax"/>
        </c:scaling>
        <c:delete val="0"/>
        <c:axPos val="b"/>
        <c:majorTickMark val="out"/>
        <c:minorTickMark val="none"/>
        <c:tickLblPos val="nextTo"/>
        <c:crossAx val="102741888"/>
        <c:crosses val="autoZero"/>
        <c:auto val="1"/>
        <c:lblAlgn val="ctr"/>
        <c:lblOffset val="100"/>
        <c:noMultiLvlLbl val="0"/>
      </c:catAx>
      <c:valAx>
        <c:axId val="102741888"/>
        <c:scaling>
          <c:orientation val="minMax"/>
        </c:scaling>
        <c:delete val="0"/>
        <c:axPos val="l"/>
        <c:majorGridlines/>
        <c:numFmt formatCode="#,##0" sourceLinked="1"/>
        <c:majorTickMark val="out"/>
        <c:minorTickMark val="none"/>
        <c:tickLblPos val="nextTo"/>
        <c:crossAx val="102739968"/>
        <c:crosses val="autoZero"/>
        <c:crossBetween val="between"/>
      </c:valAx>
    </c:plotArea>
    <c:plotVisOnly val="1"/>
    <c:dispBlanksAs val="gap"/>
    <c:showDLblsOverMax val="0"/>
  </c:chart>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invertIfNegative val="0"/>
          <c:dPt>
            <c:idx val="1"/>
            <c:invertIfNegative val="0"/>
            <c:bubble3D val="0"/>
            <c:spPr>
              <a:gradFill rotWithShape="1">
                <a:gsLst>
                  <a:gs pos="0">
                    <a:schemeClr val="accent1">
                      <a:shade val="70000"/>
                      <a:satMod val="150000"/>
                    </a:schemeClr>
                  </a:gs>
                  <a:gs pos="34000">
                    <a:schemeClr val="accent1">
                      <a:shade val="70000"/>
                      <a:satMod val="140000"/>
                    </a:schemeClr>
                  </a:gs>
                  <a:gs pos="70000">
                    <a:schemeClr val="accent1">
                      <a:tint val="100000"/>
                      <a:shade val="90000"/>
                      <a:satMod val="140000"/>
                    </a:schemeClr>
                  </a:gs>
                  <a:gs pos="100000">
                    <a:schemeClr val="accent1">
                      <a:tint val="100000"/>
                      <a:shade val="100000"/>
                      <a:satMod val="100000"/>
                    </a:schemeClr>
                  </a:gs>
                </a:gsLst>
                <a:path path="circle">
                  <a:fillToRect l="100000" t="100000" r="100000" b="100000"/>
                </a:path>
              </a:gradFill>
              <a:ln w="9525" cap="flat" cmpd="sng" algn="ctr">
                <a:solidFill>
                  <a:schemeClr val="accent1"/>
                </a:solidFill>
                <a:prstDash val="solid"/>
              </a:ln>
              <a:effectLst>
                <a:outerShdw blurRad="38100" dist="25400" dir="2700000" algn="br" rotWithShape="0">
                  <a:srgbClr val="000000">
                    <a:alpha val="60000"/>
                  </a:srgbClr>
                </a:outerShdw>
              </a:effectLst>
            </c:spPr>
          </c:dPt>
          <c:dPt>
            <c:idx val="2"/>
            <c:invertIfNegative val="0"/>
            <c:bubble3D val="0"/>
            <c:spPr>
              <a:gradFill rotWithShape="1">
                <a:gsLst>
                  <a:gs pos="0">
                    <a:schemeClr val="accent1">
                      <a:shade val="70000"/>
                      <a:satMod val="150000"/>
                    </a:schemeClr>
                  </a:gs>
                  <a:gs pos="34000">
                    <a:schemeClr val="accent1">
                      <a:shade val="70000"/>
                      <a:satMod val="140000"/>
                    </a:schemeClr>
                  </a:gs>
                  <a:gs pos="70000">
                    <a:schemeClr val="accent1">
                      <a:tint val="100000"/>
                      <a:shade val="90000"/>
                      <a:satMod val="140000"/>
                    </a:schemeClr>
                  </a:gs>
                  <a:gs pos="100000">
                    <a:schemeClr val="accent1">
                      <a:tint val="100000"/>
                      <a:shade val="100000"/>
                      <a:satMod val="100000"/>
                    </a:schemeClr>
                  </a:gs>
                </a:gsLst>
                <a:path path="circle">
                  <a:fillToRect l="100000" t="100000" r="100000" b="100000"/>
                </a:path>
              </a:gradFill>
              <a:ln w="9525" cap="flat" cmpd="sng" algn="ctr">
                <a:solidFill>
                  <a:schemeClr val="accent1"/>
                </a:solidFill>
                <a:prstDash val="solid"/>
              </a:ln>
              <a:effectLst>
                <a:outerShdw blurRad="38100" dist="25400" dir="2700000" algn="br" rotWithShape="0">
                  <a:srgbClr val="000000">
                    <a:alpha val="60000"/>
                  </a:srgbClr>
                </a:outerShdw>
              </a:effectLst>
            </c:spPr>
          </c:dPt>
          <c:dPt>
            <c:idx val="3"/>
            <c:invertIfNegative val="0"/>
            <c:bubble3D val="0"/>
            <c:spPr>
              <a:solidFill>
                <a:schemeClr val="tx2"/>
              </a:solidFill>
            </c:spPr>
          </c:dPt>
          <c:dLbls>
            <c:txPr>
              <a:bodyPr/>
              <a:lstStyle/>
              <a:p>
                <a:pPr>
                  <a:defRPr sz="1400"/>
                </a:pPr>
                <a:endParaRPr lang="en-US"/>
              </a:p>
            </c:txPr>
            <c:showLegendKey val="0"/>
            <c:showVal val="1"/>
            <c:showCatName val="0"/>
            <c:showSerName val="0"/>
            <c:showPercent val="0"/>
            <c:showBubbleSize val="0"/>
            <c:showLeaderLines val="0"/>
          </c:dLbls>
          <c:cat>
            <c:strRef>
              <c:f>Sheet1!$A$1:$A$4</c:f>
              <c:strCache>
                <c:ptCount val="4"/>
                <c:pt idx="0">
                  <c:v>Statistical Forecasting 2011-2021 </c:v>
                </c:pt>
                <c:pt idx="1">
                  <c:v>Grier Partnership 2011-2021</c:v>
                </c:pt>
                <c:pt idx="2">
                  <c:v>Housing Starts, Estimated Growth 2012-2021</c:v>
                </c:pt>
                <c:pt idx="3">
                  <c:v>Capital Plan, New Seats 2015-2019</c:v>
                </c:pt>
              </c:strCache>
            </c:strRef>
          </c:cat>
          <c:val>
            <c:numRef>
              <c:f>Sheet1!$B$1:$B$4</c:f>
              <c:numCache>
                <c:formatCode>#,##0</c:formatCode>
                <c:ptCount val="4"/>
                <c:pt idx="0">
                  <c:v>40589</c:v>
                </c:pt>
                <c:pt idx="1">
                  <c:v>51954</c:v>
                </c:pt>
                <c:pt idx="2">
                  <c:v>38244</c:v>
                </c:pt>
                <c:pt idx="3">
                  <c:v>36654</c:v>
                </c:pt>
              </c:numCache>
            </c:numRef>
          </c:val>
        </c:ser>
        <c:dLbls>
          <c:showLegendKey val="0"/>
          <c:showVal val="0"/>
          <c:showCatName val="0"/>
          <c:showSerName val="0"/>
          <c:showPercent val="0"/>
          <c:showBubbleSize val="0"/>
        </c:dLbls>
        <c:gapWidth val="150"/>
        <c:axId val="65925888"/>
        <c:axId val="65927424"/>
      </c:barChart>
      <c:catAx>
        <c:axId val="65925888"/>
        <c:scaling>
          <c:orientation val="minMax"/>
        </c:scaling>
        <c:delete val="0"/>
        <c:axPos val="b"/>
        <c:majorTickMark val="out"/>
        <c:minorTickMark val="none"/>
        <c:tickLblPos val="nextTo"/>
        <c:txPr>
          <a:bodyPr/>
          <a:lstStyle/>
          <a:p>
            <a:pPr>
              <a:defRPr sz="1200"/>
            </a:pPr>
            <a:endParaRPr lang="en-US"/>
          </a:p>
        </c:txPr>
        <c:crossAx val="65927424"/>
        <c:crosses val="autoZero"/>
        <c:auto val="1"/>
        <c:lblAlgn val="ctr"/>
        <c:lblOffset val="100"/>
        <c:noMultiLvlLbl val="0"/>
      </c:catAx>
      <c:valAx>
        <c:axId val="65927424"/>
        <c:scaling>
          <c:orientation val="minMax"/>
        </c:scaling>
        <c:delete val="0"/>
        <c:axPos val="l"/>
        <c:numFmt formatCode="#,##0" sourceLinked="1"/>
        <c:majorTickMark val="out"/>
        <c:minorTickMark val="none"/>
        <c:tickLblPos val="nextTo"/>
        <c:crossAx val="65925888"/>
        <c:crosses val="autoZero"/>
        <c:crossBetween val="between"/>
      </c:valAx>
    </c:plotArea>
    <c:plotVisOnly val="1"/>
    <c:dispBlanksAs val="gap"/>
    <c:showDLblsOverMax val="0"/>
  </c:chart>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9"/>
    </mc:Choice>
    <mc:Fallback>
      <c:style val="19"/>
    </mc:Fallback>
  </mc:AlternateContent>
  <c:chart>
    <c:autoTitleDeleted val="0"/>
    <c:plotArea>
      <c:layout/>
      <c:barChart>
        <c:barDir val="col"/>
        <c:grouping val="clustered"/>
        <c:varyColors val="0"/>
        <c:ser>
          <c:idx val="0"/>
          <c:order val="0"/>
          <c:invertIfNegative val="0"/>
          <c:dPt>
            <c:idx val="1"/>
            <c:invertIfNegative val="0"/>
            <c:bubble3D val="0"/>
            <c:spPr>
              <a:gradFill rotWithShape="1">
                <a:gsLst>
                  <a:gs pos="0">
                    <a:schemeClr val="accent1">
                      <a:shade val="70000"/>
                      <a:satMod val="150000"/>
                    </a:schemeClr>
                  </a:gs>
                  <a:gs pos="34000">
                    <a:schemeClr val="accent1">
                      <a:shade val="70000"/>
                      <a:satMod val="140000"/>
                    </a:schemeClr>
                  </a:gs>
                  <a:gs pos="70000">
                    <a:schemeClr val="accent1">
                      <a:tint val="100000"/>
                      <a:shade val="90000"/>
                      <a:satMod val="140000"/>
                    </a:schemeClr>
                  </a:gs>
                  <a:gs pos="100000">
                    <a:schemeClr val="accent1">
                      <a:tint val="100000"/>
                      <a:shade val="100000"/>
                      <a:satMod val="100000"/>
                    </a:schemeClr>
                  </a:gs>
                </a:gsLst>
                <a:path path="circle">
                  <a:fillToRect l="100000" t="100000" r="100000" b="100000"/>
                </a:path>
              </a:gradFill>
              <a:ln w="9525" cap="flat" cmpd="sng" algn="ctr">
                <a:solidFill>
                  <a:schemeClr val="accent1"/>
                </a:solidFill>
                <a:prstDash val="solid"/>
              </a:ln>
              <a:effectLst>
                <a:outerShdw blurRad="38100" dist="25400" dir="2700000" algn="br" rotWithShape="0">
                  <a:srgbClr val="000000">
                    <a:alpha val="60000"/>
                  </a:srgbClr>
                </a:outerShdw>
              </a:effectLst>
            </c:spPr>
          </c:dPt>
          <c:dPt>
            <c:idx val="2"/>
            <c:invertIfNegative val="0"/>
            <c:bubble3D val="0"/>
            <c:spPr>
              <a:gradFill rotWithShape="1">
                <a:gsLst>
                  <a:gs pos="0">
                    <a:schemeClr val="accent1">
                      <a:shade val="70000"/>
                      <a:satMod val="150000"/>
                    </a:schemeClr>
                  </a:gs>
                  <a:gs pos="34000">
                    <a:schemeClr val="accent1">
                      <a:shade val="70000"/>
                      <a:satMod val="140000"/>
                    </a:schemeClr>
                  </a:gs>
                  <a:gs pos="70000">
                    <a:schemeClr val="accent1">
                      <a:tint val="100000"/>
                      <a:shade val="90000"/>
                      <a:satMod val="140000"/>
                    </a:schemeClr>
                  </a:gs>
                  <a:gs pos="100000">
                    <a:schemeClr val="accent1">
                      <a:tint val="100000"/>
                      <a:shade val="100000"/>
                      <a:satMod val="100000"/>
                    </a:schemeClr>
                  </a:gs>
                </a:gsLst>
                <a:path path="circle">
                  <a:fillToRect l="100000" t="100000" r="100000" b="100000"/>
                </a:path>
              </a:gradFill>
              <a:ln w="9525" cap="flat" cmpd="sng" algn="ctr">
                <a:solidFill>
                  <a:schemeClr val="accent1"/>
                </a:solidFill>
                <a:prstDash val="solid"/>
              </a:ln>
              <a:effectLst>
                <a:outerShdw blurRad="38100" dist="25400" dir="2700000" algn="br" rotWithShape="0">
                  <a:srgbClr val="000000">
                    <a:alpha val="60000"/>
                  </a:srgbClr>
                </a:outerShdw>
              </a:effectLst>
            </c:spPr>
          </c:dPt>
          <c:dPt>
            <c:idx val="3"/>
            <c:invertIfNegative val="0"/>
            <c:bubble3D val="0"/>
            <c:spPr>
              <a:solidFill>
                <a:schemeClr val="tx2"/>
              </a:solidFill>
            </c:spPr>
          </c:dPt>
          <c:dLbls>
            <c:dLbl>
              <c:idx val="2"/>
              <c:layout>
                <c:manualLayout>
                  <c:x val="0"/>
                  <c:y val="-2.4725274725274724E-2"/>
                </c:manualLayout>
              </c:layout>
              <c:showLegendKey val="0"/>
              <c:showVal val="1"/>
              <c:showCatName val="0"/>
              <c:showSerName val="0"/>
              <c:showPercent val="0"/>
              <c:showBubbleSize val="0"/>
            </c:dLbl>
            <c:txPr>
              <a:bodyPr/>
              <a:lstStyle/>
              <a:p>
                <a:pPr>
                  <a:defRPr sz="1400"/>
                </a:pPr>
                <a:endParaRPr lang="en-US"/>
              </a:p>
            </c:txPr>
            <c:showLegendKey val="0"/>
            <c:showVal val="1"/>
            <c:showCatName val="0"/>
            <c:showSerName val="0"/>
            <c:showPercent val="0"/>
            <c:showBubbleSize val="0"/>
            <c:showLeaderLines val="0"/>
          </c:dLbls>
          <c:cat>
            <c:strRef>
              <c:f>HS!$I$16:$I$19</c:f>
              <c:strCache>
                <c:ptCount val="4"/>
                <c:pt idx="0">
                  <c:v>Statistical Forecasting 2011-2021</c:v>
                </c:pt>
                <c:pt idx="1">
                  <c:v>Grier Partnership 2011-2021</c:v>
                </c:pt>
                <c:pt idx="2">
                  <c:v>Housing Starts, Estimated Growth 2012-2021</c:v>
                </c:pt>
                <c:pt idx="3">
                  <c:v>Capital Plan, New Seats 2015-2019</c:v>
                </c:pt>
              </c:strCache>
            </c:strRef>
          </c:cat>
          <c:val>
            <c:numRef>
              <c:f>HS!$J$16:$J$19</c:f>
              <c:numCache>
                <c:formatCode>#,##0</c:formatCode>
                <c:ptCount val="4"/>
                <c:pt idx="0">
                  <c:v>19461</c:v>
                </c:pt>
                <c:pt idx="1">
                  <c:v>18387</c:v>
                </c:pt>
                <c:pt idx="2">
                  <c:v>13483</c:v>
                </c:pt>
                <c:pt idx="3">
                  <c:v>3102</c:v>
                </c:pt>
              </c:numCache>
            </c:numRef>
          </c:val>
        </c:ser>
        <c:dLbls>
          <c:showLegendKey val="0"/>
          <c:showVal val="0"/>
          <c:showCatName val="0"/>
          <c:showSerName val="0"/>
          <c:showPercent val="0"/>
          <c:showBubbleSize val="0"/>
        </c:dLbls>
        <c:gapWidth val="150"/>
        <c:axId val="65967232"/>
        <c:axId val="65968768"/>
      </c:barChart>
      <c:catAx>
        <c:axId val="65967232"/>
        <c:scaling>
          <c:orientation val="minMax"/>
        </c:scaling>
        <c:delete val="0"/>
        <c:axPos val="b"/>
        <c:majorTickMark val="out"/>
        <c:minorTickMark val="none"/>
        <c:tickLblPos val="nextTo"/>
        <c:txPr>
          <a:bodyPr/>
          <a:lstStyle/>
          <a:p>
            <a:pPr>
              <a:defRPr sz="1200"/>
            </a:pPr>
            <a:endParaRPr lang="en-US"/>
          </a:p>
        </c:txPr>
        <c:crossAx val="65968768"/>
        <c:crosses val="autoZero"/>
        <c:auto val="1"/>
        <c:lblAlgn val="ctr"/>
        <c:lblOffset val="100"/>
        <c:noMultiLvlLbl val="0"/>
      </c:catAx>
      <c:valAx>
        <c:axId val="65968768"/>
        <c:scaling>
          <c:orientation val="minMax"/>
          <c:max val="20000"/>
        </c:scaling>
        <c:delete val="0"/>
        <c:axPos val="l"/>
        <c:numFmt formatCode="#,##0" sourceLinked="1"/>
        <c:majorTickMark val="out"/>
        <c:minorTickMark val="none"/>
        <c:tickLblPos val="nextTo"/>
        <c:crossAx val="65967232"/>
        <c:crosses val="autoZero"/>
        <c:crossBetween val="between"/>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9058508311461098E-2"/>
          <c:y val="2.9988465974625102E-2"/>
          <c:w val="0.77934241032370954"/>
          <c:h val="0.79149134039905911"/>
        </c:manualLayout>
      </c:layout>
      <c:lineChart>
        <c:grouping val="standard"/>
        <c:varyColors val="0"/>
        <c:ser>
          <c:idx val="0"/>
          <c:order val="0"/>
          <c:tx>
            <c:strRef>
              <c:f>Summary!$A$8</c:f>
              <c:strCache>
                <c:ptCount val="1"/>
                <c:pt idx="0">
                  <c:v>C4E goals</c:v>
                </c:pt>
              </c:strCache>
            </c:strRef>
          </c:tx>
          <c:spPr>
            <a:ln>
              <a:solidFill>
                <a:srgbClr val="008000"/>
              </a:solidFill>
            </a:ln>
          </c:spPr>
          <c:marker>
            <c:symbol val="none"/>
          </c:marker>
          <c:dLbls>
            <c:dLbl>
              <c:idx val="0"/>
              <c:layout>
                <c:manualLayout>
                  <c:x val="0"/>
                  <c:y val="2.5374855824682813E-2"/>
                </c:manualLayout>
              </c:layout>
              <c:showLegendKey val="0"/>
              <c:showVal val="1"/>
              <c:showCatName val="0"/>
              <c:showSerName val="0"/>
              <c:showPercent val="0"/>
              <c:showBubbleSize val="0"/>
            </c:dLbl>
            <c:dLbl>
              <c:idx val="1"/>
              <c:layout>
                <c:manualLayout>
                  <c:x val="0"/>
                  <c:y val="2.0761245674740483E-2"/>
                </c:manualLayout>
              </c:layout>
              <c:showLegendKey val="0"/>
              <c:showVal val="1"/>
              <c:showCatName val="0"/>
              <c:showSerName val="0"/>
              <c:showPercent val="0"/>
              <c:showBubbleSize val="0"/>
            </c:dLbl>
            <c:dLbl>
              <c:idx val="2"/>
              <c:layout>
                <c:manualLayout>
                  <c:x val="0"/>
                  <c:y val="3.2295271049596307E-2"/>
                </c:manualLayout>
              </c:layout>
              <c:showLegendKey val="0"/>
              <c:showVal val="1"/>
              <c:showCatName val="0"/>
              <c:showSerName val="0"/>
              <c:showPercent val="0"/>
              <c:showBubbleSize val="0"/>
            </c:dLbl>
            <c:dLbl>
              <c:idx val="3"/>
              <c:layout>
                <c:manualLayout>
                  <c:x val="0"/>
                  <c:y val="2.537485582468273E-2"/>
                </c:manualLayout>
              </c:layout>
              <c:showLegendKey val="0"/>
              <c:showVal val="1"/>
              <c:showCatName val="0"/>
              <c:showSerName val="0"/>
              <c:showPercent val="0"/>
              <c:showBubbleSize val="0"/>
            </c:dLbl>
            <c:dLbl>
              <c:idx val="4"/>
              <c:layout>
                <c:manualLayout>
                  <c:x val="1.3888888888888889E-3"/>
                  <c:y val="1.8454440599769233E-2"/>
                </c:manualLayout>
              </c:layout>
              <c:showLegendKey val="0"/>
              <c:showVal val="1"/>
              <c:showCatName val="0"/>
              <c:showSerName val="0"/>
              <c:showPercent val="0"/>
              <c:showBubbleSize val="0"/>
            </c:dLbl>
            <c:dLbl>
              <c:idx val="5"/>
              <c:layout>
                <c:manualLayout>
                  <c:x val="0"/>
                  <c:y val="2.07612456747404E-2"/>
                </c:manualLayout>
              </c:layout>
              <c:showLegendKey val="0"/>
              <c:showVal val="1"/>
              <c:showCatName val="0"/>
              <c:showSerName val="0"/>
              <c:showPercent val="0"/>
              <c:showBubbleSize val="0"/>
            </c:dLbl>
            <c:txPr>
              <a:bodyPr/>
              <a:lstStyle/>
              <a:p>
                <a:pPr>
                  <a:defRPr sz="1400"/>
                </a:pPr>
                <a:endParaRPr lang="en-US"/>
              </a:p>
            </c:txPr>
            <c:showLegendKey val="0"/>
            <c:showVal val="1"/>
            <c:showCatName val="0"/>
            <c:showSerName val="0"/>
            <c:showPercent val="0"/>
            <c:showBubbleSize val="0"/>
            <c:showLeaderLines val="0"/>
          </c:dLbls>
          <c:cat>
            <c:strRef>
              <c:f>Summary!$B$7:$H$7</c:f>
              <c:strCache>
                <c:ptCount val="7"/>
                <c:pt idx="0">
                  <c:v>2007-8</c:v>
                </c:pt>
                <c:pt idx="1">
                  <c:v>2008-9</c:v>
                </c:pt>
                <c:pt idx="2">
                  <c:v>2009-10</c:v>
                </c:pt>
                <c:pt idx="3">
                  <c:v>2010-11</c:v>
                </c:pt>
                <c:pt idx="4">
                  <c:v>2011-12</c:v>
                </c:pt>
                <c:pt idx="5">
                  <c:v>2012-13</c:v>
                </c:pt>
                <c:pt idx="6">
                  <c:v>2013-14</c:v>
                </c:pt>
              </c:strCache>
            </c:strRef>
          </c:cat>
          <c:val>
            <c:numRef>
              <c:f>Summary!$B$8:$H$8</c:f>
              <c:numCache>
                <c:formatCode>General</c:formatCode>
                <c:ptCount val="7"/>
                <c:pt idx="0">
                  <c:v>20.7</c:v>
                </c:pt>
                <c:pt idx="1">
                  <c:v>20.5</c:v>
                </c:pt>
                <c:pt idx="2">
                  <c:v>20.3</c:v>
                </c:pt>
                <c:pt idx="3">
                  <c:v>20.100000000000001</c:v>
                </c:pt>
                <c:pt idx="4">
                  <c:v>19.899999999999999</c:v>
                </c:pt>
                <c:pt idx="5">
                  <c:v>19.899999999999999</c:v>
                </c:pt>
                <c:pt idx="6">
                  <c:v>19.899999999999999</c:v>
                </c:pt>
              </c:numCache>
            </c:numRef>
          </c:val>
          <c:smooth val="0"/>
        </c:ser>
        <c:ser>
          <c:idx val="1"/>
          <c:order val="1"/>
          <c:tx>
            <c:strRef>
              <c:f>Summary!$A$9</c:f>
              <c:strCache>
                <c:ptCount val="1"/>
                <c:pt idx="0">
                  <c:v>Citywide actual</c:v>
                </c:pt>
              </c:strCache>
            </c:strRef>
          </c:tx>
          <c:spPr>
            <a:ln>
              <a:solidFill>
                <a:srgbClr val="FF0000"/>
              </a:solidFill>
            </a:ln>
          </c:spPr>
          <c:marker>
            <c:symbol val="none"/>
          </c:marker>
          <c:dLbls>
            <c:dLbl>
              <c:idx val="1"/>
              <c:layout>
                <c:manualLayout>
                  <c:x val="2.7777777777777779E-3"/>
                  <c:y val="1.1534025374855825E-2"/>
                </c:manualLayout>
              </c:layout>
              <c:showLegendKey val="0"/>
              <c:showVal val="1"/>
              <c:showCatName val="0"/>
              <c:showSerName val="0"/>
              <c:showPercent val="0"/>
              <c:showBubbleSize val="0"/>
            </c:dLbl>
            <c:dLbl>
              <c:idx val="4"/>
              <c:layout>
                <c:manualLayout>
                  <c:x val="-2.0833333333333332E-2"/>
                  <c:y val="-2.3068050749711629E-2"/>
                </c:manualLayout>
              </c:layout>
              <c:showLegendKey val="0"/>
              <c:showVal val="1"/>
              <c:showCatName val="0"/>
              <c:showSerName val="0"/>
              <c:showPercent val="0"/>
              <c:showBubbleSize val="0"/>
            </c:dLbl>
            <c:numFmt formatCode="#,##0.0" sourceLinked="0"/>
            <c:txPr>
              <a:bodyPr/>
              <a:lstStyle/>
              <a:p>
                <a:pPr>
                  <a:defRPr sz="1400"/>
                </a:pPr>
                <a:endParaRPr lang="en-US"/>
              </a:p>
            </c:txPr>
            <c:showLegendKey val="0"/>
            <c:showVal val="1"/>
            <c:showCatName val="0"/>
            <c:showSerName val="0"/>
            <c:showPercent val="0"/>
            <c:showBubbleSize val="0"/>
            <c:showLeaderLines val="0"/>
          </c:dLbls>
          <c:cat>
            <c:strRef>
              <c:f>Summary!$B$7:$H$7</c:f>
              <c:strCache>
                <c:ptCount val="7"/>
                <c:pt idx="0">
                  <c:v>2007-8</c:v>
                </c:pt>
                <c:pt idx="1">
                  <c:v>2008-9</c:v>
                </c:pt>
                <c:pt idx="2">
                  <c:v>2009-10</c:v>
                </c:pt>
                <c:pt idx="3">
                  <c:v>2010-11</c:v>
                </c:pt>
                <c:pt idx="4">
                  <c:v>2011-12</c:v>
                </c:pt>
                <c:pt idx="5">
                  <c:v>2012-13</c:v>
                </c:pt>
                <c:pt idx="6">
                  <c:v>2013-14</c:v>
                </c:pt>
              </c:strCache>
            </c:strRef>
          </c:cat>
          <c:val>
            <c:numRef>
              <c:f>Summary!$B$9:$H$9</c:f>
              <c:numCache>
                <c:formatCode>General</c:formatCode>
                <c:ptCount val="7"/>
                <c:pt idx="0">
                  <c:v>20.9</c:v>
                </c:pt>
                <c:pt idx="1">
                  <c:v>21.4</c:v>
                </c:pt>
                <c:pt idx="2">
                  <c:v>22.1</c:v>
                </c:pt>
                <c:pt idx="3">
                  <c:v>22.9</c:v>
                </c:pt>
                <c:pt idx="4">
                  <c:v>23.9</c:v>
                </c:pt>
                <c:pt idx="5">
                  <c:v>24.5</c:v>
                </c:pt>
                <c:pt idx="6">
                  <c:v>24.86</c:v>
                </c:pt>
              </c:numCache>
            </c:numRef>
          </c:val>
          <c:smooth val="0"/>
        </c:ser>
        <c:ser>
          <c:idx val="2"/>
          <c:order val="2"/>
          <c:tx>
            <c:strRef>
              <c:f>Summary!$A$10</c:f>
              <c:strCache>
                <c:ptCount val="1"/>
                <c:pt idx="0">
                  <c:v>D6</c:v>
                </c:pt>
              </c:strCache>
            </c:strRef>
          </c:tx>
          <c:spPr>
            <a:ln>
              <a:solidFill>
                <a:srgbClr val="292934"/>
              </a:solidFill>
            </a:ln>
          </c:spPr>
          <c:marker>
            <c:symbol val="none"/>
          </c:marker>
          <c:dLbls>
            <c:dLbl>
              <c:idx val="0"/>
              <c:layout>
                <c:manualLayout>
                  <c:x val="0"/>
                  <c:y val="-2.53748558246829E-2"/>
                </c:manualLayout>
              </c:layout>
              <c:numFmt formatCode="#,##0.0" sourceLinked="0"/>
              <c:spPr/>
              <c:txPr>
                <a:bodyPr/>
                <a:lstStyle/>
                <a:p>
                  <a:pPr>
                    <a:defRPr sz="1400"/>
                  </a:pPr>
                  <a:endParaRPr lang="en-US"/>
                </a:p>
              </c:txPr>
              <c:showLegendKey val="0"/>
              <c:showVal val="1"/>
              <c:showCatName val="0"/>
              <c:showSerName val="0"/>
              <c:showPercent val="0"/>
              <c:showBubbleSize val="0"/>
            </c:dLbl>
            <c:dLbl>
              <c:idx val="1"/>
              <c:layout>
                <c:manualLayout>
                  <c:x val="-1.6666666666666701E-2"/>
                  <c:y val="-5.5734190782422303E-2"/>
                </c:manualLayout>
              </c:layout>
              <c:showLegendKey val="0"/>
              <c:showVal val="1"/>
              <c:showCatName val="0"/>
              <c:showSerName val="0"/>
              <c:showPercent val="0"/>
              <c:showBubbleSize val="0"/>
            </c:dLbl>
            <c:dLbl>
              <c:idx val="2"/>
              <c:layout>
                <c:manualLayout>
                  <c:x val="-3.4722222222222203E-2"/>
                  <c:y val="-3.2688336103315799E-2"/>
                </c:manualLayout>
              </c:layout>
              <c:showLegendKey val="0"/>
              <c:showVal val="1"/>
              <c:showCatName val="0"/>
              <c:showSerName val="0"/>
              <c:showPercent val="0"/>
              <c:showBubbleSize val="0"/>
            </c:dLbl>
            <c:dLbl>
              <c:idx val="3"/>
              <c:layout>
                <c:manualLayout>
                  <c:x val="-2.7777777777777801E-2"/>
                  <c:y val="-2.9031595963999301E-2"/>
                </c:manualLayout>
              </c:layout>
              <c:showLegendKey val="0"/>
              <c:showVal val="1"/>
              <c:showCatName val="0"/>
              <c:showSerName val="0"/>
              <c:showPercent val="0"/>
              <c:showBubbleSize val="0"/>
            </c:dLbl>
            <c:dLbl>
              <c:idx val="4"/>
              <c:layout>
                <c:manualLayout>
                  <c:x val="-4.1666666666666666E-3"/>
                  <c:y val="2.3698516924138806E-2"/>
                </c:manualLayout>
              </c:layout>
              <c:showLegendKey val="0"/>
              <c:showVal val="1"/>
              <c:showCatName val="0"/>
              <c:showSerName val="0"/>
              <c:showPercent val="0"/>
              <c:showBubbleSize val="0"/>
            </c:dLbl>
            <c:dLbl>
              <c:idx val="5"/>
              <c:layout>
                <c:manualLayout>
                  <c:x val="-1.3888888888888889E-3"/>
                  <c:y val="1.845444059976932E-2"/>
                </c:manualLayout>
              </c:layout>
              <c:showLegendKey val="0"/>
              <c:showVal val="1"/>
              <c:showCatName val="0"/>
              <c:showSerName val="0"/>
              <c:showPercent val="0"/>
              <c:showBubbleSize val="0"/>
            </c:dLbl>
            <c:txPr>
              <a:bodyPr/>
              <a:lstStyle/>
              <a:p>
                <a:pPr>
                  <a:defRPr sz="1400"/>
                </a:pPr>
                <a:endParaRPr lang="en-US"/>
              </a:p>
            </c:txPr>
            <c:showLegendKey val="0"/>
            <c:showVal val="1"/>
            <c:showCatName val="0"/>
            <c:showSerName val="0"/>
            <c:showPercent val="0"/>
            <c:showBubbleSize val="0"/>
            <c:showLeaderLines val="0"/>
          </c:dLbls>
          <c:cat>
            <c:strRef>
              <c:f>Summary!$B$7:$H$7</c:f>
              <c:strCache>
                <c:ptCount val="7"/>
                <c:pt idx="0">
                  <c:v>2007-8</c:v>
                </c:pt>
                <c:pt idx="1">
                  <c:v>2008-9</c:v>
                </c:pt>
                <c:pt idx="2">
                  <c:v>2009-10</c:v>
                </c:pt>
                <c:pt idx="3">
                  <c:v>2010-11</c:v>
                </c:pt>
                <c:pt idx="4">
                  <c:v>2011-12</c:v>
                </c:pt>
                <c:pt idx="5">
                  <c:v>2012-13</c:v>
                </c:pt>
                <c:pt idx="6">
                  <c:v>2013-14</c:v>
                </c:pt>
              </c:strCache>
            </c:strRef>
          </c:cat>
          <c:val>
            <c:numRef>
              <c:f>Summary!$B$10:$H$10</c:f>
              <c:numCache>
                <c:formatCode>General</c:formatCode>
                <c:ptCount val="7"/>
                <c:pt idx="0">
                  <c:v>21</c:v>
                </c:pt>
                <c:pt idx="1">
                  <c:v>21.3</c:v>
                </c:pt>
                <c:pt idx="2">
                  <c:v>22.6</c:v>
                </c:pt>
                <c:pt idx="3">
                  <c:v>23.2</c:v>
                </c:pt>
                <c:pt idx="4">
                  <c:v>23.7</c:v>
                </c:pt>
                <c:pt idx="5">
                  <c:v>24.1</c:v>
                </c:pt>
                <c:pt idx="6">
                  <c:v>24.4</c:v>
                </c:pt>
              </c:numCache>
            </c:numRef>
          </c:val>
          <c:smooth val="0"/>
        </c:ser>
        <c:dLbls>
          <c:showLegendKey val="0"/>
          <c:showVal val="1"/>
          <c:showCatName val="0"/>
          <c:showSerName val="0"/>
          <c:showPercent val="0"/>
          <c:showBubbleSize val="0"/>
        </c:dLbls>
        <c:marker val="1"/>
        <c:smooth val="0"/>
        <c:axId val="134214400"/>
        <c:axId val="134413696"/>
      </c:lineChart>
      <c:catAx>
        <c:axId val="134214400"/>
        <c:scaling>
          <c:orientation val="minMax"/>
        </c:scaling>
        <c:delete val="0"/>
        <c:axPos val="b"/>
        <c:majorTickMark val="none"/>
        <c:minorTickMark val="none"/>
        <c:tickLblPos val="nextTo"/>
        <c:txPr>
          <a:bodyPr rot="-2700000"/>
          <a:lstStyle/>
          <a:p>
            <a:pPr>
              <a:defRPr/>
            </a:pPr>
            <a:endParaRPr lang="en-US"/>
          </a:p>
        </c:txPr>
        <c:crossAx val="134413696"/>
        <c:crosses val="autoZero"/>
        <c:auto val="1"/>
        <c:lblAlgn val="ctr"/>
        <c:lblOffset val="100"/>
        <c:noMultiLvlLbl val="0"/>
      </c:catAx>
      <c:valAx>
        <c:axId val="134413696"/>
        <c:scaling>
          <c:orientation val="minMax"/>
          <c:max val="27"/>
          <c:min val="15"/>
        </c:scaling>
        <c:delete val="0"/>
        <c:axPos val="l"/>
        <c:title>
          <c:layout/>
          <c:overlay val="0"/>
        </c:title>
        <c:numFmt formatCode="General" sourceLinked="1"/>
        <c:majorTickMark val="none"/>
        <c:minorTickMark val="none"/>
        <c:tickLblPos val="nextTo"/>
        <c:crossAx val="134214400"/>
        <c:crosses val="autoZero"/>
        <c:crossBetween val="between"/>
      </c:valAx>
    </c:plotArea>
    <c:legend>
      <c:legendPos val="r"/>
      <c:layout>
        <c:manualLayout>
          <c:xMode val="edge"/>
          <c:yMode val="edge"/>
          <c:x val="0.80401088752794803"/>
          <c:y val="0.26886344408913598"/>
          <c:w val="0.18364343345970599"/>
          <c:h val="0.33600142113402198"/>
        </c:manualLayout>
      </c:layout>
      <c:overlay val="0"/>
      <c:txPr>
        <a:bodyPr/>
        <a:lstStyle/>
        <a:p>
          <a:pPr>
            <a:defRPr sz="1400"/>
          </a:pPr>
          <a:endParaRPr lang="en-US"/>
        </a:p>
      </c:txPr>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3.71140638670166E-2"/>
          <c:y val="3.2073510699264701E-2"/>
          <c:w val="0.82087073490813645"/>
          <c:h val="0.84201765888626623"/>
        </c:manualLayout>
      </c:layout>
      <c:lineChart>
        <c:grouping val="standard"/>
        <c:varyColors val="0"/>
        <c:ser>
          <c:idx val="0"/>
          <c:order val="0"/>
          <c:tx>
            <c:strRef>
              <c:f>Summary!$A$15</c:f>
              <c:strCache>
                <c:ptCount val="1"/>
                <c:pt idx="0">
                  <c:v>C4E target</c:v>
                </c:pt>
              </c:strCache>
            </c:strRef>
          </c:tx>
          <c:spPr>
            <a:ln>
              <a:solidFill>
                <a:srgbClr val="008000"/>
              </a:solidFill>
            </a:ln>
          </c:spPr>
          <c:marker>
            <c:symbol val="none"/>
          </c:marker>
          <c:dLbls>
            <c:dLbl>
              <c:idx val="0"/>
              <c:layout>
                <c:manualLayout>
                  <c:x val="0"/>
                  <c:y val="3.4540703829977502E-2"/>
                </c:manualLayout>
              </c:layout>
              <c:showLegendKey val="0"/>
              <c:showVal val="1"/>
              <c:showCatName val="0"/>
              <c:showSerName val="0"/>
              <c:showPercent val="0"/>
              <c:showBubbleSize val="0"/>
            </c:dLbl>
            <c:dLbl>
              <c:idx val="1"/>
              <c:layout>
                <c:manualLayout>
                  <c:x val="-8.3333333333333332E-3"/>
                  <c:y val="4.1942283222115379E-2"/>
                </c:manualLayout>
              </c:layout>
              <c:showLegendKey val="0"/>
              <c:showVal val="1"/>
              <c:showCatName val="0"/>
              <c:showSerName val="0"/>
              <c:showPercent val="0"/>
              <c:showBubbleSize val="0"/>
            </c:dLbl>
            <c:dLbl>
              <c:idx val="2"/>
              <c:layout>
                <c:manualLayout>
                  <c:x val="0"/>
                  <c:y val="2.9606317568552028E-2"/>
                </c:manualLayout>
              </c:layout>
              <c:showLegendKey val="0"/>
              <c:showVal val="1"/>
              <c:showCatName val="0"/>
              <c:showSerName val="0"/>
              <c:showPercent val="0"/>
              <c:showBubbleSize val="0"/>
            </c:dLbl>
            <c:dLbl>
              <c:idx val="3"/>
              <c:layout>
                <c:manualLayout>
                  <c:x val="-1.0936132983377078E-7"/>
                  <c:y val="3.4540703829977371E-2"/>
                </c:manualLayout>
              </c:layout>
              <c:showLegendKey val="0"/>
              <c:showVal val="1"/>
              <c:showCatName val="0"/>
              <c:showSerName val="0"/>
              <c:showPercent val="0"/>
              <c:showBubbleSize val="0"/>
            </c:dLbl>
            <c:dLbl>
              <c:idx val="4"/>
              <c:layout>
                <c:manualLayout>
                  <c:x val="1.3888888888888889E-3"/>
                  <c:y val="2.467193130712669E-2"/>
                </c:manualLayout>
              </c:layout>
              <c:showLegendKey val="0"/>
              <c:showVal val="1"/>
              <c:showCatName val="0"/>
              <c:showSerName val="0"/>
              <c:showPercent val="0"/>
              <c:showBubbleSize val="0"/>
            </c:dLbl>
            <c:dLbl>
              <c:idx val="5"/>
              <c:layout>
                <c:manualLayout>
                  <c:x val="-1.3888888888888889E-3"/>
                  <c:y val="2.9606317568552028E-2"/>
                </c:manualLayout>
              </c:layout>
              <c:showLegendKey val="0"/>
              <c:showVal val="1"/>
              <c:showCatName val="0"/>
              <c:showSerName val="0"/>
              <c:showPercent val="0"/>
              <c:showBubbleSize val="0"/>
            </c:dLbl>
            <c:txPr>
              <a:bodyPr/>
              <a:lstStyle/>
              <a:p>
                <a:pPr>
                  <a:defRPr sz="1400"/>
                </a:pPr>
                <a:endParaRPr lang="en-US"/>
              </a:p>
            </c:txPr>
            <c:showLegendKey val="0"/>
            <c:showVal val="1"/>
            <c:showCatName val="0"/>
            <c:showSerName val="0"/>
            <c:showPercent val="0"/>
            <c:showBubbleSize val="0"/>
            <c:showLeaderLines val="0"/>
          </c:dLbls>
          <c:cat>
            <c:strRef>
              <c:f>Summary!$B$14:$H$14</c:f>
              <c:strCache>
                <c:ptCount val="7"/>
                <c:pt idx="0">
                  <c:v>2007-8</c:v>
                </c:pt>
                <c:pt idx="1">
                  <c:v>2008-9</c:v>
                </c:pt>
                <c:pt idx="2">
                  <c:v>2009-10</c:v>
                </c:pt>
                <c:pt idx="3">
                  <c:v>2010-11</c:v>
                </c:pt>
                <c:pt idx="4">
                  <c:v>2011-12</c:v>
                </c:pt>
                <c:pt idx="5">
                  <c:v>2012-13</c:v>
                </c:pt>
                <c:pt idx="6">
                  <c:v>2013-14</c:v>
                </c:pt>
              </c:strCache>
            </c:strRef>
          </c:cat>
          <c:val>
            <c:numRef>
              <c:f>Summary!$B$15:$H$15</c:f>
              <c:numCache>
                <c:formatCode>General</c:formatCode>
                <c:ptCount val="7"/>
                <c:pt idx="0">
                  <c:v>24.8</c:v>
                </c:pt>
                <c:pt idx="1">
                  <c:v>24.6</c:v>
                </c:pt>
                <c:pt idx="2">
                  <c:v>23.8</c:v>
                </c:pt>
                <c:pt idx="3">
                  <c:v>23.3</c:v>
                </c:pt>
                <c:pt idx="4">
                  <c:v>22.9</c:v>
                </c:pt>
                <c:pt idx="5">
                  <c:v>22.9</c:v>
                </c:pt>
                <c:pt idx="6">
                  <c:v>22.9</c:v>
                </c:pt>
              </c:numCache>
            </c:numRef>
          </c:val>
          <c:smooth val="0"/>
        </c:ser>
        <c:ser>
          <c:idx val="1"/>
          <c:order val="1"/>
          <c:tx>
            <c:strRef>
              <c:f>Summary!$A$16</c:f>
              <c:strCache>
                <c:ptCount val="1"/>
                <c:pt idx="0">
                  <c:v>Citywide actual</c:v>
                </c:pt>
              </c:strCache>
            </c:strRef>
          </c:tx>
          <c:spPr>
            <a:ln>
              <a:solidFill>
                <a:srgbClr val="FF0000"/>
              </a:solidFill>
            </a:ln>
          </c:spPr>
          <c:marker>
            <c:symbol val="none"/>
          </c:marker>
          <c:dLbls>
            <c:dLbl>
              <c:idx val="0"/>
              <c:layout>
                <c:manualLayout>
                  <c:x val="0"/>
                  <c:y val="1.9737545045701299E-2"/>
                </c:manualLayout>
              </c:layout>
              <c:showLegendKey val="0"/>
              <c:showVal val="1"/>
              <c:showCatName val="0"/>
              <c:showSerName val="0"/>
              <c:showPercent val="0"/>
              <c:showBubbleSize val="0"/>
            </c:dLbl>
            <c:dLbl>
              <c:idx val="1"/>
              <c:layout>
                <c:manualLayout>
                  <c:x val="-2.7777777777777779E-3"/>
                  <c:y val="-4.1942283222115379E-2"/>
                </c:manualLayout>
              </c:layout>
              <c:showLegendKey val="0"/>
              <c:showVal val="1"/>
              <c:showCatName val="0"/>
              <c:showSerName val="0"/>
              <c:showPercent val="0"/>
              <c:showBubbleSize val="0"/>
            </c:dLbl>
            <c:dLbl>
              <c:idx val="2"/>
              <c:layout>
                <c:manualLayout>
                  <c:x val="0"/>
                  <c:y val="-3.947509009140273E-2"/>
                </c:manualLayout>
              </c:layout>
              <c:showLegendKey val="0"/>
              <c:showVal val="1"/>
              <c:showCatName val="0"/>
              <c:showSerName val="0"/>
              <c:showPercent val="0"/>
              <c:showBubbleSize val="0"/>
            </c:dLbl>
            <c:dLbl>
              <c:idx val="3"/>
              <c:layout>
                <c:manualLayout>
                  <c:x val="-5.0925337632079971E-17"/>
                  <c:y val="-2.2204738176414045E-2"/>
                </c:manualLayout>
              </c:layout>
              <c:showLegendKey val="0"/>
              <c:showVal val="1"/>
              <c:showCatName val="0"/>
              <c:showSerName val="0"/>
              <c:showPercent val="0"/>
              <c:showBubbleSize val="0"/>
            </c:dLbl>
            <c:dLbl>
              <c:idx val="4"/>
              <c:layout>
                <c:manualLayout>
                  <c:x val="0"/>
                  <c:y val="-2.2204738176414024E-2"/>
                </c:manualLayout>
              </c:layout>
              <c:showLegendKey val="0"/>
              <c:showVal val="1"/>
              <c:showCatName val="0"/>
              <c:showSerName val="0"/>
              <c:showPercent val="0"/>
              <c:showBubbleSize val="0"/>
            </c:dLbl>
            <c:dLbl>
              <c:idx val="5"/>
              <c:layout>
                <c:manualLayout>
                  <c:x val="-1.3888888888888889E-3"/>
                  <c:y val="-2.9606317568552028E-2"/>
                </c:manualLayout>
              </c:layout>
              <c:showLegendKey val="0"/>
              <c:showVal val="1"/>
              <c:showCatName val="0"/>
              <c:showSerName val="0"/>
              <c:showPercent val="0"/>
              <c:showBubbleSize val="0"/>
            </c:dLbl>
            <c:txPr>
              <a:bodyPr/>
              <a:lstStyle/>
              <a:p>
                <a:pPr>
                  <a:defRPr sz="1400"/>
                </a:pPr>
                <a:endParaRPr lang="en-US"/>
              </a:p>
            </c:txPr>
            <c:showLegendKey val="0"/>
            <c:showVal val="1"/>
            <c:showCatName val="0"/>
            <c:showSerName val="0"/>
            <c:showPercent val="0"/>
            <c:showBubbleSize val="0"/>
            <c:showLeaderLines val="0"/>
          </c:dLbls>
          <c:cat>
            <c:strRef>
              <c:f>Summary!$B$14:$H$14</c:f>
              <c:strCache>
                <c:ptCount val="7"/>
                <c:pt idx="0">
                  <c:v>2007-8</c:v>
                </c:pt>
                <c:pt idx="1">
                  <c:v>2008-9</c:v>
                </c:pt>
                <c:pt idx="2">
                  <c:v>2009-10</c:v>
                </c:pt>
                <c:pt idx="3">
                  <c:v>2010-11</c:v>
                </c:pt>
                <c:pt idx="4">
                  <c:v>2011-12</c:v>
                </c:pt>
                <c:pt idx="5">
                  <c:v>2012-13</c:v>
                </c:pt>
                <c:pt idx="6">
                  <c:v>2013-14</c:v>
                </c:pt>
              </c:strCache>
            </c:strRef>
          </c:cat>
          <c:val>
            <c:numRef>
              <c:f>Summary!$B$16:$H$16</c:f>
              <c:numCache>
                <c:formatCode>General</c:formatCode>
                <c:ptCount val="7"/>
                <c:pt idx="0">
                  <c:v>25.1</c:v>
                </c:pt>
                <c:pt idx="1">
                  <c:v>25.3</c:v>
                </c:pt>
                <c:pt idx="2">
                  <c:v>25.8</c:v>
                </c:pt>
                <c:pt idx="3">
                  <c:v>26.3</c:v>
                </c:pt>
                <c:pt idx="4">
                  <c:v>26.6</c:v>
                </c:pt>
                <c:pt idx="5">
                  <c:v>26.7</c:v>
                </c:pt>
                <c:pt idx="6">
                  <c:v>26.8</c:v>
                </c:pt>
              </c:numCache>
            </c:numRef>
          </c:val>
          <c:smooth val="0"/>
        </c:ser>
        <c:ser>
          <c:idx val="2"/>
          <c:order val="2"/>
          <c:tx>
            <c:strRef>
              <c:f>Summary!$A$17</c:f>
              <c:strCache>
                <c:ptCount val="1"/>
                <c:pt idx="0">
                  <c:v>D6</c:v>
                </c:pt>
              </c:strCache>
            </c:strRef>
          </c:tx>
          <c:spPr>
            <a:ln>
              <a:solidFill>
                <a:schemeClr val="tx1"/>
              </a:solidFill>
            </a:ln>
          </c:spPr>
          <c:marker>
            <c:symbol val="none"/>
          </c:marker>
          <c:dLbls>
            <c:dLbl>
              <c:idx val="0"/>
              <c:layout>
                <c:manualLayout>
                  <c:x val="0"/>
                  <c:y val="-3.2073510699264701E-2"/>
                </c:manualLayout>
              </c:layout>
              <c:showLegendKey val="0"/>
              <c:showVal val="1"/>
              <c:showCatName val="0"/>
              <c:showSerName val="0"/>
              <c:showPercent val="0"/>
              <c:showBubbleSize val="0"/>
            </c:dLbl>
            <c:dLbl>
              <c:idx val="2"/>
              <c:layout>
                <c:manualLayout>
                  <c:x val="0"/>
                  <c:y val="1.4803158784276E-2"/>
                </c:manualLayout>
              </c:layout>
              <c:showLegendKey val="0"/>
              <c:showVal val="1"/>
              <c:showCatName val="0"/>
              <c:showSerName val="0"/>
              <c:showPercent val="0"/>
              <c:showBubbleSize val="0"/>
            </c:dLbl>
            <c:dLbl>
              <c:idx val="3"/>
              <c:layout>
                <c:manualLayout>
                  <c:x val="0"/>
                  <c:y val="2.46719313071266E-2"/>
                </c:manualLayout>
              </c:layout>
              <c:showLegendKey val="0"/>
              <c:showVal val="1"/>
              <c:showCatName val="0"/>
              <c:showSerName val="0"/>
              <c:showPercent val="0"/>
              <c:showBubbleSize val="0"/>
            </c:dLbl>
            <c:dLbl>
              <c:idx val="4"/>
              <c:layout>
                <c:manualLayout>
                  <c:x val="0"/>
                  <c:y val="1.9737545045701299E-2"/>
                </c:manualLayout>
              </c:layout>
              <c:showLegendKey val="0"/>
              <c:showVal val="1"/>
              <c:showCatName val="0"/>
              <c:showSerName val="0"/>
              <c:showPercent val="0"/>
              <c:showBubbleSize val="0"/>
            </c:dLbl>
            <c:dLbl>
              <c:idx val="5"/>
              <c:layout>
                <c:manualLayout>
                  <c:x val="0"/>
                  <c:y val="3.4540703829977398E-2"/>
                </c:manualLayout>
              </c:layout>
              <c:showLegendKey val="0"/>
              <c:showVal val="1"/>
              <c:showCatName val="0"/>
              <c:showSerName val="0"/>
              <c:showPercent val="0"/>
              <c:showBubbleSize val="0"/>
            </c:dLbl>
            <c:numFmt formatCode="#,##0.0" sourceLinked="0"/>
            <c:txPr>
              <a:bodyPr/>
              <a:lstStyle/>
              <a:p>
                <a:pPr>
                  <a:defRPr sz="1400"/>
                </a:pPr>
                <a:endParaRPr lang="en-US"/>
              </a:p>
            </c:txPr>
            <c:showLegendKey val="0"/>
            <c:showVal val="1"/>
            <c:showCatName val="0"/>
            <c:showSerName val="0"/>
            <c:showPercent val="0"/>
            <c:showBubbleSize val="0"/>
            <c:showLeaderLines val="0"/>
          </c:dLbls>
          <c:cat>
            <c:strRef>
              <c:f>Summary!$B$14:$H$14</c:f>
              <c:strCache>
                <c:ptCount val="7"/>
                <c:pt idx="0">
                  <c:v>2007-8</c:v>
                </c:pt>
                <c:pt idx="1">
                  <c:v>2008-9</c:v>
                </c:pt>
                <c:pt idx="2">
                  <c:v>2009-10</c:v>
                </c:pt>
                <c:pt idx="3">
                  <c:v>2010-11</c:v>
                </c:pt>
                <c:pt idx="4">
                  <c:v>2011-12</c:v>
                </c:pt>
                <c:pt idx="5">
                  <c:v>2012-13</c:v>
                </c:pt>
                <c:pt idx="6">
                  <c:v>2013-14</c:v>
                </c:pt>
              </c:strCache>
            </c:strRef>
          </c:cat>
          <c:val>
            <c:numRef>
              <c:f>Summary!$B$17:$H$17</c:f>
              <c:numCache>
                <c:formatCode>General</c:formatCode>
                <c:ptCount val="7"/>
                <c:pt idx="0">
                  <c:v>25.1</c:v>
                </c:pt>
                <c:pt idx="1">
                  <c:v>24.8</c:v>
                </c:pt>
                <c:pt idx="2">
                  <c:v>25.6</c:v>
                </c:pt>
                <c:pt idx="3">
                  <c:v>25.8</c:v>
                </c:pt>
                <c:pt idx="4">
                  <c:v>25.7</c:v>
                </c:pt>
                <c:pt idx="5">
                  <c:v>26</c:v>
                </c:pt>
                <c:pt idx="6">
                  <c:v>25.31</c:v>
                </c:pt>
              </c:numCache>
            </c:numRef>
          </c:val>
          <c:smooth val="0"/>
        </c:ser>
        <c:dLbls>
          <c:showLegendKey val="0"/>
          <c:showVal val="0"/>
          <c:showCatName val="0"/>
          <c:showSerName val="0"/>
          <c:showPercent val="0"/>
          <c:showBubbleSize val="0"/>
        </c:dLbls>
        <c:marker val="1"/>
        <c:smooth val="0"/>
        <c:axId val="137595904"/>
        <c:axId val="137614848"/>
      </c:lineChart>
      <c:catAx>
        <c:axId val="137595904"/>
        <c:scaling>
          <c:orientation val="minMax"/>
        </c:scaling>
        <c:delete val="0"/>
        <c:axPos val="b"/>
        <c:majorTickMark val="out"/>
        <c:minorTickMark val="none"/>
        <c:tickLblPos val="nextTo"/>
        <c:crossAx val="137614848"/>
        <c:crosses val="autoZero"/>
        <c:auto val="1"/>
        <c:lblAlgn val="ctr"/>
        <c:lblOffset val="100"/>
        <c:noMultiLvlLbl val="0"/>
      </c:catAx>
      <c:valAx>
        <c:axId val="137614848"/>
        <c:scaling>
          <c:orientation val="minMax"/>
          <c:max val="29"/>
          <c:min val="22"/>
        </c:scaling>
        <c:delete val="0"/>
        <c:axPos val="l"/>
        <c:numFmt formatCode="General" sourceLinked="1"/>
        <c:majorTickMark val="out"/>
        <c:minorTickMark val="none"/>
        <c:tickLblPos val="nextTo"/>
        <c:crossAx val="137595904"/>
        <c:crosses val="autoZero"/>
        <c:crossBetween val="between"/>
      </c:valAx>
    </c:plotArea>
    <c:legend>
      <c:legendPos val="r"/>
      <c:layout>
        <c:manualLayout>
          <c:xMode val="edge"/>
          <c:yMode val="edge"/>
          <c:x val="0.85952055993000864"/>
          <c:y val="0.31687152140338609"/>
          <c:w val="0.13214610673665791"/>
          <c:h val="0.27990519761828442"/>
        </c:manualLayout>
      </c:layout>
      <c:overlay val="0"/>
      <c:txPr>
        <a:bodyPr/>
        <a:lstStyle/>
        <a:p>
          <a:pPr>
            <a:defRPr sz="1400"/>
          </a:pPr>
          <a:endParaRPr lang="en-US"/>
        </a:p>
      </c:txPr>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7"/>
    </mc:Choice>
    <mc:Fallback>
      <c:style val="17"/>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5.3840851669242282E-2"/>
          <c:y val="3.2448370044277974E-2"/>
          <c:w val="0.85731878725439692"/>
          <c:h val="0.89760553327165737"/>
        </c:manualLayout>
      </c:layout>
      <c:lineChart>
        <c:grouping val="standard"/>
        <c:varyColors val="0"/>
        <c:ser>
          <c:idx val="0"/>
          <c:order val="0"/>
          <c:tx>
            <c:strRef>
              <c:f>Sheet1!$B$7</c:f>
              <c:strCache>
                <c:ptCount val="1"/>
                <c:pt idx="0">
                  <c:v>C4E Target</c:v>
                </c:pt>
              </c:strCache>
            </c:strRef>
          </c:tx>
          <c:spPr>
            <a:ln>
              <a:solidFill>
                <a:srgbClr val="008000"/>
              </a:solidFill>
            </a:ln>
          </c:spPr>
          <c:marker>
            <c:symbol val="none"/>
          </c:marker>
          <c:dLbls>
            <c:dLbl>
              <c:idx val="0"/>
              <c:layout>
                <c:manualLayout>
                  <c:x val="-4.5084035577338802E-3"/>
                  <c:y val="5.3097332799727594E-2"/>
                </c:manualLayout>
              </c:layout>
              <c:numFmt formatCode="#,##0.0" sourceLinked="0"/>
              <c:spPr/>
              <c:txPr>
                <a:bodyPr/>
                <a:lstStyle/>
                <a:p>
                  <a:pPr>
                    <a:defRPr sz="1400"/>
                  </a:pPr>
                  <a:endParaRPr lang="en-US"/>
                </a:p>
              </c:txPr>
              <c:showLegendKey val="0"/>
              <c:showVal val="1"/>
              <c:showCatName val="0"/>
              <c:showSerName val="0"/>
              <c:showPercent val="0"/>
              <c:showBubbleSize val="0"/>
            </c:dLbl>
            <c:dLbl>
              <c:idx val="4"/>
              <c:layout>
                <c:manualLayout>
                  <c:x val="0"/>
                  <c:y val="2.6548666399863904E-2"/>
                </c:manualLayout>
              </c:layout>
              <c:showLegendKey val="0"/>
              <c:showVal val="1"/>
              <c:showCatName val="0"/>
              <c:showSerName val="0"/>
              <c:showPercent val="0"/>
              <c:showBubbleSize val="0"/>
            </c:dLbl>
            <c:dLbl>
              <c:idx val="5"/>
              <c:layout>
                <c:manualLayout>
                  <c:x val="0"/>
                  <c:y val="2.6548666399863904E-2"/>
                </c:manualLayout>
              </c:layout>
              <c:showLegendKey val="0"/>
              <c:showVal val="1"/>
              <c:showCatName val="0"/>
              <c:showSerName val="0"/>
              <c:showPercent val="0"/>
              <c:showBubbleSize val="0"/>
            </c:dLbl>
            <c:txPr>
              <a:bodyPr/>
              <a:lstStyle/>
              <a:p>
                <a:pPr>
                  <a:defRPr sz="1400"/>
                </a:pPr>
                <a:endParaRPr lang="en-US"/>
              </a:p>
            </c:txPr>
            <c:showLegendKey val="0"/>
            <c:showVal val="1"/>
            <c:showCatName val="0"/>
            <c:showSerName val="0"/>
            <c:showPercent val="0"/>
            <c:showBubbleSize val="0"/>
            <c:showLeaderLines val="0"/>
          </c:dLbls>
          <c:cat>
            <c:strRef>
              <c:f>Sheet1!$C$6:$I$6</c:f>
              <c:strCache>
                <c:ptCount val="7"/>
                <c:pt idx="0">
                  <c:v>2007-08</c:v>
                </c:pt>
                <c:pt idx="1">
                  <c:v>2008-09</c:v>
                </c:pt>
                <c:pt idx="2">
                  <c:v>2009-10</c:v>
                </c:pt>
                <c:pt idx="3">
                  <c:v>2010-11</c:v>
                </c:pt>
                <c:pt idx="4">
                  <c:v>2011-12</c:v>
                </c:pt>
                <c:pt idx="5">
                  <c:v>2012-13</c:v>
                </c:pt>
                <c:pt idx="6">
                  <c:v>2013-14</c:v>
                </c:pt>
              </c:strCache>
            </c:strRef>
          </c:cat>
          <c:val>
            <c:numRef>
              <c:f>Sheet1!$C$7:$I$7</c:f>
              <c:numCache>
                <c:formatCode>General</c:formatCode>
                <c:ptCount val="7"/>
                <c:pt idx="0">
                  <c:v>26</c:v>
                </c:pt>
                <c:pt idx="1">
                  <c:v>25.7</c:v>
                </c:pt>
                <c:pt idx="2">
                  <c:v>25.2</c:v>
                </c:pt>
                <c:pt idx="3">
                  <c:v>24.8</c:v>
                </c:pt>
                <c:pt idx="4">
                  <c:v>24.5</c:v>
                </c:pt>
                <c:pt idx="5">
                  <c:v>24.5</c:v>
                </c:pt>
                <c:pt idx="6">
                  <c:v>24.5</c:v>
                </c:pt>
              </c:numCache>
            </c:numRef>
          </c:val>
          <c:smooth val="0"/>
        </c:ser>
        <c:ser>
          <c:idx val="1"/>
          <c:order val="1"/>
          <c:tx>
            <c:strRef>
              <c:f>Sheet1!$B$8</c:f>
              <c:strCache>
                <c:ptCount val="1"/>
                <c:pt idx="0">
                  <c:v>Citywide Actual</c:v>
                </c:pt>
              </c:strCache>
            </c:strRef>
          </c:tx>
          <c:spPr>
            <a:ln>
              <a:solidFill>
                <a:srgbClr val="FF0000"/>
              </a:solidFill>
            </a:ln>
          </c:spPr>
          <c:marker>
            <c:symbol val="none"/>
          </c:marker>
          <c:dLbls>
            <c:dLbl>
              <c:idx val="2"/>
              <c:layout>
                <c:manualLayout>
                  <c:x val="6.0112047436451923E-3"/>
                  <c:y val="-8.8495554666212783E-3"/>
                </c:manualLayout>
              </c:layout>
              <c:showLegendKey val="0"/>
              <c:showVal val="1"/>
              <c:showCatName val="0"/>
              <c:showSerName val="0"/>
              <c:showPercent val="0"/>
              <c:showBubbleSize val="0"/>
            </c:dLbl>
            <c:dLbl>
              <c:idx val="3"/>
              <c:layout>
                <c:manualLayout>
                  <c:x val="5.5102073606224585E-17"/>
                  <c:y val="-1.7699110933242529E-2"/>
                </c:manualLayout>
              </c:layout>
              <c:showLegendKey val="0"/>
              <c:showVal val="1"/>
              <c:showCatName val="0"/>
              <c:showSerName val="0"/>
              <c:showPercent val="0"/>
              <c:showBubbleSize val="0"/>
            </c:dLbl>
            <c:dLbl>
              <c:idx val="4"/>
              <c:layout>
                <c:manualLayout>
                  <c:x val="0"/>
                  <c:y val="2.9498518222070856E-2"/>
                </c:manualLayout>
              </c:layout>
              <c:showLegendKey val="0"/>
              <c:showVal val="1"/>
              <c:showCatName val="0"/>
              <c:showSerName val="0"/>
              <c:showPercent val="0"/>
              <c:showBubbleSize val="0"/>
            </c:dLbl>
            <c:txPr>
              <a:bodyPr/>
              <a:lstStyle/>
              <a:p>
                <a:pPr>
                  <a:defRPr sz="1400"/>
                </a:pPr>
                <a:endParaRPr lang="en-US"/>
              </a:p>
            </c:txPr>
            <c:showLegendKey val="0"/>
            <c:showVal val="1"/>
            <c:showCatName val="0"/>
            <c:showSerName val="0"/>
            <c:showPercent val="0"/>
            <c:showBubbleSize val="0"/>
            <c:showLeaderLines val="0"/>
          </c:dLbls>
          <c:cat>
            <c:strRef>
              <c:f>Sheet1!$C$6:$I$6</c:f>
              <c:strCache>
                <c:ptCount val="7"/>
                <c:pt idx="0">
                  <c:v>2007-08</c:v>
                </c:pt>
                <c:pt idx="1">
                  <c:v>2008-09</c:v>
                </c:pt>
                <c:pt idx="2">
                  <c:v>2009-10</c:v>
                </c:pt>
                <c:pt idx="3">
                  <c:v>2010-11</c:v>
                </c:pt>
                <c:pt idx="4">
                  <c:v>2011-12</c:v>
                </c:pt>
                <c:pt idx="5">
                  <c:v>2012-13</c:v>
                </c:pt>
                <c:pt idx="6">
                  <c:v>2013-14</c:v>
                </c:pt>
              </c:strCache>
            </c:strRef>
          </c:cat>
          <c:val>
            <c:numRef>
              <c:f>Sheet1!$C$8:$I$8</c:f>
              <c:numCache>
                <c:formatCode>General</c:formatCode>
                <c:ptCount val="7"/>
                <c:pt idx="0">
                  <c:v>26.1</c:v>
                </c:pt>
                <c:pt idx="1">
                  <c:v>26.2</c:v>
                </c:pt>
                <c:pt idx="2">
                  <c:v>26.6</c:v>
                </c:pt>
                <c:pt idx="3">
                  <c:v>26.5</c:v>
                </c:pt>
                <c:pt idx="4">
                  <c:v>26.4</c:v>
                </c:pt>
                <c:pt idx="5">
                  <c:v>26.3</c:v>
                </c:pt>
                <c:pt idx="6">
                  <c:v>26.7</c:v>
                </c:pt>
              </c:numCache>
            </c:numRef>
          </c:val>
          <c:smooth val="0"/>
        </c:ser>
        <c:dLbls>
          <c:showLegendKey val="0"/>
          <c:showVal val="0"/>
          <c:showCatName val="0"/>
          <c:showSerName val="0"/>
          <c:showPercent val="0"/>
          <c:showBubbleSize val="0"/>
        </c:dLbls>
        <c:marker val="1"/>
        <c:smooth val="0"/>
        <c:axId val="66777856"/>
        <c:axId val="66779392"/>
      </c:lineChart>
      <c:catAx>
        <c:axId val="66777856"/>
        <c:scaling>
          <c:orientation val="minMax"/>
        </c:scaling>
        <c:delete val="0"/>
        <c:axPos val="b"/>
        <c:majorTickMark val="out"/>
        <c:minorTickMark val="none"/>
        <c:tickLblPos val="nextTo"/>
        <c:txPr>
          <a:bodyPr/>
          <a:lstStyle/>
          <a:p>
            <a:pPr>
              <a:defRPr sz="1200"/>
            </a:pPr>
            <a:endParaRPr lang="en-US"/>
          </a:p>
        </c:txPr>
        <c:crossAx val="66779392"/>
        <c:crosses val="autoZero"/>
        <c:auto val="1"/>
        <c:lblAlgn val="ctr"/>
        <c:lblOffset val="100"/>
        <c:noMultiLvlLbl val="0"/>
      </c:catAx>
      <c:valAx>
        <c:axId val="66779392"/>
        <c:scaling>
          <c:orientation val="minMax"/>
          <c:min val="24"/>
        </c:scaling>
        <c:delete val="0"/>
        <c:axPos val="l"/>
        <c:numFmt formatCode="General" sourceLinked="1"/>
        <c:majorTickMark val="out"/>
        <c:minorTickMark val="none"/>
        <c:tickLblPos val="nextTo"/>
        <c:txPr>
          <a:bodyPr/>
          <a:lstStyle/>
          <a:p>
            <a:pPr>
              <a:defRPr sz="1200"/>
            </a:pPr>
            <a:endParaRPr lang="en-US"/>
          </a:p>
        </c:txPr>
        <c:crossAx val="66777856"/>
        <c:crosses val="autoZero"/>
        <c:crossBetween val="between"/>
      </c:valAx>
    </c:plotArea>
    <c:legend>
      <c:legendPos val="r"/>
      <c:layout>
        <c:manualLayout>
          <c:xMode val="edge"/>
          <c:yMode val="edge"/>
          <c:x val="0.82548985699217503"/>
          <c:y val="0.44608867068760116"/>
          <c:w val="0.17451014300782497"/>
          <c:h val="0.2140170919524558"/>
        </c:manualLayout>
      </c:layout>
      <c:overlay val="0"/>
      <c:txPr>
        <a:bodyPr/>
        <a:lstStyle/>
        <a:p>
          <a:pPr>
            <a:defRPr sz="1600"/>
          </a:pPr>
          <a:endParaRPr lang="en-US"/>
        </a:p>
      </c:txPr>
    </c:legend>
    <c:plotVisOnly val="1"/>
    <c:dispBlanksAs val="gap"/>
    <c:showDLblsOverMax val="0"/>
  </c:chart>
  <c:txPr>
    <a:bodyPr/>
    <a:lstStyle/>
    <a:p>
      <a:pPr>
        <a:defRPr>
          <a:latin typeface="Helvetica Neue"/>
          <a:cs typeface="Helvetica Neue"/>
        </a:defRPr>
      </a:pPr>
      <a:endParaRPr lang="en-US"/>
    </a:p>
  </c:txPr>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a:t>D6 1st Grade</a:t>
            </a:r>
          </a:p>
        </c:rich>
      </c:tx>
      <c:layout/>
      <c:overlay val="0"/>
    </c:title>
    <c:autoTitleDeleted val="0"/>
    <c:plotArea>
      <c:layout/>
      <c:barChart>
        <c:barDir val="col"/>
        <c:grouping val="clustered"/>
        <c:varyColors val="0"/>
        <c:ser>
          <c:idx val="0"/>
          <c:order val="0"/>
          <c:invertIfNegative val="0"/>
          <c:dLbls>
            <c:txPr>
              <a:bodyPr/>
              <a:lstStyle/>
              <a:p>
                <a:pPr>
                  <a:defRPr sz="1200"/>
                </a:pPr>
                <a:endParaRPr lang="en-US"/>
              </a:p>
            </c:txPr>
            <c:showLegendKey val="0"/>
            <c:showVal val="1"/>
            <c:showCatName val="0"/>
            <c:showSerName val="0"/>
            <c:showPercent val="0"/>
            <c:showBubbleSize val="0"/>
            <c:showLeaderLines val="0"/>
          </c:dLbls>
          <c:cat>
            <c:strRef>
              <c:f>'CSD 6'!$O$4:$O$8</c:f>
              <c:strCache>
                <c:ptCount val="5"/>
                <c:pt idx="0">
                  <c:v>P.S. 153 ADAM CLAYTON POWELL</c:v>
                </c:pt>
                <c:pt idx="1">
                  <c:v>P.S. 005 ELLEN LURIE</c:v>
                </c:pt>
                <c:pt idx="2">
                  <c:v>P.S. 004 DUKE ELLINGTON</c:v>
                </c:pt>
                <c:pt idx="3">
                  <c:v>WASHINGTON HEIGHTS ACADEMY</c:v>
                </c:pt>
                <c:pt idx="4">
                  <c:v>P.S. 028 WRIGHT BROTHERS</c:v>
                </c:pt>
              </c:strCache>
            </c:strRef>
          </c:cat>
          <c:val>
            <c:numRef>
              <c:f>'CSD 6'!$P$4:$P$8</c:f>
              <c:numCache>
                <c:formatCode>0</c:formatCode>
                <c:ptCount val="5"/>
                <c:pt idx="0">
                  <c:v>32</c:v>
                </c:pt>
                <c:pt idx="1">
                  <c:v>30.5</c:v>
                </c:pt>
                <c:pt idx="2">
                  <c:v>29</c:v>
                </c:pt>
                <c:pt idx="3">
                  <c:v>29</c:v>
                </c:pt>
                <c:pt idx="4">
                  <c:v>27.8</c:v>
                </c:pt>
              </c:numCache>
            </c:numRef>
          </c:val>
        </c:ser>
        <c:dLbls>
          <c:showLegendKey val="0"/>
          <c:showVal val="0"/>
          <c:showCatName val="0"/>
          <c:showSerName val="0"/>
          <c:showPercent val="0"/>
          <c:showBubbleSize val="0"/>
        </c:dLbls>
        <c:gapWidth val="150"/>
        <c:axId val="103293696"/>
        <c:axId val="103295232"/>
      </c:barChart>
      <c:catAx>
        <c:axId val="103293696"/>
        <c:scaling>
          <c:orientation val="minMax"/>
        </c:scaling>
        <c:delete val="0"/>
        <c:axPos val="b"/>
        <c:majorTickMark val="out"/>
        <c:minorTickMark val="none"/>
        <c:tickLblPos val="nextTo"/>
        <c:crossAx val="103295232"/>
        <c:crosses val="autoZero"/>
        <c:auto val="1"/>
        <c:lblAlgn val="ctr"/>
        <c:lblOffset val="100"/>
        <c:noMultiLvlLbl val="0"/>
      </c:catAx>
      <c:valAx>
        <c:axId val="103295232"/>
        <c:scaling>
          <c:orientation val="minMax"/>
        </c:scaling>
        <c:delete val="0"/>
        <c:axPos val="l"/>
        <c:numFmt formatCode="0" sourceLinked="1"/>
        <c:majorTickMark val="out"/>
        <c:minorTickMark val="none"/>
        <c:tickLblPos val="nextTo"/>
        <c:crossAx val="103293696"/>
        <c:crosses val="autoZero"/>
        <c:crossBetween val="between"/>
      </c:valAx>
    </c:plotArea>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a:t>D6 2nd Grade</a:t>
            </a:r>
          </a:p>
        </c:rich>
      </c:tx>
      <c:layout/>
      <c:overlay val="0"/>
    </c:title>
    <c:autoTitleDeleted val="0"/>
    <c:plotArea>
      <c:layout/>
      <c:barChart>
        <c:barDir val="col"/>
        <c:grouping val="clustered"/>
        <c:varyColors val="0"/>
        <c:ser>
          <c:idx val="0"/>
          <c:order val="0"/>
          <c:invertIfNegative val="0"/>
          <c:dLbls>
            <c:txPr>
              <a:bodyPr/>
              <a:lstStyle/>
              <a:p>
                <a:pPr>
                  <a:defRPr sz="1200"/>
                </a:pPr>
                <a:endParaRPr lang="en-US"/>
              </a:p>
            </c:txPr>
            <c:showLegendKey val="0"/>
            <c:showVal val="1"/>
            <c:showCatName val="0"/>
            <c:showSerName val="0"/>
            <c:showPercent val="0"/>
            <c:showBubbleSize val="0"/>
            <c:showLeaderLines val="0"/>
          </c:dLbls>
          <c:cat>
            <c:strRef>
              <c:f>'CSD 6'!$O$10:$O$13</c:f>
              <c:strCache>
                <c:ptCount val="4"/>
                <c:pt idx="0">
                  <c:v>P.S. 005 ELLEN LURIE</c:v>
                </c:pt>
                <c:pt idx="1">
                  <c:v>P.S. 028 WRIGHT BROTHERS</c:v>
                </c:pt>
                <c:pt idx="2">
                  <c:v>WASHINGTON HEIGHTS ACADEMY</c:v>
                </c:pt>
                <c:pt idx="3">
                  <c:v>P.S. 008 LUIS BELLIARD</c:v>
                </c:pt>
              </c:strCache>
            </c:strRef>
          </c:cat>
          <c:val>
            <c:numRef>
              <c:f>'CSD 6'!$P$10:$P$13</c:f>
              <c:numCache>
                <c:formatCode>0</c:formatCode>
                <c:ptCount val="4"/>
                <c:pt idx="0">
                  <c:v>52.5</c:v>
                </c:pt>
                <c:pt idx="1">
                  <c:v>31</c:v>
                </c:pt>
                <c:pt idx="2">
                  <c:v>31</c:v>
                </c:pt>
                <c:pt idx="3">
                  <c:v>29.7</c:v>
                </c:pt>
              </c:numCache>
            </c:numRef>
          </c:val>
        </c:ser>
        <c:dLbls>
          <c:showLegendKey val="0"/>
          <c:showVal val="0"/>
          <c:showCatName val="0"/>
          <c:showSerName val="0"/>
          <c:showPercent val="0"/>
          <c:showBubbleSize val="0"/>
        </c:dLbls>
        <c:gapWidth val="150"/>
        <c:axId val="103386496"/>
        <c:axId val="103425536"/>
      </c:barChart>
      <c:catAx>
        <c:axId val="103386496"/>
        <c:scaling>
          <c:orientation val="minMax"/>
        </c:scaling>
        <c:delete val="0"/>
        <c:axPos val="b"/>
        <c:majorTickMark val="out"/>
        <c:minorTickMark val="none"/>
        <c:tickLblPos val="nextTo"/>
        <c:crossAx val="103425536"/>
        <c:crosses val="autoZero"/>
        <c:auto val="1"/>
        <c:lblAlgn val="ctr"/>
        <c:lblOffset val="100"/>
        <c:noMultiLvlLbl val="0"/>
      </c:catAx>
      <c:valAx>
        <c:axId val="103425536"/>
        <c:scaling>
          <c:orientation val="minMax"/>
        </c:scaling>
        <c:delete val="0"/>
        <c:axPos val="l"/>
        <c:numFmt formatCode="0" sourceLinked="1"/>
        <c:majorTickMark val="out"/>
        <c:minorTickMark val="none"/>
        <c:tickLblPos val="nextTo"/>
        <c:crossAx val="103386496"/>
        <c:crosses val="autoZero"/>
        <c:crossBetween val="between"/>
      </c:valAx>
    </c:plotArea>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a:t>D6 3rd Grade</a:t>
            </a:r>
          </a:p>
        </c:rich>
      </c:tx>
      <c:layout/>
      <c:overlay val="0"/>
    </c:title>
    <c:autoTitleDeleted val="0"/>
    <c:plotArea>
      <c:layout/>
      <c:barChart>
        <c:barDir val="col"/>
        <c:grouping val="clustered"/>
        <c:varyColors val="0"/>
        <c:ser>
          <c:idx val="0"/>
          <c:order val="0"/>
          <c:invertIfNegative val="0"/>
          <c:dLbls>
            <c:txPr>
              <a:bodyPr/>
              <a:lstStyle/>
              <a:p>
                <a:pPr>
                  <a:defRPr sz="1200"/>
                </a:pPr>
                <a:endParaRPr lang="en-US"/>
              </a:p>
            </c:txPr>
            <c:showLegendKey val="0"/>
            <c:showVal val="1"/>
            <c:showCatName val="0"/>
            <c:showSerName val="0"/>
            <c:showPercent val="0"/>
            <c:showBubbleSize val="0"/>
            <c:showLeaderLines val="0"/>
          </c:dLbls>
          <c:cat>
            <c:strRef>
              <c:f>'CSD 6'!$O$15:$O$20</c:f>
              <c:strCache>
                <c:ptCount val="6"/>
                <c:pt idx="0">
                  <c:v>P.S. 153 ADAM CLAYTON POWELL</c:v>
                </c:pt>
                <c:pt idx="1">
                  <c:v>WASHINGTON HEIGHTS ACADEMY</c:v>
                </c:pt>
                <c:pt idx="2">
                  <c:v>P.S. 132 JUAN PABLO DUARTE</c:v>
                </c:pt>
                <c:pt idx="3">
                  <c:v>P.S. 098 SHORAC KAPPOCK</c:v>
                </c:pt>
                <c:pt idx="4">
                  <c:v>Paula Hedbavny School</c:v>
                </c:pt>
                <c:pt idx="5">
                  <c:v>P.S. 189</c:v>
                </c:pt>
              </c:strCache>
            </c:strRef>
          </c:cat>
          <c:val>
            <c:numRef>
              <c:f>'CSD 6'!$P$15:$P$20</c:f>
              <c:numCache>
                <c:formatCode>0</c:formatCode>
                <c:ptCount val="6"/>
                <c:pt idx="0">
                  <c:v>29</c:v>
                </c:pt>
                <c:pt idx="1">
                  <c:v>29</c:v>
                </c:pt>
                <c:pt idx="2">
                  <c:v>28.7</c:v>
                </c:pt>
                <c:pt idx="3">
                  <c:v>28.5</c:v>
                </c:pt>
                <c:pt idx="4">
                  <c:v>28</c:v>
                </c:pt>
                <c:pt idx="5">
                  <c:v>27.8</c:v>
                </c:pt>
              </c:numCache>
            </c:numRef>
          </c:val>
        </c:ser>
        <c:dLbls>
          <c:showLegendKey val="0"/>
          <c:showVal val="0"/>
          <c:showCatName val="0"/>
          <c:showSerName val="0"/>
          <c:showPercent val="0"/>
          <c:showBubbleSize val="0"/>
        </c:dLbls>
        <c:gapWidth val="150"/>
        <c:axId val="103492608"/>
        <c:axId val="103516416"/>
      </c:barChart>
      <c:catAx>
        <c:axId val="103492608"/>
        <c:scaling>
          <c:orientation val="minMax"/>
        </c:scaling>
        <c:delete val="0"/>
        <c:axPos val="b"/>
        <c:majorTickMark val="out"/>
        <c:minorTickMark val="none"/>
        <c:tickLblPos val="nextTo"/>
        <c:crossAx val="103516416"/>
        <c:crosses val="autoZero"/>
        <c:auto val="1"/>
        <c:lblAlgn val="ctr"/>
        <c:lblOffset val="100"/>
        <c:noMultiLvlLbl val="0"/>
      </c:catAx>
      <c:valAx>
        <c:axId val="103516416"/>
        <c:scaling>
          <c:orientation val="minMax"/>
        </c:scaling>
        <c:delete val="0"/>
        <c:axPos val="l"/>
        <c:numFmt formatCode="0" sourceLinked="1"/>
        <c:majorTickMark val="out"/>
        <c:minorTickMark val="none"/>
        <c:tickLblPos val="nextTo"/>
        <c:crossAx val="103492608"/>
        <c:crosses val="autoZero"/>
        <c:crossBetween val="between"/>
      </c:valAx>
    </c:plotArea>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a:t>D6 Kindergarten</a:t>
            </a:r>
          </a:p>
        </c:rich>
      </c:tx>
      <c:layout/>
      <c:overlay val="0"/>
    </c:title>
    <c:autoTitleDeleted val="0"/>
    <c:plotArea>
      <c:layout/>
      <c:barChart>
        <c:barDir val="col"/>
        <c:grouping val="clustered"/>
        <c:varyColors val="0"/>
        <c:ser>
          <c:idx val="0"/>
          <c:order val="0"/>
          <c:invertIfNegative val="0"/>
          <c:dLbls>
            <c:txPr>
              <a:bodyPr/>
              <a:lstStyle/>
              <a:p>
                <a:pPr>
                  <a:defRPr sz="1200"/>
                </a:pPr>
                <a:endParaRPr lang="en-US"/>
              </a:p>
            </c:txPr>
            <c:showLegendKey val="0"/>
            <c:showVal val="1"/>
            <c:showCatName val="0"/>
            <c:showSerName val="0"/>
            <c:showPercent val="0"/>
            <c:showBubbleSize val="0"/>
            <c:showLeaderLines val="0"/>
          </c:dLbls>
          <c:cat>
            <c:strRef>
              <c:f>'CSD 6'!$O$22:$O$27</c:f>
              <c:strCache>
                <c:ptCount val="6"/>
                <c:pt idx="0">
                  <c:v>WASHINGTON HEIGHTS ACADEMY</c:v>
                </c:pt>
                <c:pt idx="1">
                  <c:v>P.S. 028 WRIGHT BROTHERS</c:v>
                </c:pt>
                <c:pt idx="2">
                  <c:v>P.S. 189</c:v>
                </c:pt>
                <c:pt idx="3">
                  <c:v>P.S. 004 DUKE ELLINGTON</c:v>
                </c:pt>
                <c:pt idx="4">
                  <c:v>P.S. 153 ADAM CLAYTON POWELL</c:v>
                </c:pt>
                <c:pt idx="5">
                  <c:v>AMISTAD DUAL LANGUAGE SCHOOL</c:v>
                </c:pt>
              </c:strCache>
            </c:strRef>
          </c:cat>
          <c:val>
            <c:numRef>
              <c:f>'CSD 6'!$P$22:$P$27</c:f>
              <c:numCache>
                <c:formatCode>0</c:formatCode>
                <c:ptCount val="6"/>
                <c:pt idx="0">
                  <c:v>28</c:v>
                </c:pt>
                <c:pt idx="1">
                  <c:v>26</c:v>
                </c:pt>
                <c:pt idx="2">
                  <c:v>25.2</c:v>
                </c:pt>
                <c:pt idx="3">
                  <c:v>25</c:v>
                </c:pt>
                <c:pt idx="4">
                  <c:v>25</c:v>
                </c:pt>
                <c:pt idx="5">
                  <c:v>25</c:v>
                </c:pt>
              </c:numCache>
            </c:numRef>
          </c:val>
        </c:ser>
        <c:dLbls>
          <c:showLegendKey val="0"/>
          <c:showVal val="0"/>
          <c:showCatName val="0"/>
          <c:showSerName val="0"/>
          <c:showPercent val="0"/>
          <c:showBubbleSize val="0"/>
        </c:dLbls>
        <c:gapWidth val="150"/>
        <c:axId val="129782528"/>
        <c:axId val="129784832"/>
      </c:barChart>
      <c:catAx>
        <c:axId val="129782528"/>
        <c:scaling>
          <c:orientation val="minMax"/>
        </c:scaling>
        <c:delete val="0"/>
        <c:axPos val="b"/>
        <c:majorTickMark val="out"/>
        <c:minorTickMark val="none"/>
        <c:tickLblPos val="nextTo"/>
        <c:crossAx val="129784832"/>
        <c:crosses val="autoZero"/>
        <c:auto val="1"/>
        <c:lblAlgn val="ctr"/>
        <c:lblOffset val="100"/>
        <c:noMultiLvlLbl val="0"/>
      </c:catAx>
      <c:valAx>
        <c:axId val="129784832"/>
        <c:scaling>
          <c:orientation val="minMax"/>
        </c:scaling>
        <c:delete val="0"/>
        <c:axPos val="l"/>
        <c:numFmt formatCode="0" sourceLinked="1"/>
        <c:majorTickMark val="out"/>
        <c:minorTickMark val="none"/>
        <c:tickLblPos val="nextTo"/>
        <c:crossAx val="129782528"/>
        <c:crosses val="autoZero"/>
        <c:crossBetween val="between"/>
      </c:valAx>
    </c:plotArea>
    <c:plotVisOnly val="1"/>
    <c:dispBlanksAs val="gap"/>
    <c:showDLblsOverMax val="0"/>
  </c:chart>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sz="2000" b="1" i="0" baseline="0" dirty="0" smtClean="0">
                <a:solidFill>
                  <a:srgbClr val="FF6600"/>
                </a:solidFill>
                <a:effectLst/>
              </a:rPr>
              <a:t>Instead of hiring new teachers, the number has dropped </a:t>
            </a:r>
            <a:r>
              <a:rPr lang="en-US" sz="2000" b="1" i="0" baseline="0" dirty="0">
                <a:solidFill>
                  <a:srgbClr val="FF6600"/>
                </a:solidFill>
                <a:effectLst/>
              </a:rPr>
              <a:t>by </a:t>
            </a:r>
            <a:r>
              <a:rPr lang="en-US" sz="2000" b="1" i="0" baseline="0" dirty="0" smtClean="0">
                <a:solidFill>
                  <a:srgbClr val="FF6600"/>
                </a:solidFill>
                <a:effectLst/>
              </a:rPr>
              <a:t>more than </a:t>
            </a:r>
          </a:p>
          <a:p>
            <a:pPr>
              <a:defRPr/>
            </a:pPr>
            <a:r>
              <a:rPr lang="en-US" sz="2000" b="1" i="0" baseline="0" dirty="0" smtClean="0">
                <a:solidFill>
                  <a:srgbClr val="FF6600"/>
                </a:solidFill>
                <a:effectLst/>
              </a:rPr>
              <a:t>5,000 </a:t>
            </a:r>
            <a:r>
              <a:rPr lang="en-US" sz="2000" b="1" i="0" baseline="0" dirty="0">
                <a:solidFill>
                  <a:srgbClr val="FF6600"/>
                </a:solidFill>
                <a:effectLst/>
              </a:rPr>
              <a:t>since 2007-8 </a:t>
            </a:r>
            <a:r>
              <a:rPr lang="en-US" sz="2000" b="1" i="0" baseline="0" dirty="0" smtClean="0">
                <a:solidFill>
                  <a:srgbClr val="FF6600"/>
                </a:solidFill>
                <a:effectLst/>
              </a:rPr>
              <a:t>citywide</a:t>
            </a:r>
            <a:endParaRPr lang="en-US" sz="2000" dirty="0">
              <a:solidFill>
                <a:srgbClr val="FF6600"/>
              </a:solidFill>
              <a:effectLst/>
            </a:endParaRPr>
          </a:p>
          <a:p>
            <a:pPr>
              <a:defRPr/>
            </a:pPr>
            <a:r>
              <a:rPr lang="en-US" sz="1400" b="1" i="0" baseline="0" dirty="0">
                <a:effectLst/>
              </a:rPr>
              <a:t>data source: Mayor's Management Report</a:t>
            </a:r>
            <a:endParaRPr lang="en-US" sz="1400" dirty="0">
              <a:effectLst/>
            </a:endParaRPr>
          </a:p>
        </c:rich>
      </c:tx>
      <c:layout>
        <c:manualLayout>
          <c:xMode val="edge"/>
          <c:yMode val="edge"/>
          <c:x val="0.12881752426295501"/>
          <c:y val="1.4768700787401599E-3"/>
        </c:manualLayout>
      </c:layout>
      <c:overlay val="0"/>
      <c:spPr>
        <a:noFill/>
      </c:spPr>
    </c:title>
    <c:autoTitleDeleted val="0"/>
    <c:plotArea>
      <c:layout>
        <c:manualLayout>
          <c:layoutTarget val="inner"/>
          <c:xMode val="edge"/>
          <c:yMode val="edge"/>
          <c:x val="3.05555555555556E-2"/>
          <c:y val="0.18242978491463299"/>
          <c:w val="0.93888888888888999"/>
          <c:h val="0.70159033202361798"/>
        </c:manualLayout>
      </c:layout>
      <c:lineChart>
        <c:grouping val="standard"/>
        <c:varyColors val="0"/>
        <c:ser>
          <c:idx val="0"/>
          <c:order val="0"/>
          <c:tx>
            <c:strRef>
              <c:f>'teachers MMR'!$C$32</c:f>
              <c:strCache>
                <c:ptCount val="1"/>
                <c:pt idx="0">
                  <c:v>teachers</c:v>
                </c:pt>
              </c:strCache>
            </c:strRef>
          </c:tx>
          <c:spPr>
            <a:ln>
              <a:solidFill>
                <a:srgbClr val="FF6600"/>
              </a:solidFill>
            </a:ln>
          </c:spPr>
          <c:marker>
            <c:symbol val="none"/>
          </c:marker>
          <c:dLbls>
            <c:dLbl>
              <c:idx val="0"/>
              <c:layout>
                <c:manualLayout>
                  <c:x val="-1.54320987654321E-2"/>
                  <c:y val="-1.7471062349269099E-2"/>
                </c:manualLayout>
              </c:layout>
              <c:showLegendKey val="0"/>
              <c:showVal val="1"/>
              <c:showCatName val="0"/>
              <c:showSerName val="0"/>
              <c:showPercent val="0"/>
              <c:showBubbleSize val="0"/>
            </c:dLbl>
            <c:txPr>
              <a:bodyPr/>
              <a:lstStyle/>
              <a:p>
                <a:pPr>
                  <a:defRPr sz="1800"/>
                </a:pPr>
                <a:endParaRPr lang="en-US"/>
              </a:p>
            </c:txPr>
            <c:showLegendKey val="0"/>
            <c:showVal val="1"/>
            <c:showCatName val="0"/>
            <c:showSerName val="0"/>
            <c:showPercent val="0"/>
            <c:showBubbleSize val="0"/>
            <c:showLeaderLines val="0"/>
          </c:dLbls>
          <c:cat>
            <c:strRef>
              <c:f>'teachers MMR'!$D$31:$I$31</c:f>
              <c:strCache>
                <c:ptCount val="6"/>
                <c:pt idx="0">
                  <c:v>FY08</c:v>
                </c:pt>
                <c:pt idx="1">
                  <c:v>FY09</c:v>
                </c:pt>
                <c:pt idx="2">
                  <c:v>FY10</c:v>
                </c:pt>
                <c:pt idx="3">
                  <c:v>FY11</c:v>
                </c:pt>
                <c:pt idx="4">
                  <c:v>FY12</c:v>
                </c:pt>
                <c:pt idx="5">
                  <c:v>FY 13</c:v>
                </c:pt>
              </c:strCache>
            </c:strRef>
          </c:cat>
          <c:val>
            <c:numRef>
              <c:f>'teachers MMR'!$D$32:$I$32</c:f>
              <c:numCache>
                <c:formatCode>#,##0</c:formatCode>
                <c:ptCount val="6"/>
                <c:pt idx="0">
                  <c:v>79109</c:v>
                </c:pt>
                <c:pt idx="1">
                  <c:v>79021</c:v>
                </c:pt>
                <c:pt idx="2">
                  <c:v>76795</c:v>
                </c:pt>
                <c:pt idx="3">
                  <c:v>74958</c:v>
                </c:pt>
                <c:pt idx="4">
                  <c:v>72787</c:v>
                </c:pt>
                <c:pt idx="5">
                  <c:v>73844</c:v>
                </c:pt>
              </c:numCache>
            </c:numRef>
          </c:val>
          <c:smooth val="0"/>
        </c:ser>
        <c:dLbls>
          <c:showLegendKey val="0"/>
          <c:showVal val="0"/>
          <c:showCatName val="0"/>
          <c:showSerName val="0"/>
          <c:showPercent val="0"/>
          <c:showBubbleSize val="0"/>
        </c:dLbls>
        <c:marker val="1"/>
        <c:smooth val="0"/>
        <c:axId val="65733376"/>
        <c:axId val="65734912"/>
      </c:lineChart>
      <c:catAx>
        <c:axId val="65733376"/>
        <c:scaling>
          <c:orientation val="minMax"/>
        </c:scaling>
        <c:delete val="0"/>
        <c:axPos val="b"/>
        <c:majorTickMark val="out"/>
        <c:minorTickMark val="none"/>
        <c:tickLblPos val="nextTo"/>
        <c:txPr>
          <a:bodyPr/>
          <a:lstStyle/>
          <a:p>
            <a:pPr>
              <a:defRPr sz="1800"/>
            </a:pPr>
            <a:endParaRPr lang="en-US"/>
          </a:p>
        </c:txPr>
        <c:crossAx val="65734912"/>
        <c:crosses val="autoZero"/>
        <c:auto val="1"/>
        <c:lblAlgn val="ctr"/>
        <c:lblOffset val="100"/>
        <c:noMultiLvlLbl val="0"/>
      </c:catAx>
      <c:valAx>
        <c:axId val="65734912"/>
        <c:scaling>
          <c:orientation val="minMax"/>
        </c:scaling>
        <c:delete val="1"/>
        <c:axPos val="l"/>
        <c:numFmt formatCode="#,##0" sourceLinked="1"/>
        <c:majorTickMark val="out"/>
        <c:minorTickMark val="none"/>
        <c:tickLblPos val="none"/>
        <c:crossAx val="65733376"/>
        <c:crosses val="autoZero"/>
        <c:crossBetween val="between"/>
      </c:valAx>
    </c:plotArea>
    <c:plotVisOnly val="1"/>
    <c:dispBlanksAs val="gap"/>
    <c:showDLblsOverMax val="0"/>
  </c:chart>
  <c:spPr>
    <a:ln>
      <a:noFill/>
    </a:ln>
  </c:spPr>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sz="quarter" idx="1"/>
          </p:nvPr>
        </p:nvSpPr>
        <p:spPr>
          <a:xfrm>
            <a:off x="3884613" y="0"/>
            <a:ext cx="2971800" cy="46513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1CB13DEA-4163-4107-9EE4-F0A1654F2AC2}" type="datetimeFigureOut">
              <a:rPr lang="en-US"/>
              <a:pPr>
                <a:defRPr/>
              </a:pPr>
              <a:t>10/13/2014</a:t>
            </a:fld>
            <a:endParaRPr lang="en-US"/>
          </a:p>
        </p:txBody>
      </p:sp>
      <p:sp>
        <p:nvSpPr>
          <p:cNvPr id="4" name="Footer Placeholder 3"/>
          <p:cNvSpPr>
            <a:spLocks noGrp="1"/>
          </p:cNvSpPr>
          <p:nvPr>
            <p:ph type="ftr" sz="quarter" idx="2"/>
          </p:nvPr>
        </p:nvSpPr>
        <p:spPr>
          <a:xfrm>
            <a:off x="0" y="8847138"/>
            <a:ext cx="2971800" cy="465137"/>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5" name="Slide Number Placeholder 4"/>
          <p:cNvSpPr>
            <a:spLocks noGrp="1"/>
          </p:cNvSpPr>
          <p:nvPr>
            <p:ph type="sldNum" sz="quarter" idx="3"/>
          </p:nvPr>
        </p:nvSpPr>
        <p:spPr>
          <a:xfrm>
            <a:off x="3884613" y="8847138"/>
            <a:ext cx="2971800" cy="465137"/>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6AD61147-74B9-4B2B-81DE-F194E676E478}" type="slidenum">
              <a:rPr lang="en-US"/>
              <a:pPr>
                <a:defRPr/>
              </a:pPr>
              <a:t>‹#›</a:t>
            </a:fld>
            <a:endParaRPr lang="en-US"/>
          </a:p>
        </p:txBody>
      </p:sp>
    </p:spTree>
    <p:extLst>
      <p:ext uri="{BB962C8B-B14F-4D97-AF65-F5344CB8AC3E}">
        <p14:creationId xmlns:p14="http://schemas.microsoft.com/office/powerpoint/2010/main" val="1962870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6513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AFF9D73D-022F-4769-971D-0D7B698EB455}" type="datetimeFigureOut">
              <a:rPr lang="en-US"/>
              <a:pPr>
                <a:defRPr/>
              </a:pPr>
              <a:t>10/13/2014</a:t>
            </a:fld>
            <a:endParaRPr lang="en-US"/>
          </a:p>
        </p:txBody>
      </p:sp>
      <p:sp>
        <p:nvSpPr>
          <p:cNvPr id="4" name="Slide Image Placeholder 3"/>
          <p:cNvSpPr>
            <a:spLocks noGrp="1" noRot="1" noChangeAspect="1"/>
          </p:cNvSpPr>
          <p:nvPr>
            <p:ph type="sldImg" idx="2"/>
          </p:nvPr>
        </p:nvSpPr>
        <p:spPr>
          <a:xfrm>
            <a:off x="1101725" y="698500"/>
            <a:ext cx="4654550" cy="34925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424363"/>
            <a:ext cx="5486400" cy="41910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47138"/>
            <a:ext cx="2971800" cy="465137"/>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847138"/>
            <a:ext cx="2971800" cy="465137"/>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27912D04-B5B3-4F59-8413-7164EF58CD9B}" type="slidenum">
              <a:rPr lang="en-US"/>
              <a:pPr>
                <a:defRPr/>
              </a:pPr>
              <a:t>‹#›</a:t>
            </a:fld>
            <a:endParaRPr lang="en-US"/>
          </a:p>
        </p:txBody>
      </p:sp>
    </p:spTree>
    <p:extLst>
      <p:ext uri="{BB962C8B-B14F-4D97-AF65-F5344CB8AC3E}">
        <p14:creationId xmlns:p14="http://schemas.microsoft.com/office/powerpoint/2010/main" val="707608596"/>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mn-ea"/>
        <a:cs typeface="+mn-cs"/>
      </a:defRPr>
    </a:lvl1pPr>
    <a:lvl2pPr marL="457200" algn="l" defTabSz="457200" rtl="0" eaLnBrk="0" fontAlgn="base" hangingPunct="0">
      <a:spcBef>
        <a:spcPct val="30000"/>
      </a:spcBef>
      <a:spcAft>
        <a:spcPct val="0"/>
      </a:spcAft>
      <a:defRPr sz="1200" kern="1200">
        <a:solidFill>
          <a:schemeClr val="tx1"/>
        </a:solidFill>
        <a:latin typeface="+mn-lt"/>
        <a:ea typeface="+mn-ea"/>
        <a:cs typeface="+mn-cs"/>
      </a:defRPr>
    </a:lvl2pPr>
    <a:lvl3pPr marL="914400" algn="l" defTabSz="457200" rtl="0" eaLnBrk="0" fontAlgn="base" hangingPunct="0">
      <a:spcBef>
        <a:spcPct val="30000"/>
      </a:spcBef>
      <a:spcAft>
        <a:spcPct val="0"/>
      </a:spcAft>
      <a:defRPr sz="1200" kern="1200">
        <a:solidFill>
          <a:schemeClr val="tx1"/>
        </a:solidFill>
        <a:latin typeface="+mn-lt"/>
        <a:ea typeface="+mn-ea"/>
        <a:cs typeface="+mn-cs"/>
      </a:defRPr>
    </a:lvl3pPr>
    <a:lvl4pPr marL="1371600" algn="l" defTabSz="457200" rtl="0" eaLnBrk="0" fontAlgn="base" hangingPunct="0">
      <a:spcBef>
        <a:spcPct val="30000"/>
      </a:spcBef>
      <a:spcAft>
        <a:spcPct val="0"/>
      </a:spcAft>
      <a:defRPr sz="1200" kern="1200">
        <a:solidFill>
          <a:schemeClr val="tx1"/>
        </a:solidFill>
        <a:latin typeface="+mn-lt"/>
        <a:ea typeface="+mn-ea"/>
        <a:cs typeface="+mn-cs"/>
      </a:defRPr>
    </a:lvl4pPr>
    <a:lvl5pPr marL="1828800" algn="l" defTabSz="457200" rtl="0" eaLnBrk="0" fontAlgn="base" hangingPunct="0">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5</a:t>
            </a:fld>
            <a:endParaRPr lang="en-US"/>
          </a:p>
        </p:txBody>
      </p:sp>
    </p:spTree>
    <p:extLst>
      <p:ext uri="{BB962C8B-B14F-4D97-AF65-F5344CB8AC3E}">
        <p14:creationId xmlns:p14="http://schemas.microsoft.com/office/powerpoint/2010/main" val="39713652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6</a:t>
            </a:fld>
            <a:endParaRPr lang="en-US"/>
          </a:p>
        </p:txBody>
      </p:sp>
    </p:spTree>
    <p:extLst>
      <p:ext uri="{BB962C8B-B14F-4D97-AF65-F5344CB8AC3E}">
        <p14:creationId xmlns:p14="http://schemas.microsoft.com/office/powerpoint/2010/main" val="23176781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584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457200" fontAlgn="base">
              <a:spcBef>
                <a:spcPct val="0"/>
              </a:spcBef>
              <a:spcAft>
                <a:spcPct val="0"/>
              </a:spcAft>
              <a:defRPr>
                <a:solidFill>
                  <a:schemeClr val="tx1"/>
                </a:solidFill>
                <a:latin typeface="Arial" charset="0"/>
              </a:defRPr>
            </a:lvl6pPr>
            <a:lvl7pPr marL="2971800" indent="-228600" defTabSz="457200" fontAlgn="base">
              <a:spcBef>
                <a:spcPct val="0"/>
              </a:spcBef>
              <a:spcAft>
                <a:spcPct val="0"/>
              </a:spcAft>
              <a:defRPr>
                <a:solidFill>
                  <a:schemeClr val="tx1"/>
                </a:solidFill>
                <a:latin typeface="Arial" charset="0"/>
              </a:defRPr>
            </a:lvl7pPr>
            <a:lvl8pPr marL="3429000" indent="-228600" defTabSz="457200" fontAlgn="base">
              <a:spcBef>
                <a:spcPct val="0"/>
              </a:spcBef>
              <a:spcAft>
                <a:spcPct val="0"/>
              </a:spcAft>
              <a:defRPr>
                <a:solidFill>
                  <a:schemeClr val="tx1"/>
                </a:solidFill>
                <a:latin typeface="Arial" charset="0"/>
              </a:defRPr>
            </a:lvl8pPr>
            <a:lvl9pPr marL="3886200" indent="-228600" defTabSz="457200" fontAlgn="base">
              <a:spcBef>
                <a:spcPct val="0"/>
              </a:spcBef>
              <a:spcAft>
                <a:spcPct val="0"/>
              </a:spcAft>
              <a:defRPr>
                <a:solidFill>
                  <a:schemeClr val="tx1"/>
                </a:solidFill>
                <a:latin typeface="Arial" charset="0"/>
              </a:defRPr>
            </a:lvl9pPr>
          </a:lstStyle>
          <a:p>
            <a:pPr fontAlgn="base">
              <a:spcBef>
                <a:spcPct val="0"/>
              </a:spcBef>
              <a:spcAft>
                <a:spcPct val="0"/>
              </a:spcAft>
              <a:defRPr/>
            </a:pPr>
            <a:fld id="{441AED79-BFBC-4E66-98E9-1C2B164FE13D}" type="slidenum">
              <a:rPr lang="en-US" altLang="en-US" smtClean="0">
                <a:latin typeface="Calibri" pitchFamily="34" charset="0"/>
              </a:rPr>
              <a:pPr fontAlgn="base">
                <a:spcBef>
                  <a:spcPct val="0"/>
                </a:spcBef>
                <a:spcAft>
                  <a:spcPct val="0"/>
                </a:spcAft>
                <a:defRPr/>
              </a:pPr>
              <a:t>7</a:t>
            </a:fld>
            <a:endParaRPr lang="en-US" altLang="en-US" smtClean="0">
              <a:latin typeface="Calibri"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277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457200" fontAlgn="base">
              <a:spcBef>
                <a:spcPct val="0"/>
              </a:spcBef>
              <a:spcAft>
                <a:spcPct val="0"/>
              </a:spcAft>
              <a:defRPr>
                <a:solidFill>
                  <a:schemeClr val="tx1"/>
                </a:solidFill>
                <a:latin typeface="Arial" charset="0"/>
              </a:defRPr>
            </a:lvl6pPr>
            <a:lvl7pPr marL="2971800" indent="-228600" defTabSz="457200" fontAlgn="base">
              <a:spcBef>
                <a:spcPct val="0"/>
              </a:spcBef>
              <a:spcAft>
                <a:spcPct val="0"/>
              </a:spcAft>
              <a:defRPr>
                <a:solidFill>
                  <a:schemeClr val="tx1"/>
                </a:solidFill>
                <a:latin typeface="Arial" charset="0"/>
              </a:defRPr>
            </a:lvl7pPr>
            <a:lvl8pPr marL="3429000" indent="-228600" defTabSz="457200" fontAlgn="base">
              <a:spcBef>
                <a:spcPct val="0"/>
              </a:spcBef>
              <a:spcAft>
                <a:spcPct val="0"/>
              </a:spcAft>
              <a:defRPr>
                <a:solidFill>
                  <a:schemeClr val="tx1"/>
                </a:solidFill>
                <a:latin typeface="Arial" charset="0"/>
              </a:defRPr>
            </a:lvl8pPr>
            <a:lvl9pPr marL="3886200" indent="-228600" defTabSz="457200" fontAlgn="base">
              <a:spcBef>
                <a:spcPct val="0"/>
              </a:spcBef>
              <a:spcAft>
                <a:spcPct val="0"/>
              </a:spcAft>
              <a:defRPr>
                <a:solidFill>
                  <a:schemeClr val="tx1"/>
                </a:solidFill>
                <a:latin typeface="Arial" charset="0"/>
              </a:defRPr>
            </a:lvl9pPr>
          </a:lstStyle>
          <a:p>
            <a:pPr fontAlgn="base">
              <a:spcBef>
                <a:spcPct val="0"/>
              </a:spcBef>
              <a:spcAft>
                <a:spcPct val="0"/>
              </a:spcAft>
              <a:defRPr/>
            </a:pPr>
            <a:fld id="{D0BF6F63-D06E-44CB-B375-8E752209C2CA}" type="slidenum">
              <a:rPr lang="en-US" altLang="en-US" smtClean="0">
                <a:latin typeface="Calibri" pitchFamily="34" charset="0"/>
              </a:rPr>
              <a:pPr fontAlgn="base">
                <a:spcBef>
                  <a:spcPct val="0"/>
                </a:spcBef>
                <a:spcAft>
                  <a:spcPct val="0"/>
                </a:spcAft>
                <a:defRPr/>
              </a:pPr>
              <a:t>9</a:t>
            </a:fld>
            <a:endParaRPr lang="en-US" altLang="en-US" smtClean="0">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cxnSp>
        <p:nvCxnSpPr>
          <p:cNvPr id="4" name="Straight Connector 3"/>
          <p:cNvCxnSpPr/>
          <p:nvPr/>
        </p:nvCxnSpPr>
        <p:spPr>
          <a:xfrm>
            <a:off x="685800" y="339883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5" name="Date Placeholder 3"/>
          <p:cNvSpPr>
            <a:spLocks noGrp="1"/>
          </p:cNvSpPr>
          <p:nvPr>
            <p:ph type="dt" sz="half" idx="10"/>
          </p:nvPr>
        </p:nvSpPr>
        <p:spPr/>
        <p:txBody>
          <a:bodyPr/>
          <a:lstStyle>
            <a:lvl1pPr>
              <a:defRPr/>
            </a:lvl1pPr>
          </a:lstStyle>
          <a:p>
            <a:pPr>
              <a:defRPr/>
            </a:pPr>
            <a:fld id="{9B099189-2D60-4A29-B94A-F64B04B7BC59}" type="datetimeFigureOut">
              <a:rPr lang="en-US"/>
              <a:pPr>
                <a:defRPr/>
              </a:pPr>
              <a:t>10/13/2014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1F90A72-EC5B-4135-B7E6-D6C43D4EE683}" type="slidenum">
              <a:rPr lang="en-US"/>
              <a:pPr>
                <a:defRPr/>
              </a:pPr>
              <a:t>‹#›</a:t>
            </a:fld>
            <a:endParaRPr lang="en-US"/>
          </a:p>
        </p:txBody>
      </p:sp>
    </p:spTree>
    <p:extLst>
      <p:ext uri="{BB962C8B-B14F-4D97-AF65-F5344CB8AC3E}">
        <p14:creationId xmlns:p14="http://schemas.microsoft.com/office/powerpoint/2010/main" val="10860345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C0A29EE-0FE3-4D1E-8F5D-22461DF1CB35}" type="datetimeFigureOut">
              <a:rPr lang="en-US"/>
              <a:pPr>
                <a:defRPr/>
              </a:pPr>
              <a:t>10/13/2014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B19C7AA-DA1F-41AB-802D-409371A53F64}" type="slidenum">
              <a:rPr lang="en-US"/>
              <a:pPr>
                <a:defRPr/>
              </a:pPr>
              <a:t>‹#›</a:t>
            </a:fld>
            <a:endParaRPr lang="en-US"/>
          </a:p>
        </p:txBody>
      </p:sp>
    </p:spTree>
    <p:extLst>
      <p:ext uri="{BB962C8B-B14F-4D97-AF65-F5344CB8AC3E}">
        <p14:creationId xmlns:p14="http://schemas.microsoft.com/office/powerpoint/2010/main" val="5425466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C6CDF726-9850-4B3E-85AF-4F441118BFD1}" type="datetimeFigureOut">
              <a:rPr lang="en-US"/>
              <a:pPr>
                <a:defRPr/>
              </a:pPr>
              <a:t>10/13/2014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53115DB-335D-4A22-9A23-817BCFC19077}" type="slidenum">
              <a:rPr lang="en-US"/>
              <a:pPr>
                <a:defRPr/>
              </a:pPr>
              <a:t>‹#›</a:t>
            </a:fld>
            <a:endParaRPr lang="en-US"/>
          </a:p>
        </p:txBody>
      </p:sp>
    </p:spTree>
    <p:extLst>
      <p:ext uri="{BB962C8B-B14F-4D97-AF65-F5344CB8AC3E}">
        <p14:creationId xmlns:p14="http://schemas.microsoft.com/office/powerpoint/2010/main" val="42020873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cxnSp>
        <p:nvCxnSpPr>
          <p:cNvPr id="4" name="Straight Connector 3"/>
          <p:cNvCxnSpPr/>
          <p:nvPr/>
        </p:nvCxnSpPr>
        <p:spPr>
          <a:xfrm>
            <a:off x="685800" y="339883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5" name="Date Placeholder 3"/>
          <p:cNvSpPr>
            <a:spLocks noGrp="1"/>
          </p:cNvSpPr>
          <p:nvPr>
            <p:ph type="dt" sz="half" idx="10"/>
          </p:nvPr>
        </p:nvSpPr>
        <p:spPr/>
        <p:txBody>
          <a:bodyPr/>
          <a:lstStyle>
            <a:lvl1pPr>
              <a:defRPr/>
            </a:lvl1pPr>
          </a:lstStyle>
          <a:p>
            <a:pPr>
              <a:defRPr/>
            </a:pPr>
            <a:fld id="{9B099189-2D60-4A29-B94A-F64B04B7BC59}" type="datetimeFigureOut">
              <a:rPr lang="en-US"/>
              <a:pPr>
                <a:defRPr/>
              </a:pPr>
              <a:t>10/13/2014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1F90A72-EC5B-4135-B7E6-D6C43D4EE683}" type="slidenum">
              <a:rPr lang="en-US"/>
              <a:pPr>
                <a:defRPr/>
              </a:pPr>
              <a:t>‹#›</a:t>
            </a:fld>
            <a:endParaRPr lang="en-US"/>
          </a:p>
        </p:txBody>
      </p:sp>
    </p:spTree>
    <p:extLst>
      <p:ext uri="{BB962C8B-B14F-4D97-AF65-F5344CB8AC3E}">
        <p14:creationId xmlns:p14="http://schemas.microsoft.com/office/powerpoint/2010/main" val="13280100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A2EE8F5-A3D0-4BAF-92C6-3C0CE5B7F3E6}" type="datetimeFigureOut">
              <a:rPr lang="en-US"/>
              <a:pPr>
                <a:defRPr/>
              </a:pPr>
              <a:t>10/13/2014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F147BE6-FD92-4211-9715-16B40D933876}" type="slidenum">
              <a:rPr lang="en-US"/>
              <a:pPr>
                <a:defRPr/>
              </a:pPr>
              <a:t>‹#›</a:t>
            </a:fld>
            <a:endParaRPr lang="en-US"/>
          </a:p>
        </p:txBody>
      </p:sp>
    </p:spTree>
    <p:extLst>
      <p:ext uri="{BB962C8B-B14F-4D97-AF65-F5344CB8AC3E}">
        <p14:creationId xmlns:p14="http://schemas.microsoft.com/office/powerpoint/2010/main" val="1648661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bg2"/>
        </a:solidFill>
        <a:effectLst/>
      </p:bgPr>
    </p:bg>
    <p:spTree>
      <p:nvGrpSpPr>
        <p:cNvPr id="1" name=""/>
        <p:cNvGrpSpPr/>
        <p:nvPr/>
      </p:nvGrpSpPr>
      <p:grpSpPr>
        <a:xfrm>
          <a:off x="0" y="0"/>
          <a:ext cx="0" cy="0"/>
          <a:chOff x="0" y="0"/>
          <a:chExt cx="0" cy="0"/>
        </a:xfrm>
      </p:grpSpPr>
      <p:cxnSp>
        <p:nvCxnSpPr>
          <p:cNvPr id="4" name="Straight Connector 3"/>
          <p:cNvCxnSpPr/>
          <p:nvPr/>
        </p:nvCxnSpPr>
        <p:spPr>
          <a:xfrm>
            <a:off x="731838" y="459898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722313" y="2362200"/>
            <a:ext cx="7772400" cy="2200275"/>
          </a:xfrm>
        </p:spPr>
        <p:txBody>
          <a:bodyPr anchor="b"/>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4B4C4D5-B9CE-4F71-AA2F-D7D51D8689D8}" type="datetimeFigureOut">
              <a:rPr lang="en-US"/>
              <a:pPr>
                <a:defRPr/>
              </a:pPr>
              <a:t>10/13/2014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35AE4CE-709D-4860-ACF4-9230FE512E15}" type="slidenum">
              <a:rPr lang="en-US"/>
              <a:pPr>
                <a:defRPr/>
              </a:pPr>
              <a:t>‹#›</a:t>
            </a:fld>
            <a:endParaRPr lang="en-US"/>
          </a:p>
        </p:txBody>
      </p:sp>
    </p:spTree>
    <p:extLst>
      <p:ext uri="{BB962C8B-B14F-4D97-AF65-F5344CB8AC3E}">
        <p14:creationId xmlns:p14="http://schemas.microsoft.com/office/powerpoint/2010/main" val="1105009641"/>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69C2D430-4604-4869-8582-92F22E497C85}" type="datetimeFigureOut">
              <a:rPr lang="en-US"/>
              <a:pPr>
                <a:defRPr/>
              </a:pPr>
              <a:t>10/13/2014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F5B04DF-6D14-44F5-B0D4-F984DF380734}" type="slidenum">
              <a:rPr lang="en-US"/>
              <a:pPr>
                <a:defRPr/>
              </a:pPr>
              <a:t>‹#›</a:t>
            </a:fld>
            <a:endParaRPr lang="en-US"/>
          </a:p>
        </p:txBody>
      </p:sp>
    </p:spTree>
    <p:extLst>
      <p:ext uri="{BB962C8B-B14F-4D97-AF65-F5344CB8AC3E}">
        <p14:creationId xmlns:p14="http://schemas.microsoft.com/office/powerpoint/2010/main" val="36338355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p:nvCxnSpPr>
        <p:spPr>
          <a:xfrm rot="5400000">
            <a:off x="2218531" y="4045744"/>
            <a:ext cx="470852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6"/>
          <p:cNvSpPr>
            <a:spLocks noGrp="1"/>
          </p:cNvSpPr>
          <p:nvPr>
            <p:ph type="dt" sz="half" idx="10"/>
          </p:nvPr>
        </p:nvSpPr>
        <p:spPr/>
        <p:txBody>
          <a:bodyPr/>
          <a:lstStyle>
            <a:lvl1pPr>
              <a:defRPr/>
            </a:lvl1pPr>
          </a:lstStyle>
          <a:p>
            <a:pPr>
              <a:defRPr/>
            </a:pPr>
            <a:fld id="{EEC0F0F6-698F-43C7-B45E-CFA1F20382A2}" type="datetimeFigureOut">
              <a:rPr lang="en-US"/>
              <a:pPr>
                <a:defRPr/>
              </a:pPr>
              <a:t>10/13/2014</a:t>
            </a:fld>
            <a:endParaRPr lang="en-US"/>
          </a:p>
        </p:txBody>
      </p:sp>
      <p:sp>
        <p:nvSpPr>
          <p:cNvPr id="9" name="Footer Placeholder 7"/>
          <p:cNvSpPr>
            <a:spLocks noGrp="1"/>
          </p:cNvSpPr>
          <p:nvPr>
            <p:ph type="ftr" sz="quarter" idx="11"/>
          </p:nvPr>
        </p:nvSpPr>
        <p:spPr/>
        <p:txBody>
          <a:bodyPr/>
          <a:lstStyle>
            <a:lvl1pPr>
              <a:defRPr/>
            </a:lvl1pPr>
          </a:lstStyle>
          <a:p>
            <a:pPr>
              <a:defRPr/>
            </a:pPr>
            <a:endParaRPr lang="en-US"/>
          </a:p>
        </p:txBody>
      </p:sp>
      <p:sp>
        <p:nvSpPr>
          <p:cNvPr id="10" name="Slide Number Placeholder 8"/>
          <p:cNvSpPr>
            <a:spLocks noGrp="1"/>
          </p:cNvSpPr>
          <p:nvPr>
            <p:ph type="sldNum" sz="quarter" idx="12"/>
          </p:nvPr>
        </p:nvSpPr>
        <p:spPr/>
        <p:txBody>
          <a:bodyPr/>
          <a:lstStyle>
            <a:lvl1pPr>
              <a:defRPr/>
            </a:lvl1pPr>
          </a:lstStyle>
          <a:p>
            <a:pPr>
              <a:defRPr/>
            </a:pPr>
            <a:fld id="{8B9B8D93-B178-4BA3-BAE6-E55D9218749A}" type="slidenum">
              <a:rPr lang="en-US"/>
              <a:pPr>
                <a:defRPr/>
              </a:pPr>
              <a:t>‹#›</a:t>
            </a:fld>
            <a:endParaRPr lang="en-US"/>
          </a:p>
        </p:txBody>
      </p:sp>
    </p:spTree>
    <p:extLst>
      <p:ext uri="{BB962C8B-B14F-4D97-AF65-F5344CB8AC3E}">
        <p14:creationId xmlns:p14="http://schemas.microsoft.com/office/powerpoint/2010/main" val="14556876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E9EEEF89-9C15-4BCD-8382-83326B4B59C5}" type="datetimeFigureOut">
              <a:rPr lang="en-US"/>
              <a:pPr>
                <a:defRPr/>
              </a:pPr>
              <a:t>10/13/2014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CD759D93-2E54-468E-B0AD-6925EEF16A43}" type="slidenum">
              <a:rPr lang="en-US"/>
              <a:pPr>
                <a:defRPr/>
              </a:pPr>
              <a:t>‹#›</a:t>
            </a:fld>
            <a:endParaRPr lang="en-US"/>
          </a:p>
        </p:txBody>
      </p:sp>
    </p:spTree>
    <p:extLst>
      <p:ext uri="{BB962C8B-B14F-4D97-AF65-F5344CB8AC3E}">
        <p14:creationId xmlns:p14="http://schemas.microsoft.com/office/powerpoint/2010/main" val="73195848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5E0A4B9-84D7-48A2-AEF7-95ADE3824AC7}" type="datetimeFigureOut">
              <a:rPr lang="en-US"/>
              <a:pPr>
                <a:defRPr/>
              </a:pPr>
              <a:t>10/13/2014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1C48716B-2936-43FC-B963-C03DD8E157F6}" type="slidenum">
              <a:rPr lang="en-US"/>
              <a:pPr>
                <a:defRPr/>
              </a:pPr>
              <a:t>‹#›</a:t>
            </a:fld>
            <a:endParaRPr lang="en-US"/>
          </a:p>
        </p:txBody>
      </p:sp>
    </p:spTree>
    <p:extLst>
      <p:ext uri="{BB962C8B-B14F-4D97-AF65-F5344CB8AC3E}">
        <p14:creationId xmlns:p14="http://schemas.microsoft.com/office/powerpoint/2010/main" val="98740008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cxnSp>
        <p:nvCxnSpPr>
          <p:cNvPr id="5" name="Straight Connector 4"/>
          <p:cNvCxnSpPr/>
          <p:nvPr/>
        </p:nvCxnSpPr>
        <p:spPr>
          <a:xfrm rot="5400000">
            <a:off x="-13494" y="3580607"/>
            <a:ext cx="557847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4"/>
          <p:cNvSpPr>
            <a:spLocks noGrp="1"/>
          </p:cNvSpPr>
          <p:nvPr>
            <p:ph type="dt" sz="half" idx="10"/>
          </p:nvPr>
        </p:nvSpPr>
        <p:spPr/>
        <p:txBody>
          <a:bodyPr/>
          <a:lstStyle>
            <a:lvl1pPr>
              <a:defRPr/>
            </a:lvl1pPr>
          </a:lstStyle>
          <a:p>
            <a:pPr>
              <a:defRPr/>
            </a:pPr>
            <a:fld id="{AF554DFC-08E3-4417-90E6-BA22C27C3CF9}" type="datetimeFigureOut">
              <a:rPr lang="en-US"/>
              <a:pPr>
                <a:defRPr/>
              </a:pPr>
              <a:t>10/13/2014</a:t>
            </a:fld>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DCA6CFDF-EEB8-4998-BED2-5ABCDA6175BC}" type="slidenum">
              <a:rPr lang="en-US"/>
              <a:pPr>
                <a:defRPr/>
              </a:pPr>
              <a:t>‹#›</a:t>
            </a:fld>
            <a:endParaRPr lang="en-US"/>
          </a:p>
        </p:txBody>
      </p:sp>
    </p:spTree>
    <p:extLst>
      <p:ext uri="{BB962C8B-B14F-4D97-AF65-F5344CB8AC3E}">
        <p14:creationId xmlns:p14="http://schemas.microsoft.com/office/powerpoint/2010/main" val="9811698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A2EE8F5-A3D0-4BAF-92C6-3C0CE5B7F3E6}" type="datetimeFigureOut">
              <a:rPr lang="en-US"/>
              <a:pPr>
                <a:defRPr/>
              </a:pPr>
              <a:t>10/13/2014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F147BE6-FD92-4211-9715-16B40D933876}" type="slidenum">
              <a:rPr lang="en-US"/>
              <a:pPr>
                <a:defRPr/>
              </a:pPr>
              <a:t>‹#›</a:t>
            </a:fld>
            <a:endParaRPr lang="en-US"/>
          </a:p>
        </p:txBody>
      </p:sp>
    </p:spTree>
    <p:extLst>
      <p:ext uri="{BB962C8B-B14F-4D97-AF65-F5344CB8AC3E}">
        <p14:creationId xmlns:p14="http://schemas.microsoft.com/office/powerpoint/2010/main" val="347039491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endParaRPr lang="en-US" noProof="0"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74838B9-1648-41D3-B80E-635655B2EF33}" type="datetimeFigureOut">
              <a:rPr lang="en-US"/>
              <a:pPr>
                <a:defRPr/>
              </a:pPr>
              <a:t>10/13/2014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2174C96-867C-46EE-9E58-E16321F27318}" type="slidenum">
              <a:rPr lang="en-US"/>
              <a:pPr>
                <a:defRPr/>
              </a:pPr>
              <a:t>‹#›</a:t>
            </a:fld>
            <a:endParaRPr lang="en-US"/>
          </a:p>
        </p:txBody>
      </p:sp>
    </p:spTree>
    <p:extLst>
      <p:ext uri="{BB962C8B-B14F-4D97-AF65-F5344CB8AC3E}">
        <p14:creationId xmlns:p14="http://schemas.microsoft.com/office/powerpoint/2010/main" val="302152235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C0A29EE-0FE3-4D1E-8F5D-22461DF1CB35}" type="datetimeFigureOut">
              <a:rPr lang="en-US"/>
              <a:pPr>
                <a:defRPr/>
              </a:pPr>
              <a:t>10/13/2014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B19C7AA-DA1F-41AB-802D-409371A53F64}" type="slidenum">
              <a:rPr lang="en-US"/>
              <a:pPr>
                <a:defRPr/>
              </a:pPr>
              <a:t>‹#›</a:t>
            </a:fld>
            <a:endParaRPr lang="en-US"/>
          </a:p>
        </p:txBody>
      </p:sp>
    </p:spTree>
    <p:extLst>
      <p:ext uri="{BB962C8B-B14F-4D97-AF65-F5344CB8AC3E}">
        <p14:creationId xmlns:p14="http://schemas.microsoft.com/office/powerpoint/2010/main" val="344208029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C6CDF726-9850-4B3E-85AF-4F441118BFD1}" type="datetimeFigureOut">
              <a:rPr lang="en-US"/>
              <a:pPr>
                <a:defRPr/>
              </a:pPr>
              <a:t>10/13/2014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53115DB-335D-4A22-9A23-817BCFC19077}" type="slidenum">
              <a:rPr lang="en-US"/>
              <a:pPr>
                <a:defRPr/>
              </a:pPr>
              <a:t>‹#›</a:t>
            </a:fld>
            <a:endParaRPr lang="en-US"/>
          </a:p>
        </p:txBody>
      </p:sp>
    </p:spTree>
    <p:extLst>
      <p:ext uri="{BB962C8B-B14F-4D97-AF65-F5344CB8AC3E}">
        <p14:creationId xmlns:p14="http://schemas.microsoft.com/office/powerpoint/2010/main" val="2859296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bg2"/>
        </a:solidFill>
        <a:effectLst/>
      </p:bgPr>
    </p:bg>
    <p:spTree>
      <p:nvGrpSpPr>
        <p:cNvPr id="1" name=""/>
        <p:cNvGrpSpPr/>
        <p:nvPr/>
      </p:nvGrpSpPr>
      <p:grpSpPr>
        <a:xfrm>
          <a:off x="0" y="0"/>
          <a:ext cx="0" cy="0"/>
          <a:chOff x="0" y="0"/>
          <a:chExt cx="0" cy="0"/>
        </a:xfrm>
      </p:grpSpPr>
      <p:cxnSp>
        <p:nvCxnSpPr>
          <p:cNvPr id="4" name="Straight Connector 3"/>
          <p:cNvCxnSpPr/>
          <p:nvPr/>
        </p:nvCxnSpPr>
        <p:spPr>
          <a:xfrm>
            <a:off x="731838" y="459898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722313" y="2362200"/>
            <a:ext cx="7772400" cy="2200275"/>
          </a:xfrm>
        </p:spPr>
        <p:txBody>
          <a:bodyPr anchor="b"/>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4B4C4D5-B9CE-4F71-AA2F-D7D51D8689D8}" type="datetimeFigureOut">
              <a:rPr lang="en-US"/>
              <a:pPr>
                <a:defRPr/>
              </a:pPr>
              <a:t>10/13/2014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35AE4CE-709D-4860-ACF4-9230FE512E15}" type="slidenum">
              <a:rPr lang="en-US"/>
              <a:pPr>
                <a:defRPr/>
              </a:pPr>
              <a:t>‹#›</a:t>
            </a:fld>
            <a:endParaRPr lang="en-US"/>
          </a:p>
        </p:txBody>
      </p:sp>
    </p:spTree>
    <p:extLst>
      <p:ext uri="{BB962C8B-B14F-4D97-AF65-F5344CB8AC3E}">
        <p14:creationId xmlns:p14="http://schemas.microsoft.com/office/powerpoint/2010/main" val="216454592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69C2D430-4604-4869-8582-92F22E497C85}" type="datetimeFigureOut">
              <a:rPr lang="en-US"/>
              <a:pPr>
                <a:defRPr/>
              </a:pPr>
              <a:t>10/13/2014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F5B04DF-6D14-44F5-B0D4-F984DF380734}" type="slidenum">
              <a:rPr lang="en-US"/>
              <a:pPr>
                <a:defRPr/>
              </a:pPr>
              <a:t>‹#›</a:t>
            </a:fld>
            <a:endParaRPr lang="en-US"/>
          </a:p>
        </p:txBody>
      </p:sp>
    </p:spTree>
    <p:extLst>
      <p:ext uri="{BB962C8B-B14F-4D97-AF65-F5344CB8AC3E}">
        <p14:creationId xmlns:p14="http://schemas.microsoft.com/office/powerpoint/2010/main" val="7637098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p:nvCxnSpPr>
        <p:spPr>
          <a:xfrm rot="5400000">
            <a:off x="2218531" y="4045744"/>
            <a:ext cx="470852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6"/>
          <p:cNvSpPr>
            <a:spLocks noGrp="1"/>
          </p:cNvSpPr>
          <p:nvPr>
            <p:ph type="dt" sz="half" idx="10"/>
          </p:nvPr>
        </p:nvSpPr>
        <p:spPr/>
        <p:txBody>
          <a:bodyPr/>
          <a:lstStyle>
            <a:lvl1pPr>
              <a:defRPr/>
            </a:lvl1pPr>
          </a:lstStyle>
          <a:p>
            <a:pPr>
              <a:defRPr/>
            </a:pPr>
            <a:fld id="{EEC0F0F6-698F-43C7-B45E-CFA1F20382A2}" type="datetimeFigureOut">
              <a:rPr lang="en-US"/>
              <a:pPr>
                <a:defRPr/>
              </a:pPr>
              <a:t>10/13/2014</a:t>
            </a:fld>
            <a:endParaRPr lang="en-US"/>
          </a:p>
        </p:txBody>
      </p:sp>
      <p:sp>
        <p:nvSpPr>
          <p:cNvPr id="9" name="Footer Placeholder 7"/>
          <p:cNvSpPr>
            <a:spLocks noGrp="1"/>
          </p:cNvSpPr>
          <p:nvPr>
            <p:ph type="ftr" sz="quarter" idx="11"/>
          </p:nvPr>
        </p:nvSpPr>
        <p:spPr/>
        <p:txBody>
          <a:bodyPr/>
          <a:lstStyle>
            <a:lvl1pPr>
              <a:defRPr/>
            </a:lvl1pPr>
          </a:lstStyle>
          <a:p>
            <a:pPr>
              <a:defRPr/>
            </a:pPr>
            <a:endParaRPr lang="en-US"/>
          </a:p>
        </p:txBody>
      </p:sp>
      <p:sp>
        <p:nvSpPr>
          <p:cNvPr id="10" name="Slide Number Placeholder 8"/>
          <p:cNvSpPr>
            <a:spLocks noGrp="1"/>
          </p:cNvSpPr>
          <p:nvPr>
            <p:ph type="sldNum" sz="quarter" idx="12"/>
          </p:nvPr>
        </p:nvSpPr>
        <p:spPr/>
        <p:txBody>
          <a:bodyPr/>
          <a:lstStyle>
            <a:lvl1pPr>
              <a:defRPr/>
            </a:lvl1pPr>
          </a:lstStyle>
          <a:p>
            <a:pPr>
              <a:defRPr/>
            </a:pPr>
            <a:fld id="{8B9B8D93-B178-4BA3-BAE6-E55D9218749A}" type="slidenum">
              <a:rPr lang="en-US"/>
              <a:pPr>
                <a:defRPr/>
              </a:pPr>
              <a:t>‹#›</a:t>
            </a:fld>
            <a:endParaRPr lang="en-US"/>
          </a:p>
        </p:txBody>
      </p:sp>
    </p:spTree>
    <p:extLst>
      <p:ext uri="{BB962C8B-B14F-4D97-AF65-F5344CB8AC3E}">
        <p14:creationId xmlns:p14="http://schemas.microsoft.com/office/powerpoint/2010/main" val="35687324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E9EEEF89-9C15-4BCD-8382-83326B4B59C5}" type="datetimeFigureOut">
              <a:rPr lang="en-US"/>
              <a:pPr>
                <a:defRPr/>
              </a:pPr>
              <a:t>10/13/2014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CD759D93-2E54-468E-B0AD-6925EEF16A43}" type="slidenum">
              <a:rPr lang="en-US"/>
              <a:pPr>
                <a:defRPr/>
              </a:pPr>
              <a:t>‹#›</a:t>
            </a:fld>
            <a:endParaRPr lang="en-US"/>
          </a:p>
        </p:txBody>
      </p:sp>
    </p:spTree>
    <p:extLst>
      <p:ext uri="{BB962C8B-B14F-4D97-AF65-F5344CB8AC3E}">
        <p14:creationId xmlns:p14="http://schemas.microsoft.com/office/powerpoint/2010/main" val="8580029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5E0A4B9-84D7-48A2-AEF7-95ADE3824AC7}" type="datetimeFigureOut">
              <a:rPr lang="en-US"/>
              <a:pPr>
                <a:defRPr/>
              </a:pPr>
              <a:t>10/13/2014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1C48716B-2936-43FC-B963-C03DD8E157F6}" type="slidenum">
              <a:rPr lang="en-US"/>
              <a:pPr>
                <a:defRPr/>
              </a:pPr>
              <a:t>‹#›</a:t>
            </a:fld>
            <a:endParaRPr lang="en-US"/>
          </a:p>
        </p:txBody>
      </p:sp>
    </p:spTree>
    <p:extLst>
      <p:ext uri="{BB962C8B-B14F-4D97-AF65-F5344CB8AC3E}">
        <p14:creationId xmlns:p14="http://schemas.microsoft.com/office/powerpoint/2010/main" val="26508444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cxnSp>
        <p:nvCxnSpPr>
          <p:cNvPr id="5" name="Straight Connector 4"/>
          <p:cNvCxnSpPr/>
          <p:nvPr/>
        </p:nvCxnSpPr>
        <p:spPr>
          <a:xfrm rot="5400000">
            <a:off x="-13494" y="3580607"/>
            <a:ext cx="557847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4"/>
          <p:cNvSpPr>
            <a:spLocks noGrp="1"/>
          </p:cNvSpPr>
          <p:nvPr>
            <p:ph type="dt" sz="half" idx="10"/>
          </p:nvPr>
        </p:nvSpPr>
        <p:spPr/>
        <p:txBody>
          <a:bodyPr/>
          <a:lstStyle>
            <a:lvl1pPr>
              <a:defRPr/>
            </a:lvl1pPr>
          </a:lstStyle>
          <a:p>
            <a:pPr>
              <a:defRPr/>
            </a:pPr>
            <a:fld id="{AF554DFC-08E3-4417-90E6-BA22C27C3CF9}" type="datetimeFigureOut">
              <a:rPr lang="en-US"/>
              <a:pPr>
                <a:defRPr/>
              </a:pPr>
              <a:t>10/13/2014</a:t>
            </a:fld>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DCA6CFDF-EEB8-4998-BED2-5ABCDA6175BC}" type="slidenum">
              <a:rPr lang="en-US"/>
              <a:pPr>
                <a:defRPr/>
              </a:pPr>
              <a:t>‹#›</a:t>
            </a:fld>
            <a:endParaRPr lang="en-US"/>
          </a:p>
        </p:txBody>
      </p:sp>
    </p:spTree>
    <p:extLst>
      <p:ext uri="{BB962C8B-B14F-4D97-AF65-F5344CB8AC3E}">
        <p14:creationId xmlns:p14="http://schemas.microsoft.com/office/powerpoint/2010/main" val="12403838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endParaRPr lang="en-US" noProof="0"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74838B9-1648-41D3-B80E-635655B2EF33}" type="datetimeFigureOut">
              <a:rPr lang="en-US"/>
              <a:pPr>
                <a:defRPr/>
              </a:pPr>
              <a:t>10/13/2014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2174C96-867C-46EE-9E58-E16321F27318}" type="slidenum">
              <a:rPr lang="en-US"/>
              <a:pPr>
                <a:defRPr/>
              </a:pPr>
              <a:t>‹#›</a:t>
            </a:fld>
            <a:endParaRPr lang="en-US"/>
          </a:p>
        </p:txBody>
      </p:sp>
    </p:spTree>
    <p:extLst>
      <p:ext uri="{BB962C8B-B14F-4D97-AF65-F5344CB8AC3E}">
        <p14:creationId xmlns:p14="http://schemas.microsoft.com/office/powerpoint/2010/main" val="13283586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p:cNvSpPr/>
          <p:nvPr/>
        </p:nvSpPr>
        <p:spPr>
          <a:xfrm>
            <a:off x="0" y="220663"/>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1028" name="Text Placeholder 2"/>
          <p:cNvSpPr>
            <a:spLocks noGrp="1"/>
          </p:cNvSpPr>
          <p:nvPr>
            <p:ph type="body" idx="1"/>
          </p:nvPr>
        </p:nvSpPr>
        <p:spPr bwMode="auto">
          <a:xfrm>
            <a:off x="457200" y="1600200"/>
            <a:ext cx="82296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7" name="Rectangle 6"/>
          <p:cNvSpPr/>
          <p:nvPr/>
        </p:nvSpPr>
        <p:spPr>
          <a:xfrm>
            <a:off x="0" y="0"/>
            <a:ext cx="9144000"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Date Placeholder 3"/>
          <p:cNvSpPr>
            <a:spLocks noGrp="1"/>
          </p:cNvSpPr>
          <p:nvPr>
            <p:ph type="dt" sz="half" idx="2"/>
          </p:nvPr>
        </p:nvSpPr>
        <p:spPr>
          <a:xfrm>
            <a:off x="457200" y="19050"/>
            <a:ext cx="2895600" cy="328613"/>
          </a:xfrm>
          <a:prstGeom prst="rect">
            <a:avLst/>
          </a:prstGeom>
        </p:spPr>
        <p:txBody>
          <a:bodyPr vert="horz" lIns="91440" tIns="45720" rIns="91440" bIns="45720" rtlCol="0" anchor="ctr"/>
          <a:lstStyle>
            <a:lvl1pPr algn="l" fontAlgn="auto">
              <a:spcBef>
                <a:spcPts val="0"/>
              </a:spcBef>
              <a:spcAft>
                <a:spcPts val="0"/>
              </a:spcAft>
              <a:defRPr sz="1200">
                <a:solidFill>
                  <a:srgbClr val="FFFFFF"/>
                </a:solidFill>
                <a:latin typeface="+mn-lt"/>
                <a:cs typeface="+mn-cs"/>
              </a:defRPr>
            </a:lvl1pPr>
          </a:lstStyle>
          <a:p>
            <a:pPr>
              <a:defRPr/>
            </a:pPr>
            <a:fld id="{8AE2EB01-D312-40EE-B745-E19EEFD17980}" type="datetimeFigureOut">
              <a:rPr lang="en-US"/>
              <a:pPr>
                <a:defRPr/>
              </a:pPr>
              <a:t>10/13/2014</a:t>
            </a:fld>
            <a:endParaRPr lang="en-US"/>
          </a:p>
        </p:txBody>
      </p:sp>
      <p:sp>
        <p:nvSpPr>
          <p:cNvPr id="5" name="Footer Placeholder 4"/>
          <p:cNvSpPr>
            <a:spLocks noGrp="1"/>
          </p:cNvSpPr>
          <p:nvPr>
            <p:ph type="ftr" sz="quarter" idx="3"/>
          </p:nvPr>
        </p:nvSpPr>
        <p:spPr>
          <a:xfrm>
            <a:off x="3429000" y="19050"/>
            <a:ext cx="4114800" cy="328613"/>
          </a:xfrm>
          <a:prstGeom prst="rect">
            <a:avLst/>
          </a:prstGeom>
        </p:spPr>
        <p:txBody>
          <a:bodyPr vert="horz" lIns="91440" tIns="45720" rIns="91440" bIns="45720" rtlCol="0" anchor="ctr"/>
          <a:lstStyle>
            <a:lvl1pPr algn="ctr" fontAlgn="auto">
              <a:spcBef>
                <a:spcPts val="0"/>
              </a:spcBef>
              <a:spcAft>
                <a:spcPts val="0"/>
              </a:spcAft>
              <a:defRPr sz="1200">
                <a:solidFill>
                  <a:srgbClr val="FFFFFF"/>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7620000" y="19050"/>
            <a:ext cx="1066800" cy="328613"/>
          </a:xfrm>
          <a:prstGeom prst="rect">
            <a:avLst/>
          </a:prstGeom>
        </p:spPr>
        <p:txBody>
          <a:bodyPr vert="horz" lIns="91440" tIns="45720" rIns="91440" bIns="45720" rtlCol="0" anchor="ctr"/>
          <a:lstStyle>
            <a:lvl1pPr algn="l" fontAlgn="auto">
              <a:spcBef>
                <a:spcPts val="0"/>
              </a:spcBef>
              <a:spcAft>
                <a:spcPts val="0"/>
              </a:spcAft>
              <a:defRPr sz="1400" b="1">
                <a:solidFill>
                  <a:srgbClr val="FFFFFF"/>
                </a:solidFill>
                <a:latin typeface="+mn-lt"/>
                <a:cs typeface="+mn-cs"/>
              </a:defRPr>
            </a:lvl1pPr>
          </a:lstStyle>
          <a:p>
            <a:pPr>
              <a:defRPr/>
            </a:pPr>
            <a:fld id="{0E5ED2C5-654C-4561-98F5-F11D959E2515}"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22" r:id="rId1"/>
    <p:sldLayoutId id="2147483815" r:id="rId2"/>
    <p:sldLayoutId id="2147483823" r:id="rId3"/>
    <p:sldLayoutId id="2147483816" r:id="rId4"/>
    <p:sldLayoutId id="2147483824" r:id="rId5"/>
    <p:sldLayoutId id="2147483817" r:id="rId6"/>
    <p:sldLayoutId id="2147483818" r:id="rId7"/>
    <p:sldLayoutId id="2147483825" r:id="rId8"/>
    <p:sldLayoutId id="2147483819" r:id="rId9"/>
    <p:sldLayoutId id="2147483820" r:id="rId10"/>
    <p:sldLayoutId id="2147483821" r:id="rId11"/>
  </p:sldLayoutIdLst>
  <p:txStyles>
    <p:titleStyle>
      <a:lvl1pPr algn="l" rtl="0" eaLnBrk="0" fontAlgn="base" hangingPunct="0">
        <a:spcBef>
          <a:spcPct val="0"/>
        </a:spcBef>
        <a:spcAft>
          <a:spcPct val="0"/>
        </a:spcAft>
        <a:defRPr sz="4000" kern="1200" spc="-1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p:titleStyle>
    <p:bodyStyle>
      <a:lvl1pPr marL="182563" indent="-182563" algn="l" rtl="0" eaLnBrk="0" fontAlgn="base" hangingPunct="0">
        <a:spcBef>
          <a:spcPct val="20000"/>
        </a:spcBef>
        <a:spcAft>
          <a:spcPct val="0"/>
        </a:spcAft>
        <a:buClr>
          <a:schemeClr val="accent1"/>
        </a:buClr>
        <a:buSzPct val="85000"/>
        <a:buFont typeface="Arial" charset="0"/>
        <a:buChar char="•"/>
        <a:defRPr sz="2400" kern="1200">
          <a:solidFill>
            <a:schemeClr val="tx1"/>
          </a:solidFill>
          <a:latin typeface="+mn-lt"/>
          <a:ea typeface="+mn-ea"/>
          <a:cs typeface="+mn-cs"/>
        </a:defRPr>
      </a:lvl1pPr>
      <a:lvl2pPr marL="457200" indent="-182563" algn="l" rtl="0" eaLnBrk="0" fontAlgn="base" hangingPunct="0">
        <a:spcBef>
          <a:spcPct val="20000"/>
        </a:spcBef>
        <a:spcAft>
          <a:spcPct val="0"/>
        </a:spcAft>
        <a:buClr>
          <a:schemeClr val="accent1"/>
        </a:buClr>
        <a:buSzPct val="85000"/>
        <a:buFont typeface="Arial" charset="0"/>
        <a:buChar char="•"/>
        <a:defRPr sz="2000" kern="1200">
          <a:solidFill>
            <a:schemeClr val="tx1"/>
          </a:solidFill>
          <a:latin typeface="+mn-lt"/>
          <a:ea typeface="+mn-ea"/>
          <a:cs typeface="+mn-cs"/>
        </a:defRPr>
      </a:lvl2pPr>
      <a:lvl3pPr marL="730250" indent="-182563" algn="l" rtl="0" eaLnBrk="0" fontAlgn="base" hangingPunct="0">
        <a:spcBef>
          <a:spcPct val="20000"/>
        </a:spcBef>
        <a:spcAft>
          <a:spcPct val="0"/>
        </a:spcAft>
        <a:buClr>
          <a:schemeClr val="accent1"/>
        </a:buClr>
        <a:buSzPct val="90000"/>
        <a:buFont typeface="Arial" charset="0"/>
        <a:buChar char="•"/>
        <a:defRPr kern="1200">
          <a:solidFill>
            <a:schemeClr val="tx1"/>
          </a:solidFill>
          <a:latin typeface="+mn-lt"/>
          <a:ea typeface="+mn-ea"/>
          <a:cs typeface="+mn-cs"/>
        </a:defRPr>
      </a:lvl3pPr>
      <a:lvl4pPr marL="1004888" indent="-182563" algn="l" rtl="0" eaLnBrk="0" fontAlgn="base" hangingPunct="0">
        <a:spcBef>
          <a:spcPct val="20000"/>
        </a:spcBef>
        <a:spcAft>
          <a:spcPct val="0"/>
        </a:spcAft>
        <a:buClr>
          <a:schemeClr val="accent1"/>
        </a:buClr>
        <a:buFont typeface="Arial" charset="0"/>
        <a:buChar char="•"/>
        <a:defRPr sz="1600" kern="1200">
          <a:solidFill>
            <a:schemeClr val="tx1"/>
          </a:solidFill>
          <a:latin typeface="+mn-lt"/>
          <a:ea typeface="+mn-ea"/>
          <a:cs typeface="+mn-cs"/>
        </a:defRPr>
      </a:lvl4pPr>
      <a:lvl5pPr marL="1187450" indent="-136525" algn="l" rtl="0" eaLnBrk="0" fontAlgn="base" hangingPunct="0">
        <a:spcBef>
          <a:spcPct val="20000"/>
        </a:spcBef>
        <a:spcAft>
          <a:spcPct val="0"/>
        </a:spcAft>
        <a:buClr>
          <a:schemeClr val="accent1"/>
        </a:buClr>
        <a:buSzPct val="100000"/>
        <a:buFont typeface="Arial" charset="0"/>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p:cNvSpPr/>
          <p:nvPr/>
        </p:nvSpPr>
        <p:spPr>
          <a:xfrm>
            <a:off x="0" y="220663"/>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1028" name="Text Placeholder 2"/>
          <p:cNvSpPr>
            <a:spLocks noGrp="1"/>
          </p:cNvSpPr>
          <p:nvPr>
            <p:ph type="body" idx="1"/>
          </p:nvPr>
        </p:nvSpPr>
        <p:spPr bwMode="auto">
          <a:xfrm>
            <a:off x="457200" y="1600200"/>
            <a:ext cx="82296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7" name="Rectangle 6"/>
          <p:cNvSpPr/>
          <p:nvPr/>
        </p:nvSpPr>
        <p:spPr>
          <a:xfrm>
            <a:off x="0" y="0"/>
            <a:ext cx="9144000"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4" name="Date Placeholder 3"/>
          <p:cNvSpPr>
            <a:spLocks noGrp="1"/>
          </p:cNvSpPr>
          <p:nvPr>
            <p:ph type="dt" sz="half" idx="2"/>
          </p:nvPr>
        </p:nvSpPr>
        <p:spPr>
          <a:xfrm>
            <a:off x="457200" y="19050"/>
            <a:ext cx="2895600" cy="328613"/>
          </a:xfrm>
          <a:prstGeom prst="rect">
            <a:avLst/>
          </a:prstGeom>
        </p:spPr>
        <p:txBody>
          <a:bodyPr vert="horz" lIns="91440" tIns="45720" rIns="91440" bIns="45720" rtlCol="0" anchor="ctr"/>
          <a:lstStyle>
            <a:lvl1pPr algn="l" fontAlgn="auto">
              <a:spcBef>
                <a:spcPts val="0"/>
              </a:spcBef>
              <a:spcAft>
                <a:spcPts val="0"/>
              </a:spcAft>
              <a:defRPr sz="1200">
                <a:solidFill>
                  <a:srgbClr val="FFFFFF"/>
                </a:solidFill>
                <a:latin typeface="+mn-lt"/>
                <a:cs typeface="+mn-cs"/>
              </a:defRPr>
            </a:lvl1pPr>
          </a:lstStyle>
          <a:p>
            <a:pPr>
              <a:defRPr/>
            </a:pPr>
            <a:fld id="{8AE2EB01-D312-40EE-B745-E19EEFD17980}" type="datetimeFigureOut">
              <a:rPr lang="en-US"/>
              <a:pPr>
                <a:defRPr/>
              </a:pPr>
              <a:t>10/13/2014</a:t>
            </a:fld>
            <a:endParaRPr lang="en-US"/>
          </a:p>
        </p:txBody>
      </p:sp>
      <p:sp>
        <p:nvSpPr>
          <p:cNvPr id="5" name="Footer Placeholder 4"/>
          <p:cNvSpPr>
            <a:spLocks noGrp="1"/>
          </p:cNvSpPr>
          <p:nvPr>
            <p:ph type="ftr" sz="quarter" idx="3"/>
          </p:nvPr>
        </p:nvSpPr>
        <p:spPr>
          <a:xfrm>
            <a:off x="3429000" y="19050"/>
            <a:ext cx="4114800" cy="328613"/>
          </a:xfrm>
          <a:prstGeom prst="rect">
            <a:avLst/>
          </a:prstGeom>
        </p:spPr>
        <p:txBody>
          <a:bodyPr vert="horz" lIns="91440" tIns="45720" rIns="91440" bIns="45720" rtlCol="0" anchor="ctr"/>
          <a:lstStyle>
            <a:lvl1pPr algn="ctr" fontAlgn="auto">
              <a:spcBef>
                <a:spcPts val="0"/>
              </a:spcBef>
              <a:spcAft>
                <a:spcPts val="0"/>
              </a:spcAft>
              <a:defRPr sz="1200">
                <a:solidFill>
                  <a:srgbClr val="FFFFFF"/>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7620000" y="19050"/>
            <a:ext cx="1066800" cy="328613"/>
          </a:xfrm>
          <a:prstGeom prst="rect">
            <a:avLst/>
          </a:prstGeom>
        </p:spPr>
        <p:txBody>
          <a:bodyPr vert="horz" lIns="91440" tIns="45720" rIns="91440" bIns="45720" rtlCol="0" anchor="ctr"/>
          <a:lstStyle>
            <a:lvl1pPr algn="l" fontAlgn="auto">
              <a:spcBef>
                <a:spcPts val="0"/>
              </a:spcBef>
              <a:spcAft>
                <a:spcPts val="0"/>
              </a:spcAft>
              <a:defRPr sz="1400" b="1">
                <a:solidFill>
                  <a:srgbClr val="FFFFFF"/>
                </a:solidFill>
                <a:latin typeface="+mn-lt"/>
                <a:cs typeface="+mn-cs"/>
              </a:defRPr>
            </a:lvl1pPr>
          </a:lstStyle>
          <a:p>
            <a:pPr>
              <a:defRPr/>
            </a:pPr>
            <a:fld id="{0E5ED2C5-654C-4561-98F5-F11D959E2515}" type="slidenum">
              <a:rPr lang="en-US"/>
              <a:pPr>
                <a:defRPr/>
              </a:pPr>
              <a:t>‹#›</a:t>
            </a:fld>
            <a:endParaRPr lang="en-US"/>
          </a:p>
        </p:txBody>
      </p:sp>
    </p:spTree>
    <p:extLst>
      <p:ext uri="{BB962C8B-B14F-4D97-AF65-F5344CB8AC3E}">
        <p14:creationId xmlns:p14="http://schemas.microsoft.com/office/powerpoint/2010/main" val="2422677013"/>
      </p:ext>
    </p:extLst>
  </p:cSld>
  <p:clrMap bg1="lt1" tx1="dk1" bg2="lt2" tx2="dk2" accent1="accent1" accent2="accent2" accent3="accent3" accent4="accent4" accent5="accent5" accent6="accent6" hlink="hlink" folHlink="folHlink"/>
  <p:sldLayoutIdLst>
    <p:sldLayoutId id="2147483839" r:id="rId1"/>
    <p:sldLayoutId id="2147483840" r:id="rId2"/>
    <p:sldLayoutId id="2147483841" r:id="rId3"/>
    <p:sldLayoutId id="2147483842" r:id="rId4"/>
    <p:sldLayoutId id="2147483843" r:id="rId5"/>
    <p:sldLayoutId id="2147483844" r:id="rId6"/>
    <p:sldLayoutId id="2147483845" r:id="rId7"/>
    <p:sldLayoutId id="2147483846" r:id="rId8"/>
    <p:sldLayoutId id="2147483847" r:id="rId9"/>
    <p:sldLayoutId id="2147483848" r:id="rId10"/>
    <p:sldLayoutId id="2147483849" r:id="rId11"/>
  </p:sldLayoutIdLst>
  <p:txStyles>
    <p:titleStyle>
      <a:lvl1pPr algn="l" rtl="0" eaLnBrk="0" fontAlgn="base" hangingPunct="0">
        <a:spcBef>
          <a:spcPct val="0"/>
        </a:spcBef>
        <a:spcAft>
          <a:spcPct val="0"/>
        </a:spcAft>
        <a:defRPr sz="4000" kern="1200" spc="-1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p:titleStyle>
    <p:bodyStyle>
      <a:lvl1pPr marL="182563" indent="-182563" algn="l" rtl="0" eaLnBrk="0" fontAlgn="base" hangingPunct="0">
        <a:spcBef>
          <a:spcPct val="20000"/>
        </a:spcBef>
        <a:spcAft>
          <a:spcPct val="0"/>
        </a:spcAft>
        <a:buClr>
          <a:schemeClr val="accent1"/>
        </a:buClr>
        <a:buSzPct val="85000"/>
        <a:buFont typeface="Arial" charset="0"/>
        <a:buChar char="•"/>
        <a:defRPr sz="2400" kern="1200">
          <a:solidFill>
            <a:schemeClr val="tx1"/>
          </a:solidFill>
          <a:latin typeface="+mn-lt"/>
          <a:ea typeface="+mn-ea"/>
          <a:cs typeface="+mn-cs"/>
        </a:defRPr>
      </a:lvl1pPr>
      <a:lvl2pPr marL="457200" indent="-182563" algn="l" rtl="0" eaLnBrk="0" fontAlgn="base" hangingPunct="0">
        <a:spcBef>
          <a:spcPct val="20000"/>
        </a:spcBef>
        <a:spcAft>
          <a:spcPct val="0"/>
        </a:spcAft>
        <a:buClr>
          <a:schemeClr val="accent1"/>
        </a:buClr>
        <a:buSzPct val="85000"/>
        <a:buFont typeface="Arial" charset="0"/>
        <a:buChar char="•"/>
        <a:defRPr sz="2000" kern="1200">
          <a:solidFill>
            <a:schemeClr val="tx1"/>
          </a:solidFill>
          <a:latin typeface="+mn-lt"/>
          <a:ea typeface="+mn-ea"/>
          <a:cs typeface="+mn-cs"/>
        </a:defRPr>
      </a:lvl2pPr>
      <a:lvl3pPr marL="730250" indent="-182563" algn="l" rtl="0" eaLnBrk="0" fontAlgn="base" hangingPunct="0">
        <a:spcBef>
          <a:spcPct val="20000"/>
        </a:spcBef>
        <a:spcAft>
          <a:spcPct val="0"/>
        </a:spcAft>
        <a:buClr>
          <a:schemeClr val="accent1"/>
        </a:buClr>
        <a:buSzPct val="90000"/>
        <a:buFont typeface="Arial" charset="0"/>
        <a:buChar char="•"/>
        <a:defRPr kern="1200">
          <a:solidFill>
            <a:schemeClr val="tx1"/>
          </a:solidFill>
          <a:latin typeface="+mn-lt"/>
          <a:ea typeface="+mn-ea"/>
          <a:cs typeface="+mn-cs"/>
        </a:defRPr>
      </a:lvl3pPr>
      <a:lvl4pPr marL="1004888" indent="-182563" algn="l" rtl="0" eaLnBrk="0" fontAlgn="base" hangingPunct="0">
        <a:spcBef>
          <a:spcPct val="20000"/>
        </a:spcBef>
        <a:spcAft>
          <a:spcPct val="0"/>
        </a:spcAft>
        <a:buClr>
          <a:schemeClr val="accent1"/>
        </a:buClr>
        <a:buFont typeface="Arial" charset="0"/>
        <a:buChar char="•"/>
        <a:defRPr sz="1600" kern="1200">
          <a:solidFill>
            <a:schemeClr val="tx1"/>
          </a:solidFill>
          <a:latin typeface="+mn-lt"/>
          <a:ea typeface="+mn-ea"/>
          <a:cs typeface="+mn-cs"/>
        </a:defRPr>
      </a:lvl4pPr>
      <a:lvl5pPr marL="1187450" indent="-136525" algn="l" rtl="0" eaLnBrk="0" fontAlgn="base" hangingPunct="0">
        <a:spcBef>
          <a:spcPct val="20000"/>
        </a:spcBef>
        <a:spcAft>
          <a:spcPct val="0"/>
        </a:spcAft>
        <a:buClr>
          <a:schemeClr val="accent1"/>
        </a:buClr>
        <a:buSzPct val="100000"/>
        <a:buFont typeface="Arial" charset="0"/>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nycsca.org/Community/CapitalPlanManagementReportsData/Housing/2012-21HousingWebChart.pdf" TargetMode="External"/><Relationship Id="rId2" Type="http://schemas.openxmlformats.org/officeDocument/2006/relationships/chart" Target="../charts/chart13.xml"/><Relationship Id="rId1" Type="http://schemas.openxmlformats.org/officeDocument/2006/relationships/slideLayout" Target="../slideLayouts/slideLayout2.xml"/><Relationship Id="rId4" Type="http://schemas.openxmlformats.org/officeDocument/2006/relationships/hyperlink" Target="https://data.cityofnewyork.us/Education/Projected-Public-School-Ratio/n7ta-pz8k"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www.nycsca.org/Community/CapitalPlanManagementReportsData/Housing/2012-21HousingWebChart.pdf" TargetMode="External"/><Relationship Id="rId2" Type="http://schemas.openxmlformats.org/officeDocument/2006/relationships/chart" Target="../charts/chart14.xml"/><Relationship Id="rId1" Type="http://schemas.openxmlformats.org/officeDocument/2006/relationships/slideLayout" Target="../slideLayouts/slideLayout2.xml"/><Relationship Id="rId4" Type="http://schemas.openxmlformats.org/officeDocument/2006/relationships/hyperlink" Target="https://data.cityofnewyork.us/Education/Projected-Public-School-Ratio/n7ta-pz8k"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mailto:info@classsizematters.org"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2.xml"/><Relationship Id="rId5" Type="http://schemas.openxmlformats.org/officeDocument/2006/relationships/chart" Target="../charts/chart8.xml"/><Relationship Id="rId4" Type="http://schemas.openxmlformats.org/officeDocument/2006/relationships/chart" Target="../charts/chart7.xml"/></Relationships>
</file>

<file path=ppt/slides/_rels/slide9.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rtlCol="0">
            <a:normAutofit fontScale="92500" lnSpcReduction="20000"/>
          </a:bodyPr>
          <a:lstStyle/>
          <a:p>
            <a:pPr eaLnBrk="1" fontAlgn="auto" hangingPunct="1">
              <a:spcAft>
                <a:spcPts val="0"/>
              </a:spcAft>
              <a:buFont typeface="Arial" pitchFamily="34" charset="0"/>
              <a:buNone/>
              <a:defRPr/>
            </a:pPr>
            <a:endParaRPr lang="en-US" dirty="0" smtClean="0"/>
          </a:p>
          <a:p>
            <a:pPr eaLnBrk="1" fontAlgn="auto" hangingPunct="1">
              <a:spcAft>
                <a:spcPts val="0"/>
              </a:spcAft>
              <a:buFont typeface="Arial" pitchFamily="34" charset="0"/>
              <a:buNone/>
              <a:defRPr/>
            </a:pPr>
            <a:endParaRPr lang="en-US" dirty="0"/>
          </a:p>
          <a:p>
            <a:pPr eaLnBrk="1" fontAlgn="auto" hangingPunct="1">
              <a:spcAft>
                <a:spcPts val="0"/>
              </a:spcAft>
              <a:buFont typeface="Arial" pitchFamily="34" charset="0"/>
              <a:buNone/>
              <a:defRPr/>
            </a:pPr>
            <a:endParaRPr lang="en-US" dirty="0" smtClean="0"/>
          </a:p>
          <a:p>
            <a:pPr eaLnBrk="1" fontAlgn="auto" hangingPunct="1">
              <a:spcAft>
                <a:spcPts val="0"/>
              </a:spcAft>
              <a:defRPr/>
            </a:pPr>
            <a:r>
              <a:rPr lang="en-US" dirty="0"/>
              <a:t>Leonie Haimson, </a:t>
            </a:r>
            <a:r>
              <a:rPr lang="en-US" dirty="0" smtClean="0"/>
              <a:t>Class Size Matters</a:t>
            </a:r>
          </a:p>
          <a:p>
            <a:pPr eaLnBrk="1" fontAlgn="auto" hangingPunct="1">
              <a:spcAft>
                <a:spcPts val="0"/>
              </a:spcAft>
              <a:buFont typeface="Arial" pitchFamily="34" charset="0"/>
              <a:buNone/>
              <a:defRPr/>
            </a:pPr>
            <a:r>
              <a:rPr lang="en-US" dirty="0" smtClean="0"/>
              <a:t>Oct. </a:t>
            </a:r>
            <a:r>
              <a:rPr lang="en-US" dirty="0" smtClean="0"/>
              <a:t>15, </a:t>
            </a:r>
            <a:r>
              <a:rPr lang="en-US" dirty="0" smtClean="0"/>
              <a:t>2014</a:t>
            </a:r>
            <a:endParaRPr lang="en-US" dirty="0"/>
          </a:p>
        </p:txBody>
      </p:sp>
      <p:sp>
        <p:nvSpPr>
          <p:cNvPr id="5" name="Title 1"/>
          <p:cNvSpPr>
            <a:spLocks noGrp="1"/>
          </p:cNvSpPr>
          <p:nvPr>
            <p:ph type="ctrTitle"/>
          </p:nvPr>
        </p:nvSpPr>
        <p:spPr/>
        <p:txBody>
          <a:bodyPr>
            <a:normAutofit/>
          </a:bodyPr>
          <a:lstStyle/>
          <a:p>
            <a:pPr algn="ctr" eaLnBrk="1" fontAlgn="auto" hangingPunct="1">
              <a:spcAft>
                <a:spcPts val="0"/>
              </a:spcAft>
              <a:defRPr/>
            </a:pPr>
            <a:r>
              <a:rPr lang="en-US" sz="2800" dirty="0" smtClean="0">
                <a:latin typeface="Arial Black" panose="020B0A04020102020204" pitchFamily="34" charset="0"/>
              </a:rPr>
              <a:t>Why DOE’s C4E plan violates the language and intent of the law</a:t>
            </a:r>
            <a:endParaRPr lang="en-US" sz="1800" i="1" dirty="0">
              <a:latin typeface="Arial Black" panose="020B0A0402010202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defRPr/>
            </a:pPr>
            <a:r>
              <a:rPr lang="en-US" dirty="0" smtClean="0"/>
              <a:t>Why?  Because DOE has cut back school budgets by 14% since 2007</a:t>
            </a:r>
            <a:endParaRPr lang="en-US" dirty="0"/>
          </a:p>
        </p:txBody>
      </p:sp>
      <p:sp>
        <p:nvSpPr>
          <p:cNvPr id="14339" name="Content Placeholder 2"/>
          <p:cNvSpPr>
            <a:spLocks noGrp="1"/>
          </p:cNvSpPr>
          <p:nvPr>
            <p:ph idx="1"/>
          </p:nvPr>
        </p:nvSpPr>
        <p:spPr/>
        <p:txBody>
          <a:bodyPr/>
          <a:lstStyle/>
          <a:p>
            <a:endParaRPr lang="en-US" altLang="en-US" sz="2000" dirty="0" smtClean="0"/>
          </a:p>
          <a:p>
            <a:r>
              <a:rPr lang="en-US" altLang="en-US" sz="2000" dirty="0" smtClean="0"/>
              <a:t>In the state C4E law, says these funds must </a:t>
            </a:r>
            <a:r>
              <a:rPr lang="en-US" altLang="en-US" sz="2000" b="1" dirty="0" smtClean="0"/>
              <a:t>“supplement not supplant”</a:t>
            </a:r>
            <a:r>
              <a:rPr lang="en-US" altLang="en-US" sz="2000" dirty="0" smtClean="0"/>
              <a:t> city funds. </a:t>
            </a:r>
          </a:p>
          <a:p>
            <a:endParaRPr lang="en-US" altLang="en-US" sz="2000" dirty="0" smtClean="0"/>
          </a:p>
          <a:p>
            <a:r>
              <a:rPr lang="en-US" altLang="en-US" sz="2000" dirty="0" smtClean="0"/>
              <a:t>This means that the DOE could not cut back its own funding to schools when the state increased its funding. But this is what happened, starting the first year of C4E. </a:t>
            </a:r>
          </a:p>
          <a:p>
            <a:endParaRPr lang="en-US" altLang="en-US" sz="2000" dirty="0" smtClean="0"/>
          </a:p>
          <a:p>
            <a:r>
              <a:rPr lang="en-US" altLang="en-US" sz="2000" dirty="0" smtClean="0"/>
              <a:t>This year, in its C4E plan, for the first time DOE admits allowing supplanting </a:t>
            </a:r>
            <a:r>
              <a:rPr lang="en-US" altLang="en-US" sz="2000" dirty="0"/>
              <a:t>– but also claims that the State Education Dept. is giving its permission for this to occur. </a:t>
            </a:r>
          </a:p>
          <a:p>
            <a:endParaRPr lang="en-US" altLang="en-US" sz="2000" dirty="0" smtClean="0"/>
          </a:p>
          <a:p>
            <a:r>
              <a:rPr lang="en-US" altLang="en-US" sz="1600" i="1" dirty="0" smtClean="0"/>
              <a:t>“Exp</a:t>
            </a:r>
            <a:r>
              <a:rPr lang="en-US" altLang="en-US" sz="1400" i="1" dirty="0" smtClean="0"/>
              <a:t>enditures made using C4E funds must ‘supplement, not supplant”’ funding provided by the school district; however, SED has provided  guidance explaining that certain expenditures may be paid for with C4E  funds even though these programs or expenditures were originally or have been typically paid for by the district or by other grants.”</a:t>
            </a:r>
          </a:p>
          <a:p>
            <a:endParaRPr lang="en-US" altLang="en-US" sz="2000" dirty="0" smtClean="0"/>
          </a:p>
          <a:p>
            <a:endParaRPr lang="en-US" altLang="en-US"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Other ways city has encouraged class size increases</a:t>
            </a:r>
            <a:endParaRPr lang="en-US" dirty="0"/>
          </a:p>
        </p:txBody>
      </p:sp>
      <p:sp>
        <p:nvSpPr>
          <p:cNvPr id="15363" name="Content Placeholder 2"/>
          <p:cNvSpPr>
            <a:spLocks noGrp="1"/>
          </p:cNvSpPr>
          <p:nvPr>
            <p:ph idx="1"/>
          </p:nvPr>
        </p:nvSpPr>
        <p:spPr>
          <a:xfrm>
            <a:off x="457200" y="1600200"/>
            <a:ext cx="8229600" cy="5105400"/>
          </a:xfrm>
        </p:spPr>
        <p:txBody>
          <a:bodyPr/>
          <a:lstStyle/>
          <a:p>
            <a:r>
              <a:rPr lang="en-US" altLang="en-US" sz="2000" dirty="0" smtClean="0"/>
              <a:t>In </a:t>
            </a:r>
            <a:r>
              <a:rPr lang="en-US" altLang="en-US" sz="2000" dirty="0" smtClean="0"/>
              <a:t>2010, the DOE eliminated the early grade class size reduction funding for K-3, despite promising to keep it as part of its C4E plan.</a:t>
            </a:r>
          </a:p>
          <a:p>
            <a:endParaRPr lang="en-US" altLang="en-US" sz="2000" dirty="0" smtClean="0"/>
          </a:p>
          <a:p>
            <a:r>
              <a:rPr lang="en-US" altLang="en-US" sz="2000" dirty="0" smtClean="0"/>
              <a:t>In 2011, the DOE refused to comply with a side agreement with the UFT to cap class sizes at 28 in grades 1-3, leading to sharp increases in these grades to 30 or more. </a:t>
            </a:r>
          </a:p>
          <a:p>
            <a:endParaRPr lang="en-US" altLang="en-US" sz="2000" dirty="0" smtClean="0"/>
          </a:p>
          <a:p>
            <a:r>
              <a:rPr lang="en-US" altLang="en-US" sz="2000" dirty="0" smtClean="0"/>
              <a:t>Co-locations have made overcrowding worse, and taken space that instead could have been used to reduce class size. </a:t>
            </a:r>
          </a:p>
          <a:p>
            <a:endParaRPr lang="en-US" altLang="en-US" sz="2000" dirty="0" smtClean="0"/>
          </a:p>
          <a:p>
            <a:r>
              <a:rPr lang="en-US" altLang="en-US" sz="2000" dirty="0"/>
              <a:t>When principals try to lower class size, particularly in middle or high schools,  DOE often sends them more students. </a:t>
            </a:r>
          </a:p>
          <a:p>
            <a:endParaRPr lang="en-US" altLang="en-US" dirty="0" smtClean="0"/>
          </a:p>
          <a:p>
            <a:endParaRPr lang="en-US" altLang="en-US" dirty="0" smtClean="0"/>
          </a:p>
          <a:p>
            <a:endParaRPr lang="en-US" altLang="en-US" dirty="0"/>
          </a:p>
          <a:p>
            <a:endParaRPr lang="en-US" altLang="en-US" sz="2000" dirty="0" smtClean="0"/>
          </a:p>
          <a:p>
            <a:endParaRPr lang="en-US" altLang="en-US"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More ways DOE has worked to increase class size in its C4E plan</a:t>
            </a:r>
            <a:endParaRPr lang="en-US" dirty="0"/>
          </a:p>
        </p:txBody>
      </p:sp>
      <p:sp>
        <p:nvSpPr>
          <p:cNvPr id="16387" name="Content Placeholder 2"/>
          <p:cNvSpPr>
            <a:spLocks noGrp="1"/>
          </p:cNvSpPr>
          <p:nvPr>
            <p:ph idx="1"/>
          </p:nvPr>
        </p:nvSpPr>
        <p:spPr/>
        <p:txBody>
          <a:bodyPr/>
          <a:lstStyle/>
          <a:p>
            <a:endParaRPr lang="en-US" altLang="en-US" dirty="0" smtClean="0"/>
          </a:p>
          <a:p>
            <a:r>
              <a:rPr lang="en-US" altLang="en-US" dirty="0" smtClean="0"/>
              <a:t>DOE refuses to allocate any funds specifically towards class size reduction in its targeted allocations.</a:t>
            </a:r>
          </a:p>
          <a:p>
            <a:endParaRPr lang="en-US" altLang="en-US" dirty="0" smtClean="0"/>
          </a:p>
          <a:p>
            <a:r>
              <a:rPr lang="en-US" altLang="en-US" dirty="0" smtClean="0"/>
              <a:t>DOE allows principals to use C4E funds to </a:t>
            </a:r>
            <a:r>
              <a:rPr lang="en-US" altLang="en-US" i="1" dirty="0" smtClean="0"/>
              <a:t>Minimize growth of class </a:t>
            </a:r>
            <a:r>
              <a:rPr lang="en-US" altLang="en-US" i="1" dirty="0" smtClean="0"/>
              <a:t>size,” </a:t>
            </a:r>
            <a:r>
              <a:rPr lang="en-US" altLang="en-US" dirty="0" smtClean="0"/>
              <a:t>which is not class size reduction.</a:t>
            </a:r>
            <a:endParaRPr lang="en-US" altLang="en-US" i="1" dirty="0" smtClean="0"/>
          </a:p>
          <a:p>
            <a:endParaRPr lang="en-US" altLang="en-US" dirty="0"/>
          </a:p>
          <a:p>
            <a:r>
              <a:rPr lang="en-US" altLang="en-US" dirty="0" smtClean="0"/>
              <a:t>DOE has never aligned its capital plan or the school utilization formula to smaller classes, contrary to the C4E law.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a:t>Over-utilized ES and MS buildings in </a:t>
            </a:r>
            <a:r>
              <a:rPr lang="en-US" sz="2800" dirty="0" smtClean="0"/>
              <a:t>CSD 6 and in Manhattan HS </a:t>
            </a:r>
            <a:endParaRPr lang="en-US" sz="2800" dirty="0"/>
          </a:p>
        </p:txBody>
      </p:sp>
      <p:sp>
        <p:nvSpPr>
          <p:cNvPr id="3" name="Content Placeholder 2"/>
          <p:cNvSpPr>
            <a:spLocks noGrp="1"/>
          </p:cNvSpPr>
          <p:nvPr>
            <p:ph idx="1"/>
          </p:nvPr>
        </p:nvSpPr>
        <p:spPr/>
        <p:txBody>
          <a:bodyPr>
            <a:normAutofit/>
          </a:bodyPr>
          <a:lstStyle/>
          <a:p>
            <a:r>
              <a:rPr lang="en-US" dirty="0" smtClean="0"/>
              <a:t>In </a:t>
            </a:r>
            <a:r>
              <a:rPr lang="en-US" dirty="0" smtClean="0"/>
              <a:t>2012-13 </a:t>
            </a:r>
            <a:r>
              <a:rPr lang="en-US" dirty="0"/>
              <a:t>t</a:t>
            </a:r>
            <a:r>
              <a:rPr lang="en-US" dirty="0" smtClean="0"/>
              <a:t>here were </a:t>
            </a:r>
            <a:r>
              <a:rPr lang="en-US" dirty="0" smtClean="0"/>
              <a:t>13 ES and MS buildings in CSD 6 that are over-utilized.  The seat need is over 900 students.</a:t>
            </a:r>
          </a:p>
          <a:p>
            <a:endParaRPr lang="en-US" dirty="0"/>
          </a:p>
          <a:p>
            <a:r>
              <a:rPr lang="en-US" dirty="0" smtClean="0"/>
              <a:t>16 Manhattan high school buildings are over-utilized.  Over 3,500 seats are needed to reduce building utilization to 100%.</a:t>
            </a:r>
          </a:p>
          <a:p>
            <a:endParaRPr lang="en-US" dirty="0" smtClean="0"/>
          </a:p>
          <a:p>
            <a:r>
              <a:rPr lang="en-US" dirty="0"/>
              <a:t>Please note that the seat need here is higher because it takes into account all buildings that are over-utilized (100% or more) rather than the need averaged across the district.</a:t>
            </a:r>
          </a:p>
          <a:p>
            <a:endParaRPr lang="en-US" dirty="0"/>
          </a:p>
          <a:p>
            <a:endParaRPr lang="en-US" dirty="0"/>
          </a:p>
        </p:txBody>
      </p:sp>
      <p:sp>
        <p:nvSpPr>
          <p:cNvPr id="5" name="TextBox 4"/>
          <p:cNvSpPr txBox="1"/>
          <p:nvPr/>
        </p:nvSpPr>
        <p:spPr>
          <a:xfrm>
            <a:off x="270869" y="6413500"/>
            <a:ext cx="8669931" cy="307777"/>
          </a:xfrm>
          <a:prstGeom prst="rect">
            <a:avLst/>
          </a:prstGeom>
          <a:noFill/>
        </p:spPr>
        <p:txBody>
          <a:bodyPr wrap="square" rtlCol="0">
            <a:spAutoFit/>
          </a:bodyPr>
          <a:lstStyle/>
          <a:p>
            <a:pPr algn="ctr"/>
            <a:r>
              <a:rPr lang="en-US" sz="1400" dirty="0" smtClean="0"/>
              <a:t>Source: 2012-2013 DOE Blue Book</a:t>
            </a:r>
            <a:endParaRPr lang="en-US" sz="1400" dirty="0"/>
          </a:p>
        </p:txBody>
      </p:sp>
    </p:spTree>
    <p:extLst>
      <p:ext uri="{BB962C8B-B14F-4D97-AF65-F5344CB8AC3E}">
        <p14:creationId xmlns:p14="http://schemas.microsoft.com/office/powerpoint/2010/main" val="30632772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100" dirty="0" smtClean="0"/>
              <a:t>13 CSD 6 ES and MS Buildings are </a:t>
            </a:r>
            <a:r>
              <a:rPr lang="en-US" sz="3100" dirty="0"/>
              <a:t>over-utilized</a:t>
            </a:r>
            <a:r>
              <a:rPr lang="en-US" dirty="0"/>
              <a:t/>
            </a:r>
            <a:br>
              <a:rPr lang="en-US" dirty="0"/>
            </a:br>
            <a:r>
              <a:rPr lang="en-US" sz="2700" dirty="0" smtClean="0"/>
              <a:t>985 </a:t>
            </a:r>
            <a:r>
              <a:rPr lang="en-US" sz="2700" dirty="0"/>
              <a:t>seats needed to reach 100% building </a:t>
            </a:r>
            <a:r>
              <a:rPr lang="en-US" sz="2700" dirty="0" smtClean="0"/>
              <a:t>utilization</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15410503"/>
              </p:ext>
            </p:extLst>
          </p:nvPr>
        </p:nvGraphicFramePr>
        <p:xfrm>
          <a:off x="457200" y="1600200"/>
          <a:ext cx="8229600" cy="487680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270869" y="6413500"/>
            <a:ext cx="8669931" cy="307777"/>
          </a:xfrm>
          <a:prstGeom prst="rect">
            <a:avLst/>
          </a:prstGeom>
          <a:noFill/>
        </p:spPr>
        <p:txBody>
          <a:bodyPr wrap="square" rtlCol="0">
            <a:spAutoFit/>
          </a:bodyPr>
          <a:lstStyle/>
          <a:p>
            <a:pPr algn="ctr"/>
            <a:r>
              <a:rPr lang="en-US" sz="1400" dirty="0" smtClean="0"/>
              <a:t>Source: 2012-2013 DOE Blue Book</a:t>
            </a:r>
            <a:endParaRPr lang="en-US" sz="1400" dirty="0"/>
          </a:p>
        </p:txBody>
      </p:sp>
    </p:spTree>
    <p:extLst>
      <p:ext uri="{BB962C8B-B14F-4D97-AF65-F5344CB8AC3E}">
        <p14:creationId xmlns:p14="http://schemas.microsoft.com/office/powerpoint/2010/main" val="42220439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18 Manhattan HS buildings are </a:t>
            </a:r>
            <a:r>
              <a:rPr lang="en-US" sz="3600" dirty="0"/>
              <a:t>over-utilized</a:t>
            </a:r>
            <a:r>
              <a:rPr lang="en-US" dirty="0"/>
              <a:t/>
            </a:r>
            <a:br>
              <a:rPr lang="en-US" dirty="0"/>
            </a:br>
            <a:r>
              <a:rPr lang="en-US" sz="3100" dirty="0"/>
              <a:t>3,548 Seats Needed to reach 100% building utilization</a:t>
            </a:r>
            <a:endParaRPr lang="en-US" sz="31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9900871"/>
              </p:ext>
            </p:extLst>
          </p:nvPr>
        </p:nvGraphicFramePr>
        <p:xfrm>
          <a:off x="457200" y="1600200"/>
          <a:ext cx="8229600" cy="487680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270869" y="6413500"/>
            <a:ext cx="8669931" cy="307777"/>
          </a:xfrm>
          <a:prstGeom prst="rect">
            <a:avLst/>
          </a:prstGeom>
          <a:noFill/>
        </p:spPr>
        <p:txBody>
          <a:bodyPr wrap="square" rtlCol="0">
            <a:spAutoFit/>
          </a:bodyPr>
          <a:lstStyle/>
          <a:p>
            <a:pPr algn="ctr"/>
            <a:r>
              <a:rPr lang="en-US" sz="1400" dirty="0" smtClean="0"/>
              <a:t>Source: 2012-2013 DOE Blue Book</a:t>
            </a:r>
            <a:endParaRPr lang="en-US" sz="1400" dirty="0"/>
          </a:p>
        </p:txBody>
      </p:sp>
    </p:spTree>
    <p:extLst>
      <p:ext uri="{BB962C8B-B14F-4D97-AF65-F5344CB8AC3E}">
        <p14:creationId xmlns:p14="http://schemas.microsoft.com/office/powerpoint/2010/main" val="32317551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990600"/>
          </a:xfrm>
          <a:solidFill>
            <a:schemeClr val="tx1">
              <a:lumMod val="10000"/>
              <a:lumOff val="90000"/>
            </a:schemeClr>
          </a:solidFill>
        </p:spPr>
        <p:txBody>
          <a:bodyPr>
            <a:noAutofit/>
          </a:bodyPr>
          <a:lstStyle/>
          <a:p>
            <a:r>
              <a:rPr lang="en-US" sz="2400" dirty="0" smtClean="0">
                <a:solidFill>
                  <a:srgbClr val="FF6600"/>
                </a:solidFill>
              </a:rPr>
              <a:t>New Seats in Capital Plan and DOE Enrollment Projections for CSD 6</a:t>
            </a:r>
            <a:endParaRPr lang="en-US" sz="2400" dirty="0">
              <a:solidFill>
                <a:srgbClr val="FF6600"/>
              </a:solidFill>
            </a:endParaRPr>
          </a:p>
        </p:txBody>
      </p:sp>
      <p:graphicFrame>
        <p:nvGraphicFramePr>
          <p:cNvPr id="3" name="Chart 2"/>
          <p:cNvGraphicFramePr>
            <a:graphicFrameLocks/>
          </p:cNvGraphicFramePr>
          <p:nvPr>
            <p:extLst>
              <p:ext uri="{D42A27DB-BD31-4B8C-83A1-F6EECF244321}">
                <p14:modId xmlns:p14="http://schemas.microsoft.com/office/powerpoint/2010/main" val="485456995"/>
              </p:ext>
            </p:extLst>
          </p:nvPr>
        </p:nvGraphicFramePr>
        <p:xfrm>
          <a:off x="0" y="1600200"/>
          <a:ext cx="9144000" cy="4635500"/>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p:cNvSpPr txBox="1"/>
          <p:nvPr/>
        </p:nvSpPr>
        <p:spPr>
          <a:xfrm>
            <a:off x="0" y="6488668"/>
            <a:ext cx="8064878" cy="276999"/>
          </a:xfrm>
          <a:prstGeom prst="rect">
            <a:avLst/>
          </a:prstGeom>
          <a:noFill/>
        </p:spPr>
        <p:txBody>
          <a:bodyPr wrap="none" rtlCol="0">
            <a:spAutoFit/>
          </a:bodyPr>
          <a:lstStyle/>
          <a:p>
            <a:r>
              <a:rPr lang="en-US" sz="1200" i="1" dirty="0" smtClean="0"/>
              <a:t>According to housing starts, 110 new students in CSD 6 projected by 2021 but no seats will be added in capital plan</a:t>
            </a:r>
            <a:endParaRPr lang="en-US" sz="1200" i="1" dirty="0"/>
          </a:p>
        </p:txBody>
      </p:sp>
      <p:sp>
        <p:nvSpPr>
          <p:cNvPr id="5" name="TextBox 4"/>
          <p:cNvSpPr txBox="1"/>
          <p:nvPr/>
        </p:nvSpPr>
        <p:spPr>
          <a:xfrm>
            <a:off x="1524000" y="1802368"/>
            <a:ext cx="313044" cy="369332"/>
          </a:xfrm>
          <a:prstGeom prst="rect">
            <a:avLst/>
          </a:prstGeom>
          <a:noFill/>
        </p:spPr>
        <p:txBody>
          <a:bodyPr wrap="none" rtlCol="0">
            <a:spAutoFit/>
          </a:bodyPr>
          <a:lstStyle/>
          <a:p>
            <a:r>
              <a:rPr lang="en-US" dirty="0" smtClean="0">
                <a:solidFill>
                  <a:srgbClr val="FF0000"/>
                </a:solidFill>
              </a:rPr>
              <a:t>0</a:t>
            </a:r>
            <a:endParaRPr lang="en-US" dirty="0">
              <a:solidFill>
                <a:srgbClr val="FF0000"/>
              </a:solidFill>
            </a:endParaRPr>
          </a:p>
        </p:txBody>
      </p:sp>
    </p:spTree>
    <p:extLst>
      <p:ext uri="{BB962C8B-B14F-4D97-AF65-F5344CB8AC3E}">
        <p14:creationId xmlns:p14="http://schemas.microsoft.com/office/powerpoint/2010/main" val="32698843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City-wide Enrollment </a:t>
            </a:r>
            <a:r>
              <a:rPr lang="en-US" dirty="0"/>
              <a:t>Projections K-8 </a:t>
            </a:r>
            <a:r>
              <a:rPr lang="en-US" dirty="0" smtClean="0"/>
              <a:t>vs</a:t>
            </a:r>
            <a:r>
              <a:rPr lang="en-US" dirty="0"/>
              <a:t>. New Seats in Capital Plan </a:t>
            </a:r>
          </a:p>
        </p:txBody>
      </p:sp>
      <p:sp>
        <p:nvSpPr>
          <p:cNvPr id="6" name="TextBox 5"/>
          <p:cNvSpPr txBox="1"/>
          <p:nvPr/>
        </p:nvSpPr>
        <p:spPr>
          <a:xfrm>
            <a:off x="10172700" y="2717800"/>
            <a:ext cx="184666" cy="369332"/>
          </a:xfrm>
          <a:prstGeom prst="rect">
            <a:avLst/>
          </a:prstGeom>
          <a:noFill/>
        </p:spPr>
        <p:txBody>
          <a:bodyPr wrap="none" rtlCol="0">
            <a:spAutoFit/>
          </a:bodyPr>
          <a:lstStyle/>
          <a:p>
            <a:endParaRPr lang="en-US" dirty="0"/>
          </a:p>
        </p:txBody>
      </p:sp>
      <p:sp>
        <p:nvSpPr>
          <p:cNvPr id="8" name="Rectangle 7"/>
          <p:cNvSpPr/>
          <p:nvPr/>
        </p:nvSpPr>
        <p:spPr>
          <a:xfrm>
            <a:off x="7010400" y="1307812"/>
            <a:ext cx="2133599" cy="707886"/>
          </a:xfrm>
          <a:prstGeom prst="rect">
            <a:avLst/>
          </a:prstGeom>
        </p:spPr>
        <p:txBody>
          <a:bodyPr wrap="square">
            <a:spAutoFit/>
          </a:bodyPr>
          <a:lstStyle/>
          <a:p>
            <a:r>
              <a:rPr lang="en-US" sz="800" dirty="0"/>
              <a:t>*Statistical Forecasting does not include D75 </a:t>
            </a:r>
            <a:r>
              <a:rPr lang="en-US" sz="800" dirty="0" smtClean="0"/>
              <a:t>students; K-8 Seats </a:t>
            </a:r>
            <a:r>
              <a:rPr lang="en-US" sz="800" dirty="0"/>
              <a:t>in Capital Plan are categorized as </a:t>
            </a:r>
            <a:r>
              <a:rPr lang="en-US" sz="800" dirty="0" smtClean="0"/>
              <a:t>Small PS and PS/IS and includes 4,900 seats for class size reduction if Bond issue passes.</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2643165343"/>
              </p:ext>
            </p:extLst>
          </p:nvPr>
        </p:nvGraphicFramePr>
        <p:xfrm>
          <a:off x="139700" y="1600200"/>
          <a:ext cx="7010400" cy="513080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7010400" y="2117636"/>
            <a:ext cx="2133599" cy="1200328"/>
          </a:xfrm>
          <a:prstGeom prst="rect">
            <a:avLst/>
          </a:prstGeom>
          <a:noFill/>
        </p:spPr>
        <p:txBody>
          <a:bodyPr wrap="square" rtlCol="0">
            <a:spAutoFit/>
          </a:bodyPr>
          <a:lstStyle/>
          <a:p>
            <a:r>
              <a:rPr lang="en-US" sz="800" dirty="0" smtClean="0"/>
              <a:t>Source for Housing Starts: NYSCA Projected </a:t>
            </a:r>
            <a:r>
              <a:rPr lang="en-US" sz="800" dirty="0"/>
              <a:t>New Housing Starts </a:t>
            </a:r>
            <a:r>
              <a:rPr lang="en-US" sz="800" dirty="0" smtClean="0"/>
              <a:t>2012</a:t>
            </a:r>
            <a:r>
              <a:rPr lang="en-US" sz="800" dirty="0"/>
              <a:t>-2021, </a:t>
            </a:r>
            <a:r>
              <a:rPr lang="en-US" sz="800" dirty="0">
                <a:hlinkClick r:id="rId3"/>
              </a:rPr>
              <a:t>http://www.nycsca.org/Community/CapitalPlanManagementReportsData/Housing/2012-21HousingWebChart.pdf</a:t>
            </a:r>
            <a:r>
              <a:rPr lang="en-US" sz="800" dirty="0"/>
              <a:t>; </a:t>
            </a:r>
            <a:r>
              <a:rPr lang="en-US" sz="800" dirty="0" smtClean="0"/>
              <a:t>Projected </a:t>
            </a:r>
            <a:r>
              <a:rPr lang="en-US" sz="800" dirty="0"/>
              <a:t>public school ratio, </a:t>
            </a:r>
            <a:r>
              <a:rPr lang="en-US" sz="800" dirty="0">
                <a:hlinkClick r:id="rId4"/>
              </a:rPr>
              <a:t>https://data.cityofnewyork.us/Education/Projected-Public-School-Ratio/n7ta-pz8k  </a:t>
            </a:r>
            <a:endParaRPr lang="en-US" sz="800" dirty="0"/>
          </a:p>
          <a:p>
            <a:endParaRPr lang="en-US" sz="800" dirty="0"/>
          </a:p>
        </p:txBody>
      </p:sp>
    </p:spTree>
    <p:extLst>
      <p:ext uri="{BB962C8B-B14F-4D97-AF65-F5344CB8AC3E}">
        <p14:creationId xmlns:p14="http://schemas.microsoft.com/office/powerpoint/2010/main" val="203040787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City-wide Enrollment Projections </a:t>
            </a:r>
            <a:r>
              <a:rPr lang="en-US" sz="2800" dirty="0" smtClean="0"/>
              <a:t>HS vs</a:t>
            </a:r>
            <a:r>
              <a:rPr lang="en-US" sz="2800" dirty="0"/>
              <a:t>. New Seats in Capital Plan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53289267"/>
              </p:ext>
            </p:extLst>
          </p:nvPr>
        </p:nvGraphicFramePr>
        <p:xfrm>
          <a:off x="101600" y="1600200"/>
          <a:ext cx="6705600" cy="51562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6705600" y="1185446"/>
            <a:ext cx="2298700" cy="584776"/>
          </a:xfrm>
          <a:prstGeom prst="rect">
            <a:avLst/>
          </a:prstGeom>
          <a:noFill/>
        </p:spPr>
        <p:txBody>
          <a:bodyPr wrap="square" rtlCol="0">
            <a:spAutoFit/>
          </a:bodyPr>
          <a:lstStyle/>
          <a:p>
            <a:r>
              <a:rPr lang="en-US" sz="800" dirty="0"/>
              <a:t>*Statistical Forecasting does not include D75 </a:t>
            </a:r>
            <a:r>
              <a:rPr lang="en-US" sz="800" dirty="0" smtClean="0"/>
              <a:t>students; HS Seats in Capital Plan are categorized as IS/HS and does not include seats for class size reduction</a:t>
            </a:r>
            <a:endParaRPr lang="en-US" sz="800" dirty="0"/>
          </a:p>
        </p:txBody>
      </p:sp>
      <p:sp>
        <p:nvSpPr>
          <p:cNvPr id="7" name="TextBox 6"/>
          <p:cNvSpPr txBox="1"/>
          <p:nvPr/>
        </p:nvSpPr>
        <p:spPr>
          <a:xfrm>
            <a:off x="6705600" y="1827372"/>
            <a:ext cx="2298700" cy="1200328"/>
          </a:xfrm>
          <a:prstGeom prst="rect">
            <a:avLst/>
          </a:prstGeom>
          <a:noFill/>
        </p:spPr>
        <p:txBody>
          <a:bodyPr wrap="square" rtlCol="0">
            <a:spAutoFit/>
          </a:bodyPr>
          <a:lstStyle/>
          <a:p>
            <a:r>
              <a:rPr lang="en-US" sz="800" dirty="0" smtClean="0"/>
              <a:t>Source for Housing Starts: NYSCA Projected </a:t>
            </a:r>
            <a:r>
              <a:rPr lang="en-US" sz="800" dirty="0"/>
              <a:t>New Housing Starts </a:t>
            </a:r>
            <a:r>
              <a:rPr lang="en-US" sz="800" dirty="0" smtClean="0"/>
              <a:t>2012</a:t>
            </a:r>
            <a:r>
              <a:rPr lang="en-US" sz="800" dirty="0"/>
              <a:t>-2021, </a:t>
            </a:r>
            <a:r>
              <a:rPr lang="en-US" sz="800" dirty="0">
                <a:hlinkClick r:id="rId3"/>
              </a:rPr>
              <a:t>http://www.nycsca.org/Community/CapitalPlanManagementReportsData/Housing/2012-21HousingWebChart.pdf</a:t>
            </a:r>
            <a:r>
              <a:rPr lang="en-US" sz="800" dirty="0"/>
              <a:t>; </a:t>
            </a:r>
            <a:r>
              <a:rPr lang="en-US" sz="800" dirty="0" smtClean="0"/>
              <a:t>Projected </a:t>
            </a:r>
            <a:r>
              <a:rPr lang="en-US" sz="800" dirty="0"/>
              <a:t>public school ratio, </a:t>
            </a:r>
            <a:r>
              <a:rPr lang="en-US" sz="800" dirty="0">
                <a:hlinkClick r:id="rId4"/>
              </a:rPr>
              <a:t>https://data.cityofnewyork.us/Education/Projected-Public-School-Ratio/n7ta-pz8k  </a:t>
            </a:r>
            <a:endParaRPr lang="en-US" sz="800" dirty="0"/>
          </a:p>
          <a:p>
            <a:endParaRPr lang="en-US" sz="800" dirty="0"/>
          </a:p>
        </p:txBody>
      </p:sp>
    </p:spTree>
    <p:extLst>
      <p:ext uri="{BB962C8B-B14F-4D97-AF65-F5344CB8AC3E}">
        <p14:creationId xmlns:p14="http://schemas.microsoft.com/office/powerpoint/2010/main" val="390340037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Bill de </a:t>
            </a:r>
            <a:r>
              <a:rPr lang="en-US" dirty="0" err="1" smtClean="0"/>
              <a:t>Blasio</a:t>
            </a:r>
            <a:r>
              <a:rPr lang="en-US" dirty="0" smtClean="0"/>
              <a:t> promised to reduce class size while running for Mayor </a:t>
            </a:r>
            <a:endParaRPr lang="en-US" dirty="0"/>
          </a:p>
        </p:txBody>
      </p:sp>
      <p:sp>
        <p:nvSpPr>
          <p:cNvPr id="26627" name="Content Placeholder 2"/>
          <p:cNvSpPr>
            <a:spLocks noGrp="1"/>
          </p:cNvSpPr>
          <p:nvPr>
            <p:ph idx="1"/>
          </p:nvPr>
        </p:nvSpPr>
        <p:spPr/>
        <p:txBody>
          <a:bodyPr/>
          <a:lstStyle/>
          <a:p>
            <a:endParaRPr lang="en-US" altLang="en-US" sz="1800" dirty="0" smtClean="0"/>
          </a:p>
          <a:p>
            <a:r>
              <a:rPr lang="en-US" altLang="en-US" dirty="0" smtClean="0"/>
              <a:t>During his campaign, Mayor de </a:t>
            </a:r>
            <a:r>
              <a:rPr lang="en-US" altLang="en-US" dirty="0" err="1" smtClean="0"/>
              <a:t>Blasio</a:t>
            </a:r>
            <a:r>
              <a:rPr lang="en-US" altLang="en-US" dirty="0" smtClean="0"/>
              <a:t> promised if elected to abide by the city’s original class size plan approved by the state in 2007. </a:t>
            </a:r>
          </a:p>
          <a:p>
            <a:endParaRPr lang="en-US" altLang="en-US" dirty="0" smtClean="0"/>
          </a:p>
          <a:p>
            <a:r>
              <a:rPr lang="en-US" altLang="en-US" dirty="0" smtClean="0"/>
              <a:t>The Mayor needs to deliver on his promise and provide what NYC parents want and their children need.</a:t>
            </a:r>
          </a:p>
          <a:p>
            <a:endParaRPr lang="en-US" altLang="en-US" dirty="0"/>
          </a:p>
          <a:p>
            <a:r>
              <a:rPr lang="en-US" altLang="en-US" dirty="0" smtClean="0"/>
              <a:t>He also needs to expand the capital plan to alleviate school overcrowding, end ALL co-locations, and build more schools!</a:t>
            </a:r>
          </a:p>
          <a:p>
            <a:endParaRPr lang="en-US" alt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638175"/>
          </a:xfrm>
        </p:spPr>
        <p:txBody>
          <a:bodyPr>
            <a:normAutofit fontScale="90000"/>
          </a:bodyPr>
          <a:lstStyle/>
          <a:p>
            <a:pPr>
              <a:defRPr/>
            </a:pPr>
            <a:r>
              <a:rPr lang="en-US" sz="3600" dirty="0" smtClean="0">
                <a:latin typeface="Arial Black" panose="020B0A04020102020204" pitchFamily="34" charset="0"/>
              </a:rPr>
              <a:t>CFE and C4E </a:t>
            </a:r>
            <a:endParaRPr lang="en-US" sz="3600" dirty="0">
              <a:latin typeface="Arial Black" panose="020B0A04020102020204" pitchFamily="34" charset="0"/>
            </a:endParaRPr>
          </a:p>
        </p:txBody>
      </p:sp>
      <p:sp>
        <p:nvSpPr>
          <p:cNvPr id="7171" name="Content Placeholder 2"/>
          <p:cNvSpPr>
            <a:spLocks noGrp="1"/>
          </p:cNvSpPr>
          <p:nvPr>
            <p:ph idx="1"/>
          </p:nvPr>
        </p:nvSpPr>
        <p:spPr>
          <a:xfrm>
            <a:off x="200025" y="1085850"/>
            <a:ext cx="8724900" cy="5657850"/>
          </a:xfrm>
        </p:spPr>
        <p:txBody>
          <a:bodyPr/>
          <a:lstStyle/>
          <a:p>
            <a:endParaRPr lang="en-US" altLang="en-US" sz="1800" dirty="0" smtClean="0"/>
          </a:p>
          <a:p>
            <a:r>
              <a:rPr lang="en-US" altLang="en-US" sz="2000" dirty="0" smtClean="0"/>
              <a:t>In 2003, the state’s highest court concluded in the Campaign for Fiscal Equity (CFE) case that NYC kids were denied their fundamental constitutional right to an adequate education.</a:t>
            </a:r>
          </a:p>
          <a:p>
            <a:endParaRPr lang="en-US" altLang="en-US" sz="2000" dirty="0" smtClean="0"/>
          </a:p>
          <a:p>
            <a:r>
              <a:rPr lang="en-US" altLang="en-US" sz="2000" dirty="0" smtClean="0"/>
              <a:t>This was primarily because NYC class sizes were much larger than NY state averages and far larger than research shows is optimal.  </a:t>
            </a:r>
          </a:p>
          <a:p>
            <a:endParaRPr lang="en-US" altLang="en-US" sz="2000" dirty="0" smtClean="0"/>
          </a:p>
          <a:p>
            <a:r>
              <a:rPr lang="en-US" altLang="en-US" sz="2000" dirty="0" smtClean="0"/>
              <a:t>In 2007, a new state law was passed, the Contracts for Excellence (C4E) that would provide NYC with extra funds on condition that the city also submit a plan to reduce class size in all grades.  </a:t>
            </a:r>
          </a:p>
          <a:p>
            <a:endParaRPr lang="en-US" altLang="en-US" sz="2000" dirty="0" smtClean="0"/>
          </a:p>
          <a:p>
            <a:r>
              <a:rPr lang="en-US" altLang="en-US" sz="2000" dirty="0" smtClean="0"/>
              <a:t>Yet every year since then, class sizes have increased, and now in the early grades are the largest in 15 years!</a:t>
            </a:r>
          </a:p>
          <a:p>
            <a:endParaRPr lang="en-US" altLang="en-US" sz="1800" dirty="0" smtClean="0"/>
          </a:p>
          <a:p>
            <a:endParaRPr lang="en-US" altLang="en-US"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Will you help us?</a:t>
            </a:r>
            <a:endParaRPr lang="en-US" dirty="0"/>
          </a:p>
        </p:txBody>
      </p:sp>
      <p:sp>
        <p:nvSpPr>
          <p:cNvPr id="3" name="Content Placeholder 2"/>
          <p:cNvSpPr>
            <a:spLocks noGrp="1"/>
          </p:cNvSpPr>
          <p:nvPr>
            <p:ph idx="1"/>
          </p:nvPr>
        </p:nvSpPr>
        <p:spPr/>
        <p:txBody>
          <a:bodyPr/>
          <a:lstStyle/>
          <a:p>
            <a:r>
              <a:rPr lang="en-US" dirty="0" smtClean="0"/>
              <a:t>Sign up for the Class </a:t>
            </a:r>
            <a:r>
              <a:rPr lang="en-US" dirty="0"/>
              <a:t>S</a:t>
            </a:r>
            <a:r>
              <a:rPr lang="en-US" dirty="0" smtClean="0"/>
              <a:t>ize Matters newsletter.</a:t>
            </a:r>
          </a:p>
          <a:p>
            <a:endParaRPr lang="en-US" dirty="0"/>
          </a:p>
          <a:p>
            <a:r>
              <a:rPr lang="en-US" dirty="0" smtClean="0"/>
              <a:t>Meet with your City Councilmember (</a:t>
            </a:r>
            <a:r>
              <a:rPr lang="en-US" dirty="0" smtClean="0"/>
              <a:t>Speaker Mark Levine, </a:t>
            </a:r>
            <a:r>
              <a:rPr lang="en-US" dirty="0" err="1" smtClean="0"/>
              <a:t>Ydanis</a:t>
            </a:r>
            <a:r>
              <a:rPr lang="en-US" dirty="0" smtClean="0"/>
              <a:t> Rodriguez)  </a:t>
            </a:r>
            <a:r>
              <a:rPr lang="en-US" dirty="0" smtClean="0"/>
              <a:t>and urge her to expand the capital plan and end all future co-locations.</a:t>
            </a:r>
          </a:p>
          <a:p>
            <a:endParaRPr lang="en-US" dirty="0"/>
          </a:p>
          <a:p>
            <a:r>
              <a:rPr lang="en-US" dirty="0" smtClean="0"/>
              <a:t>Be pro-active about fighting for your children to receive their constitutional right to a sound basic education, by lowering class size. </a:t>
            </a:r>
          </a:p>
          <a:p>
            <a:endParaRPr lang="en-US" dirty="0"/>
          </a:p>
          <a:p>
            <a:r>
              <a:rPr lang="en-US" dirty="0" smtClean="0"/>
              <a:t>Any questions, please email us at </a:t>
            </a:r>
            <a:r>
              <a:rPr lang="en-US" dirty="0" smtClean="0">
                <a:hlinkClick r:id="rId2"/>
              </a:rPr>
              <a:t>info@classsizematters.org</a:t>
            </a:r>
            <a:r>
              <a:rPr lang="en-US" dirty="0" smtClean="0"/>
              <a:t> </a:t>
            </a:r>
            <a:endParaRPr lang="en-US" dirty="0"/>
          </a:p>
        </p:txBody>
      </p:sp>
    </p:spTree>
    <p:extLst>
      <p:ext uri="{BB962C8B-B14F-4D97-AF65-F5344CB8AC3E}">
        <p14:creationId xmlns:p14="http://schemas.microsoft.com/office/powerpoint/2010/main" val="31844238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sz="2800" dirty="0" smtClean="0"/>
              <a:t>Comparison of class sizes in Blue book compared to current averages &amp; Contract for excellence goals</a:t>
            </a:r>
            <a:endParaRPr lang="en-US" sz="2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88113704"/>
              </p:ext>
            </p:extLst>
          </p:nvPr>
        </p:nvGraphicFramePr>
        <p:xfrm>
          <a:off x="457202" y="1523996"/>
          <a:ext cx="8229596" cy="4791078"/>
        </p:xfrm>
        <a:graphic>
          <a:graphicData uri="http://schemas.openxmlformats.org/drawingml/2006/table">
            <a:tbl>
              <a:tblPr>
                <a:tableStyleId>{5C22544A-7EE6-4342-B048-85BDC9FD1C3A}</a:tableStyleId>
              </a:tblPr>
              <a:tblGrid>
                <a:gridCol w="1250065"/>
                <a:gridCol w="1250065"/>
                <a:gridCol w="1250065"/>
                <a:gridCol w="1250065"/>
                <a:gridCol w="1250065"/>
                <a:gridCol w="1979271"/>
              </a:tblGrid>
              <a:tr h="2345842">
                <a:tc>
                  <a:txBody>
                    <a:bodyPr/>
                    <a:lstStyle/>
                    <a:p>
                      <a:pPr algn="ctr" fontAlgn="ctr"/>
                      <a:r>
                        <a:rPr lang="en-US" sz="1600" u="none" strike="noStrike" dirty="0">
                          <a:effectLst/>
                        </a:rPr>
                        <a:t>Grade levels</a:t>
                      </a:r>
                      <a:endParaRPr lang="en-US" sz="1600" b="1" i="0" u="none" strike="noStrike" dirty="0">
                        <a:solidFill>
                          <a:srgbClr val="000000"/>
                        </a:solidFill>
                        <a:effectLst/>
                        <a:latin typeface="Times New Roman"/>
                      </a:endParaRPr>
                    </a:p>
                  </a:txBody>
                  <a:tcPr marL="9525" marR="9525" marT="9525" marB="0" anchor="ctr"/>
                </a:tc>
                <a:tc>
                  <a:txBody>
                    <a:bodyPr/>
                    <a:lstStyle/>
                    <a:p>
                      <a:pPr algn="ctr" fontAlgn="ctr"/>
                      <a:r>
                        <a:rPr lang="en-US" sz="1600" u="none" strike="noStrike" dirty="0">
                          <a:effectLst/>
                        </a:rPr>
                        <a:t>UFT Contract class size limits</a:t>
                      </a:r>
                      <a:endParaRPr lang="en-US" sz="1600" b="1" i="0" u="none" strike="noStrike" dirty="0">
                        <a:solidFill>
                          <a:srgbClr val="000000"/>
                        </a:solidFill>
                        <a:effectLst/>
                        <a:latin typeface="Times New Roman"/>
                      </a:endParaRPr>
                    </a:p>
                  </a:txBody>
                  <a:tcPr marL="9525" marR="9525" marT="9525" marB="0" anchor="ctr"/>
                </a:tc>
                <a:tc>
                  <a:txBody>
                    <a:bodyPr/>
                    <a:lstStyle/>
                    <a:p>
                      <a:pPr algn="ctr" fontAlgn="ctr"/>
                      <a:r>
                        <a:rPr lang="en-US" sz="1600" u="none" strike="noStrike" dirty="0">
                          <a:effectLst/>
                        </a:rPr>
                        <a:t>Target class sizes in "blue book"</a:t>
                      </a:r>
                      <a:endParaRPr lang="en-US" sz="1600" b="1" i="0" u="none" strike="noStrike" dirty="0">
                        <a:solidFill>
                          <a:srgbClr val="000000"/>
                        </a:solidFill>
                        <a:effectLst/>
                        <a:latin typeface="Times New Roman"/>
                      </a:endParaRPr>
                    </a:p>
                  </a:txBody>
                  <a:tcPr marL="9525" marR="9525" marT="9525" marB="0" anchor="ctr"/>
                </a:tc>
                <a:tc>
                  <a:txBody>
                    <a:bodyPr/>
                    <a:lstStyle/>
                    <a:p>
                      <a:pPr algn="ctr" fontAlgn="ctr"/>
                      <a:r>
                        <a:rPr lang="en-US" sz="1600" u="none" strike="noStrike" dirty="0">
                          <a:effectLst/>
                        </a:rPr>
                        <a:t>Current average class sizes </a:t>
                      </a:r>
                      <a:endParaRPr lang="en-US" sz="1600" b="1" i="0" u="none" strike="noStrike" dirty="0">
                        <a:solidFill>
                          <a:srgbClr val="000000"/>
                        </a:solidFill>
                        <a:effectLst/>
                        <a:latin typeface="Times New Roman"/>
                      </a:endParaRPr>
                    </a:p>
                  </a:txBody>
                  <a:tcPr marL="9525" marR="9525" marT="9525" marB="0" anchor="ctr"/>
                </a:tc>
                <a:tc>
                  <a:txBody>
                    <a:bodyPr/>
                    <a:lstStyle/>
                    <a:p>
                      <a:pPr algn="ctr" fontAlgn="ctr"/>
                      <a:r>
                        <a:rPr lang="en-US" sz="1600" u="none" strike="noStrike" dirty="0">
                          <a:effectLst/>
                        </a:rPr>
                        <a:t> C4E class Size goals</a:t>
                      </a:r>
                      <a:endParaRPr lang="en-US" sz="1600" b="1" i="0" u="none" strike="noStrike" dirty="0">
                        <a:solidFill>
                          <a:srgbClr val="000000"/>
                        </a:solidFill>
                        <a:effectLst/>
                        <a:latin typeface="Times New Roman"/>
                      </a:endParaRPr>
                    </a:p>
                  </a:txBody>
                  <a:tcPr marL="9525" marR="9525" marT="9525" marB="0" anchor="ctr"/>
                </a:tc>
                <a:tc>
                  <a:txBody>
                    <a:bodyPr/>
                    <a:lstStyle/>
                    <a:p>
                      <a:pPr algn="ctr" fontAlgn="ctr"/>
                      <a:r>
                        <a:rPr lang="en-US" sz="1600" u="none" strike="noStrike" dirty="0">
                          <a:effectLst/>
                        </a:rPr>
                        <a:t>How many </a:t>
                      </a:r>
                      <a:r>
                        <a:rPr lang="en-US" sz="1600" u="none" strike="noStrike" dirty="0" smtClean="0">
                          <a:effectLst/>
                        </a:rPr>
                        <a:t>students allowed in 500 </a:t>
                      </a:r>
                      <a:r>
                        <a:rPr lang="en-US" sz="1600" u="none" strike="noStrike" dirty="0" err="1" smtClean="0">
                          <a:effectLst/>
                        </a:rPr>
                        <a:t>Sq</a:t>
                      </a:r>
                      <a:r>
                        <a:rPr lang="en-US" sz="1600" u="none" strike="noStrike" dirty="0" smtClean="0">
                          <a:effectLst/>
                        </a:rPr>
                        <a:t> </a:t>
                      </a:r>
                      <a:r>
                        <a:rPr lang="en-US" sz="1600" u="none" strike="noStrike" dirty="0" err="1" smtClean="0">
                          <a:effectLst/>
                        </a:rPr>
                        <a:t>ft</a:t>
                      </a:r>
                      <a:r>
                        <a:rPr lang="en-US" sz="1600" u="none" strike="noStrike" dirty="0" smtClean="0">
                          <a:effectLst/>
                        </a:rPr>
                        <a:t> classroom  according to NYC building code </a:t>
                      </a:r>
                      <a:endParaRPr lang="en-US" sz="1600" b="1" i="0" u="none" strike="noStrike" dirty="0">
                        <a:solidFill>
                          <a:srgbClr val="000000"/>
                        </a:solidFill>
                        <a:effectLst/>
                        <a:latin typeface="Times New Roman"/>
                      </a:endParaRPr>
                    </a:p>
                  </a:txBody>
                  <a:tcPr marL="9525" marR="9525" marT="9525" marB="0" anchor="ctr"/>
                </a:tc>
              </a:tr>
              <a:tr h="448965">
                <a:tc>
                  <a:txBody>
                    <a:bodyPr/>
                    <a:lstStyle/>
                    <a:p>
                      <a:pPr algn="l" fontAlgn="ctr"/>
                      <a:r>
                        <a:rPr lang="en-US" sz="1600" u="none" strike="noStrike">
                          <a:effectLst/>
                        </a:rPr>
                        <a:t>Kindergarten</a:t>
                      </a:r>
                      <a:endParaRPr lang="en-US" sz="1600" b="0" i="0" u="none" strike="noStrike">
                        <a:solidFill>
                          <a:srgbClr val="000000"/>
                        </a:solidFill>
                        <a:effectLst/>
                        <a:latin typeface="Times New Roman"/>
                      </a:endParaRPr>
                    </a:p>
                  </a:txBody>
                  <a:tcPr marL="9525" marR="9525" marT="9525" marB="0" anchor="ctr"/>
                </a:tc>
                <a:tc>
                  <a:txBody>
                    <a:bodyPr/>
                    <a:lstStyle/>
                    <a:p>
                      <a:pPr algn="r" fontAlgn="ctr"/>
                      <a:r>
                        <a:rPr lang="en-US" sz="1600" u="none" strike="noStrike">
                          <a:effectLst/>
                        </a:rPr>
                        <a:t>25</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u="none" strike="noStrike" dirty="0">
                          <a:effectLst/>
                        </a:rPr>
                        <a:t>20</a:t>
                      </a:r>
                      <a:endParaRPr lang="en-US" sz="1600" b="0" i="0" u="none" strike="noStrike" dirty="0">
                        <a:solidFill>
                          <a:srgbClr val="000000"/>
                        </a:solidFill>
                        <a:effectLst/>
                        <a:latin typeface="Times New Roman"/>
                      </a:endParaRPr>
                    </a:p>
                  </a:txBody>
                  <a:tcPr marL="9525" marR="9525" marT="9525" marB="0" anchor="ctr"/>
                </a:tc>
                <a:tc>
                  <a:txBody>
                    <a:bodyPr/>
                    <a:lstStyle/>
                    <a:p>
                      <a:pPr algn="ctr" fontAlgn="ctr"/>
                      <a:r>
                        <a:rPr lang="en-US" sz="1600" u="none" strike="noStrike" dirty="0">
                          <a:effectLst/>
                        </a:rPr>
                        <a:t>23</a:t>
                      </a:r>
                      <a:endParaRPr lang="en-US" sz="1600" b="0" i="0" u="none" strike="noStrike" dirty="0">
                        <a:solidFill>
                          <a:srgbClr val="000000"/>
                        </a:solidFill>
                        <a:effectLst/>
                        <a:latin typeface="Times New Roman"/>
                      </a:endParaRPr>
                    </a:p>
                  </a:txBody>
                  <a:tcPr marL="9525" marR="9525" marT="9525" marB="0" anchor="ctr"/>
                </a:tc>
                <a:tc>
                  <a:txBody>
                    <a:bodyPr/>
                    <a:lstStyle/>
                    <a:p>
                      <a:pPr algn="ctr" fontAlgn="ctr"/>
                      <a:r>
                        <a:rPr lang="en-US" sz="1600" u="none" strike="noStrike" dirty="0">
                          <a:effectLst/>
                        </a:rPr>
                        <a:t>19.9</a:t>
                      </a:r>
                      <a:endParaRPr lang="en-US" sz="1600" b="0" i="0" u="none" strike="noStrike" dirty="0">
                        <a:solidFill>
                          <a:srgbClr val="000000"/>
                        </a:solidFill>
                        <a:effectLst/>
                        <a:latin typeface="Times New Roman"/>
                      </a:endParaRPr>
                    </a:p>
                  </a:txBody>
                  <a:tcPr marL="9525" marR="9525" marT="9525" marB="0" anchor="ctr"/>
                </a:tc>
                <a:tc>
                  <a:txBody>
                    <a:bodyPr/>
                    <a:lstStyle/>
                    <a:p>
                      <a:pPr algn="ctr" fontAlgn="ctr"/>
                      <a:r>
                        <a:rPr lang="en-US" sz="1600" b="1" u="none" strike="noStrike" dirty="0" smtClean="0">
                          <a:solidFill>
                            <a:srgbClr val="FF0000"/>
                          </a:solidFill>
                          <a:effectLst/>
                        </a:rPr>
                        <a:t>14</a:t>
                      </a:r>
                      <a:endParaRPr lang="en-US" sz="1600" b="1" i="0" u="none" strike="noStrike" dirty="0">
                        <a:solidFill>
                          <a:srgbClr val="FF0000"/>
                        </a:solidFill>
                        <a:effectLst/>
                        <a:latin typeface="Times New Roman"/>
                      </a:endParaRPr>
                    </a:p>
                  </a:txBody>
                  <a:tcPr marL="9525" marR="9525" marT="9525" marB="0" anchor="ctr"/>
                </a:tc>
              </a:tr>
              <a:tr h="254314">
                <a:tc>
                  <a:txBody>
                    <a:bodyPr/>
                    <a:lstStyle/>
                    <a:p>
                      <a:pPr algn="l" fontAlgn="ctr"/>
                      <a:r>
                        <a:rPr lang="en-US" sz="1600" u="none" strike="noStrike">
                          <a:effectLst/>
                        </a:rPr>
                        <a:t>1st-3rd </a:t>
                      </a:r>
                      <a:endParaRPr lang="en-US" sz="1600" b="0" i="0" u="none" strike="noStrike">
                        <a:solidFill>
                          <a:srgbClr val="000000"/>
                        </a:solidFill>
                        <a:effectLst/>
                        <a:latin typeface="Times New Roman"/>
                      </a:endParaRPr>
                    </a:p>
                  </a:txBody>
                  <a:tcPr marL="9525" marR="9525" marT="9525" marB="0" anchor="ctr"/>
                </a:tc>
                <a:tc>
                  <a:txBody>
                    <a:bodyPr/>
                    <a:lstStyle/>
                    <a:p>
                      <a:pPr algn="r" fontAlgn="ctr"/>
                      <a:r>
                        <a:rPr lang="en-US" sz="1600" u="none" strike="noStrike">
                          <a:effectLst/>
                        </a:rPr>
                        <a:t>32</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u="none" strike="noStrike">
                          <a:effectLst/>
                        </a:rPr>
                        <a:t>20</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u="none" strike="noStrike">
                          <a:effectLst/>
                        </a:rPr>
                        <a:t>25.5</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u="none" strike="noStrike">
                          <a:effectLst/>
                        </a:rPr>
                        <a:t>19.9</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b="1" u="none" strike="noStrike" dirty="0" smtClean="0">
                          <a:solidFill>
                            <a:srgbClr val="FF0000"/>
                          </a:solidFill>
                          <a:effectLst/>
                        </a:rPr>
                        <a:t>25</a:t>
                      </a:r>
                      <a:endParaRPr lang="en-US" sz="1600" b="1" i="0" u="none" strike="noStrike" dirty="0">
                        <a:solidFill>
                          <a:srgbClr val="FF0000"/>
                        </a:solidFill>
                        <a:effectLst/>
                        <a:latin typeface="Times New Roman"/>
                      </a:endParaRPr>
                    </a:p>
                  </a:txBody>
                  <a:tcPr marL="9525" marR="9525" marT="9525" marB="0" anchor="ctr"/>
                </a:tc>
              </a:tr>
              <a:tr h="254314">
                <a:tc>
                  <a:txBody>
                    <a:bodyPr/>
                    <a:lstStyle/>
                    <a:p>
                      <a:pPr algn="l" fontAlgn="ctr"/>
                      <a:r>
                        <a:rPr lang="en-US" sz="1600" u="none" strike="noStrike">
                          <a:effectLst/>
                        </a:rPr>
                        <a:t>4th-5th</a:t>
                      </a:r>
                      <a:endParaRPr lang="en-US" sz="1600" b="0" i="0" u="none" strike="noStrike">
                        <a:solidFill>
                          <a:srgbClr val="000000"/>
                        </a:solidFill>
                        <a:effectLst/>
                        <a:latin typeface="Times New Roman"/>
                      </a:endParaRPr>
                    </a:p>
                  </a:txBody>
                  <a:tcPr marL="9525" marR="9525" marT="9525" marB="0" anchor="ctr"/>
                </a:tc>
                <a:tc>
                  <a:txBody>
                    <a:bodyPr/>
                    <a:lstStyle/>
                    <a:p>
                      <a:pPr algn="r" fontAlgn="ctr"/>
                      <a:r>
                        <a:rPr lang="en-US" sz="1600" u="none" strike="noStrike">
                          <a:effectLst/>
                        </a:rPr>
                        <a:t>32</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u="none" strike="noStrike">
                          <a:effectLst/>
                        </a:rPr>
                        <a:t>28</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u="none" strike="noStrike">
                          <a:effectLst/>
                        </a:rPr>
                        <a:t>26</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u="none" strike="noStrike">
                          <a:effectLst/>
                        </a:rPr>
                        <a:t>22.9</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b="1" u="none" strike="noStrike" dirty="0" smtClean="0">
                          <a:solidFill>
                            <a:srgbClr val="FF0000"/>
                          </a:solidFill>
                          <a:effectLst/>
                        </a:rPr>
                        <a:t>25</a:t>
                      </a:r>
                      <a:endParaRPr lang="en-US" sz="1600" b="1" i="0" u="none" strike="noStrike" dirty="0">
                        <a:solidFill>
                          <a:srgbClr val="FF0000"/>
                        </a:solidFill>
                        <a:effectLst/>
                        <a:latin typeface="Times New Roman"/>
                      </a:endParaRPr>
                    </a:p>
                  </a:txBody>
                  <a:tcPr marL="9525" marR="9525" marT="9525" marB="0" anchor="ctr"/>
                </a:tc>
              </a:tr>
              <a:tr h="988575">
                <a:tc>
                  <a:txBody>
                    <a:bodyPr/>
                    <a:lstStyle/>
                    <a:p>
                      <a:pPr algn="l" fontAlgn="ctr"/>
                      <a:r>
                        <a:rPr lang="en-US" sz="1600" u="none" strike="noStrike">
                          <a:effectLst/>
                        </a:rPr>
                        <a:t>6th-8th </a:t>
                      </a:r>
                      <a:endParaRPr lang="en-US" sz="1600" b="0" i="0" u="none" strike="noStrike">
                        <a:solidFill>
                          <a:srgbClr val="000000"/>
                        </a:solidFill>
                        <a:effectLst/>
                        <a:latin typeface="Times New Roman"/>
                      </a:endParaRPr>
                    </a:p>
                  </a:txBody>
                  <a:tcPr marL="9525" marR="9525" marT="9525" marB="0" anchor="ctr"/>
                </a:tc>
                <a:tc>
                  <a:txBody>
                    <a:bodyPr/>
                    <a:lstStyle/>
                    <a:p>
                      <a:pPr algn="r" fontAlgn="ctr"/>
                      <a:r>
                        <a:rPr lang="en-US" sz="1600" u="none" strike="noStrike" dirty="0">
                          <a:effectLst/>
                        </a:rPr>
                        <a:t>30 (Title I)  </a:t>
                      </a:r>
                      <a:endParaRPr lang="en-US" sz="1600" u="none" strike="noStrike" dirty="0" smtClean="0">
                        <a:effectLst/>
                      </a:endParaRPr>
                    </a:p>
                    <a:p>
                      <a:pPr algn="r" fontAlgn="ctr"/>
                      <a:endParaRPr lang="en-US" sz="1600" u="none" strike="noStrike" dirty="0" smtClean="0">
                        <a:effectLst/>
                      </a:endParaRPr>
                    </a:p>
                    <a:p>
                      <a:pPr algn="r" fontAlgn="ctr"/>
                      <a:r>
                        <a:rPr lang="en-US" sz="1600" u="none" strike="noStrike" dirty="0" smtClean="0">
                          <a:effectLst/>
                        </a:rPr>
                        <a:t>33 </a:t>
                      </a:r>
                      <a:r>
                        <a:rPr lang="en-US" sz="1600" u="none" strike="noStrike" dirty="0">
                          <a:effectLst/>
                        </a:rPr>
                        <a:t>(non-Title I)</a:t>
                      </a:r>
                      <a:endParaRPr lang="en-US" sz="1600" b="0" i="0" u="none" strike="noStrike" dirty="0">
                        <a:solidFill>
                          <a:srgbClr val="000000"/>
                        </a:solidFill>
                        <a:effectLst/>
                        <a:latin typeface="Times New Roman"/>
                      </a:endParaRPr>
                    </a:p>
                  </a:txBody>
                  <a:tcPr marL="9525" marR="9525" marT="9525" marB="0" anchor="ctr"/>
                </a:tc>
                <a:tc>
                  <a:txBody>
                    <a:bodyPr/>
                    <a:lstStyle/>
                    <a:p>
                      <a:pPr algn="ctr" fontAlgn="ctr"/>
                      <a:r>
                        <a:rPr lang="en-US" sz="1600" u="none" strike="noStrike">
                          <a:effectLst/>
                        </a:rPr>
                        <a:t>28</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u="none" strike="noStrike" dirty="0">
                          <a:effectLst/>
                        </a:rPr>
                        <a:t>27.4</a:t>
                      </a:r>
                      <a:endParaRPr lang="en-US" sz="1600" b="0" i="0" u="none" strike="noStrike" dirty="0">
                        <a:solidFill>
                          <a:srgbClr val="000000"/>
                        </a:solidFill>
                        <a:effectLst/>
                        <a:latin typeface="Times New Roman"/>
                      </a:endParaRPr>
                    </a:p>
                  </a:txBody>
                  <a:tcPr marL="9525" marR="9525" marT="9525" marB="0" anchor="ctr"/>
                </a:tc>
                <a:tc>
                  <a:txBody>
                    <a:bodyPr/>
                    <a:lstStyle/>
                    <a:p>
                      <a:pPr algn="ctr" fontAlgn="ctr"/>
                      <a:r>
                        <a:rPr lang="en-US" sz="1600" u="none" strike="noStrike" dirty="0">
                          <a:effectLst/>
                        </a:rPr>
                        <a:t>22.9</a:t>
                      </a:r>
                      <a:endParaRPr lang="en-US" sz="1600" b="0" i="0" u="none" strike="noStrike" dirty="0">
                        <a:solidFill>
                          <a:srgbClr val="000000"/>
                        </a:solidFill>
                        <a:effectLst/>
                        <a:latin typeface="Times New Roman"/>
                      </a:endParaRPr>
                    </a:p>
                  </a:txBody>
                  <a:tcPr marL="9525" marR="9525" marT="9525" marB="0" anchor="ctr"/>
                </a:tc>
                <a:tc>
                  <a:txBody>
                    <a:bodyPr/>
                    <a:lstStyle/>
                    <a:p>
                      <a:pPr algn="ctr" fontAlgn="ctr"/>
                      <a:r>
                        <a:rPr lang="en-US" sz="1600" b="1" u="none" strike="noStrike" dirty="0" smtClean="0">
                          <a:solidFill>
                            <a:srgbClr val="FF0000"/>
                          </a:solidFill>
                          <a:effectLst/>
                        </a:rPr>
                        <a:t>25</a:t>
                      </a:r>
                      <a:endParaRPr lang="en-US" sz="1600" b="1" i="0" u="none" strike="noStrike" dirty="0">
                        <a:solidFill>
                          <a:srgbClr val="FF0000"/>
                        </a:solidFill>
                        <a:effectLst/>
                        <a:latin typeface="Times New Roman"/>
                      </a:endParaRPr>
                    </a:p>
                  </a:txBody>
                  <a:tcPr marL="9525" marR="9525" marT="9525" marB="0" anchor="ctr"/>
                </a:tc>
              </a:tr>
              <a:tr h="499068">
                <a:tc>
                  <a:txBody>
                    <a:bodyPr/>
                    <a:lstStyle/>
                    <a:p>
                      <a:pPr algn="l" fontAlgn="ctr"/>
                      <a:r>
                        <a:rPr lang="en-US" sz="1600" u="none" strike="noStrike" dirty="0">
                          <a:effectLst/>
                        </a:rPr>
                        <a:t>HS (core classes)</a:t>
                      </a:r>
                      <a:endParaRPr lang="en-US" sz="1600" b="0" i="0" u="none" strike="noStrike" dirty="0">
                        <a:solidFill>
                          <a:srgbClr val="000000"/>
                        </a:solidFill>
                        <a:effectLst/>
                        <a:latin typeface="Times New Roman"/>
                      </a:endParaRPr>
                    </a:p>
                  </a:txBody>
                  <a:tcPr marL="9525" marR="9525" marT="9525" marB="0" anchor="ctr"/>
                </a:tc>
                <a:tc>
                  <a:txBody>
                    <a:bodyPr/>
                    <a:lstStyle/>
                    <a:p>
                      <a:pPr algn="r" fontAlgn="ctr"/>
                      <a:r>
                        <a:rPr lang="en-US" sz="1600" u="none" strike="noStrike">
                          <a:effectLst/>
                        </a:rPr>
                        <a:t>34</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u="none" strike="noStrike">
                          <a:effectLst/>
                        </a:rPr>
                        <a:t>30</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u="none" strike="noStrike" dirty="0" smtClean="0">
                          <a:effectLst/>
                        </a:rPr>
                        <a:t>26.7*</a:t>
                      </a:r>
                      <a:endParaRPr lang="en-US" sz="1600" b="0" i="0" u="none" strike="noStrike" dirty="0">
                        <a:solidFill>
                          <a:srgbClr val="000000"/>
                        </a:solidFill>
                        <a:effectLst/>
                        <a:latin typeface="Times New Roman"/>
                      </a:endParaRPr>
                    </a:p>
                  </a:txBody>
                  <a:tcPr marL="9525" marR="9525" marT="9525" marB="0" anchor="ctr"/>
                </a:tc>
                <a:tc>
                  <a:txBody>
                    <a:bodyPr/>
                    <a:lstStyle/>
                    <a:p>
                      <a:pPr algn="ctr" fontAlgn="ctr"/>
                      <a:r>
                        <a:rPr lang="en-US" sz="1600" u="none" strike="noStrike">
                          <a:effectLst/>
                        </a:rPr>
                        <a:t>24.5</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b="1" u="none" strike="noStrike" dirty="0" smtClean="0">
                          <a:solidFill>
                            <a:srgbClr val="FF0000"/>
                          </a:solidFill>
                          <a:effectLst/>
                        </a:rPr>
                        <a:t>25</a:t>
                      </a:r>
                      <a:endParaRPr lang="en-US" sz="1600" b="1" i="0" u="none" strike="noStrike" dirty="0">
                        <a:solidFill>
                          <a:srgbClr val="FF0000"/>
                        </a:solidFill>
                        <a:effectLst/>
                        <a:latin typeface="Times New Roman"/>
                      </a:endParaRPr>
                    </a:p>
                  </a:txBody>
                  <a:tcPr marL="9525" marR="9525" marT="9525" marB="0" anchor="ctr"/>
                </a:tc>
              </a:tr>
            </a:tbl>
          </a:graphicData>
        </a:graphic>
      </p:graphicFrame>
      <p:sp>
        <p:nvSpPr>
          <p:cNvPr id="27702" name="TextBox 2"/>
          <p:cNvSpPr txBox="1">
            <a:spLocks noChangeArrowheads="1"/>
          </p:cNvSpPr>
          <p:nvPr/>
        </p:nvSpPr>
        <p:spPr bwMode="auto">
          <a:xfrm>
            <a:off x="1476375" y="6315075"/>
            <a:ext cx="34210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accent1"/>
              </a:buClr>
              <a:buSzPct val="85000"/>
              <a:buFont typeface="Arial" charset="0"/>
              <a:buChar char="•"/>
              <a:defRPr sz="2400">
                <a:solidFill>
                  <a:schemeClr val="tx1"/>
                </a:solidFill>
                <a:latin typeface="Arial" charset="0"/>
              </a:defRPr>
            </a:lvl1pPr>
            <a:lvl2pPr marL="742950" indent="-285750" eaLnBrk="0" hangingPunct="0">
              <a:spcBef>
                <a:spcPct val="20000"/>
              </a:spcBef>
              <a:buClr>
                <a:schemeClr val="accent1"/>
              </a:buClr>
              <a:buSzPct val="85000"/>
              <a:buFont typeface="Arial" charset="0"/>
              <a:buChar char="•"/>
              <a:defRPr sz="2000">
                <a:solidFill>
                  <a:schemeClr val="tx1"/>
                </a:solidFill>
                <a:latin typeface="Arial" charset="0"/>
              </a:defRPr>
            </a:lvl2pPr>
            <a:lvl3pPr marL="1143000" indent="-228600" eaLnBrk="0" hangingPunct="0">
              <a:spcBef>
                <a:spcPct val="20000"/>
              </a:spcBef>
              <a:buClr>
                <a:schemeClr val="accent1"/>
              </a:buClr>
              <a:buSzPct val="90000"/>
              <a:buFont typeface="Arial" charset="0"/>
              <a:buChar char="•"/>
              <a:defRPr>
                <a:solidFill>
                  <a:schemeClr val="tx1"/>
                </a:solidFill>
                <a:latin typeface="Arial" charset="0"/>
              </a:defRPr>
            </a:lvl3pPr>
            <a:lvl4pPr marL="1600200" indent="-228600" eaLnBrk="0" hangingPunct="0">
              <a:spcBef>
                <a:spcPct val="20000"/>
              </a:spcBef>
              <a:buClr>
                <a:schemeClr val="accent1"/>
              </a:buClr>
              <a:buFont typeface="Arial" charset="0"/>
              <a:buChar char="•"/>
              <a:defRPr sz="1600">
                <a:solidFill>
                  <a:schemeClr val="tx1"/>
                </a:solidFill>
                <a:latin typeface="Arial" charset="0"/>
              </a:defRPr>
            </a:lvl4pPr>
            <a:lvl5pPr marL="2057400" indent="-228600" eaLnBrk="0" hangingPunct="0">
              <a:spcBef>
                <a:spcPct val="20000"/>
              </a:spcBef>
              <a:buClr>
                <a:schemeClr val="accent1"/>
              </a:buClr>
              <a:buSzPct val="100000"/>
              <a:buFont typeface="Arial" charset="0"/>
              <a:buChar char="•"/>
              <a:defRPr sz="1400">
                <a:solidFill>
                  <a:schemeClr val="tx1"/>
                </a:solidFill>
                <a:latin typeface="Arial" charset="0"/>
              </a:defRPr>
            </a:lvl5pPr>
            <a:lvl6pPr marL="25146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6pPr>
            <a:lvl7pPr marL="29718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7pPr>
            <a:lvl8pPr marL="34290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8pPr>
            <a:lvl9pPr marL="38862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9pPr>
          </a:lstStyle>
          <a:p>
            <a:pPr eaLnBrk="1" hangingPunct="1">
              <a:spcBef>
                <a:spcPct val="0"/>
              </a:spcBef>
              <a:buClrTx/>
              <a:buSzTx/>
              <a:buFontTx/>
              <a:buNone/>
            </a:pPr>
            <a:r>
              <a:rPr lang="en-US" altLang="en-US" sz="1800"/>
              <a:t>*</a:t>
            </a:r>
            <a:r>
              <a:rPr lang="en-US" altLang="en-US" sz="1400" i="1"/>
              <a:t>DOE reported HS class sizes unreliable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Reducing class size top priority of parents in </a:t>
            </a:r>
            <a:r>
              <a:rPr lang="en-US" dirty="0" smtClean="0"/>
              <a:t>D6 </a:t>
            </a:r>
            <a:r>
              <a:rPr lang="en-US" dirty="0" smtClean="0"/>
              <a:t>and citywide </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271157070"/>
              </p:ext>
            </p:extLst>
          </p:nvPr>
        </p:nvGraphicFramePr>
        <p:xfrm>
          <a:off x="165100" y="1600200"/>
          <a:ext cx="8890000" cy="51689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5179495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latin typeface="Arial Black" panose="020B0A04020102020204" pitchFamily="34" charset="0"/>
              </a:rPr>
              <a:t>DOE’s class size reduction plan </a:t>
            </a:r>
            <a:endParaRPr lang="en-US" dirty="0">
              <a:latin typeface="Arial Black" panose="020B0A04020102020204" pitchFamily="34" charset="0"/>
            </a:endParaRPr>
          </a:p>
        </p:txBody>
      </p:sp>
      <p:sp>
        <p:nvSpPr>
          <p:cNvPr id="8195" name="Content Placeholder 2"/>
          <p:cNvSpPr>
            <a:spLocks noGrp="1"/>
          </p:cNvSpPr>
          <p:nvPr>
            <p:ph idx="1"/>
          </p:nvPr>
        </p:nvSpPr>
        <p:spPr/>
        <p:txBody>
          <a:bodyPr/>
          <a:lstStyle/>
          <a:p>
            <a:r>
              <a:rPr lang="en-US" altLang="en-US" dirty="0" smtClean="0"/>
              <a:t>In Nov. 2007, the DOE submitted a plan to gradually reduce average class size over five years at three different grade ranges.</a:t>
            </a:r>
          </a:p>
          <a:p>
            <a:endParaRPr lang="en-US" altLang="en-US" dirty="0" smtClean="0"/>
          </a:p>
          <a:p>
            <a:r>
              <a:rPr lang="en-US" altLang="en-US" dirty="0" smtClean="0"/>
              <a:t>In K-3, class sizes to be reduced to no more than 20 students per class, in grades 4-8 no more than 23 and HS core classes would be no more than 25 on average  </a:t>
            </a:r>
          </a:p>
          <a:p>
            <a:endParaRPr lang="en-US" altLang="en-US" dirty="0" smtClean="0"/>
          </a:p>
          <a:p>
            <a:r>
              <a:rPr lang="en-US" altLang="en-US" dirty="0"/>
              <a:t>Yet each year since 2008, class sizes have increased rather than decreased and are now largest in 15 years in early </a:t>
            </a:r>
            <a:r>
              <a:rPr lang="en-US" altLang="en-US" dirty="0" smtClean="0"/>
              <a:t>grades.   </a:t>
            </a:r>
            <a:endParaRPr lang="en-US"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6774" y="533399"/>
            <a:ext cx="7820025" cy="819151"/>
          </a:xfrm>
          <a:solidFill>
            <a:schemeClr val="accent1">
              <a:lumMod val="20000"/>
              <a:lumOff val="80000"/>
            </a:schemeClr>
          </a:solidFill>
          <a:ln>
            <a:solidFill>
              <a:schemeClr val="accent1"/>
            </a:solidFill>
          </a:ln>
        </p:spPr>
        <p:txBody>
          <a:bodyPr>
            <a:noAutofit/>
          </a:bodyPr>
          <a:lstStyle/>
          <a:p>
            <a:pPr algn="ctr"/>
            <a:r>
              <a:rPr lang="en-US" sz="2000" b="1" i="1" dirty="0"/>
              <a:t>C</a:t>
            </a:r>
            <a:r>
              <a:rPr lang="en-US" sz="2000" b="1" i="1" dirty="0" smtClean="0"/>
              <a:t>lass sizes in CSD 6 have increased in grades K-3 </a:t>
            </a:r>
            <a:br>
              <a:rPr lang="en-US" sz="2000" b="1" i="1" dirty="0" smtClean="0"/>
            </a:br>
            <a:r>
              <a:rPr lang="en-US" sz="2000" b="1" i="1" dirty="0" smtClean="0"/>
              <a:t>by 16.2% since </a:t>
            </a:r>
            <a:r>
              <a:rPr lang="en-US" sz="2000" b="1" i="1" dirty="0" smtClean="0"/>
              <a:t>2007 </a:t>
            </a:r>
            <a:r>
              <a:rPr lang="en-US" sz="2000" b="1" i="1" dirty="0" smtClean="0"/>
              <a:t>and are far above </a:t>
            </a:r>
            <a:r>
              <a:rPr lang="en-US" sz="2000" b="1" i="1" dirty="0"/>
              <a:t>Contracts for Excellence goals</a:t>
            </a:r>
          </a:p>
        </p:txBody>
      </p:sp>
      <p:graphicFrame>
        <p:nvGraphicFramePr>
          <p:cNvPr id="4" name="Content Placeholder 5"/>
          <p:cNvGraphicFramePr>
            <a:graphicFrameLocks noGrp="1"/>
          </p:cNvGraphicFramePr>
          <p:nvPr>
            <p:ph idx="1"/>
            <p:extLst>
              <p:ext uri="{D42A27DB-BD31-4B8C-83A1-F6EECF244321}">
                <p14:modId xmlns:p14="http://schemas.microsoft.com/office/powerpoint/2010/main" val="163949843"/>
              </p:ext>
            </p:extLst>
          </p:nvPr>
        </p:nvGraphicFramePr>
        <p:xfrm>
          <a:off x="0" y="1352550"/>
          <a:ext cx="9144000" cy="550545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9267" y="6527800"/>
            <a:ext cx="7198680" cy="276999"/>
          </a:xfrm>
          <a:prstGeom prst="rect">
            <a:avLst/>
          </a:prstGeom>
          <a:noFill/>
        </p:spPr>
        <p:txBody>
          <a:bodyPr wrap="none" rtlCol="0">
            <a:spAutoFit/>
          </a:bodyPr>
          <a:lstStyle/>
          <a:p>
            <a:r>
              <a:rPr lang="en-US" sz="1200" dirty="0" smtClean="0"/>
              <a:t>Data sources: DOE Class Size Reports 2006-2013, 2007 DOE Contracts for Excellence Approved Plan</a:t>
            </a:r>
            <a:endParaRPr lang="en-US" sz="1200" dirty="0"/>
          </a:p>
        </p:txBody>
      </p:sp>
    </p:spTree>
    <p:extLst>
      <p:ext uri="{BB962C8B-B14F-4D97-AF65-F5344CB8AC3E}">
        <p14:creationId xmlns:p14="http://schemas.microsoft.com/office/powerpoint/2010/main" val="29362357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14655"/>
            <a:ext cx="8229600" cy="1295795"/>
          </a:xfrm>
          <a:solidFill>
            <a:schemeClr val="accent1">
              <a:lumMod val="20000"/>
              <a:lumOff val="80000"/>
            </a:schemeClr>
          </a:solidFill>
          <a:ln>
            <a:solidFill>
              <a:schemeClr val="accent1"/>
            </a:solidFill>
          </a:ln>
        </p:spPr>
        <p:txBody>
          <a:bodyPr>
            <a:noAutofit/>
          </a:bodyPr>
          <a:lstStyle/>
          <a:p>
            <a:pPr algn="ctr"/>
            <a:r>
              <a:rPr lang="en-US" sz="2000" b="1" i="1" dirty="0" smtClean="0"/>
              <a:t>CSD 6’s class sizes in grades 4-8 have increased by 2% since </a:t>
            </a:r>
            <a:r>
              <a:rPr lang="en-US" sz="2000" b="1" i="1" dirty="0" smtClean="0"/>
              <a:t>2008 </a:t>
            </a:r>
            <a:r>
              <a:rPr lang="en-US" sz="2000" b="1" i="1" dirty="0" smtClean="0"/>
              <a:t>and are well above </a:t>
            </a:r>
            <a:r>
              <a:rPr lang="en-US" sz="2000" b="1" i="1" dirty="0"/>
              <a:t>Contracts for Excellence goals</a:t>
            </a:r>
          </a:p>
        </p:txBody>
      </p:sp>
      <p:sp>
        <p:nvSpPr>
          <p:cNvPr id="4" name="TextBox 3"/>
          <p:cNvSpPr txBox="1"/>
          <p:nvPr/>
        </p:nvSpPr>
        <p:spPr>
          <a:xfrm>
            <a:off x="-406400" y="4025900"/>
            <a:ext cx="184666" cy="369332"/>
          </a:xfrm>
          <a:prstGeom prst="rect">
            <a:avLst/>
          </a:prstGeom>
          <a:noFill/>
        </p:spPr>
        <p:txBody>
          <a:bodyPr wrap="none" rtlCol="0">
            <a:spAutoFit/>
          </a:bodyPr>
          <a:lstStyle/>
          <a:p>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140839423"/>
              </p:ext>
            </p:extLst>
          </p:nvPr>
        </p:nvGraphicFramePr>
        <p:xfrm>
          <a:off x="0" y="1710450"/>
          <a:ext cx="9144000" cy="514755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9267" y="6527800"/>
            <a:ext cx="7198680" cy="276999"/>
          </a:xfrm>
          <a:prstGeom prst="rect">
            <a:avLst/>
          </a:prstGeom>
          <a:noFill/>
        </p:spPr>
        <p:txBody>
          <a:bodyPr wrap="none" rtlCol="0">
            <a:spAutoFit/>
          </a:bodyPr>
          <a:lstStyle/>
          <a:p>
            <a:r>
              <a:rPr lang="en-US" sz="1200" dirty="0" smtClean="0"/>
              <a:t>Data sources: DOE Class Size Reports 2006-2013, 2007 DOE Contracts for Excellence Approved Plan</a:t>
            </a:r>
            <a:endParaRPr lang="en-US" sz="1200" dirty="0"/>
          </a:p>
        </p:txBody>
      </p:sp>
    </p:spTree>
    <p:extLst>
      <p:ext uri="{BB962C8B-B14F-4D97-AF65-F5344CB8AC3E}">
        <p14:creationId xmlns:p14="http://schemas.microsoft.com/office/powerpoint/2010/main" val="3674343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9750"/>
            <a:ext cx="7772400" cy="1060450"/>
          </a:xfrm>
          <a:solidFill>
            <a:schemeClr val="accent1">
              <a:lumMod val="20000"/>
              <a:lumOff val="80000"/>
            </a:schemeClr>
          </a:solidFill>
        </p:spPr>
        <p:txBody>
          <a:bodyPr>
            <a:noAutofit/>
          </a:bodyPr>
          <a:lstStyle/>
          <a:p>
            <a:pPr algn="ctr" eaLnBrk="1" fontAlgn="auto" hangingPunct="1">
              <a:spcAft>
                <a:spcPts val="0"/>
              </a:spcAft>
              <a:defRPr/>
            </a:pPr>
            <a:r>
              <a:rPr lang="en-US" sz="2400" dirty="0" smtClean="0"/>
              <a:t/>
            </a:r>
            <a:br>
              <a:rPr lang="en-US" sz="2400" dirty="0" smtClean="0"/>
            </a:br>
            <a:r>
              <a:rPr lang="en-US" sz="2400" dirty="0" smtClean="0"/>
              <a:t>Class sizes city-wide have increased in core HS classes as well, by 2.3% since 2007, though the DOE data is unreliable</a:t>
            </a:r>
            <a:r>
              <a:rPr lang="en-US" sz="2400" dirty="0"/>
              <a:t>*</a:t>
            </a:r>
            <a:r>
              <a:rPr lang="en-US" sz="2400" dirty="0" smtClean="0"/>
              <a:t/>
            </a:r>
            <a:br>
              <a:rPr lang="en-US" sz="2400" dirty="0" smtClean="0"/>
            </a:br>
            <a:endParaRPr lang="en-US" sz="2400" dirty="0"/>
          </a:p>
        </p:txBody>
      </p:sp>
      <p:sp>
        <p:nvSpPr>
          <p:cNvPr id="11267" name="TextBox 2"/>
          <p:cNvSpPr txBox="1">
            <a:spLocks noChangeArrowheads="1"/>
          </p:cNvSpPr>
          <p:nvPr/>
        </p:nvSpPr>
        <p:spPr bwMode="auto">
          <a:xfrm>
            <a:off x="838200" y="5930900"/>
            <a:ext cx="6884988"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1"/>
              </a:buClr>
              <a:buSzPct val="85000"/>
              <a:buFont typeface="Arial" charset="0"/>
              <a:buChar char="•"/>
              <a:defRPr sz="2400">
                <a:solidFill>
                  <a:schemeClr val="tx1"/>
                </a:solidFill>
                <a:latin typeface="Arial" charset="0"/>
              </a:defRPr>
            </a:lvl1pPr>
            <a:lvl2pPr marL="742950" indent="-285750" eaLnBrk="0" hangingPunct="0">
              <a:spcBef>
                <a:spcPct val="20000"/>
              </a:spcBef>
              <a:buClr>
                <a:schemeClr val="accent1"/>
              </a:buClr>
              <a:buSzPct val="85000"/>
              <a:buFont typeface="Arial" charset="0"/>
              <a:buChar char="•"/>
              <a:defRPr sz="2000">
                <a:solidFill>
                  <a:schemeClr val="tx1"/>
                </a:solidFill>
                <a:latin typeface="Arial" charset="0"/>
              </a:defRPr>
            </a:lvl2pPr>
            <a:lvl3pPr marL="1143000" indent="-228600" eaLnBrk="0" hangingPunct="0">
              <a:spcBef>
                <a:spcPct val="20000"/>
              </a:spcBef>
              <a:buClr>
                <a:schemeClr val="accent1"/>
              </a:buClr>
              <a:buSzPct val="90000"/>
              <a:buFont typeface="Arial" charset="0"/>
              <a:buChar char="•"/>
              <a:defRPr>
                <a:solidFill>
                  <a:schemeClr val="tx1"/>
                </a:solidFill>
                <a:latin typeface="Arial" charset="0"/>
              </a:defRPr>
            </a:lvl3pPr>
            <a:lvl4pPr marL="1600200" indent="-228600" eaLnBrk="0" hangingPunct="0">
              <a:spcBef>
                <a:spcPct val="20000"/>
              </a:spcBef>
              <a:buClr>
                <a:schemeClr val="accent1"/>
              </a:buClr>
              <a:buFont typeface="Arial" charset="0"/>
              <a:buChar char="•"/>
              <a:defRPr sz="1600">
                <a:solidFill>
                  <a:schemeClr val="tx1"/>
                </a:solidFill>
                <a:latin typeface="Arial" charset="0"/>
              </a:defRPr>
            </a:lvl4pPr>
            <a:lvl5pPr marL="2057400" indent="-228600" eaLnBrk="0" hangingPunct="0">
              <a:spcBef>
                <a:spcPct val="20000"/>
              </a:spcBef>
              <a:buClr>
                <a:schemeClr val="accent1"/>
              </a:buClr>
              <a:buSzPct val="100000"/>
              <a:buFont typeface="Arial" charset="0"/>
              <a:buChar char="•"/>
              <a:defRPr sz="1400">
                <a:solidFill>
                  <a:schemeClr val="tx1"/>
                </a:solidFill>
                <a:latin typeface="Arial" charset="0"/>
              </a:defRPr>
            </a:lvl5pPr>
            <a:lvl6pPr marL="25146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6pPr>
            <a:lvl7pPr marL="29718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7pPr>
            <a:lvl8pPr marL="34290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8pPr>
            <a:lvl9pPr marL="38862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9pPr>
          </a:lstStyle>
          <a:p>
            <a:pPr algn="ctr" eaLnBrk="1" hangingPunct="1">
              <a:spcBef>
                <a:spcPct val="0"/>
              </a:spcBef>
              <a:buClrTx/>
              <a:buSzTx/>
              <a:buFontTx/>
              <a:buNone/>
            </a:pPr>
            <a:r>
              <a:rPr lang="en-US" altLang="en-US" sz="1600"/>
              <a:t>*DOE’s class size data is unreliable &amp; </a:t>
            </a:r>
          </a:p>
          <a:p>
            <a:pPr algn="ctr" eaLnBrk="1" hangingPunct="1">
              <a:spcBef>
                <a:spcPct val="0"/>
              </a:spcBef>
              <a:buClrTx/>
              <a:buSzTx/>
              <a:buFontTx/>
              <a:buNone/>
            </a:pPr>
            <a:r>
              <a:rPr lang="en-US" altLang="en-US" sz="1600"/>
              <a:t>their methodology for calculating HS averages have changed year to year</a:t>
            </a:r>
          </a:p>
        </p:txBody>
      </p:sp>
      <p:graphicFrame>
        <p:nvGraphicFramePr>
          <p:cNvPr id="6" name="Chart 5"/>
          <p:cNvGraphicFramePr>
            <a:graphicFrameLocks/>
          </p:cNvGraphicFramePr>
          <p:nvPr>
            <p:extLst>
              <p:ext uri="{D42A27DB-BD31-4B8C-83A1-F6EECF244321}">
                <p14:modId xmlns:p14="http://schemas.microsoft.com/office/powerpoint/2010/main" val="3792228392"/>
              </p:ext>
            </p:extLst>
          </p:nvPr>
        </p:nvGraphicFramePr>
        <p:xfrm>
          <a:off x="435939" y="1612899"/>
          <a:ext cx="8450885" cy="4305301"/>
        </p:xfrm>
        <a:graphic>
          <a:graphicData uri="http://schemas.openxmlformats.org/drawingml/2006/chart">
            <c:chart xmlns:c="http://schemas.openxmlformats.org/drawingml/2006/chart" xmlns:r="http://schemas.openxmlformats.org/officeDocument/2006/relationships" r:id="rId3"/>
          </a:graphicData>
        </a:graphic>
      </p:graphicFrame>
      <p:sp>
        <p:nvSpPr>
          <p:cNvPr id="11269" name="TextBox 4"/>
          <p:cNvSpPr txBox="1">
            <a:spLocks noChangeArrowheads="1"/>
          </p:cNvSpPr>
          <p:nvPr/>
        </p:nvSpPr>
        <p:spPr bwMode="auto">
          <a:xfrm>
            <a:off x="9525" y="6527800"/>
            <a:ext cx="71977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accent1"/>
              </a:buClr>
              <a:buSzPct val="85000"/>
              <a:buFont typeface="Arial" charset="0"/>
              <a:buChar char="•"/>
              <a:defRPr sz="2400">
                <a:solidFill>
                  <a:schemeClr val="tx1"/>
                </a:solidFill>
                <a:latin typeface="Arial" charset="0"/>
              </a:defRPr>
            </a:lvl1pPr>
            <a:lvl2pPr marL="742950" indent="-285750" eaLnBrk="0" hangingPunct="0">
              <a:spcBef>
                <a:spcPct val="20000"/>
              </a:spcBef>
              <a:buClr>
                <a:schemeClr val="accent1"/>
              </a:buClr>
              <a:buSzPct val="85000"/>
              <a:buFont typeface="Arial" charset="0"/>
              <a:buChar char="•"/>
              <a:defRPr sz="2000">
                <a:solidFill>
                  <a:schemeClr val="tx1"/>
                </a:solidFill>
                <a:latin typeface="Arial" charset="0"/>
              </a:defRPr>
            </a:lvl2pPr>
            <a:lvl3pPr marL="1143000" indent="-228600" eaLnBrk="0" hangingPunct="0">
              <a:spcBef>
                <a:spcPct val="20000"/>
              </a:spcBef>
              <a:buClr>
                <a:schemeClr val="accent1"/>
              </a:buClr>
              <a:buSzPct val="90000"/>
              <a:buFont typeface="Arial" charset="0"/>
              <a:buChar char="•"/>
              <a:defRPr>
                <a:solidFill>
                  <a:schemeClr val="tx1"/>
                </a:solidFill>
                <a:latin typeface="Arial" charset="0"/>
              </a:defRPr>
            </a:lvl3pPr>
            <a:lvl4pPr marL="1600200" indent="-228600" eaLnBrk="0" hangingPunct="0">
              <a:spcBef>
                <a:spcPct val="20000"/>
              </a:spcBef>
              <a:buClr>
                <a:schemeClr val="accent1"/>
              </a:buClr>
              <a:buFont typeface="Arial" charset="0"/>
              <a:buChar char="•"/>
              <a:defRPr sz="1600">
                <a:solidFill>
                  <a:schemeClr val="tx1"/>
                </a:solidFill>
                <a:latin typeface="Arial" charset="0"/>
              </a:defRPr>
            </a:lvl4pPr>
            <a:lvl5pPr marL="2057400" indent="-228600" eaLnBrk="0" hangingPunct="0">
              <a:spcBef>
                <a:spcPct val="20000"/>
              </a:spcBef>
              <a:buClr>
                <a:schemeClr val="accent1"/>
              </a:buClr>
              <a:buSzPct val="100000"/>
              <a:buFont typeface="Arial" charset="0"/>
              <a:buChar char="•"/>
              <a:defRPr sz="1400">
                <a:solidFill>
                  <a:schemeClr val="tx1"/>
                </a:solidFill>
                <a:latin typeface="Arial" charset="0"/>
              </a:defRPr>
            </a:lvl5pPr>
            <a:lvl6pPr marL="25146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6pPr>
            <a:lvl7pPr marL="29718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7pPr>
            <a:lvl8pPr marL="34290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8pPr>
            <a:lvl9pPr marL="38862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9pPr>
          </a:lstStyle>
          <a:p>
            <a:pPr eaLnBrk="1" hangingPunct="1">
              <a:spcBef>
                <a:spcPct val="0"/>
              </a:spcBef>
              <a:buClrTx/>
              <a:buSzTx/>
              <a:buFontTx/>
              <a:buNone/>
            </a:pPr>
            <a:r>
              <a:rPr lang="en-US" altLang="en-US" sz="1200"/>
              <a:t>Data sources: DOE Class Size Reports 2006-2013, 2008 DOE Contracts for Excellence Approved Plan</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1">
              <a:lumMod val="10000"/>
              <a:lumOff val="90000"/>
            </a:schemeClr>
          </a:solidFill>
        </p:spPr>
        <p:txBody>
          <a:bodyPr>
            <a:normAutofit fontScale="90000"/>
          </a:bodyPr>
          <a:lstStyle/>
          <a:p>
            <a:pPr algn="ctr"/>
            <a:r>
              <a:rPr lang="en-US" dirty="0" smtClean="0"/>
              <a:t>Examples of schools in CSD </a:t>
            </a:r>
            <a:r>
              <a:rPr lang="en-US" dirty="0"/>
              <a:t>6</a:t>
            </a:r>
            <a:r>
              <a:rPr lang="en-US" dirty="0" smtClean="0"/>
              <a:t> with large class sizes, </a:t>
            </a:r>
            <a:r>
              <a:rPr lang="en-US" dirty="0" smtClean="0"/>
              <a:t>K-3 in 2012-13</a:t>
            </a:r>
            <a:endParaRPr lang="en-US" dirty="0"/>
          </a:p>
        </p:txBody>
      </p:sp>
      <p:graphicFrame>
        <p:nvGraphicFramePr>
          <p:cNvPr id="3" name="Chart 2"/>
          <p:cNvGraphicFramePr>
            <a:graphicFrameLocks/>
          </p:cNvGraphicFramePr>
          <p:nvPr>
            <p:extLst>
              <p:ext uri="{D42A27DB-BD31-4B8C-83A1-F6EECF244321}">
                <p14:modId xmlns:p14="http://schemas.microsoft.com/office/powerpoint/2010/main" val="4138324238"/>
              </p:ext>
            </p:extLst>
          </p:nvPr>
        </p:nvGraphicFramePr>
        <p:xfrm>
          <a:off x="4572000" y="1524000"/>
          <a:ext cx="4572000"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 name="Chart 3"/>
          <p:cNvGraphicFramePr>
            <a:graphicFrameLocks/>
          </p:cNvGraphicFramePr>
          <p:nvPr>
            <p:extLst>
              <p:ext uri="{D42A27DB-BD31-4B8C-83A1-F6EECF244321}">
                <p14:modId xmlns:p14="http://schemas.microsoft.com/office/powerpoint/2010/main" val="1402285081"/>
              </p:ext>
            </p:extLst>
          </p:nvPr>
        </p:nvGraphicFramePr>
        <p:xfrm>
          <a:off x="0" y="4114800"/>
          <a:ext cx="45720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Chart 4"/>
          <p:cNvGraphicFramePr>
            <a:graphicFrameLocks/>
          </p:cNvGraphicFramePr>
          <p:nvPr>
            <p:extLst>
              <p:ext uri="{D42A27DB-BD31-4B8C-83A1-F6EECF244321}">
                <p14:modId xmlns:p14="http://schemas.microsoft.com/office/powerpoint/2010/main" val="576797250"/>
              </p:ext>
            </p:extLst>
          </p:nvPr>
        </p:nvGraphicFramePr>
        <p:xfrm>
          <a:off x="4572000" y="4114800"/>
          <a:ext cx="4572000" cy="2743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6" name="Chart 5"/>
          <p:cNvGraphicFramePr>
            <a:graphicFrameLocks/>
          </p:cNvGraphicFramePr>
          <p:nvPr>
            <p:extLst>
              <p:ext uri="{D42A27DB-BD31-4B8C-83A1-F6EECF244321}">
                <p14:modId xmlns:p14="http://schemas.microsoft.com/office/powerpoint/2010/main" val="106570320"/>
              </p:ext>
            </p:extLst>
          </p:nvPr>
        </p:nvGraphicFramePr>
        <p:xfrm>
          <a:off x="0" y="1524000"/>
          <a:ext cx="4572000" cy="27432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2497258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411915052"/>
              </p:ext>
            </p:extLst>
          </p:nvPr>
        </p:nvGraphicFramePr>
        <p:xfrm>
          <a:off x="438150" y="533400"/>
          <a:ext cx="8229600" cy="60960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3.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4.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2_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themeOverride>
</file>

<file path=ppt/theme/themeOverride2.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themeOverride>
</file>

<file path=ppt/theme/themeOverride3.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Override>
</file>

<file path=ppt/theme/themeOverride4.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Override>
</file>

<file path=docProps/app.xml><?xml version="1.0" encoding="utf-8"?>
<Properties xmlns="http://schemas.openxmlformats.org/officeDocument/2006/extended-properties" xmlns:vt="http://schemas.openxmlformats.org/officeDocument/2006/docPropsVTypes">
  <Template>Clarity.thmx</Template>
  <TotalTime>6972</TotalTime>
  <Words>1365</Words>
  <Application>Microsoft Office PowerPoint</Application>
  <PresentationFormat>On-screen Show (4:3)</PresentationFormat>
  <Paragraphs>195</Paragraphs>
  <Slides>21</Slides>
  <Notes>4</Notes>
  <HiddenSlides>0</HiddenSlides>
  <MMClips>0</MMClips>
  <ScaleCrop>false</ScaleCrop>
  <HeadingPairs>
    <vt:vector size="4" baseType="variant">
      <vt:variant>
        <vt:lpstr>Theme</vt:lpstr>
      </vt:variant>
      <vt:variant>
        <vt:i4>2</vt:i4>
      </vt:variant>
      <vt:variant>
        <vt:lpstr>Slide Titles</vt:lpstr>
      </vt:variant>
      <vt:variant>
        <vt:i4>21</vt:i4>
      </vt:variant>
    </vt:vector>
  </HeadingPairs>
  <TitlesOfParts>
    <vt:vector size="23" baseType="lpstr">
      <vt:lpstr>Clarity</vt:lpstr>
      <vt:lpstr>2_Clarity</vt:lpstr>
      <vt:lpstr>Why DOE’s C4E plan violates the language and intent of the law</vt:lpstr>
      <vt:lpstr>CFE and C4E </vt:lpstr>
      <vt:lpstr>Reducing class size top priority of parents in D6 and citywide </vt:lpstr>
      <vt:lpstr>DOE’s class size reduction plan </vt:lpstr>
      <vt:lpstr>Class sizes in CSD 6 have increased in grades K-3  by 16.2% since 2007 and are far above Contracts for Excellence goals</vt:lpstr>
      <vt:lpstr>CSD 6’s class sizes in grades 4-8 have increased by 2% since 2008 and are well above Contracts for Excellence goals</vt:lpstr>
      <vt:lpstr> Class sizes city-wide have increased in core HS classes as well, by 2.3% since 2007, though the DOE data is unreliable* </vt:lpstr>
      <vt:lpstr>Examples of schools in CSD 6 with large class sizes, K-3 in 2012-13</vt:lpstr>
      <vt:lpstr>PowerPoint Presentation</vt:lpstr>
      <vt:lpstr>Why?  Because DOE has cut back school budgets by 14% since 2007</vt:lpstr>
      <vt:lpstr>Other ways city has encouraged class size increases</vt:lpstr>
      <vt:lpstr>More ways DOE has worked to increase class size in its C4E plan</vt:lpstr>
      <vt:lpstr>Over-utilized ES and MS buildings in CSD 6 and in Manhattan HS </vt:lpstr>
      <vt:lpstr>13 CSD 6 ES and MS Buildings are over-utilized 985 seats needed to reach 100% building utilization</vt:lpstr>
      <vt:lpstr>18 Manhattan HS buildings are over-utilized 3,548 Seats Needed to reach 100% building utilization</vt:lpstr>
      <vt:lpstr>New Seats in Capital Plan and DOE Enrollment Projections for CSD 6</vt:lpstr>
      <vt:lpstr>City-wide Enrollment Projections K-8 vs. New Seats in Capital Plan </vt:lpstr>
      <vt:lpstr>City-wide Enrollment Projections HS vs. New Seats in Capital Plan </vt:lpstr>
      <vt:lpstr>Bill de Blasio promised to reduce class size while running for Mayor </vt:lpstr>
      <vt:lpstr>Will you help us?</vt:lpstr>
      <vt:lpstr>Comparison of class sizes in Blue book compared to current averages &amp; Contract for excellence goals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Community Education Council, District 10  Presentation</dc:title>
  <dc:creator>Peter Dalmasy</dc:creator>
  <cp:lastModifiedBy>wildcat</cp:lastModifiedBy>
  <cp:revision>344</cp:revision>
  <cp:lastPrinted>2014-09-11T22:13:53Z</cp:lastPrinted>
  <dcterms:created xsi:type="dcterms:W3CDTF">2014-02-11T14:35:23Z</dcterms:created>
  <dcterms:modified xsi:type="dcterms:W3CDTF">2014-10-13T20:55:56Z</dcterms:modified>
</cp:coreProperties>
</file>